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3" r:id="rId19"/>
    <p:sldId id="274" r:id="rId20"/>
    <p:sldId id="276" r:id="rId21"/>
    <p:sldId id="275"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21" r:id="rId65"/>
    <p:sldId id="322" r:id="rId66"/>
    <p:sldId id="323" r:id="rId67"/>
    <p:sldId id="319" r:id="rId68"/>
    <p:sldId id="320"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3E4656-3EF5-4BC2-BB4B-98C7B4BCDA4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AB19-38AE-47DE-B20A-59AA4FF67738}" type="slidenum">
              <a:rPr lang="en-US" smtClean="0"/>
              <a:t>‹#›</a:t>
            </a:fld>
            <a:endParaRPr lang="en-US"/>
          </a:p>
        </p:txBody>
      </p:sp>
    </p:spTree>
    <p:extLst>
      <p:ext uri="{BB962C8B-B14F-4D97-AF65-F5344CB8AC3E}">
        <p14:creationId xmlns:p14="http://schemas.microsoft.com/office/powerpoint/2010/main" val="105810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E4656-3EF5-4BC2-BB4B-98C7B4BCDA4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AB19-38AE-47DE-B20A-59AA4FF67738}" type="slidenum">
              <a:rPr lang="en-US" smtClean="0"/>
              <a:t>‹#›</a:t>
            </a:fld>
            <a:endParaRPr lang="en-US"/>
          </a:p>
        </p:txBody>
      </p:sp>
    </p:spTree>
    <p:extLst>
      <p:ext uri="{BB962C8B-B14F-4D97-AF65-F5344CB8AC3E}">
        <p14:creationId xmlns:p14="http://schemas.microsoft.com/office/powerpoint/2010/main" val="187561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E4656-3EF5-4BC2-BB4B-98C7B4BCDA4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AB19-38AE-47DE-B20A-59AA4FF67738}" type="slidenum">
              <a:rPr lang="en-US" smtClean="0"/>
              <a:t>‹#›</a:t>
            </a:fld>
            <a:endParaRPr lang="en-US"/>
          </a:p>
        </p:txBody>
      </p:sp>
    </p:spTree>
    <p:extLst>
      <p:ext uri="{BB962C8B-B14F-4D97-AF65-F5344CB8AC3E}">
        <p14:creationId xmlns:p14="http://schemas.microsoft.com/office/powerpoint/2010/main" val="145918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E4656-3EF5-4BC2-BB4B-98C7B4BCDA4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AB19-38AE-47DE-B20A-59AA4FF67738}" type="slidenum">
              <a:rPr lang="en-US" smtClean="0"/>
              <a:t>‹#›</a:t>
            </a:fld>
            <a:endParaRPr lang="en-US"/>
          </a:p>
        </p:txBody>
      </p:sp>
    </p:spTree>
    <p:extLst>
      <p:ext uri="{BB962C8B-B14F-4D97-AF65-F5344CB8AC3E}">
        <p14:creationId xmlns:p14="http://schemas.microsoft.com/office/powerpoint/2010/main" val="394891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3E4656-3EF5-4BC2-BB4B-98C7B4BCDA4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AB19-38AE-47DE-B20A-59AA4FF67738}" type="slidenum">
              <a:rPr lang="en-US" smtClean="0"/>
              <a:t>‹#›</a:t>
            </a:fld>
            <a:endParaRPr lang="en-US"/>
          </a:p>
        </p:txBody>
      </p:sp>
    </p:spTree>
    <p:extLst>
      <p:ext uri="{BB962C8B-B14F-4D97-AF65-F5344CB8AC3E}">
        <p14:creationId xmlns:p14="http://schemas.microsoft.com/office/powerpoint/2010/main" val="247087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3E4656-3EF5-4BC2-BB4B-98C7B4BCDA41}"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0AB19-38AE-47DE-B20A-59AA4FF67738}" type="slidenum">
              <a:rPr lang="en-US" smtClean="0"/>
              <a:t>‹#›</a:t>
            </a:fld>
            <a:endParaRPr lang="en-US"/>
          </a:p>
        </p:txBody>
      </p:sp>
    </p:spTree>
    <p:extLst>
      <p:ext uri="{BB962C8B-B14F-4D97-AF65-F5344CB8AC3E}">
        <p14:creationId xmlns:p14="http://schemas.microsoft.com/office/powerpoint/2010/main" val="199908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3E4656-3EF5-4BC2-BB4B-98C7B4BCDA41}" type="datetimeFigureOut">
              <a:rPr lang="en-US" smtClean="0"/>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0AB19-38AE-47DE-B20A-59AA4FF67738}" type="slidenum">
              <a:rPr lang="en-US" smtClean="0"/>
              <a:t>‹#›</a:t>
            </a:fld>
            <a:endParaRPr lang="en-US"/>
          </a:p>
        </p:txBody>
      </p:sp>
    </p:spTree>
    <p:extLst>
      <p:ext uri="{BB962C8B-B14F-4D97-AF65-F5344CB8AC3E}">
        <p14:creationId xmlns:p14="http://schemas.microsoft.com/office/powerpoint/2010/main" val="2529398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3E4656-3EF5-4BC2-BB4B-98C7B4BCDA41}"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0AB19-38AE-47DE-B20A-59AA4FF67738}" type="slidenum">
              <a:rPr lang="en-US" smtClean="0"/>
              <a:t>‹#›</a:t>
            </a:fld>
            <a:endParaRPr lang="en-US"/>
          </a:p>
        </p:txBody>
      </p:sp>
    </p:spTree>
    <p:extLst>
      <p:ext uri="{BB962C8B-B14F-4D97-AF65-F5344CB8AC3E}">
        <p14:creationId xmlns:p14="http://schemas.microsoft.com/office/powerpoint/2010/main" val="15170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E4656-3EF5-4BC2-BB4B-98C7B4BCDA41}" type="datetimeFigureOut">
              <a:rPr lang="en-US" smtClean="0"/>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0AB19-38AE-47DE-B20A-59AA4FF67738}" type="slidenum">
              <a:rPr lang="en-US" smtClean="0"/>
              <a:t>‹#›</a:t>
            </a:fld>
            <a:endParaRPr lang="en-US"/>
          </a:p>
        </p:txBody>
      </p:sp>
    </p:spTree>
    <p:extLst>
      <p:ext uri="{BB962C8B-B14F-4D97-AF65-F5344CB8AC3E}">
        <p14:creationId xmlns:p14="http://schemas.microsoft.com/office/powerpoint/2010/main" val="226884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E4656-3EF5-4BC2-BB4B-98C7B4BCDA41}"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0AB19-38AE-47DE-B20A-59AA4FF67738}" type="slidenum">
              <a:rPr lang="en-US" smtClean="0"/>
              <a:t>‹#›</a:t>
            </a:fld>
            <a:endParaRPr lang="en-US"/>
          </a:p>
        </p:txBody>
      </p:sp>
    </p:spTree>
    <p:extLst>
      <p:ext uri="{BB962C8B-B14F-4D97-AF65-F5344CB8AC3E}">
        <p14:creationId xmlns:p14="http://schemas.microsoft.com/office/powerpoint/2010/main" val="411515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E4656-3EF5-4BC2-BB4B-98C7B4BCDA41}"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0AB19-38AE-47DE-B20A-59AA4FF67738}" type="slidenum">
              <a:rPr lang="en-US" smtClean="0"/>
              <a:t>‹#›</a:t>
            </a:fld>
            <a:endParaRPr lang="en-US"/>
          </a:p>
        </p:txBody>
      </p:sp>
    </p:spTree>
    <p:extLst>
      <p:ext uri="{BB962C8B-B14F-4D97-AF65-F5344CB8AC3E}">
        <p14:creationId xmlns:p14="http://schemas.microsoft.com/office/powerpoint/2010/main" val="248512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E4656-3EF5-4BC2-BB4B-98C7B4BCDA41}" type="datetimeFigureOut">
              <a:rPr lang="en-US" smtClean="0"/>
              <a:t>6/26/2019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0AB19-38AE-47DE-B20A-59AA4FF67738}" type="slidenum">
              <a:rPr lang="en-US" smtClean="0"/>
              <a:t>‹#›</a:t>
            </a:fld>
            <a:endParaRPr lang="en-US"/>
          </a:p>
        </p:txBody>
      </p:sp>
    </p:spTree>
    <p:extLst>
      <p:ext uri="{BB962C8B-B14F-4D97-AF65-F5344CB8AC3E}">
        <p14:creationId xmlns:p14="http://schemas.microsoft.com/office/powerpoint/2010/main" val="3683253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republic.com/css-reference/css-background-color-property.php"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republic.com/css-reference/css-background-color-property.php"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republic.com/css-tutorial/css3-border.ph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gif"/><Relationship Id="rId7" Type="http://schemas.openxmlformats.org/officeDocument/2006/relationships/image" Target="../media/image8.gif"/><Relationship Id="rId2" Type="http://schemas.openxmlformats.org/officeDocument/2006/relationships/image" Target="../media/image3.gif"/><Relationship Id="rId1" Type="http://schemas.openxmlformats.org/officeDocument/2006/relationships/slideLayout" Target="../slideLayouts/slideLayout7.xml"/><Relationship Id="rId6" Type="http://schemas.openxmlformats.org/officeDocument/2006/relationships/image" Target="../media/image7.gif"/><Relationship Id="rId5" Type="http://schemas.openxmlformats.org/officeDocument/2006/relationships/image" Target="../media/image6.gif"/><Relationship Id="rId10" Type="http://schemas.openxmlformats.org/officeDocument/2006/relationships/image" Target="../media/image11.gif"/><Relationship Id="rId4" Type="http://schemas.openxmlformats.org/officeDocument/2006/relationships/image" Target="../media/image5.gif"/><Relationship Id="rId9" Type="http://schemas.openxmlformats.org/officeDocument/2006/relationships/image" Target="../media/image1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republic.com/css-reference/css-overflow-y-property.php" TargetMode="External"/><Relationship Id="rId2" Type="http://schemas.openxmlformats.org/officeDocument/2006/relationships/hyperlink" Target="https://www.tutorialrepublic.com/css-reference/css-overflow-x-property.php"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republic.com/html-reference/html-link-tag.php" TargetMode="External"/><Relationship Id="rId2" Type="http://schemas.openxmlformats.org/officeDocument/2006/relationships/hyperlink" Target="https://www.tutorialrepublic.com/html-reference/html-style-tag.php"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tutorialrepublic.com/css-tutorial/css-position.php#absolute-positioning" TargetMode="External"/><Relationship Id="rId2" Type="http://schemas.openxmlformats.org/officeDocument/2006/relationships/hyperlink" Target="https://www.tutorialrepublic.com/css-tutorial/css-float.php" TargetMode="External"/><Relationship Id="rId1" Type="http://schemas.openxmlformats.org/officeDocument/2006/relationships/slideLayout" Target="../slideLayouts/slideLayout7.xml"/><Relationship Id="rId4" Type="http://schemas.openxmlformats.org/officeDocument/2006/relationships/hyperlink" Target="https://www.tutorialrepublic.com/definitions.php#document-tree"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www.quackit.com/html/html_editors/scratchpad/?example=/css/examples/colors/background-color"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quackit.com/html/html_editors/scratchpad/?example=/css/examples/colors/text-color"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www.quackit.com/html/html_editors/scratchpad/?example=/css/examples/borders/border-color"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www.quackit.com/html/html_editors/scratchpad/?example=/css/examples/colors/caret-color"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www.quackit.com/html/html_editors/scratchpad/?example=/css/examples/colors/column-rule-color"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www.quackit.com/html/html_editors/scratchpad/?example=/css/examples/colors/text-decoration-color"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quackit.com/html/html_editors/scratchpad/?example=/css/examples/colors/text-shadow_color"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quackit.com/html/html_editors/scratchpad/?example=/css/examples/colors/opacit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www.quackit.com/html/html_editors/scratchpad/?example=/css/css3/properties/css_background-blend-mode"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www.quackit.com/html/html_editors/scratchpad/?example=/css/examples/gradients/linear-gradient_default_two_colors"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www.tutorialrepublic.com/codelab.php?topic=css&amp;file=fixed-positioning"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internetingishard.com/html-and-css/flexbox/#flexible-items"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a:t>
            </a:r>
          </a:p>
        </p:txBody>
      </p:sp>
      <p:sp>
        <p:nvSpPr>
          <p:cNvPr id="3" name="Subtitle 2"/>
          <p:cNvSpPr>
            <a:spLocks noGrp="1"/>
          </p:cNvSpPr>
          <p:nvPr>
            <p:ph type="subTitle" idx="1"/>
          </p:nvPr>
        </p:nvSpPr>
        <p:spPr/>
        <p:txBody>
          <a:bodyPr/>
          <a:lstStyle/>
          <a:p>
            <a:r>
              <a:rPr lang="en-US" dirty="0"/>
              <a:t>Cascading Style Sheets</a:t>
            </a:r>
          </a:p>
        </p:txBody>
      </p:sp>
    </p:spTree>
    <p:extLst>
      <p:ext uri="{BB962C8B-B14F-4D97-AF65-F5344CB8AC3E}">
        <p14:creationId xmlns:p14="http://schemas.microsoft.com/office/powerpoint/2010/main" val="335817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1654877" cy="369332"/>
          </a:xfrm>
          <a:prstGeom prst="rect">
            <a:avLst/>
          </a:prstGeom>
        </p:spPr>
        <p:txBody>
          <a:bodyPr wrap="none">
            <a:spAutoFit/>
          </a:bodyPr>
          <a:lstStyle/>
          <a:p>
            <a:pPr fontAlgn="base"/>
            <a:r>
              <a:rPr lang="en-US" b="1" dirty="0"/>
              <a:t>Font Properties</a:t>
            </a:r>
          </a:p>
        </p:txBody>
      </p:sp>
      <p:sp>
        <p:nvSpPr>
          <p:cNvPr id="3" name="Rectangle 2"/>
          <p:cNvSpPr/>
          <p:nvPr/>
        </p:nvSpPr>
        <p:spPr>
          <a:xfrm>
            <a:off x="685800" y="797511"/>
            <a:ext cx="7239000" cy="2308324"/>
          </a:xfrm>
          <a:prstGeom prst="rect">
            <a:avLst/>
          </a:prstGeom>
        </p:spPr>
        <p:txBody>
          <a:bodyPr wrap="square">
            <a:spAutoFit/>
          </a:bodyPr>
          <a:lstStyle/>
          <a:p>
            <a:r>
              <a:rPr lang="en-US" dirty="0"/>
              <a:t> &lt;style type="text/</a:t>
            </a:r>
            <a:r>
              <a:rPr lang="en-US" dirty="0" err="1"/>
              <a:t>css</a:t>
            </a:r>
            <a:r>
              <a:rPr lang="en-US" dirty="0"/>
              <a:t>"&gt;  </a:t>
            </a:r>
          </a:p>
          <a:p>
            <a:r>
              <a:rPr lang="en-US" dirty="0"/>
              <a:t>    p {</a:t>
            </a:r>
          </a:p>
          <a:p>
            <a:r>
              <a:rPr lang="en-US" dirty="0"/>
              <a:t>        font-family: "Times New Roman", Times, serif</a:t>
            </a:r>
            <a:r>
              <a:rPr lang="en-US" dirty="0" smtClean="0"/>
              <a:t>;</a:t>
            </a:r>
          </a:p>
          <a:p>
            <a:r>
              <a:rPr lang="en-US" dirty="0" smtClean="0"/>
              <a:t>        </a:t>
            </a:r>
            <a:r>
              <a:rPr lang="en-US" dirty="0"/>
              <a:t>font-style: </a:t>
            </a:r>
            <a:r>
              <a:rPr lang="en-US" dirty="0" smtClean="0"/>
              <a:t>normal/italic/</a:t>
            </a:r>
            <a:r>
              <a:rPr lang="en-US" dirty="0"/>
              <a:t>oblique</a:t>
            </a:r>
            <a:r>
              <a:rPr lang="en-US" dirty="0" smtClean="0"/>
              <a:t>;</a:t>
            </a:r>
            <a:r>
              <a:rPr lang="en-US" dirty="0"/>
              <a:t>	</a:t>
            </a:r>
            <a:endParaRPr lang="en-US" dirty="0" smtClean="0"/>
          </a:p>
          <a:p>
            <a:r>
              <a:rPr lang="en-US" dirty="0"/>
              <a:t> </a:t>
            </a:r>
            <a:r>
              <a:rPr lang="en-US" dirty="0" smtClean="0"/>
              <a:t>       font-size</a:t>
            </a:r>
            <a:r>
              <a:rPr lang="en-US" dirty="0"/>
              <a:t>: large</a:t>
            </a:r>
            <a:r>
              <a:rPr lang="en-US" dirty="0" smtClean="0"/>
              <a:t>;/</a:t>
            </a:r>
            <a:r>
              <a:rPr lang="en-US" dirty="0"/>
              <a:t>font-size: 24px</a:t>
            </a:r>
            <a:r>
              <a:rPr lang="en-US" dirty="0" smtClean="0"/>
              <a:t>;/ </a:t>
            </a:r>
            <a:r>
              <a:rPr lang="en-US" dirty="0"/>
              <a:t>font-size: 2em</a:t>
            </a:r>
            <a:r>
              <a:rPr lang="en-US" dirty="0" smtClean="0"/>
              <a:t>;</a:t>
            </a:r>
          </a:p>
          <a:p>
            <a:r>
              <a:rPr lang="en-US" dirty="0"/>
              <a:t> </a:t>
            </a:r>
            <a:r>
              <a:rPr lang="en-US" dirty="0" smtClean="0"/>
              <a:t>       </a:t>
            </a:r>
            <a:r>
              <a:rPr lang="en-US" dirty="0"/>
              <a:t>font-weight: bold;	</a:t>
            </a:r>
          </a:p>
          <a:p>
            <a:r>
              <a:rPr lang="en-US" dirty="0"/>
              <a:t>    }</a:t>
            </a:r>
          </a:p>
          <a:p>
            <a:r>
              <a:rPr lang="en-US" dirty="0"/>
              <a:t>  &lt;/style&gt;</a:t>
            </a:r>
          </a:p>
        </p:txBody>
      </p:sp>
      <p:sp>
        <p:nvSpPr>
          <p:cNvPr id="4" name="Rectangle 1"/>
          <p:cNvSpPr>
            <a:spLocks noChangeArrowheads="1"/>
          </p:cNvSpPr>
          <p:nvPr/>
        </p:nvSpPr>
        <p:spPr bwMode="auto">
          <a:xfrm>
            <a:off x="228600" y="6261556"/>
            <a:ext cx="8303876" cy="4308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333333"/>
                </a:solidFill>
                <a:effectLst/>
                <a:latin typeface="Consolas" pitchFamily="49" charset="0"/>
                <a:cs typeface="Arial" pitchFamily="34" charset="0"/>
              </a:rPr>
              <a:t>xx-small</a:t>
            </a:r>
            <a:r>
              <a:rPr kumimoji="0" lang="en-US" sz="2200" b="0" i="0" u="none" strike="noStrike" cap="none" normalizeH="0" baseline="0" smtClean="0">
                <a:ln>
                  <a:noFill/>
                </a:ln>
                <a:solidFill>
                  <a:srgbClr val="414141"/>
                </a:solidFill>
                <a:effectLst/>
                <a:latin typeface="Segoe UI" pitchFamily="34" charset="0"/>
                <a:cs typeface="Segoe UI" pitchFamily="34" charset="0"/>
              </a:rPr>
              <a:t>, </a:t>
            </a:r>
            <a:r>
              <a:rPr kumimoji="0" lang="en-US" sz="2200" b="0" i="0" u="none" strike="noStrike" cap="none" normalizeH="0" baseline="0" smtClean="0">
                <a:ln>
                  <a:noFill/>
                </a:ln>
                <a:solidFill>
                  <a:srgbClr val="333333"/>
                </a:solidFill>
                <a:effectLst/>
                <a:latin typeface="Consolas" pitchFamily="49" charset="0"/>
                <a:cs typeface="Arial" pitchFamily="34" charset="0"/>
              </a:rPr>
              <a:t>x-small</a:t>
            </a:r>
            <a:r>
              <a:rPr kumimoji="0" lang="en-US" sz="2200" b="0" i="0" u="none" strike="noStrike" cap="none" normalizeH="0" baseline="0" smtClean="0">
                <a:ln>
                  <a:noFill/>
                </a:ln>
                <a:solidFill>
                  <a:srgbClr val="414141"/>
                </a:solidFill>
                <a:effectLst/>
                <a:latin typeface="Segoe UI" pitchFamily="34" charset="0"/>
                <a:cs typeface="Segoe UI" pitchFamily="34" charset="0"/>
              </a:rPr>
              <a:t>, </a:t>
            </a:r>
            <a:r>
              <a:rPr kumimoji="0" lang="en-US" sz="2200" b="0" i="0" u="none" strike="noStrike" cap="none" normalizeH="0" baseline="0" smtClean="0">
                <a:ln>
                  <a:noFill/>
                </a:ln>
                <a:solidFill>
                  <a:srgbClr val="333333"/>
                </a:solidFill>
                <a:effectLst/>
                <a:latin typeface="Consolas" pitchFamily="49" charset="0"/>
                <a:cs typeface="Arial" pitchFamily="34" charset="0"/>
              </a:rPr>
              <a:t>small</a:t>
            </a:r>
            <a:r>
              <a:rPr kumimoji="0" lang="en-US" sz="2200" b="0" i="0" u="none" strike="noStrike" cap="none" normalizeH="0" baseline="0" smtClean="0">
                <a:ln>
                  <a:noFill/>
                </a:ln>
                <a:solidFill>
                  <a:srgbClr val="414141"/>
                </a:solidFill>
                <a:effectLst/>
                <a:latin typeface="Segoe UI" pitchFamily="34" charset="0"/>
                <a:cs typeface="Segoe UI" pitchFamily="34" charset="0"/>
              </a:rPr>
              <a:t>, </a:t>
            </a:r>
            <a:r>
              <a:rPr kumimoji="0" lang="en-US" sz="2200" b="0" i="0" u="none" strike="noStrike" cap="none" normalizeH="0" baseline="0" smtClean="0">
                <a:ln>
                  <a:noFill/>
                </a:ln>
                <a:solidFill>
                  <a:srgbClr val="333333"/>
                </a:solidFill>
                <a:effectLst/>
                <a:latin typeface="Consolas" pitchFamily="49" charset="0"/>
                <a:cs typeface="Arial" pitchFamily="34" charset="0"/>
              </a:rPr>
              <a:t>medium</a:t>
            </a:r>
            <a:r>
              <a:rPr kumimoji="0" lang="en-US" sz="2200" b="0" i="0" u="none" strike="noStrike" cap="none" normalizeH="0" baseline="0" smtClean="0">
                <a:ln>
                  <a:noFill/>
                </a:ln>
                <a:solidFill>
                  <a:srgbClr val="414141"/>
                </a:solidFill>
                <a:effectLst/>
                <a:latin typeface="Segoe UI" pitchFamily="34" charset="0"/>
                <a:cs typeface="Segoe UI" pitchFamily="34" charset="0"/>
              </a:rPr>
              <a:t>, </a:t>
            </a:r>
            <a:r>
              <a:rPr kumimoji="0" lang="en-US" sz="2200" b="0" i="0" u="none" strike="noStrike" cap="none" normalizeH="0" baseline="0" smtClean="0">
                <a:ln>
                  <a:noFill/>
                </a:ln>
                <a:solidFill>
                  <a:srgbClr val="333333"/>
                </a:solidFill>
                <a:effectLst/>
                <a:latin typeface="Consolas" pitchFamily="49" charset="0"/>
                <a:cs typeface="Arial" pitchFamily="34" charset="0"/>
              </a:rPr>
              <a:t>large</a:t>
            </a:r>
            <a:r>
              <a:rPr kumimoji="0" lang="en-US" sz="2200" b="0" i="0" u="none" strike="noStrike" cap="none" normalizeH="0" baseline="0" smtClean="0">
                <a:ln>
                  <a:noFill/>
                </a:ln>
                <a:solidFill>
                  <a:srgbClr val="414141"/>
                </a:solidFill>
                <a:effectLst/>
                <a:latin typeface="Segoe UI" pitchFamily="34" charset="0"/>
                <a:cs typeface="Segoe UI" pitchFamily="34" charset="0"/>
              </a:rPr>
              <a:t>, </a:t>
            </a:r>
            <a:r>
              <a:rPr kumimoji="0" lang="en-US" sz="2200" b="0" i="0" u="none" strike="noStrike" cap="none" normalizeH="0" baseline="0" smtClean="0">
                <a:ln>
                  <a:noFill/>
                </a:ln>
                <a:solidFill>
                  <a:srgbClr val="333333"/>
                </a:solidFill>
                <a:effectLst/>
                <a:latin typeface="Consolas" pitchFamily="49" charset="0"/>
                <a:cs typeface="Arial" pitchFamily="34" charset="0"/>
              </a:rPr>
              <a:t>x-large</a:t>
            </a:r>
            <a:r>
              <a:rPr kumimoji="0" lang="en-US" sz="2200" b="0" i="0" u="none" strike="noStrike" cap="none" normalizeH="0" baseline="0" smtClean="0">
                <a:ln>
                  <a:noFill/>
                </a:ln>
                <a:solidFill>
                  <a:srgbClr val="414141"/>
                </a:solidFill>
                <a:effectLst/>
                <a:latin typeface="Segoe UI" pitchFamily="34" charset="0"/>
                <a:cs typeface="Segoe UI" pitchFamily="34" charset="0"/>
              </a:rPr>
              <a:t>, </a:t>
            </a:r>
            <a:r>
              <a:rPr kumimoji="0" lang="en-US" sz="2200" b="0" i="0" u="none" strike="noStrike" cap="none" normalizeH="0" baseline="0" smtClean="0">
                <a:ln>
                  <a:noFill/>
                </a:ln>
                <a:solidFill>
                  <a:srgbClr val="333333"/>
                </a:solidFill>
                <a:effectLst/>
                <a:latin typeface="Consolas" pitchFamily="49" charset="0"/>
                <a:cs typeface="Arial" pitchFamily="34" charset="0"/>
              </a:rPr>
              <a:t>xx-large</a:t>
            </a:r>
            <a:r>
              <a:rPr kumimoji="0" lang="en-US" sz="2200" b="0" i="0" u="none" strike="noStrike" cap="none" normalizeH="0" baseline="0" smtClean="0">
                <a:ln>
                  <a:noFill/>
                </a:ln>
                <a:solidFill>
                  <a:srgbClr val="414141"/>
                </a:solidFill>
                <a:effectLst/>
                <a:latin typeface="Segoe UI" pitchFamily="34" charset="0"/>
                <a:cs typeface="Segoe UI" pitchFamily="34" charset="0"/>
              </a:rPr>
              <a:t>.</a:t>
            </a:r>
            <a:r>
              <a:rPr kumimoji="0" lang="en-US" sz="2200" b="0" i="0" u="none" strike="noStrike" cap="none" normalizeH="0" baseline="0" smtClean="0">
                <a:ln>
                  <a:noFill/>
                </a:ln>
                <a:solidFill>
                  <a:schemeClr val="tx1"/>
                </a:solidFill>
                <a:effectLst/>
                <a:latin typeface="Arial" pitchFamily="34" charset="0"/>
                <a:cs typeface="Arial" pitchFamily="34" charset="0"/>
              </a:rPr>
              <a:t> </a:t>
            </a:r>
          </a:p>
        </p:txBody>
      </p:sp>
      <p:sp>
        <p:nvSpPr>
          <p:cNvPr id="5" name="Rectangle 2"/>
          <p:cNvSpPr>
            <a:spLocks noChangeArrowheads="1"/>
          </p:cNvSpPr>
          <p:nvPr/>
        </p:nvSpPr>
        <p:spPr bwMode="auto">
          <a:xfrm>
            <a:off x="163542" y="5438745"/>
            <a:ext cx="8828058" cy="40011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onsolas" pitchFamily="49" charset="0"/>
                <a:cs typeface="Arial" pitchFamily="34" charset="0"/>
              </a:rPr>
              <a:t>normal</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bold</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bolder</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lighter</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100</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200</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300</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400</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500</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600</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700</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800</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t>
            </a:r>
            <a:r>
              <a:rPr kumimoji="0" lang="en-US" sz="2000" b="0" i="0" u="none" strike="noStrike" cap="none" normalizeH="0" baseline="0" dirty="0" smtClean="0">
                <a:ln>
                  <a:noFill/>
                </a:ln>
                <a:solidFill>
                  <a:srgbClr val="333333"/>
                </a:solidFill>
                <a:effectLst/>
                <a:latin typeface="Consolas" pitchFamily="49" charset="0"/>
                <a:cs typeface="Arial" pitchFamily="34" charset="0"/>
              </a:rPr>
              <a:t>900</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163542" y="5080897"/>
            <a:ext cx="1276375" cy="369332"/>
          </a:xfrm>
          <a:prstGeom prst="rect">
            <a:avLst/>
          </a:prstGeom>
        </p:spPr>
        <p:txBody>
          <a:bodyPr wrap="none">
            <a:spAutoFit/>
          </a:bodyPr>
          <a:lstStyle/>
          <a:p>
            <a:r>
              <a:rPr lang="en-US" dirty="0" smtClean="0"/>
              <a:t>font-weight</a:t>
            </a:r>
            <a:endParaRPr lang="en-US" dirty="0"/>
          </a:p>
        </p:txBody>
      </p:sp>
    </p:spTree>
    <p:extLst>
      <p:ext uri="{BB962C8B-B14F-4D97-AF65-F5344CB8AC3E}">
        <p14:creationId xmlns:p14="http://schemas.microsoft.com/office/powerpoint/2010/main" val="119602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6800"/>
            <a:ext cx="6172200" cy="3693319"/>
          </a:xfrm>
          <a:prstGeom prst="rect">
            <a:avLst/>
          </a:prstGeom>
        </p:spPr>
        <p:txBody>
          <a:bodyPr wrap="square">
            <a:spAutoFit/>
          </a:bodyPr>
          <a:lstStyle/>
          <a:p>
            <a:r>
              <a:rPr lang="en-US" dirty="0"/>
              <a:t>&lt;style type="text/</a:t>
            </a:r>
            <a:r>
              <a:rPr lang="en-US" dirty="0" err="1"/>
              <a:t>css</a:t>
            </a:r>
            <a:r>
              <a:rPr lang="en-US" dirty="0"/>
              <a:t>"&gt;</a:t>
            </a:r>
          </a:p>
          <a:p>
            <a:r>
              <a:rPr lang="en-US" dirty="0"/>
              <a:t>    h1 </a:t>
            </a:r>
            <a:r>
              <a:rPr lang="en-US" dirty="0" smtClean="0"/>
              <a:t>{</a:t>
            </a:r>
          </a:p>
          <a:p>
            <a:r>
              <a:rPr lang="en-US" dirty="0"/>
              <a:t> </a:t>
            </a:r>
            <a:r>
              <a:rPr lang="en-US" dirty="0" smtClean="0"/>
              <a:t>      </a:t>
            </a:r>
            <a:r>
              <a:rPr lang="en-US" dirty="0"/>
              <a:t>color: #ff0000;</a:t>
            </a:r>
          </a:p>
          <a:p>
            <a:r>
              <a:rPr lang="en-US" dirty="0"/>
              <a:t>        text-align: </a:t>
            </a:r>
            <a:r>
              <a:rPr lang="en-US" dirty="0" smtClean="0"/>
              <a:t>center/left/right/justify;</a:t>
            </a:r>
          </a:p>
          <a:p>
            <a:r>
              <a:rPr lang="en-US" dirty="0"/>
              <a:t> </a:t>
            </a:r>
            <a:r>
              <a:rPr lang="en-US" dirty="0" smtClean="0"/>
              <a:t>       </a:t>
            </a:r>
            <a:r>
              <a:rPr lang="en-US" dirty="0"/>
              <a:t>text-decoration: </a:t>
            </a:r>
            <a:r>
              <a:rPr lang="en-US" dirty="0" err="1" smtClean="0"/>
              <a:t>overline</a:t>
            </a:r>
            <a:r>
              <a:rPr lang="en-US" dirty="0" smtClean="0"/>
              <a:t>/line-through/underline;</a:t>
            </a:r>
          </a:p>
          <a:p>
            <a:r>
              <a:rPr lang="en-US" dirty="0"/>
              <a:t> </a:t>
            </a:r>
            <a:r>
              <a:rPr lang="en-US" dirty="0" smtClean="0"/>
              <a:t>       </a:t>
            </a:r>
            <a:r>
              <a:rPr lang="en-US" dirty="0"/>
              <a:t>text-transform: </a:t>
            </a:r>
            <a:r>
              <a:rPr lang="en-US" dirty="0" smtClean="0"/>
              <a:t>uppercase/capitalize/</a:t>
            </a:r>
            <a:r>
              <a:rPr lang="en-US" dirty="0"/>
              <a:t>lowercase</a:t>
            </a:r>
            <a:r>
              <a:rPr lang="en-US" dirty="0" smtClean="0"/>
              <a:t>;</a:t>
            </a:r>
          </a:p>
          <a:p>
            <a:r>
              <a:rPr lang="en-US" dirty="0"/>
              <a:t> </a:t>
            </a:r>
            <a:r>
              <a:rPr lang="en-US" dirty="0" smtClean="0"/>
              <a:t>       </a:t>
            </a:r>
            <a:r>
              <a:rPr lang="en-US" dirty="0"/>
              <a:t>text-indent: 100px;</a:t>
            </a:r>
            <a:endParaRPr lang="en-US" dirty="0" smtClean="0"/>
          </a:p>
          <a:p>
            <a:r>
              <a:rPr lang="en-US" dirty="0" smtClean="0"/>
              <a:t>    </a:t>
            </a:r>
            <a:r>
              <a:rPr lang="en-US" dirty="0"/>
              <a:t>}</a:t>
            </a:r>
          </a:p>
          <a:p>
            <a:r>
              <a:rPr lang="en-US" dirty="0"/>
              <a:t>    p {</a:t>
            </a:r>
          </a:p>
          <a:p>
            <a:r>
              <a:rPr lang="en-US" dirty="0"/>
              <a:t>        width: 400px;</a:t>
            </a:r>
          </a:p>
          <a:p>
            <a:r>
              <a:rPr lang="en-US" dirty="0"/>
              <a:t>        text-align: justify;</a:t>
            </a:r>
          </a:p>
          <a:p>
            <a:r>
              <a:rPr lang="en-US" dirty="0"/>
              <a:t>    } </a:t>
            </a:r>
          </a:p>
          <a:p>
            <a:r>
              <a:rPr lang="en-US" dirty="0"/>
              <a:t>&lt;/style&gt;</a:t>
            </a:r>
          </a:p>
        </p:txBody>
      </p:sp>
      <p:sp>
        <p:nvSpPr>
          <p:cNvPr id="3" name="Rectangle 2"/>
          <p:cNvSpPr/>
          <p:nvPr/>
        </p:nvSpPr>
        <p:spPr>
          <a:xfrm>
            <a:off x="381000" y="152400"/>
            <a:ext cx="2559611" cy="369332"/>
          </a:xfrm>
          <a:prstGeom prst="rect">
            <a:avLst/>
          </a:prstGeom>
        </p:spPr>
        <p:txBody>
          <a:bodyPr wrap="none">
            <a:spAutoFit/>
          </a:bodyPr>
          <a:lstStyle/>
          <a:p>
            <a:pPr fontAlgn="base"/>
            <a:r>
              <a:rPr lang="en-US" b="1" dirty="0"/>
              <a:t>Formatting Text with CSS</a:t>
            </a:r>
          </a:p>
        </p:txBody>
      </p:sp>
    </p:spTree>
    <p:extLst>
      <p:ext uri="{BB962C8B-B14F-4D97-AF65-F5344CB8AC3E}">
        <p14:creationId xmlns:p14="http://schemas.microsoft.com/office/powerpoint/2010/main" val="411635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234586" cy="369332"/>
          </a:xfrm>
          <a:prstGeom prst="rect">
            <a:avLst/>
          </a:prstGeom>
        </p:spPr>
        <p:txBody>
          <a:bodyPr wrap="none">
            <a:spAutoFit/>
          </a:bodyPr>
          <a:lstStyle/>
          <a:p>
            <a:pPr fontAlgn="base"/>
            <a:r>
              <a:rPr lang="en-US" b="1" dirty="0"/>
              <a:t>Styling Links with CSS</a:t>
            </a:r>
          </a:p>
        </p:txBody>
      </p:sp>
      <p:sp>
        <p:nvSpPr>
          <p:cNvPr id="3" name="Rectangle 2"/>
          <p:cNvSpPr/>
          <p:nvPr/>
        </p:nvSpPr>
        <p:spPr>
          <a:xfrm>
            <a:off x="152400" y="421005"/>
            <a:ext cx="8610600" cy="6894195"/>
          </a:xfrm>
          <a:prstGeom prst="rect">
            <a:avLst/>
          </a:prstGeom>
        </p:spPr>
        <p:txBody>
          <a:bodyPr wrap="square">
            <a:spAutoFit/>
          </a:bodyPr>
          <a:lstStyle/>
          <a:p>
            <a:r>
              <a:rPr lang="en-US" sz="1700" dirty="0"/>
              <a:t>&lt;!DOCTYPE html&gt;</a:t>
            </a:r>
          </a:p>
          <a:p>
            <a:r>
              <a:rPr lang="en-US" sz="1700" dirty="0"/>
              <a:t>&lt;html </a:t>
            </a:r>
            <a:r>
              <a:rPr lang="en-US" sz="1700" dirty="0" err="1"/>
              <a:t>lang</a:t>
            </a:r>
            <a:r>
              <a:rPr lang="en-US" sz="1700" dirty="0"/>
              <a:t>="en"&gt;</a:t>
            </a:r>
          </a:p>
          <a:p>
            <a:r>
              <a:rPr lang="en-US" sz="1700" dirty="0"/>
              <a:t>&lt;head&gt;</a:t>
            </a:r>
          </a:p>
          <a:p>
            <a:r>
              <a:rPr lang="en-US" sz="1700" dirty="0"/>
              <a:t>  &lt;title&gt;Example of setting link styles&lt;/title&gt;</a:t>
            </a:r>
          </a:p>
          <a:p>
            <a:r>
              <a:rPr lang="en-US" sz="1700" dirty="0"/>
              <a:t>  &lt;style type="text/</a:t>
            </a:r>
            <a:r>
              <a:rPr lang="en-US" sz="1700" dirty="0" err="1"/>
              <a:t>css</a:t>
            </a:r>
            <a:r>
              <a:rPr lang="en-US" sz="1700" dirty="0"/>
              <a:t>"&gt;  </a:t>
            </a:r>
          </a:p>
          <a:p>
            <a:r>
              <a:rPr lang="en-US" sz="1700" dirty="0"/>
              <a:t>    a:link {</a:t>
            </a:r>
          </a:p>
          <a:p>
            <a:r>
              <a:rPr lang="en-US" sz="1700" dirty="0"/>
              <a:t>        color: #FF0000;</a:t>
            </a:r>
          </a:p>
          <a:p>
            <a:r>
              <a:rPr lang="en-US" sz="1700" dirty="0"/>
              <a:t>        text-decoration: none;</a:t>
            </a:r>
          </a:p>
          <a:p>
            <a:r>
              <a:rPr lang="en-US" sz="1700" dirty="0"/>
              <a:t>    }</a:t>
            </a:r>
          </a:p>
          <a:p>
            <a:r>
              <a:rPr lang="en-US" sz="1700" dirty="0"/>
              <a:t>    a:visited {</a:t>
            </a:r>
          </a:p>
          <a:p>
            <a:r>
              <a:rPr lang="en-US" sz="1700" dirty="0"/>
              <a:t>        color: #00FF00;</a:t>
            </a:r>
          </a:p>
          <a:p>
            <a:r>
              <a:rPr lang="en-US" sz="1700" dirty="0"/>
              <a:t>    }</a:t>
            </a:r>
          </a:p>
          <a:p>
            <a:r>
              <a:rPr lang="en-US" sz="1700" dirty="0"/>
              <a:t>    a:hover {</a:t>
            </a:r>
          </a:p>
          <a:p>
            <a:r>
              <a:rPr lang="en-US" sz="1700" dirty="0"/>
              <a:t>        color: #FF00FF;</a:t>
            </a:r>
          </a:p>
          <a:p>
            <a:r>
              <a:rPr lang="en-US" sz="1700" dirty="0"/>
              <a:t>        text-decoration: underline;</a:t>
            </a:r>
          </a:p>
          <a:p>
            <a:r>
              <a:rPr lang="en-US" sz="1700" dirty="0"/>
              <a:t>    }</a:t>
            </a:r>
          </a:p>
          <a:p>
            <a:r>
              <a:rPr lang="en-US" sz="1700" dirty="0"/>
              <a:t>    a:active {</a:t>
            </a:r>
          </a:p>
          <a:p>
            <a:r>
              <a:rPr lang="en-US" sz="1700" dirty="0"/>
              <a:t>        color: #0000FF;</a:t>
            </a:r>
          </a:p>
          <a:p>
            <a:r>
              <a:rPr lang="en-US" sz="1700" dirty="0"/>
              <a:t>    }</a:t>
            </a:r>
          </a:p>
          <a:p>
            <a:r>
              <a:rPr lang="en-US" sz="1700" dirty="0"/>
              <a:t>  &lt;/style&gt;</a:t>
            </a:r>
          </a:p>
          <a:p>
            <a:r>
              <a:rPr lang="en-US" sz="1700" dirty="0"/>
              <a:t>&lt;/head&gt;</a:t>
            </a:r>
          </a:p>
          <a:p>
            <a:r>
              <a:rPr lang="en-US" sz="1700" dirty="0"/>
              <a:t>&lt;body&gt;</a:t>
            </a:r>
          </a:p>
          <a:p>
            <a:r>
              <a:rPr lang="en-US" sz="1700" dirty="0"/>
              <a:t>  &lt;p&gt;&lt;a </a:t>
            </a:r>
            <a:r>
              <a:rPr lang="en-US" sz="1700" dirty="0" err="1"/>
              <a:t>href</a:t>
            </a:r>
            <a:r>
              <a:rPr lang="en-US" sz="1700" dirty="0"/>
              <a:t>="https://</a:t>
            </a:r>
            <a:r>
              <a:rPr lang="en-US" sz="1700" dirty="0" smtClean="0"/>
              <a:t>www.google.com</a:t>
            </a:r>
            <a:r>
              <a:rPr lang="en-US" sz="1700" dirty="0"/>
              <a:t>/" target="_top</a:t>
            </a:r>
            <a:r>
              <a:rPr lang="en-US" sz="1700" dirty="0" smtClean="0"/>
              <a:t>"&gt;Hi Click Here&lt;/</a:t>
            </a:r>
            <a:r>
              <a:rPr lang="en-US" sz="1700" dirty="0"/>
              <a:t>a&gt;&lt;/p&gt;</a:t>
            </a:r>
          </a:p>
          <a:p>
            <a:r>
              <a:rPr lang="en-US" sz="1700" dirty="0"/>
              <a:t>&lt;/body&gt;</a:t>
            </a:r>
          </a:p>
          <a:p>
            <a:r>
              <a:rPr lang="en-US" sz="1700" dirty="0"/>
              <a:t>&lt;/html&gt; </a:t>
            </a:r>
          </a:p>
        </p:txBody>
      </p:sp>
    </p:spTree>
    <p:extLst>
      <p:ext uri="{BB962C8B-B14F-4D97-AF65-F5344CB8AC3E}">
        <p14:creationId xmlns:p14="http://schemas.microsoft.com/office/powerpoint/2010/main" val="3957755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3015"/>
            <a:ext cx="8229600" cy="6632585"/>
          </a:xfrm>
          <a:prstGeom prst="rect">
            <a:avLst/>
          </a:prstGeom>
        </p:spPr>
        <p:txBody>
          <a:bodyPr wrap="square">
            <a:spAutoFit/>
          </a:bodyPr>
          <a:lstStyle/>
          <a:p>
            <a:r>
              <a:rPr lang="en-US" sz="1700" dirty="0"/>
              <a:t>&lt;!DOCTYPE html&gt;</a:t>
            </a:r>
          </a:p>
          <a:p>
            <a:r>
              <a:rPr lang="en-US" sz="1700" dirty="0"/>
              <a:t>&lt;html </a:t>
            </a:r>
            <a:r>
              <a:rPr lang="en-US" sz="1700" dirty="0" err="1"/>
              <a:t>lang</a:t>
            </a:r>
            <a:r>
              <a:rPr lang="en-US" sz="1700" dirty="0"/>
              <a:t>="en"&gt;</a:t>
            </a:r>
          </a:p>
          <a:p>
            <a:r>
              <a:rPr lang="en-US" sz="1700" dirty="0"/>
              <a:t>&lt;head&gt;</a:t>
            </a:r>
          </a:p>
          <a:p>
            <a:r>
              <a:rPr lang="en-US" sz="1700" dirty="0"/>
              <a:t>  &lt;title&gt;Example of setting list styles&lt;/title&gt;</a:t>
            </a:r>
          </a:p>
          <a:p>
            <a:r>
              <a:rPr lang="en-US" sz="1700" dirty="0"/>
              <a:t>  &lt;style type="text/</a:t>
            </a:r>
            <a:r>
              <a:rPr lang="en-US" sz="1700" dirty="0" err="1"/>
              <a:t>css</a:t>
            </a:r>
            <a:r>
              <a:rPr lang="en-US" sz="1700" dirty="0"/>
              <a:t>"&gt;</a:t>
            </a:r>
          </a:p>
          <a:p>
            <a:r>
              <a:rPr lang="en-US" sz="1700" dirty="0"/>
              <a:t>    </a:t>
            </a:r>
            <a:r>
              <a:rPr lang="en-US" sz="1700" dirty="0" err="1"/>
              <a:t>ul</a:t>
            </a:r>
            <a:r>
              <a:rPr lang="en-US" sz="1700" dirty="0"/>
              <a:t> {</a:t>
            </a:r>
          </a:p>
          <a:p>
            <a:r>
              <a:rPr lang="en-US" sz="1700" dirty="0"/>
              <a:t>        list-style-type: none;</a:t>
            </a:r>
          </a:p>
          <a:p>
            <a:r>
              <a:rPr lang="en-US" sz="1700" dirty="0"/>
              <a:t>    }</a:t>
            </a:r>
          </a:p>
          <a:p>
            <a:r>
              <a:rPr lang="en-US" sz="1700" dirty="0"/>
              <a:t>    </a:t>
            </a:r>
            <a:r>
              <a:rPr lang="en-US" sz="1700" dirty="0" err="1"/>
              <a:t>ul</a:t>
            </a:r>
            <a:r>
              <a:rPr lang="en-US" sz="1700" dirty="0"/>
              <a:t> li {</a:t>
            </a:r>
          </a:p>
          <a:p>
            <a:r>
              <a:rPr lang="en-US" sz="1700" dirty="0"/>
              <a:t>        background-image: </a:t>
            </a:r>
            <a:r>
              <a:rPr lang="en-US" sz="1700" dirty="0" err="1"/>
              <a:t>url</a:t>
            </a:r>
            <a:r>
              <a:rPr lang="en-US" sz="1700" dirty="0" smtClean="0"/>
              <a:t>("/images/arrow.png</a:t>
            </a:r>
            <a:r>
              <a:rPr lang="en-US" sz="1700" dirty="0"/>
              <a:t>");</a:t>
            </a:r>
          </a:p>
          <a:p>
            <a:r>
              <a:rPr lang="en-US" sz="1700" dirty="0"/>
              <a:t>        background-position: 0px 5px;</a:t>
            </a:r>
          </a:p>
          <a:p>
            <a:r>
              <a:rPr lang="en-US" sz="1700" dirty="0"/>
              <a:t>        background-repeat: no-repeat;</a:t>
            </a:r>
          </a:p>
          <a:p>
            <a:r>
              <a:rPr lang="en-US" sz="1700" dirty="0"/>
              <a:t>        padding-left: 20px;</a:t>
            </a:r>
          </a:p>
          <a:p>
            <a:r>
              <a:rPr lang="en-US" sz="1700" dirty="0"/>
              <a:t>    }</a:t>
            </a:r>
          </a:p>
          <a:p>
            <a:r>
              <a:rPr lang="en-US" sz="1700" dirty="0"/>
              <a:t>  &lt;/style&gt;</a:t>
            </a:r>
          </a:p>
          <a:p>
            <a:r>
              <a:rPr lang="en-US" sz="1700" dirty="0"/>
              <a:t>&lt;/head&gt;</a:t>
            </a:r>
          </a:p>
          <a:p>
            <a:r>
              <a:rPr lang="en-US" sz="1700" dirty="0"/>
              <a:t>&lt;body&gt;</a:t>
            </a:r>
          </a:p>
          <a:p>
            <a:r>
              <a:rPr lang="en-US" sz="1700" dirty="0"/>
              <a:t>    &lt;h1&gt;Setting an image as a bullet point&lt;/h1&gt;</a:t>
            </a:r>
          </a:p>
          <a:p>
            <a:r>
              <a:rPr lang="en-US" sz="1700" dirty="0"/>
              <a:t>    &lt;</a:t>
            </a:r>
            <a:r>
              <a:rPr lang="en-US" sz="1700" dirty="0" err="1"/>
              <a:t>ul</a:t>
            </a:r>
            <a:r>
              <a:rPr lang="en-US" sz="1700" dirty="0"/>
              <a:t>&gt;</a:t>
            </a:r>
          </a:p>
          <a:p>
            <a:r>
              <a:rPr lang="en-US" sz="1700" dirty="0"/>
              <a:t>        &lt;li&gt;Item 1&lt;/li&gt;</a:t>
            </a:r>
          </a:p>
          <a:p>
            <a:r>
              <a:rPr lang="en-US" sz="1700" dirty="0"/>
              <a:t>        &lt;li&gt;Item 2&lt;/li&gt;</a:t>
            </a:r>
          </a:p>
          <a:p>
            <a:r>
              <a:rPr lang="en-US" sz="1700" dirty="0"/>
              <a:t>        &lt;li&gt;Item 3&lt;/li&gt;</a:t>
            </a:r>
          </a:p>
          <a:p>
            <a:r>
              <a:rPr lang="en-US" sz="1700" dirty="0"/>
              <a:t>    &lt;/</a:t>
            </a:r>
            <a:r>
              <a:rPr lang="en-US" sz="1700" dirty="0" err="1"/>
              <a:t>ul</a:t>
            </a:r>
            <a:r>
              <a:rPr lang="en-US" sz="1700" dirty="0"/>
              <a:t>&gt;</a:t>
            </a:r>
          </a:p>
          <a:p>
            <a:r>
              <a:rPr lang="en-US" sz="1700" dirty="0"/>
              <a:t>&lt;/body&gt;</a:t>
            </a:r>
          </a:p>
          <a:p>
            <a:r>
              <a:rPr lang="en-US" sz="1700" dirty="0"/>
              <a:t>&lt;/html&gt; </a:t>
            </a:r>
          </a:p>
        </p:txBody>
      </p:sp>
    </p:spTree>
    <p:extLst>
      <p:ext uri="{BB962C8B-B14F-4D97-AF65-F5344CB8AC3E}">
        <p14:creationId xmlns:p14="http://schemas.microsoft.com/office/powerpoint/2010/main" val="61772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nja\Desktop\css-box-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04800"/>
            <a:ext cx="4994275" cy="4994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5486400"/>
            <a:ext cx="8534400" cy="646331"/>
          </a:xfrm>
          <a:prstGeom prst="rect">
            <a:avLst/>
          </a:prstGeom>
        </p:spPr>
        <p:txBody>
          <a:bodyPr wrap="square">
            <a:spAutoFit/>
          </a:bodyPr>
          <a:lstStyle/>
          <a:p>
            <a:r>
              <a:rPr lang="en-US" dirty="0">
                <a:solidFill>
                  <a:srgbClr val="FF0000"/>
                </a:solidFill>
              </a:rPr>
              <a:t>In CSS box </a:t>
            </a:r>
            <a:r>
              <a:rPr lang="en-US" dirty="0" smtClean="0">
                <a:solidFill>
                  <a:srgbClr val="FF0000"/>
                </a:solidFill>
              </a:rPr>
              <a:t>model </a:t>
            </a:r>
            <a:r>
              <a:rPr lang="en-US" dirty="0" smtClean="0"/>
              <a:t>:- content </a:t>
            </a:r>
            <a:r>
              <a:rPr lang="en-US" dirty="0"/>
              <a:t>area of the element's box is the area, where text, images, lists, tables, forms, videos, etc. appears.</a:t>
            </a:r>
          </a:p>
        </p:txBody>
      </p:sp>
    </p:spTree>
    <p:extLst>
      <p:ext uri="{BB962C8B-B14F-4D97-AF65-F5344CB8AC3E}">
        <p14:creationId xmlns:p14="http://schemas.microsoft.com/office/powerpoint/2010/main" val="156677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52600" y="1828800"/>
            <a:ext cx="5638800" cy="254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006699"/>
                </a:solidFill>
                <a:effectLst/>
                <a:latin typeface="Consolas" pitchFamily="49" charset="0"/>
                <a:cs typeface="Arial" pitchFamily="34" charset="0"/>
              </a:rPr>
              <a:t>h1</a:t>
            </a:r>
            <a:r>
              <a:rPr kumimoji="0" lang="en-US" sz="2000" b="0" i="0" u="none" strike="noStrike" cap="none" normalizeH="0" baseline="0" dirty="0" smtClean="0">
                <a:ln>
                  <a:noFill/>
                </a:ln>
                <a:solidFill>
                  <a:srgbClr val="222222"/>
                </a:solidFill>
                <a:effectLst/>
                <a:latin typeface="Consolas" pitchFamily="49" charset="0"/>
                <a:cs typeface="Arial" pitchFamily="34" charset="0"/>
              </a:rPr>
              <a:t> {</a:t>
            </a:r>
            <a:endParaRPr kumimoji="0" lang="en-US" sz="20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222222"/>
                </a:solidFill>
                <a:effectLst/>
                <a:latin typeface="Consolas" pitchFamily="49" charset="0"/>
                <a:cs typeface="Arial" pitchFamily="34" charset="0"/>
              </a:rPr>
              <a:t>    </a:t>
            </a:r>
            <a:r>
              <a:rPr kumimoji="0" lang="en-US" sz="2000" b="0" i="0" u="none" strike="noStrike" cap="none" normalizeH="0" baseline="0" dirty="0" smtClean="0">
                <a:ln>
                  <a:noFill/>
                </a:ln>
                <a:solidFill>
                  <a:srgbClr val="555555"/>
                </a:solidFill>
                <a:effectLst/>
                <a:latin typeface="Consolas" pitchFamily="49" charset="0"/>
                <a:cs typeface="Arial" pitchFamily="34" charset="0"/>
              </a:rPr>
              <a:t>margin</a:t>
            </a:r>
            <a:r>
              <a:rPr kumimoji="0" lang="en-US" sz="2000" b="0" i="0" u="none" strike="noStrike" cap="none" normalizeH="0" baseline="0" dirty="0" smtClean="0">
                <a:ln>
                  <a:noFill/>
                </a:ln>
                <a:solidFill>
                  <a:srgbClr val="222222"/>
                </a:solidFill>
                <a:effectLst/>
                <a:latin typeface="Consolas" pitchFamily="49" charset="0"/>
                <a:cs typeface="Arial" pitchFamily="34" charset="0"/>
              </a:rPr>
              <a:t>: </a:t>
            </a:r>
            <a:r>
              <a:rPr kumimoji="0" lang="en-US" sz="2000" b="0" i="0" u="none" strike="noStrike" cap="none" normalizeH="0" baseline="0" dirty="0" smtClean="0">
                <a:ln>
                  <a:noFill/>
                </a:ln>
                <a:solidFill>
                  <a:srgbClr val="881280"/>
                </a:solidFill>
                <a:effectLst/>
                <a:latin typeface="Consolas" pitchFamily="49" charset="0"/>
                <a:cs typeface="Arial" pitchFamily="34" charset="0"/>
              </a:rPr>
              <a:t>0 10px</a:t>
            </a:r>
            <a:r>
              <a:rPr kumimoji="0" lang="en-US" sz="2000" b="0" i="0" u="none" strike="noStrike" cap="none" normalizeH="0" baseline="0" dirty="0" smtClean="0">
                <a:ln>
                  <a:noFill/>
                </a:ln>
                <a:solidFill>
                  <a:srgbClr val="222222"/>
                </a:solidFill>
                <a:effectLst/>
                <a:latin typeface="Consolas" pitchFamily="49" charset="0"/>
                <a:cs typeface="Arial" pitchFamily="34" charset="0"/>
              </a:rPr>
              <a:t>;</a:t>
            </a:r>
            <a:endParaRPr kumimoji="0" lang="en-US" sz="20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222222"/>
                </a:solidFill>
                <a:effectLst/>
                <a:latin typeface="Consolas" pitchFamily="49" charset="0"/>
                <a:cs typeface="Arial" pitchFamily="34" charset="0"/>
              </a:rPr>
              <a:t>}</a:t>
            </a:r>
            <a:endParaRPr kumimoji="0" lang="en-US" sz="20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006699"/>
                </a:solidFill>
                <a:effectLst/>
                <a:latin typeface="Consolas" pitchFamily="49" charset="0"/>
                <a:cs typeface="Arial" pitchFamily="34" charset="0"/>
              </a:rPr>
              <a:t>p</a:t>
            </a:r>
            <a:r>
              <a:rPr kumimoji="0" lang="en-US" sz="2000" b="0" i="0" u="none" strike="noStrike" cap="none" normalizeH="0" baseline="0" dirty="0" smtClean="0">
                <a:ln>
                  <a:noFill/>
                </a:ln>
                <a:solidFill>
                  <a:srgbClr val="222222"/>
                </a:solidFill>
                <a:effectLst/>
                <a:latin typeface="Consolas" pitchFamily="49" charset="0"/>
                <a:cs typeface="Arial" pitchFamily="34" charset="0"/>
              </a:rPr>
              <a:t> {</a:t>
            </a:r>
            <a:endParaRPr kumimoji="0" lang="en-US" sz="20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222222"/>
                </a:solidFill>
                <a:effectLst/>
                <a:latin typeface="Consolas" pitchFamily="49" charset="0"/>
                <a:cs typeface="Arial" pitchFamily="34" charset="0"/>
              </a:rPr>
              <a:t>    </a:t>
            </a:r>
            <a:r>
              <a:rPr kumimoji="0" lang="en-US" sz="2000" b="0" i="0" u="none" strike="noStrike" cap="none" normalizeH="0" baseline="0" dirty="0" smtClean="0">
                <a:ln>
                  <a:noFill/>
                </a:ln>
                <a:solidFill>
                  <a:srgbClr val="555555"/>
                </a:solidFill>
                <a:effectLst/>
                <a:latin typeface="Consolas" pitchFamily="49" charset="0"/>
                <a:cs typeface="Arial" pitchFamily="34" charset="0"/>
              </a:rPr>
              <a:t>margin</a:t>
            </a:r>
            <a:r>
              <a:rPr kumimoji="0" lang="en-US" sz="2000" b="0" i="0" u="none" strike="noStrike" cap="none" normalizeH="0" baseline="0" dirty="0" smtClean="0">
                <a:ln>
                  <a:noFill/>
                </a:ln>
                <a:solidFill>
                  <a:srgbClr val="222222"/>
                </a:solidFill>
                <a:effectLst/>
                <a:latin typeface="Consolas" pitchFamily="49" charset="0"/>
                <a:cs typeface="Arial" pitchFamily="34" charset="0"/>
              </a:rPr>
              <a:t>: </a:t>
            </a:r>
            <a:r>
              <a:rPr kumimoji="0" lang="en-US" sz="2000" b="0" i="0" u="none" strike="noStrike" cap="none" normalizeH="0" baseline="0" dirty="0" smtClean="0">
                <a:ln>
                  <a:noFill/>
                </a:ln>
                <a:solidFill>
                  <a:srgbClr val="881280"/>
                </a:solidFill>
                <a:effectLst/>
                <a:latin typeface="Consolas" pitchFamily="49" charset="0"/>
                <a:cs typeface="Arial" pitchFamily="34" charset="0"/>
              </a:rPr>
              <a:t>25px 50px 75px 100px</a:t>
            </a:r>
            <a:r>
              <a:rPr kumimoji="0" lang="en-US" sz="2000" b="0" i="0" u="none" strike="noStrike" cap="none" normalizeH="0" baseline="0" dirty="0" smtClean="0">
                <a:ln>
                  <a:noFill/>
                </a:ln>
                <a:solidFill>
                  <a:srgbClr val="222222"/>
                </a:solidFill>
                <a:effectLst/>
                <a:latin typeface="Consolas" pitchFamily="49" charset="0"/>
                <a:cs typeface="Arial" pitchFamily="34" charset="0"/>
              </a:rPr>
              <a:t>;</a:t>
            </a:r>
            <a:endParaRPr kumimoji="0" lang="en-US" sz="20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222222"/>
                </a:solidFill>
                <a:effectLst/>
                <a:latin typeface="Consolas" pitchFamily="49" charset="0"/>
                <a:cs typeface="Arial" pitchFamily="34" charset="0"/>
              </a:rPr>
              <a:t>}</a:t>
            </a:r>
            <a:endParaRPr kumimoji="0" lang="en-US" sz="2000" b="0" i="0" u="none" strike="noStrike" cap="none" normalizeH="0" baseline="0" dirty="0" smtClean="0">
              <a:ln>
                <a:noFill/>
              </a:ln>
              <a:solidFill>
                <a:srgbClr val="41414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4579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91148"/>
            <a:ext cx="7391400" cy="3785652"/>
          </a:xfrm>
          <a:prstGeom prst="rect">
            <a:avLst/>
          </a:prstGeom>
        </p:spPr>
        <p:txBody>
          <a:bodyPr wrap="square">
            <a:spAutoFit/>
          </a:bodyPr>
          <a:lstStyle/>
          <a:p>
            <a:pPr marL="457200" indent="-457200">
              <a:buFont typeface="+mj-lt"/>
              <a:buAutoNum type="arabicPeriod"/>
            </a:pPr>
            <a:r>
              <a:rPr lang="en-US" sz="2400" dirty="0"/>
              <a:t>If </a:t>
            </a:r>
            <a:r>
              <a:rPr lang="en-US" sz="2400" i="1" dirty="0">
                <a:solidFill>
                  <a:srgbClr val="FF0000"/>
                </a:solidFill>
              </a:rPr>
              <a:t>one</a:t>
            </a:r>
            <a:r>
              <a:rPr lang="en-US" sz="2400" i="1" dirty="0"/>
              <a:t> value</a:t>
            </a:r>
            <a:r>
              <a:rPr lang="en-US" sz="2400" dirty="0"/>
              <a:t> is set, this is applied to all the four sides</a:t>
            </a:r>
            <a:r>
              <a:rPr lang="en-US" sz="2400" dirty="0" smtClean="0"/>
              <a:t>.</a:t>
            </a:r>
            <a:endParaRPr lang="en-US" sz="2400" dirty="0"/>
          </a:p>
          <a:p>
            <a:pPr marL="457200" indent="-457200">
              <a:buFont typeface="+mj-lt"/>
              <a:buAutoNum type="arabicPeriod"/>
            </a:pPr>
            <a:r>
              <a:rPr lang="en-US" sz="2400" dirty="0"/>
              <a:t>If </a:t>
            </a:r>
            <a:r>
              <a:rPr lang="en-US" sz="2400" i="1" dirty="0">
                <a:solidFill>
                  <a:srgbClr val="FF0000"/>
                </a:solidFill>
              </a:rPr>
              <a:t>two</a:t>
            </a:r>
            <a:r>
              <a:rPr lang="en-US" sz="2400" i="1" dirty="0"/>
              <a:t> values</a:t>
            </a:r>
            <a:r>
              <a:rPr lang="en-US" sz="2400" dirty="0"/>
              <a:t> are specified, the first value is applied to the top and bottom, and the second value is applied to the right and left side.</a:t>
            </a:r>
          </a:p>
          <a:p>
            <a:pPr marL="457200" indent="-457200">
              <a:buFont typeface="+mj-lt"/>
              <a:buAutoNum type="arabicPeriod"/>
            </a:pPr>
            <a:r>
              <a:rPr lang="en-US" sz="2400" dirty="0"/>
              <a:t>If </a:t>
            </a:r>
            <a:r>
              <a:rPr lang="en-US" sz="2400" i="1" dirty="0">
                <a:solidFill>
                  <a:srgbClr val="FF0000"/>
                </a:solidFill>
              </a:rPr>
              <a:t>three</a:t>
            </a:r>
            <a:r>
              <a:rPr lang="en-US" sz="2400" i="1" dirty="0"/>
              <a:t> values</a:t>
            </a:r>
            <a:r>
              <a:rPr lang="en-US" sz="2400" dirty="0"/>
              <a:t> are specified, the first value is applied to the top, second value is applied to left and right side and the last value is applied to the bottom.</a:t>
            </a:r>
          </a:p>
          <a:p>
            <a:pPr marL="457200" indent="-457200">
              <a:buFont typeface="+mj-lt"/>
              <a:buAutoNum type="arabicPeriod"/>
            </a:pPr>
            <a:r>
              <a:rPr lang="en-US" sz="2400" dirty="0"/>
              <a:t>If </a:t>
            </a:r>
            <a:r>
              <a:rPr lang="en-US" sz="2400" i="1" dirty="0">
                <a:solidFill>
                  <a:srgbClr val="FF0000"/>
                </a:solidFill>
              </a:rPr>
              <a:t>four</a:t>
            </a:r>
            <a:r>
              <a:rPr lang="en-US" sz="2400" i="1" dirty="0"/>
              <a:t> values</a:t>
            </a:r>
            <a:r>
              <a:rPr lang="en-US" sz="2400" dirty="0"/>
              <a:t> are specified, they are applied to the top, right, bottom and the left side respectively in the specified order.</a:t>
            </a:r>
          </a:p>
        </p:txBody>
      </p:sp>
      <p:sp>
        <p:nvSpPr>
          <p:cNvPr id="3" name="Rectangle 2"/>
          <p:cNvSpPr/>
          <p:nvPr/>
        </p:nvSpPr>
        <p:spPr>
          <a:xfrm>
            <a:off x="762000" y="304800"/>
            <a:ext cx="7772400" cy="369332"/>
          </a:xfrm>
          <a:prstGeom prst="rect">
            <a:avLst/>
          </a:prstGeom>
        </p:spPr>
        <p:txBody>
          <a:bodyPr wrap="square">
            <a:spAutoFit/>
          </a:bodyPr>
          <a:lstStyle/>
          <a:p>
            <a:r>
              <a:rPr lang="en-US" dirty="0"/>
              <a:t>Margin clears an area around the border that separates it from other boxes.</a:t>
            </a:r>
          </a:p>
        </p:txBody>
      </p:sp>
      <p:sp>
        <p:nvSpPr>
          <p:cNvPr id="4" name="Rectangle 1"/>
          <p:cNvSpPr>
            <a:spLocks noChangeArrowheads="1"/>
          </p:cNvSpPr>
          <p:nvPr/>
        </p:nvSpPr>
        <p:spPr bwMode="auto">
          <a:xfrm>
            <a:off x="228600" y="5636102"/>
            <a:ext cx="85344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 tIns="0" rIns="-26979"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Segoe UI" pitchFamily="34" charset="0"/>
                <a:cs typeface="Segoe UI" pitchFamily="34" charset="0"/>
              </a:rPr>
              <a:t>The CSS margin properties allow you to set the margins around the sides of an element's box. The margins does not have a </a:t>
            </a:r>
            <a:r>
              <a:rPr kumimoji="0" lang="en-US" sz="2000" b="0" i="0" u="none" strike="noStrike" cap="none" normalizeH="0" baseline="0" dirty="0" smtClean="0">
                <a:ln>
                  <a:noFill/>
                </a:ln>
                <a:solidFill>
                  <a:srgbClr val="1DB79F"/>
                </a:solidFill>
                <a:effectLst/>
                <a:latin typeface="Consolas" pitchFamily="49" charset="0"/>
                <a:cs typeface="Arial" pitchFamily="34" charset="0"/>
                <a:hlinkClick r:id="rId2"/>
              </a:rPr>
              <a:t>background-color</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it is completely transparent.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906621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7848600" cy="369332"/>
          </a:xfrm>
          <a:prstGeom prst="rect">
            <a:avLst/>
          </a:prstGeom>
        </p:spPr>
        <p:txBody>
          <a:bodyPr wrap="square">
            <a:spAutoFit/>
          </a:bodyPr>
          <a:lstStyle/>
          <a:p>
            <a:r>
              <a:rPr lang="en-US" dirty="0"/>
              <a:t>The padding area is the space between the content of the element and its border.</a:t>
            </a:r>
          </a:p>
        </p:txBody>
      </p:sp>
      <p:sp>
        <p:nvSpPr>
          <p:cNvPr id="3" name="Rectangle 1"/>
          <p:cNvSpPr>
            <a:spLocks noChangeArrowheads="1"/>
          </p:cNvSpPr>
          <p:nvPr/>
        </p:nvSpPr>
        <p:spPr bwMode="auto">
          <a:xfrm>
            <a:off x="199571" y="689402"/>
            <a:ext cx="871582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 tIns="0" rIns="-26979"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CSS padding properties allow you to set the padding area for an element that separates its border from its content. The padding is affected by the </a:t>
            </a:r>
            <a:r>
              <a:rPr kumimoji="0" lang="en-US" b="0" i="0" u="none" strike="noStrike" cap="none" normalizeH="0" baseline="0" dirty="0" smtClean="0">
                <a:ln>
                  <a:noFill/>
                </a:ln>
                <a:solidFill>
                  <a:srgbClr val="1DB79F"/>
                </a:solidFill>
                <a:effectLst/>
                <a:latin typeface="Consolas" pitchFamily="49" charset="0"/>
                <a:cs typeface="Arial" pitchFamily="34" charset="0"/>
                <a:hlinkClick r:id="rId2"/>
              </a:rPr>
              <a:t>background-color</a:t>
            </a:r>
            <a:r>
              <a:rPr kumimoji="0" lang="en-US" b="0" i="0" u="none" strike="noStrike" cap="none" normalizeH="0" baseline="0" dirty="0" smtClean="0">
                <a:ln>
                  <a:noFill/>
                </a:ln>
                <a:solidFill>
                  <a:srgbClr val="414141"/>
                </a:solidFill>
                <a:effectLst/>
                <a:latin typeface="Segoe UI" pitchFamily="34" charset="0"/>
                <a:cs typeface="Segoe UI" pitchFamily="34" charset="0"/>
              </a:rPr>
              <a:t> of the box.</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92177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0691"/>
            <a:ext cx="8001000" cy="6186309"/>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&lt;title&gt;Example of CSS padding </a:t>
            </a:r>
            <a:r>
              <a:rPr lang="en-US" dirty="0" smtClean="0"/>
              <a:t>&lt;/</a:t>
            </a:r>
            <a:r>
              <a:rPr lang="en-US" dirty="0"/>
              <a:t>title&gt;</a:t>
            </a:r>
          </a:p>
          <a:p>
            <a:r>
              <a:rPr lang="en-US" dirty="0"/>
              <a:t>  &lt;style type="text/</a:t>
            </a:r>
            <a:r>
              <a:rPr lang="en-US" dirty="0" err="1"/>
              <a:t>css</a:t>
            </a:r>
            <a:r>
              <a:rPr lang="en-US" dirty="0"/>
              <a:t>"&gt;</a:t>
            </a:r>
          </a:p>
          <a:p>
            <a:r>
              <a:rPr lang="en-US" dirty="0"/>
              <a:t>    h1 {</a:t>
            </a:r>
          </a:p>
          <a:p>
            <a:r>
              <a:rPr lang="en-US" dirty="0"/>
              <a:t>        padding: 10px 20px;</a:t>
            </a:r>
          </a:p>
          <a:p>
            <a:r>
              <a:rPr lang="en-US" dirty="0"/>
              <a:t>        background: #c5c5e2;</a:t>
            </a:r>
          </a:p>
          <a:p>
            <a:r>
              <a:rPr lang="en-US" dirty="0"/>
              <a:t>    }</a:t>
            </a:r>
          </a:p>
          <a:p>
            <a:r>
              <a:rPr lang="en-US" dirty="0"/>
              <a:t>    p {</a:t>
            </a:r>
          </a:p>
          <a:p>
            <a:r>
              <a:rPr lang="en-US" dirty="0"/>
              <a:t>        padding: 10px 15px 20px 25px;</a:t>
            </a:r>
          </a:p>
          <a:p>
            <a:r>
              <a:rPr lang="en-US" dirty="0"/>
              <a:t>        background: #ffb6c1;</a:t>
            </a:r>
          </a:p>
          <a:p>
            <a:r>
              <a:rPr lang="en-US" dirty="0"/>
              <a:t>    }</a:t>
            </a:r>
          </a:p>
          <a:p>
            <a:r>
              <a:rPr lang="en-US" dirty="0"/>
              <a:t>  &lt;/style&gt;</a:t>
            </a:r>
          </a:p>
          <a:p>
            <a:r>
              <a:rPr lang="en-US" dirty="0"/>
              <a:t>&lt;/head&gt;</a:t>
            </a:r>
          </a:p>
          <a:p>
            <a:r>
              <a:rPr lang="en-US" dirty="0"/>
              <a:t>&lt;body&gt;</a:t>
            </a:r>
          </a:p>
          <a:p>
            <a:r>
              <a:rPr lang="en-US" dirty="0"/>
              <a:t>    &lt;h1&gt;This is a heading&lt;/h1&gt;</a:t>
            </a:r>
          </a:p>
          <a:p>
            <a:r>
              <a:rPr lang="en-US" dirty="0"/>
              <a:t>    &lt;p&gt;This is a paragraph.&lt;/p&gt;</a:t>
            </a:r>
          </a:p>
          <a:p>
            <a:r>
              <a:rPr lang="en-US" dirty="0"/>
              <a:t>    &lt;p&gt;&lt;strong&gt;Note:&lt;/strong&gt; Change the padding property value to see how it works.&lt;/p&gt;</a:t>
            </a:r>
          </a:p>
          <a:p>
            <a:r>
              <a:rPr lang="en-US" dirty="0"/>
              <a:t>&lt;/body&gt;</a:t>
            </a:r>
          </a:p>
          <a:p>
            <a:r>
              <a:rPr lang="en-US" dirty="0"/>
              <a:t>&lt;/html&gt; </a:t>
            </a:r>
          </a:p>
        </p:txBody>
      </p:sp>
    </p:spTree>
    <p:extLst>
      <p:ext uri="{BB962C8B-B14F-4D97-AF65-F5344CB8AC3E}">
        <p14:creationId xmlns:p14="http://schemas.microsoft.com/office/powerpoint/2010/main" val="2724115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64068"/>
            <a:ext cx="5943600" cy="369332"/>
          </a:xfrm>
          <a:prstGeom prst="rect">
            <a:avLst/>
          </a:prstGeom>
        </p:spPr>
        <p:txBody>
          <a:bodyPr wrap="square">
            <a:spAutoFit/>
          </a:bodyPr>
          <a:lstStyle/>
          <a:p>
            <a:r>
              <a:rPr lang="en-US" dirty="0"/>
              <a:t>Border of an element goes around the padding and content.</a:t>
            </a:r>
          </a:p>
        </p:txBody>
      </p:sp>
      <p:sp>
        <p:nvSpPr>
          <p:cNvPr id="3" name="Rectangle 1"/>
          <p:cNvSpPr>
            <a:spLocks noChangeArrowheads="1"/>
          </p:cNvSpPr>
          <p:nvPr/>
        </p:nvSpPr>
        <p:spPr bwMode="auto">
          <a:xfrm>
            <a:off x="152401" y="685800"/>
            <a:ext cx="8763000" cy="211748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Segoe UI" pitchFamily="34" charset="0"/>
                <a:cs typeface="Segoe UI" pitchFamily="34" charset="0"/>
              </a:rPr>
              <a:t>CSS Border Properties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14141"/>
                </a:solidFill>
                <a:effectLst/>
                <a:latin typeface="Segoe UI" pitchFamily="34" charset="0"/>
                <a:cs typeface="Segoe UI" pitchFamily="34" charset="0"/>
              </a:rPr>
              <a:t>The CSS border properties allow you to define the border area of a box. The border can either be a predefined style like, solid line, double line, dotted line, etc. or </a:t>
            </a:r>
            <a:r>
              <a:rPr kumimoji="0" lang="en-US" sz="2000" b="0" i="0" u="none" strike="noStrike" cap="none" normalizeH="0" baseline="0" dirty="0" smtClean="0">
                <a:ln>
                  <a:noFill/>
                </a:ln>
                <a:solidFill>
                  <a:srgbClr val="1DB79F"/>
                </a:solidFill>
                <a:effectLst/>
                <a:latin typeface="Segoe UI" pitchFamily="34" charset="0"/>
                <a:cs typeface="Segoe UI" pitchFamily="34" charset="0"/>
                <a:hlinkClick r:id="rId2"/>
              </a:rPr>
              <a:t>it can be an image</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The following section will describe you how to set the various properties defining the style (</a:t>
            </a:r>
            <a:r>
              <a:rPr kumimoji="0" lang="en-US" sz="2000" b="0" i="0" u="none" strike="noStrike" cap="none" normalizeH="0" baseline="0" dirty="0" smtClean="0">
                <a:ln>
                  <a:noFill/>
                </a:ln>
                <a:solidFill>
                  <a:srgbClr val="333333"/>
                </a:solidFill>
                <a:effectLst/>
                <a:latin typeface="Consolas" pitchFamily="49" charset="0"/>
                <a:cs typeface="Segoe UI" pitchFamily="34" charset="0"/>
              </a:rPr>
              <a:t>border-style</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color (</a:t>
            </a:r>
            <a:r>
              <a:rPr kumimoji="0" lang="en-US" sz="2000" b="0" i="0" u="none" strike="noStrike" cap="none" normalizeH="0" baseline="0" dirty="0" smtClean="0">
                <a:ln>
                  <a:noFill/>
                </a:ln>
                <a:solidFill>
                  <a:srgbClr val="333333"/>
                </a:solidFill>
                <a:effectLst/>
                <a:latin typeface="Consolas" pitchFamily="49" charset="0"/>
                <a:cs typeface="Segoe UI" pitchFamily="34" charset="0"/>
              </a:rPr>
              <a:t>border-color</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and thickness (</a:t>
            </a:r>
            <a:r>
              <a:rPr kumimoji="0" lang="en-US" sz="2000" b="0" i="0" u="none" strike="noStrike" cap="none" normalizeH="0" baseline="0" dirty="0" smtClean="0">
                <a:ln>
                  <a:noFill/>
                </a:ln>
                <a:solidFill>
                  <a:srgbClr val="333333"/>
                </a:solidFill>
                <a:effectLst/>
                <a:latin typeface="Consolas" pitchFamily="49" charset="0"/>
                <a:cs typeface="Segoe UI" pitchFamily="34" charset="0"/>
              </a:rPr>
              <a:t>border-width</a:t>
            </a:r>
            <a:r>
              <a:rPr kumimoji="0" lang="en-US" sz="2000" b="0" i="0" u="none" strike="noStrike" cap="none" normalizeH="0" baseline="0" dirty="0" smtClean="0">
                <a:ln>
                  <a:noFill/>
                </a:ln>
                <a:solidFill>
                  <a:srgbClr val="414141"/>
                </a:solidFill>
                <a:effectLst/>
                <a:latin typeface="Segoe UI" pitchFamily="34" charset="0"/>
                <a:cs typeface="Segoe UI" pitchFamily="34" charset="0"/>
              </a:rPr>
              <a:t>) of the border.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879765" y="3581400"/>
            <a:ext cx="8001000" cy="1200329"/>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&lt;title&gt;Example of CSS border-style property&lt;/title&gt;</a:t>
            </a:r>
          </a:p>
        </p:txBody>
      </p:sp>
    </p:spTree>
    <p:extLst>
      <p:ext uri="{BB962C8B-B14F-4D97-AF65-F5344CB8AC3E}">
        <p14:creationId xmlns:p14="http://schemas.microsoft.com/office/powerpoint/2010/main" val="333493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51344"/>
            <a:ext cx="8610600" cy="4093428"/>
          </a:xfrm>
          <a:prstGeom prst="rect">
            <a:avLst/>
          </a:prstGeom>
        </p:spPr>
        <p:txBody>
          <a:bodyPr wrap="square">
            <a:spAutoFit/>
          </a:bodyPr>
          <a:lstStyle/>
          <a:p>
            <a:pPr fontAlgn="base"/>
            <a:r>
              <a:rPr lang="en-US" sz="2000" dirty="0"/>
              <a:t>CSS stands for Cascading Style Sheets. CSS is a standard style sheet language used for describing the presentation (i.e. the layout and formatting) of the web pages</a:t>
            </a:r>
            <a:r>
              <a:rPr lang="en-US" sz="2000" dirty="0" smtClean="0"/>
              <a:t>.</a:t>
            </a:r>
          </a:p>
          <a:p>
            <a:pPr fontAlgn="base"/>
            <a:endParaRPr lang="en-US" sz="2000" dirty="0"/>
          </a:p>
          <a:p>
            <a:pPr fontAlgn="base"/>
            <a:r>
              <a:rPr lang="en-US" sz="2000" dirty="0" smtClean="0"/>
              <a:t>With CSS we can change  </a:t>
            </a:r>
            <a:r>
              <a:rPr lang="en-US" sz="2000" dirty="0"/>
              <a:t>font colors, background styles, element alignments, borders and sizes had to be explicitly described within the HTML</a:t>
            </a:r>
            <a:r>
              <a:rPr lang="en-US" sz="2000" dirty="0" smtClean="0"/>
              <a:t>.</a:t>
            </a:r>
          </a:p>
          <a:p>
            <a:pPr fontAlgn="base"/>
            <a:endParaRPr lang="en-US" sz="2000" dirty="0"/>
          </a:p>
          <a:p>
            <a:pPr fontAlgn="base"/>
            <a:r>
              <a:rPr lang="en-US" sz="2000" dirty="0"/>
              <a:t>As a result, development of the large websites became a long and expensive process, since the style information were repeatedly added to every single page of the </a:t>
            </a:r>
            <a:r>
              <a:rPr lang="en-US" sz="2000" dirty="0" smtClean="0"/>
              <a:t>website.</a:t>
            </a:r>
          </a:p>
          <a:p>
            <a:pPr fontAlgn="base"/>
            <a:endParaRPr lang="en-US" sz="2000" dirty="0"/>
          </a:p>
          <a:p>
            <a:pPr fontAlgn="base"/>
            <a:r>
              <a:rPr lang="en-US" sz="2000" dirty="0"/>
              <a:t>To solve this problem CSS was introduced in 1996 by the World Wide Web Consortium (W3C), which also maintains its standard. CSS was designed to enable the separation of presentation and content. </a:t>
            </a:r>
          </a:p>
        </p:txBody>
      </p:sp>
    </p:spTree>
    <p:extLst>
      <p:ext uri="{BB962C8B-B14F-4D97-AF65-F5344CB8AC3E}">
        <p14:creationId xmlns:p14="http://schemas.microsoft.com/office/powerpoint/2010/main" val="836118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915400" cy="6463308"/>
          </a:xfrm>
          <a:prstGeom prst="rect">
            <a:avLst/>
          </a:prstGeom>
        </p:spPr>
        <p:txBody>
          <a:bodyPr wrap="square">
            <a:spAutoFit/>
          </a:bodyPr>
          <a:lstStyle/>
          <a:p>
            <a:r>
              <a:rPr lang="en-US" dirty="0"/>
              <a:t>&lt;style type="text/</a:t>
            </a:r>
            <a:r>
              <a:rPr lang="en-US" dirty="0" err="1"/>
              <a:t>css</a:t>
            </a:r>
            <a:r>
              <a:rPr lang="en-US" dirty="0"/>
              <a:t>"&gt;      </a:t>
            </a:r>
          </a:p>
          <a:p>
            <a:r>
              <a:rPr lang="en-US" dirty="0"/>
              <a:t>		p {</a:t>
            </a:r>
          </a:p>
          <a:p>
            <a:r>
              <a:rPr lang="en-US" dirty="0"/>
              <a:t>			border-width: 3px;</a:t>
            </a:r>
          </a:p>
          <a:p>
            <a:r>
              <a:rPr lang="en-US" dirty="0"/>
              <a:t>		}</a:t>
            </a:r>
          </a:p>
          <a:p>
            <a:r>
              <a:rPr lang="en-US" dirty="0"/>
              <a:t>		</a:t>
            </a:r>
            <a:r>
              <a:rPr lang="en-US" dirty="0" err="1"/>
              <a:t>p.none</a:t>
            </a:r>
            <a:r>
              <a:rPr lang="en-US" dirty="0"/>
              <a:t> {</a:t>
            </a:r>
          </a:p>
          <a:p>
            <a:r>
              <a:rPr lang="en-US" dirty="0"/>
              <a:t>			border-style: none;</a:t>
            </a:r>
          </a:p>
          <a:p>
            <a:r>
              <a:rPr lang="en-US" dirty="0"/>
              <a:t>		}</a:t>
            </a:r>
          </a:p>
          <a:p>
            <a:r>
              <a:rPr lang="en-US" dirty="0"/>
              <a:t>		</a:t>
            </a:r>
            <a:r>
              <a:rPr lang="en-US" dirty="0" err="1"/>
              <a:t>p.dotted</a:t>
            </a:r>
            <a:r>
              <a:rPr lang="en-US" dirty="0"/>
              <a:t> {</a:t>
            </a:r>
          </a:p>
          <a:p>
            <a:r>
              <a:rPr lang="en-US" dirty="0"/>
              <a:t>			border-style: dotted;</a:t>
            </a:r>
          </a:p>
          <a:p>
            <a:r>
              <a:rPr lang="en-US" dirty="0"/>
              <a:t>		}</a:t>
            </a:r>
          </a:p>
          <a:p>
            <a:r>
              <a:rPr lang="en-US" dirty="0"/>
              <a:t>		</a:t>
            </a:r>
            <a:r>
              <a:rPr lang="en-US" dirty="0" err="1"/>
              <a:t>p.dashed</a:t>
            </a:r>
            <a:r>
              <a:rPr lang="en-US" dirty="0"/>
              <a:t> {</a:t>
            </a:r>
          </a:p>
          <a:p>
            <a:r>
              <a:rPr lang="en-US" dirty="0"/>
              <a:t>			border-style: dashed;</a:t>
            </a:r>
          </a:p>
          <a:p>
            <a:r>
              <a:rPr lang="en-US" dirty="0"/>
              <a:t>		}</a:t>
            </a:r>
          </a:p>
          <a:p>
            <a:r>
              <a:rPr lang="en-US" dirty="0"/>
              <a:t>		</a:t>
            </a:r>
            <a:r>
              <a:rPr lang="en-US" dirty="0" err="1"/>
              <a:t>p.solid</a:t>
            </a:r>
            <a:r>
              <a:rPr lang="en-US" dirty="0"/>
              <a:t> {</a:t>
            </a:r>
          </a:p>
          <a:p>
            <a:r>
              <a:rPr lang="en-US" dirty="0"/>
              <a:t>			border-style: solid;</a:t>
            </a:r>
          </a:p>
          <a:p>
            <a:r>
              <a:rPr lang="en-US" dirty="0"/>
              <a:t>		}</a:t>
            </a:r>
          </a:p>
          <a:p>
            <a:r>
              <a:rPr lang="en-US" dirty="0"/>
              <a:t>		</a:t>
            </a:r>
            <a:r>
              <a:rPr lang="en-US" dirty="0" err="1"/>
              <a:t>p.double</a:t>
            </a:r>
            <a:r>
              <a:rPr lang="en-US" dirty="0"/>
              <a:t> {</a:t>
            </a:r>
          </a:p>
          <a:p>
            <a:r>
              <a:rPr lang="en-US" dirty="0"/>
              <a:t>			border-style: double;</a:t>
            </a:r>
          </a:p>
          <a:p>
            <a:r>
              <a:rPr lang="en-US" dirty="0"/>
              <a:t>		}</a:t>
            </a:r>
          </a:p>
          <a:p>
            <a:r>
              <a:rPr lang="en-US" dirty="0"/>
              <a:t>		</a:t>
            </a:r>
            <a:r>
              <a:rPr lang="en-US" dirty="0" err="1"/>
              <a:t>p.groove</a:t>
            </a:r>
            <a:r>
              <a:rPr lang="en-US" dirty="0"/>
              <a:t> {</a:t>
            </a:r>
          </a:p>
          <a:p>
            <a:r>
              <a:rPr lang="en-US" dirty="0"/>
              <a:t>			border-style: groove;</a:t>
            </a:r>
          </a:p>
          <a:p>
            <a:r>
              <a:rPr lang="en-US" dirty="0"/>
              <a:t>		}</a:t>
            </a:r>
          </a:p>
          <a:p>
            <a:r>
              <a:rPr lang="en-US" dirty="0"/>
              <a:t>		</a:t>
            </a:r>
          </a:p>
        </p:txBody>
      </p:sp>
    </p:spTree>
    <p:extLst>
      <p:ext uri="{BB962C8B-B14F-4D97-AF65-F5344CB8AC3E}">
        <p14:creationId xmlns:p14="http://schemas.microsoft.com/office/powerpoint/2010/main" val="4163831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0825"/>
            <a:ext cx="8077200" cy="2862322"/>
          </a:xfrm>
          <a:prstGeom prst="rect">
            <a:avLst/>
          </a:prstGeom>
        </p:spPr>
        <p:txBody>
          <a:bodyPr wrap="square">
            <a:spAutoFit/>
          </a:bodyPr>
          <a:lstStyle/>
          <a:p>
            <a:r>
              <a:rPr lang="en-US" dirty="0" smtClean="0"/>
              <a:t>		</a:t>
            </a:r>
            <a:r>
              <a:rPr lang="en-US" dirty="0" err="1" smtClean="0"/>
              <a:t>p.ridge</a:t>
            </a:r>
            <a:r>
              <a:rPr lang="en-US" dirty="0" smtClean="0"/>
              <a:t> </a:t>
            </a:r>
            <a:r>
              <a:rPr lang="en-US" dirty="0"/>
              <a:t>{</a:t>
            </a:r>
          </a:p>
          <a:p>
            <a:r>
              <a:rPr lang="en-US" dirty="0"/>
              <a:t>			border-style: ridge;</a:t>
            </a:r>
          </a:p>
          <a:p>
            <a:r>
              <a:rPr lang="en-US" dirty="0"/>
              <a:t>		}</a:t>
            </a:r>
          </a:p>
          <a:p>
            <a:r>
              <a:rPr lang="en-US" dirty="0"/>
              <a:t>		</a:t>
            </a:r>
            <a:r>
              <a:rPr lang="en-US" dirty="0" err="1"/>
              <a:t>p.inset</a:t>
            </a:r>
            <a:r>
              <a:rPr lang="en-US" dirty="0"/>
              <a:t> {</a:t>
            </a:r>
          </a:p>
          <a:p>
            <a:r>
              <a:rPr lang="en-US" dirty="0"/>
              <a:t>			border-style: inset;</a:t>
            </a:r>
          </a:p>
          <a:p>
            <a:r>
              <a:rPr lang="en-US" dirty="0"/>
              <a:t>		}</a:t>
            </a:r>
          </a:p>
          <a:p>
            <a:r>
              <a:rPr lang="en-US" dirty="0"/>
              <a:t>		</a:t>
            </a:r>
            <a:r>
              <a:rPr lang="en-US" dirty="0" err="1"/>
              <a:t>p.outset</a:t>
            </a:r>
            <a:r>
              <a:rPr lang="en-US" dirty="0"/>
              <a:t> {</a:t>
            </a:r>
          </a:p>
          <a:p>
            <a:r>
              <a:rPr lang="en-US" dirty="0"/>
              <a:t>			border-style: outset;</a:t>
            </a:r>
          </a:p>
          <a:p>
            <a:r>
              <a:rPr lang="en-US" dirty="0"/>
              <a:t>		}</a:t>
            </a:r>
          </a:p>
          <a:p>
            <a:r>
              <a:rPr lang="en-US" dirty="0"/>
              <a:t>    &lt;/style&gt;</a:t>
            </a:r>
          </a:p>
        </p:txBody>
      </p:sp>
      <p:sp>
        <p:nvSpPr>
          <p:cNvPr id="4" name="Rectangle 3"/>
          <p:cNvSpPr/>
          <p:nvPr/>
        </p:nvSpPr>
        <p:spPr>
          <a:xfrm>
            <a:off x="914400" y="3581400"/>
            <a:ext cx="7239000" cy="2862322"/>
          </a:xfrm>
          <a:prstGeom prst="rect">
            <a:avLst/>
          </a:prstGeom>
        </p:spPr>
        <p:txBody>
          <a:bodyPr wrap="square">
            <a:spAutoFit/>
          </a:bodyPr>
          <a:lstStyle/>
          <a:p>
            <a:r>
              <a:rPr lang="en-US" dirty="0"/>
              <a:t> &lt;h1&gt;Various border style.&lt;/h1&gt;</a:t>
            </a:r>
          </a:p>
          <a:p>
            <a:r>
              <a:rPr lang="en-US" dirty="0"/>
              <a:t>    &lt;p class="none"&gt;No border.&lt;/p&gt;</a:t>
            </a:r>
          </a:p>
          <a:p>
            <a:r>
              <a:rPr lang="en-US" dirty="0"/>
              <a:t>    &lt;p class="dotted"&gt;A dotted border.&lt;/p&gt;</a:t>
            </a:r>
          </a:p>
          <a:p>
            <a:r>
              <a:rPr lang="en-US" dirty="0"/>
              <a:t>    &lt;p class="dashed"&gt;A dashed border.&lt;/p&gt;</a:t>
            </a:r>
          </a:p>
          <a:p>
            <a:r>
              <a:rPr lang="en-US" dirty="0"/>
              <a:t>    &lt;p class="solid"&gt;A solid border.&lt;/p&gt;</a:t>
            </a:r>
          </a:p>
          <a:p>
            <a:r>
              <a:rPr lang="en-US" dirty="0"/>
              <a:t>    &lt;p class="double"&gt;A double border.&lt;/p&gt;</a:t>
            </a:r>
          </a:p>
          <a:p>
            <a:r>
              <a:rPr lang="en-US" dirty="0"/>
              <a:t>    &lt;p class="groove"&gt;A groove border.&lt;/p&gt;</a:t>
            </a:r>
          </a:p>
          <a:p>
            <a:r>
              <a:rPr lang="en-US" dirty="0"/>
              <a:t>    &lt;p class="ridge"&gt;A ridge border.&lt;/p&gt;</a:t>
            </a:r>
          </a:p>
          <a:p>
            <a:r>
              <a:rPr lang="en-US" dirty="0"/>
              <a:t>    &lt;p class="inset"&gt;An inset border.&lt;/p&gt;</a:t>
            </a:r>
          </a:p>
          <a:p>
            <a:r>
              <a:rPr lang="en-US" dirty="0"/>
              <a:t>    &lt;p class="outset"&gt;An outset border.&lt;/p&gt;</a:t>
            </a:r>
          </a:p>
        </p:txBody>
      </p:sp>
      <p:sp>
        <p:nvSpPr>
          <p:cNvPr id="5" name="Rectangle 4"/>
          <p:cNvSpPr/>
          <p:nvPr/>
        </p:nvSpPr>
        <p:spPr>
          <a:xfrm>
            <a:off x="76200" y="2935069"/>
            <a:ext cx="4572000" cy="646331"/>
          </a:xfrm>
          <a:prstGeom prst="rect">
            <a:avLst/>
          </a:prstGeom>
        </p:spPr>
        <p:txBody>
          <a:bodyPr>
            <a:spAutoFit/>
          </a:bodyPr>
          <a:lstStyle/>
          <a:p>
            <a:r>
              <a:rPr lang="en-US" dirty="0"/>
              <a:t>&lt;/head&gt;</a:t>
            </a:r>
          </a:p>
          <a:p>
            <a:r>
              <a:rPr lang="en-US" dirty="0"/>
              <a:t>&lt;body&gt;</a:t>
            </a:r>
          </a:p>
        </p:txBody>
      </p:sp>
      <p:sp>
        <p:nvSpPr>
          <p:cNvPr id="6" name="Rectangle 5"/>
          <p:cNvSpPr/>
          <p:nvPr/>
        </p:nvSpPr>
        <p:spPr>
          <a:xfrm>
            <a:off x="0" y="6223108"/>
            <a:ext cx="4572000" cy="646331"/>
          </a:xfrm>
          <a:prstGeom prst="rect">
            <a:avLst/>
          </a:prstGeom>
        </p:spPr>
        <p:txBody>
          <a:bodyPr>
            <a:spAutoFit/>
          </a:bodyPr>
          <a:lstStyle/>
          <a:p>
            <a:r>
              <a:rPr lang="en-US" dirty="0"/>
              <a:t>&lt;/body&gt;</a:t>
            </a:r>
          </a:p>
          <a:p>
            <a:r>
              <a:rPr lang="en-US" dirty="0"/>
              <a:t>&lt;/html&gt;</a:t>
            </a:r>
          </a:p>
        </p:txBody>
      </p:sp>
    </p:spTree>
    <p:extLst>
      <p:ext uri="{BB962C8B-B14F-4D97-AF65-F5344CB8AC3E}">
        <p14:creationId xmlns:p14="http://schemas.microsoft.com/office/powerpoint/2010/main" val="1023892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38664"/>
            <a:ext cx="2266070" cy="369332"/>
          </a:xfrm>
          <a:prstGeom prst="rect">
            <a:avLst/>
          </a:prstGeom>
        </p:spPr>
        <p:txBody>
          <a:bodyPr wrap="none">
            <a:spAutoFit/>
          </a:bodyPr>
          <a:lstStyle/>
          <a:p>
            <a:r>
              <a:rPr lang="en-US" dirty="0"/>
              <a:t>border-color: #ff0000;</a:t>
            </a:r>
          </a:p>
        </p:txBody>
      </p:sp>
      <p:sp>
        <p:nvSpPr>
          <p:cNvPr id="3" name="Rectangle 2"/>
          <p:cNvSpPr/>
          <p:nvPr/>
        </p:nvSpPr>
        <p:spPr>
          <a:xfrm>
            <a:off x="775855" y="369332"/>
            <a:ext cx="1947071" cy="369332"/>
          </a:xfrm>
          <a:prstGeom prst="rect">
            <a:avLst/>
          </a:prstGeom>
        </p:spPr>
        <p:txBody>
          <a:bodyPr wrap="none">
            <a:spAutoFit/>
          </a:bodyPr>
          <a:lstStyle/>
          <a:p>
            <a:r>
              <a:rPr lang="en-US" dirty="0"/>
              <a:t>border-style: solid;</a:t>
            </a:r>
          </a:p>
        </p:txBody>
      </p:sp>
      <p:sp>
        <p:nvSpPr>
          <p:cNvPr id="4" name="Rectangle 3"/>
          <p:cNvSpPr/>
          <p:nvPr/>
        </p:nvSpPr>
        <p:spPr>
          <a:xfrm>
            <a:off x="990600" y="1949118"/>
            <a:ext cx="4572000" cy="2246769"/>
          </a:xfrm>
          <a:prstGeom prst="rect">
            <a:avLst/>
          </a:prstGeom>
        </p:spPr>
        <p:txBody>
          <a:bodyPr>
            <a:spAutoFit/>
          </a:bodyPr>
          <a:lstStyle/>
          <a:p>
            <a:r>
              <a:rPr lang="en-US" sz="2800" dirty="0"/>
              <a:t>&lt;style type="text/</a:t>
            </a:r>
            <a:r>
              <a:rPr lang="en-US" sz="2800" dirty="0" err="1"/>
              <a:t>css</a:t>
            </a:r>
            <a:r>
              <a:rPr lang="en-US" sz="2800" dirty="0"/>
              <a:t>"&gt;      </a:t>
            </a:r>
          </a:p>
          <a:p>
            <a:r>
              <a:rPr lang="en-US" sz="2800" dirty="0"/>
              <a:t>    p {</a:t>
            </a:r>
          </a:p>
          <a:p>
            <a:r>
              <a:rPr lang="en-US" sz="2800" dirty="0"/>
              <a:t>        border: 5px solid #ff4500;</a:t>
            </a:r>
          </a:p>
          <a:p>
            <a:r>
              <a:rPr lang="en-US" sz="2800" dirty="0"/>
              <a:t>    }</a:t>
            </a:r>
          </a:p>
          <a:p>
            <a:r>
              <a:rPr lang="en-US" sz="2800" dirty="0"/>
              <a:t>&lt;/style&gt;</a:t>
            </a:r>
          </a:p>
        </p:txBody>
      </p:sp>
      <p:sp>
        <p:nvSpPr>
          <p:cNvPr id="5" name="Rectangle 1"/>
          <p:cNvSpPr>
            <a:spLocks noChangeArrowheads="1"/>
          </p:cNvSpPr>
          <p:nvPr/>
        </p:nvSpPr>
        <p:spPr bwMode="auto">
          <a:xfrm>
            <a:off x="1219200" y="4769452"/>
            <a:ext cx="4372992" cy="158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006699"/>
                </a:solidFill>
                <a:effectLst/>
                <a:latin typeface="Consolas" pitchFamily="49" charset="0"/>
                <a:cs typeface="Arial" pitchFamily="34" charset="0"/>
              </a:rPr>
              <a:t>p</a:t>
            </a:r>
            <a:r>
              <a:rPr kumimoji="0" lang="en-US" sz="2000" b="0" i="0" u="none" strike="noStrike" cap="none" normalizeH="0" baseline="0" dirty="0" smtClean="0">
                <a:ln>
                  <a:noFill/>
                </a:ln>
                <a:solidFill>
                  <a:srgbClr val="222222"/>
                </a:solidFill>
                <a:effectLst/>
                <a:latin typeface="Consolas" pitchFamily="49" charset="0"/>
                <a:cs typeface="Arial" pitchFamily="34" charset="0"/>
              </a:rPr>
              <a:t> {</a:t>
            </a:r>
            <a:endParaRPr kumimoji="0" lang="en-US" sz="20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222222"/>
                </a:solidFill>
                <a:effectLst/>
                <a:latin typeface="Consolas" pitchFamily="49" charset="0"/>
                <a:cs typeface="Arial" pitchFamily="34" charset="0"/>
              </a:rPr>
              <a:t>    </a:t>
            </a:r>
            <a:r>
              <a:rPr kumimoji="0" lang="en-US" sz="2000" b="0" i="0" u="none" strike="noStrike" cap="none" normalizeH="0" baseline="0" dirty="0" smtClean="0">
                <a:ln>
                  <a:noFill/>
                </a:ln>
                <a:solidFill>
                  <a:srgbClr val="555555"/>
                </a:solidFill>
                <a:effectLst/>
                <a:latin typeface="Consolas" pitchFamily="49" charset="0"/>
                <a:cs typeface="Arial" pitchFamily="34" charset="0"/>
              </a:rPr>
              <a:t>outline</a:t>
            </a:r>
            <a:r>
              <a:rPr kumimoji="0" lang="en-US" sz="2000" b="0" i="0" u="none" strike="noStrike" cap="none" normalizeH="0" baseline="0" dirty="0" smtClean="0">
                <a:ln>
                  <a:noFill/>
                </a:ln>
                <a:solidFill>
                  <a:srgbClr val="222222"/>
                </a:solidFill>
                <a:effectLst/>
                <a:latin typeface="Consolas" pitchFamily="49" charset="0"/>
                <a:cs typeface="Arial" pitchFamily="34" charset="0"/>
              </a:rPr>
              <a:t>: </a:t>
            </a:r>
            <a:r>
              <a:rPr kumimoji="0" lang="en-US" sz="2000" b="0" i="0" u="none" strike="noStrike" cap="none" normalizeH="0" baseline="0" dirty="0" smtClean="0">
                <a:ln>
                  <a:noFill/>
                </a:ln>
                <a:solidFill>
                  <a:srgbClr val="881280"/>
                </a:solidFill>
                <a:effectLst/>
                <a:latin typeface="Consolas" pitchFamily="49" charset="0"/>
                <a:cs typeface="Arial" pitchFamily="34" charset="0"/>
              </a:rPr>
              <a:t>5px solid #9acd32</a:t>
            </a:r>
            <a:r>
              <a:rPr kumimoji="0" lang="en-US" sz="2000" b="0" i="0" u="none" strike="noStrike" cap="none" normalizeH="0" baseline="0" dirty="0" smtClean="0">
                <a:ln>
                  <a:noFill/>
                </a:ln>
                <a:solidFill>
                  <a:srgbClr val="222222"/>
                </a:solidFill>
                <a:effectLst/>
                <a:latin typeface="Consolas" pitchFamily="49" charset="0"/>
                <a:cs typeface="Arial" pitchFamily="34" charset="0"/>
              </a:rPr>
              <a:t>;</a:t>
            </a:r>
            <a:endParaRPr kumimoji="0" lang="en-US" sz="20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222222"/>
                </a:solidFill>
                <a:effectLst/>
                <a:latin typeface="Consolas" pitchFamily="49" charset="0"/>
                <a:cs typeface="Arial" pitchFamily="34" charset="0"/>
              </a:rPr>
              <a:t>}</a:t>
            </a:r>
            <a:endParaRPr kumimoji="0" lang="en-US" sz="2000" b="0" i="0" u="none" strike="noStrike" cap="none" normalizeH="0" baseline="0" dirty="0" smtClean="0">
              <a:ln>
                <a:noFill/>
              </a:ln>
              <a:solidFill>
                <a:srgbClr val="41414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41231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79766893"/>
              </p:ext>
            </p:extLst>
          </p:nvPr>
        </p:nvGraphicFramePr>
        <p:xfrm>
          <a:off x="228600" y="838200"/>
          <a:ext cx="8610600" cy="5166197"/>
        </p:xfrm>
        <a:graphic>
          <a:graphicData uri="http://schemas.openxmlformats.org/drawingml/2006/table">
            <a:tbl>
              <a:tblPr/>
              <a:tblGrid>
                <a:gridCol w="4305300"/>
                <a:gridCol w="4305300"/>
              </a:tblGrid>
              <a:tr h="313452">
                <a:tc>
                  <a:txBody>
                    <a:bodyPr/>
                    <a:lstStyle/>
                    <a:p>
                      <a:pPr algn="l" fontAlgn="t"/>
                      <a:r>
                        <a:rPr lang="en-US" sz="1800" dirty="0">
                          <a:solidFill>
                            <a:srgbClr val="000000"/>
                          </a:solidFill>
                          <a:effectLst/>
                        </a:rPr>
                        <a:t>Values</a:t>
                      </a:r>
                    </a:p>
                  </a:txBody>
                  <a:tcPr marL="46454" marR="46454" marT="53090" marB="5309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800">
                          <a:solidFill>
                            <a:srgbClr val="000000"/>
                          </a:solidFill>
                          <a:effectLst/>
                        </a:rPr>
                        <a:t>Example</a:t>
                      </a:r>
                    </a:p>
                  </a:txBody>
                  <a:tcPr marL="46454" marR="46454" marT="53090" marB="5309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506635">
                <a:tc>
                  <a:txBody>
                    <a:bodyPr/>
                    <a:lstStyle/>
                    <a:p>
                      <a:pPr fontAlgn="t"/>
                      <a:r>
                        <a:rPr lang="en-US" sz="1800">
                          <a:solidFill>
                            <a:srgbClr val="484848"/>
                          </a:solidFill>
                          <a:effectLst/>
                        </a:rPr>
                        <a:t>default</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a:hover{cursor:default;}</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06635">
                <a:tc>
                  <a:txBody>
                    <a:bodyPr/>
                    <a:lstStyle/>
                    <a:p>
                      <a:pPr fontAlgn="t"/>
                      <a:r>
                        <a:rPr lang="en-US" sz="1800">
                          <a:solidFill>
                            <a:srgbClr val="484848"/>
                          </a:solidFill>
                          <a:effectLst/>
                        </a:rPr>
                        <a:t>pointer</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a:hover{cursor:pointer;}</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06635">
                <a:tc>
                  <a:txBody>
                    <a:bodyPr/>
                    <a:lstStyle/>
                    <a:p>
                      <a:pPr fontAlgn="t"/>
                      <a:r>
                        <a:rPr lang="en-US" sz="1800">
                          <a:solidFill>
                            <a:srgbClr val="484848"/>
                          </a:solidFill>
                          <a:effectLst/>
                        </a:rPr>
                        <a:t>text</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a:hover{cursor:text;}</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06635">
                <a:tc>
                  <a:txBody>
                    <a:bodyPr/>
                    <a:lstStyle/>
                    <a:p>
                      <a:pPr fontAlgn="t"/>
                      <a:r>
                        <a:rPr lang="en-US" sz="1800">
                          <a:solidFill>
                            <a:srgbClr val="484848"/>
                          </a:solidFill>
                          <a:effectLst/>
                        </a:rPr>
                        <a:t>wait</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a:hover{cursor:wait;}</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06635">
                <a:tc>
                  <a:txBody>
                    <a:bodyPr/>
                    <a:lstStyle/>
                    <a:p>
                      <a:pPr fontAlgn="t"/>
                      <a:r>
                        <a:rPr lang="en-US" sz="1800" dirty="0">
                          <a:solidFill>
                            <a:srgbClr val="484848"/>
                          </a:solidFill>
                          <a:effectLst/>
                        </a:rPr>
                        <a:t>help</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a:hover{cursor:help;}</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06635">
                <a:tc>
                  <a:txBody>
                    <a:bodyPr/>
                    <a:lstStyle/>
                    <a:p>
                      <a:pPr fontAlgn="t"/>
                      <a:r>
                        <a:rPr lang="en-US" sz="1800">
                          <a:solidFill>
                            <a:srgbClr val="484848"/>
                          </a:solidFill>
                          <a:effectLst/>
                        </a:rPr>
                        <a:t>progress</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a:hover{cursor:progress;}</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06635">
                <a:tc>
                  <a:txBody>
                    <a:bodyPr/>
                    <a:lstStyle/>
                    <a:p>
                      <a:pPr fontAlgn="t"/>
                      <a:r>
                        <a:rPr lang="en-US" sz="1800">
                          <a:solidFill>
                            <a:srgbClr val="484848"/>
                          </a:solidFill>
                          <a:effectLst/>
                        </a:rPr>
                        <a:t>crosshair</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a:hover{cursor:crosshair;}</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06635">
                <a:tc>
                  <a:txBody>
                    <a:bodyPr/>
                    <a:lstStyle/>
                    <a:p>
                      <a:pPr fontAlgn="t"/>
                      <a:r>
                        <a:rPr lang="en-US" sz="1800">
                          <a:solidFill>
                            <a:srgbClr val="484848"/>
                          </a:solidFill>
                          <a:effectLst/>
                        </a:rPr>
                        <a:t>move</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a:hover{cursor:move;}</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32617">
                <a:tc>
                  <a:txBody>
                    <a:bodyPr/>
                    <a:lstStyle/>
                    <a:p>
                      <a:pPr fontAlgn="t"/>
                      <a:r>
                        <a:rPr lang="en-US" sz="1800">
                          <a:solidFill>
                            <a:srgbClr val="484848"/>
                          </a:solidFill>
                          <a:effectLst/>
                        </a:rPr>
                        <a:t>url()</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dirty="0">
                          <a:solidFill>
                            <a:srgbClr val="484848"/>
                          </a:solidFill>
                          <a:effectLst/>
                        </a:rPr>
                        <a:t>a:hover{cursor:url("custom.cur"), default;}</a:t>
                      </a:r>
                    </a:p>
                  </a:txBody>
                  <a:tcPr marL="46454" marR="46454" marT="33182" marB="33182">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pic>
        <p:nvPicPr>
          <p:cNvPr id="7170" name="Picture 2" descr="Default Cur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288" y="1530350"/>
            <a:ext cx="247650" cy="24765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ointer Cur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288" y="1530350"/>
            <a:ext cx="247650" cy="2476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ext Curs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6288" y="1530350"/>
            <a:ext cx="247650" cy="247650"/>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Wait Curs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6288" y="1530350"/>
            <a:ext cx="247650" cy="2476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elp Curs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6288" y="1530350"/>
            <a:ext cx="247650" cy="247650"/>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Progress Curs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6288" y="1530350"/>
            <a:ext cx="247650" cy="24765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Crosshair Curso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6288" y="1530350"/>
            <a:ext cx="247650" cy="247650"/>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Move Curso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6288" y="1530350"/>
            <a:ext cx="247650" cy="24765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Custom Curso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6288" y="1530350"/>
            <a:ext cx="104775"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397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686800" cy="6463308"/>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&lt;title&gt;Example of CSS cursor property&lt;/title&gt;</a:t>
            </a:r>
          </a:p>
          <a:p>
            <a:r>
              <a:rPr lang="en-US" dirty="0"/>
              <a:t>&lt;style type="text/</a:t>
            </a:r>
            <a:r>
              <a:rPr lang="en-US" dirty="0" err="1"/>
              <a:t>css</a:t>
            </a:r>
            <a:r>
              <a:rPr lang="en-US" dirty="0"/>
              <a:t>"&gt;</a:t>
            </a:r>
          </a:p>
          <a:p>
            <a:r>
              <a:rPr lang="en-US" dirty="0" smtClean="0"/>
              <a:t>.</a:t>
            </a:r>
            <a:r>
              <a:rPr lang="en-US" dirty="0"/>
              <a:t>cursor-demo span{</a:t>
            </a:r>
          </a:p>
          <a:p>
            <a:r>
              <a:rPr lang="en-US" dirty="0"/>
              <a:t>        min-width: 100px;</a:t>
            </a:r>
          </a:p>
          <a:p>
            <a:r>
              <a:rPr lang="en-US" dirty="0"/>
              <a:t>        padding: 5px 10px;</a:t>
            </a:r>
          </a:p>
          <a:p>
            <a:r>
              <a:rPr lang="en-US" dirty="0"/>
              <a:t>        margin-bottom: 5px;</a:t>
            </a:r>
          </a:p>
          <a:p>
            <a:r>
              <a:rPr lang="en-US" dirty="0"/>
              <a:t>        display: inline-block;</a:t>
            </a:r>
          </a:p>
          <a:p>
            <a:r>
              <a:rPr lang="en-US" dirty="0"/>
              <a:t>        border: 1px solid grey;</a:t>
            </a:r>
          </a:p>
          <a:p>
            <a:r>
              <a:rPr lang="en-US" dirty="0"/>
              <a:t>        border-radius: 3px;   </a:t>
            </a:r>
          </a:p>
          <a:p>
            <a:r>
              <a:rPr lang="en-US" dirty="0"/>
              <a:t>    }</a:t>
            </a:r>
          </a:p>
          <a:p>
            <a:r>
              <a:rPr lang="en-US" dirty="0"/>
              <a:t>&lt;/style&gt;</a:t>
            </a:r>
          </a:p>
          <a:p>
            <a:r>
              <a:rPr lang="en-US" dirty="0"/>
              <a:t>&lt;/head&gt;</a:t>
            </a:r>
          </a:p>
          <a:p>
            <a:r>
              <a:rPr lang="en-US" dirty="0"/>
              <a:t>&lt;body&gt;</a:t>
            </a:r>
          </a:p>
          <a:p>
            <a:r>
              <a:rPr lang="en-US" dirty="0" smtClean="0"/>
              <a:t>&lt;</a:t>
            </a:r>
            <a:r>
              <a:rPr lang="en-US" dirty="0"/>
              <a:t>h2&gt;More Cursors&lt;/h2&gt;</a:t>
            </a:r>
          </a:p>
          <a:p>
            <a:r>
              <a:rPr lang="en-US" dirty="0"/>
              <a:t>    &lt;p&gt;Place your mouse pointer over the box to reveal the cursor.&lt;/p&gt;</a:t>
            </a:r>
          </a:p>
          <a:p>
            <a:r>
              <a:rPr lang="en-US" dirty="0"/>
              <a:t>    &lt;div class="cursor-demo"&gt;</a:t>
            </a:r>
          </a:p>
          <a:p>
            <a:r>
              <a:rPr lang="en-US" dirty="0"/>
              <a:t>        &lt;span style="cursor: auto;"&gt;auto&lt;/span&gt;</a:t>
            </a:r>
          </a:p>
          <a:p>
            <a:r>
              <a:rPr lang="en-US" dirty="0"/>
              <a:t>        &lt;span style="cursor: default;"&gt;default&lt;/span&gt;</a:t>
            </a:r>
          </a:p>
          <a:p>
            <a:r>
              <a:rPr lang="en-US" dirty="0"/>
              <a:t>        &lt;span style="cursor: none;"&gt;none&lt;/span&gt;</a:t>
            </a:r>
          </a:p>
          <a:p>
            <a:r>
              <a:rPr lang="en-US" dirty="0"/>
              <a:t>        &lt;span style="cursor: context-menu;"&gt;context-menu&lt;/span</a:t>
            </a:r>
            <a:r>
              <a:rPr lang="en-US" dirty="0" smtClean="0"/>
              <a:t>&gt;</a:t>
            </a:r>
            <a:endParaRPr lang="en-US" dirty="0"/>
          </a:p>
        </p:txBody>
      </p:sp>
    </p:spTree>
    <p:extLst>
      <p:ext uri="{BB962C8B-B14F-4D97-AF65-F5344CB8AC3E}">
        <p14:creationId xmlns:p14="http://schemas.microsoft.com/office/powerpoint/2010/main" val="1095298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
            <a:ext cx="7391400" cy="6740307"/>
          </a:xfrm>
          <a:prstGeom prst="rect">
            <a:avLst/>
          </a:prstGeom>
        </p:spPr>
        <p:txBody>
          <a:bodyPr wrap="square">
            <a:spAutoFit/>
          </a:bodyPr>
          <a:lstStyle/>
          <a:p>
            <a:r>
              <a:rPr lang="en-US" dirty="0"/>
              <a:t> &lt;span style="cursor: help;"&gt;help&lt;/span&gt;</a:t>
            </a:r>
          </a:p>
          <a:p>
            <a:r>
              <a:rPr lang="en-US" dirty="0"/>
              <a:t>        &lt;span style="cursor: pointer;"&gt;pointer&lt;/span&gt;</a:t>
            </a:r>
          </a:p>
          <a:p>
            <a:r>
              <a:rPr lang="en-US" dirty="0"/>
              <a:t>        &lt;span style="cursor: progress;"&gt;progress&lt;/span&gt;</a:t>
            </a:r>
          </a:p>
          <a:p>
            <a:r>
              <a:rPr lang="en-US" dirty="0"/>
              <a:t>        &lt;span style="cursor: wait;"&gt;wait&lt;/span&gt;</a:t>
            </a:r>
          </a:p>
          <a:p>
            <a:r>
              <a:rPr lang="en-US" dirty="0"/>
              <a:t>        &lt;span style="cursor: cell;"&gt;cell&lt;/span&gt;</a:t>
            </a:r>
          </a:p>
          <a:p>
            <a:r>
              <a:rPr lang="en-US" dirty="0"/>
              <a:t>        &lt;span style="cursor: crosshair;"&gt;crosshair&lt;/span&gt;</a:t>
            </a:r>
          </a:p>
          <a:p>
            <a:r>
              <a:rPr lang="en-US" dirty="0"/>
              <a:t>        &lt;span style="cursor: text;"&gt;text&lt;/span&gt; </a:t>
            </a:r>
          </a:p>
          <a:p>
            <a:r>
              <a:rPr lang="en-US" dirty="0"/>
              <a:t>        &lt;span style="cursor: vertical-text;"&gt;vertical-text&lt;/span&gt;</a:t>
            </a:r>
          </a:p>
          <a:p>
            <a:r>
              <a:rPr lang="en-US" dirty="0"/>
              <a:t>        &lt;span style="cursor: alias;"&gt;alias&lt;/span&gt;</a:t>
            </a:r>
          </a:p>
          <a:p>
            <a:r>
              <a:rPr lang="en-US" dirty="0"/>
              <a:t>        &lt;span style="cursor: copy;"&gt;copy&lt;/span&gt;</a:t>
            </a:r>
          </a:p>
          <a:p>
            <a:r>
              <a:rPr lang="en-US" dirty="0"/>
              <a:t>        &lt;span style="cursor: move;"&gt;move&lt;/span&gt;</a:t>
            </a:r>
          </a:p>
          <a:p>
            <a:r>
              <a:rPr lang="en-US" dirty="0"/>
              <a:t>        &lt;span style="cursor: no-drop;"&gt;no-drop&lt;/span&gt;</a:t>
            </a:r>
          </a:p>
          <a:p>
            <a:r>
              <a:rPr lang="en-US" dirty="0"/>
              <a:t>        &lt;span style="cursor: not-allowed;"&gt;not-allowed&lt;/span&gt;</a:t>
            </a:r>
          </a:p>
          <a:p>
            <a:r>
              <a:rPr lang="en-US" dirty="0"/>
              <a:t>        &lt;span style="cursor: grab;"&gt;grab&lt;/span&gt;</a:t>
            </a:r>
          </a:p>
          <a:p>
            <a:r>
              <a:rPr lang="en-US" dirty="0"/>
              <a:t>        &lt;span style="cursor: grabbing;"&gt;grabbing&lt;/span&gt;</a:t>
            </a:r>
          </a:p>
          <a:p>
            <a:r>
              <a:rPr lang="en-US" dirty="0"/>
              <a:t>        &lt;span style="</a:t>
            </a:r>
            <a:r>
              <a:rPr lang="en-US" dirty="0" err="1"/>
              <a:t>cursor:e-resize</a:t>
            </a:r>
            <a:r>
              <a:rPr lang="en-US" dirty="0"/>
              <a:t>"&gt;e-resize&lt;/span&gt;</a:t>
            </a:r>
          </a:p>
          <a:p>
            <a:r>
              <a:rPr lang="en-US" dirty="0"/>
              <a:t>        &lt;span style="cursor: n-resize;"&gt;n-resize&lt;/span&gt;</a:t>
            </a:r>
          </a:p>
          <a:p>
            <a:r>
              <a:rPr lang="en-US" dirty="0"/>
              <a:t>        &lt;span style="cursor: ne-resize;"&gt;ne-resize&lt;/span&gt;</a:t>
            </a:r>
          </a:p>
          <a:p>
            <a:r>
              <a:rPr lang="en-US" dirty="0"/>
              <a:t>        &lt;span style="cursor: </a:t>
            </a:r>
            <a:r>
              <a:rPr lang="en-US" dirty="0" err="1"/>
              <a:t>nw</a:t>
            </a:r>
            <a:r>
              <a:rPr lang="en-US" dirty="0"/>
              <a:t>-resize;"&gt;</a:t>
            </a:r>
            <a:r>
              <a:rPr lang="en-US" dirty="0" err="1"/>
              <a:t>nw</a:t>
            </a:r>
            <a:r>
              <a:rPr lang="en-US" dirty="0"/>
              <a:t>-resize&lt;/span&gt;</a:t>
            </a:r>
          </a:p>
          <a:p>
            <a:r>
              <a:rPr lang="en-US" dirty="0"/>
              <a:t>        &lt;span style="cursor: s-resize;"&gt;s-resize&lt;/span&gt;</a:t>
            </a:r>
          </a:p>
          <a:p>
            <a:r>
              <a:rPr lang="en-US" dirty="0"/>
              <a:t>        &lt;span style="cursor: se-resize;"&gt;se-resize&lt;/span&gt;</a:t>
            </a:r>
          </a:p>
          <a:p>
            <a:r>
              <a:rPr lang="en-US" dirty="0"/>
              <a:t>        &lt;span style="cursor: </a:t>
            </a:r>
            <a:r>
              <a:rPr lang="en-US" dirty="0" err="1"/>
              <a:t>sw</a:t>
            </a:r>
            <a:r>
              <a:rPr lang="en-US" dirty="0"/>
              <a:t>-resize;"&gt;</a:t>
            </a:r>
            <a:r>
              <a:rPr lang="en-US" dirty="0" err="1"/>
              <a:t>sw</a:t>
            </a:r>
            <a:r>
              <a:rPr lang="en-US" dirty="0"/>
              <a:t>-resize&lt;/span&gt;</a:t>
            </a:r>
          </a:p>
          <a:p>
            <a:r>
              <a:rPr lang="en-US" dirty="0"/>
              <a:t>        &lt;span style="cursor: w-resize;"&gt;w-resize&lt;/span&gt;</a:t>
            </a:r>
          </a:p>
          <a:p>
            <a:r>
              <a:rPr lang="en-US" dirty="0"/>
              <a:t>        </a:t>
            </a:r>
          </a:p>
        </p:txBody>
      </p:sp>
    </p:spTree>
    <p:extLst>
      <p:ext uri="{BB962C8B-B14F-4D97-AF65-F5344CB8AC3E}">
        <p14:creationId xmlns:p14="http://schemas.microsoft.com/office/powerpoint/2010/main" val="12520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5080"/>
            <a:ext cx="7543800" cy="3416320"/>
          </a:xfrm>
          <a:prstGeom prst="rect">
            <a:avLst/>
          </a:prstGeom>
        </p:spPr>
        <p:txBody>
          <a:bodyPr wrap="square">
            <a:spAutoFit/>
          </a:bodyPr>
          <a:lstStyle/>
          <a:p>
            <a:r>
              <a:rPr lang="en-US" dirty="0" smtClean="0"/>
              <a:t>&lt;</a:t>
            </a:r>
            <a:r>
              <a:rPr lang="en-US" dirty="0"/>
              <a:t>span style="cursor: </a:t>
            </a:r>
            <a:r>
              <a:rPr lang="en-US" dirty="0" err="1"/>
              <a:t>ew</a:t>
            </a:r>
            <a:r>
              <a:rPr lang="en-US" dirty="0"/>
              <a:t>-resize;"&gt;</a:t>
            </a:r>
            <a:r>
              <a:rPr lang="en-US" dirty="0" err="1"/>
              <a:t>ew</a:t>
            </a:r>
            <a:r>
              <a:rPr lang="en-US" dirty="0"/>
              <a:t>-resize&lt;/span&gt;</a:t>
            </a:r>
          </a:p>
          <a:p>
            <a:r>
              <a:rPr lang="en-US" dirty="0"/>
              <a:t>        &lt;span style="cursor: ns-resize;"&gt;ns-resize&lt;/span&gt;</a:t>
            </a:r>
          </a:p>
          <a:p>
            <a:r>
              <a:rPr lang="en-US" dirty="0"/>
              <a:t>        &lt;span style="cursor: </a:t>
            </a:r>
            <a:r>
              <a:rPr lang="en-US" dirty="0" err="1"/>
              <a:t>nesw</a:t>
            </a:r>
            <a:r>
              <a:rPr lang="en-US" dirty="0"/>
              <a:t>-resize;"&gt;</a:t>
            </a:r>
            <a:r>
              <a:rPr lang="en-US" dirty="0" err="1"/>
              <a:t>nesw</a:t>
            </a:r>
            <a:r>
              <a:rPr lang="en-US" dirty="0"/>
              <a:t>-resize&lt;/span&gt;</a:t>
            </a:r>
          </a:p>
          <a:p>
            <a:r>
              <a:rPr lang="en-US" dirty="0"/>
              <a:t>        &lt;span style="cursor: </a:t>
            </a:r>
            <a:r>
              <a:rPr lang="en-US" dirty="0" err="1"/>
              <a:t>nwse</a:t>
            </a:r>
            <a:r>
              <a:rPr lang="en-US" dirty="0"/>
              <a:t>-resize;"&gt;</a:t>
            </a:r>
            <a:r>
              <a:rPr lang="en-US" dirty="0" err="1"/>
              <a:t>nwse</a:t>
            </a:r>
            <a:r>
              <a:rPr lang="en-US" dirty="0"/>
              <a:t>-resize&lt;/span&gt;</a:t>
            </a:r>
          </a:p>
          <a:p>
            <a:r>
              <a:rPr lang="en-US" dirty="0"/>
              <a:t>        &lt;span style="cursor: col-resize;"&gt;col-resize&lt;/span&gt;</a:t>
            </a:r>
          </a:p>
          <a:p>
            <a:r>
              <a:rPr lang="en-US" dirty="0"/>
              <a:t>        &lt;span style="cursor: row-resize;"&gt;row-resize&lt;/span&gt;</a:t>
            </a:r>
          </a:p>
          <a:p>
            <a:r>
              <a:rPr lang="en-US" dirty="0"/>
              <a:t>        &lt;span style="cursor: all-scroll;"&gt;all-scroll&lt;/span&gt;</a:t>
            </a:r>
          </a:p>
          <a:p>
            <a:r>
              <a:rPr lang="en-US" dirty="0"/>
              <a:t>        &lt;span style="cursor: zoom-in;"&gt;zoom-in&lt;/span&gt;</a:t>
            </a:r>
          </a:p>
          <a:p>
            <a:r>
              <a:rPr lang="en-US" dirty="0"/>
              <a:t>        &lt;span style="cursor: zoom-out;"&gt;zoom-out&lt;/span&gt;</a:t>
            </a:r>
          </a:p>
          <a:p>
            <a:r>
              <a:rPr lang="en-US" dirty="0"/>
              <a:t>    &lt;/div&gt;</a:t>
            </a:r>
          </a:p>
          <a:p>
            <a:r>
              <a:rPr lang="en-US" dirty="0"/>
              <a:t>&lt;/body&gt;</a:t>
            </a:r>
          </a:p>
          <a:p>
            <a:r>
              <a:rPr lang="en-US" dirty="0"/>
              <a:t>&lt;/html&gt; </a:t>
            </a:r>
          </a:p>
        </p:txBody>
      </p:sp>
    </p:spTree>
    <p:extLst>
      <p:ext uri="{BB962C8B-B14F-4D97-AF65-F5344CB8AC3E}">
        <p14:creationId xmlns:p14="http://schemas.microsoft.com/office/powerpoint/2010/main" val="3863420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76400"/>
            <a:ext cx="9525000" cy="5078313"/>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&lt;title&gt;Example of CSS overflow property&lt;/title&gt;</a:t>
            </a:r>
          </a:p>
          <a:p>
            <a:r>
              <a:rPr lang="en-US" dirty="0"/>
              <a:t>  &lt;style type="text/</a:t>
            </a:r>
            <a:r>
              <a:rPr lang="en-US" dirty="0" err="1"/>
              <a:t>css</a:t>
            </a:r>
            <a:r>
              <a:rPr lang="en-US" dirty="0"/>
              <a:t>"&gt;</a:t>
            </a:r>
          </a:p>
          <a:p>
            <a:r>
              <a:rPr lang="en-US" dirty="0"/>
              <a:t>      div {</a:t>
            </a:r>
          </a:p>
          <a:p>
            <a:r>
              <a:rPr lang="en-US" dirty="0"/>
              <a:t>          width: 250px;</a:t>
            </a:r>
          </a:p>
          <a:p>
            <a:r>
              <a:rPr lang="en-US" dirty="0"/>
              <a:t>          height: 150px;</a:t>
            </a:r>
          </a:p>
          <a:p>
            <a:r>
              <a:rPr lang="en-US" dirty="0"/>
              <a:t>          border: 1px solid #</a:t>
            </a:r>
            <a:r>
              <a:rPr lang="en-US" dirty="0" err="1"/>
              <a:t>cccccc</a:t>
            </a:r>
            <a:r>
              <a:rPr lang="en-US" dirty="0"/>
              <a:t>;</a:t>
            </a:r>
          </a:p>
          <a:p>
            <a:r>
              <a:rPr lang="en-US" dirty="0"/>
              <a:t>      }</a:t>
            </a:r>
          </a:p>
          <a:p>
            <a:r>
              <a:rPr lang="en-US" dirty="0"/>
              <a:t>      </a:t>
            </a:r>
            <a:r>
              <a:rPr lang="en-US" dirty="0" err="1"/>
              <a:t>div.scroll</a:t>
            </a:r>
            <a:r>
              <a:rPr lang="en-US" dirty="0"/>
              <a:t> {            </a:t>
            </a:r>
          </a:p>
          <a:p>
            <a:r>
              <a:rPr lang="en-US" dirty="0"/>
              <a:t>          overflow: scroll;</a:t>
            </a:r>
          </a:p>
          <a:p>
            <a:r>
              <a:rPr lang="en-US" dirty="0"/>
              <a:t>      }</a:t>
            </a:r>
          </a:p>
          <a:p>
            <a:r>
              <a:rPr lang="en-US" dirty="0"/>
              <a:t>      </a:t>
            </a:r>
            <a:r>
              <a:rPr lang="en-US" dirty="0" err="1"/>
              <a:t>div.hidden</a:t>
            </a:r>
            <a:r>
              <a:rPr lang="en-US" dirty="0"/>
              <a:t> {</a:t>
            </a:r>
          </a:p>
          <a:p>
            <a:r>
              <a:rPr lang="en-US" dirty="0"/>
              <a:t>          overflow: hidden;</a:t>
            </a:r>
          </a:p>
          <a:p>
            <a:r>
              <a:rPr lang="en-US" dirty="0"/>
              <a:t>      }</a:t>
            </a:r>
          </a:p>
          <a:p>
            <a:r>
              <a:rPr lang="en-US" dirty="0"/>
              <a:t>  &lt;/style&gt;</a:t>
            </a:r>
          </a:p>
          <a:p>
            <a:r>
              <a:rPr lang="en-US" dirty="0"/>
              <a:t>&lt;/head</a:t>
            </a:r>
            <a:r>
              <a:rPr lang="en-US" dirty="0" smtClean="0"/>
              <a:t>&gt;</a:t>
            </a:r>
            <a:endParaRPr lang="en-US" dirty="0"/>
          </a:p>
        </p:txBody>
      </p:sp>
      <p:sp>
        <p:nvSpPr>
          <p:cNvPr id="3" name="Rectangle 2"/>
          <p:cNvSpPr/>
          <p:nvPr/>
        </p:nvSpPr>
        <p:spPr>
          <a:xfrm>
            <a:off x="27709" y="0"/>
            <a:ext cx="3074881" cy="369332"/>
          </a:xfrm>
          <a:prstGeom prst="rect">
            <a:avLst/>
          </a:prstGeom>
        </p:spPr>
        <p:txBody>
          <a:bodyPr wrap="none">
            <a:spAutoFit/>
          </a:bodyPr>
          <a:lstStyle/>
          <a:p>
            <a:pPr fontAlgn="base"/>
            <a:r>
              <a:rPr lang="en-US" b="1" dirty="0"/>
              <a:t>Handling Overflowing Content</a:t>
            </a:r>
          </a:p>
        </p:txBody>
      </p:sp>
      <p:sp>
        <p:nvSpPr>
          <p:cNvPr id="4" name="Rectangle 1"/>
          <p:cNvSpPr>
            <a:spLocks noChangeArrowheads="1"/>
          </p:cNvSpPr>
          <p:nvPr/>
        </p:nvSpPr>
        <p:spPr bwMode="auto">
          <a:xfrm>
            <a:off x="197095" y="381000"/>
            <a:ext cx="8565905"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 tIns="0" rIns="-26979"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This property can take one of the following values: </a:t>
            </a:r>
            <a:r>
              <a:rPr kumimoji="0" lang="en-US" b="0" i="0" u="none" strike="noStrike" cap="none" normalizeH="0" baseline="0" dirty="0" smtClean="0">
                <a:ln>
                  <a:noFill/>
                </a:ln>
                <a:solidFill>
                  <a:srgbClr val="333333"/>
                </a:solidFill>
                <a:effectLst/>
                <a:latin typeface="Consolas" pitchFamily="49" charset="0"/>
                <a:cs typeface="Arial" pitchFamily="34" charset="0"/>
              </a:rPr>
              <a:t>visible</a:t>
            </a:r>
            <a:r>
              <a:rPr kumimoji="0" lang="en-US" b="0" i="0" u="none" strike="noStrike" cap="none" normalizeH="0" baseline="0" dirty="0" smtClean="0">
                <a:ln>
                  <a:noFill/>
                </a:ln>
                <a:solidFill>
                  <a:srgbClr val="414141"/>
                </a:solidFill>
                <a:effectLst/>
                <a:latin typeface="Segoe UI" pitchFamily="34" charset="0"/>
                <a:cs typeface="Segoe UI" pitchFamily="34" charset="0"/>
              </a:rPr>
              <a:t> (default), </a:t>
            </a:r>
            <a:r>
              <a:rPr kumimoji="0" lang="en-US" b="0" i="0" u="none" strike="noStrike" cap="none" normalizeH="0" baseline="0" dirty="0" smtClean="0">
                <a:ln>
                  <a:noFill/>
                </a:ln>
                <a:solidFill>
                  <a:srgbClr val="333333"/>
                </a:solidFill>
                <a:effectLst/>
                <a:latin typeface="Consolas" pitchFamily="49" charset="0"/>
                <a:cs typeface="Arial" pitchFamily="34" charset="0"/>
              </a:rPr>
              <a:t>hidden</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Arial" pitchFamily="34" charset="0"/>
              </a:rPr>
              <a:t>scroll</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Arial" pitchFamily="34" charset="0"/>
              </a:rPr>
              <a:t>auto</a:t>
            </a:r>
            <a:r>
              <a:rPr kumimoji="0" lang="en-US" b="0" i="0" u="none" strike="noStrike" cap="none" normalizeH="0" baseline="0" dirty="0" smtClean="0">
                <a:ln>
                  <a:noFill/>
                </a:ln>
                <a:solidFill>
                  <a:srgbClr val="414141"/>
                </a:solidFill>
                <a:effectLst/>
                <a:latin typeface="Segoe UI" pitchFamily="34" charset="0"/>
                <a:cs typeface="Segoe UI" pitchFamily="34" charset="0"/>
              </a:rPr>
              <a:t>. CSS3 also defines the </a:t>
            </a:r>
            <a:r>
              <a:rPr kumimoji="0" lang="en-US" b="0" i="0" u="none" strike="noStrike" cap="none" normalizeH="0" baseline="0" dirty="0" smtClean="0">
                <a:ln>
                  <a:noFill/>
                </a:ln>
                <a:solidFill>
                  <a:srgbClr val="1DB79F"/>
                </a:solidFill>
                <a:effectLst/>
                <a:latin typeface="Consolas" pitchFamily="49" charset="0"/>
                <a:cs typeface="Arial" pitchFamily="34" charset="0"/>
                <a:hlinkClick r:id="rId2"/>
              </a:rPr>
              <a:t>overflow-x</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1DB79F"/>
                </a:solidFill>
                <a:effectLst/>
                <a:latin typeface="Consolas" pitchFamily="49" charset="0"/>
                <a:cs typeface="Arial" pitchFamily="34" charset="0"/>
                <a:hlinkClick r:id="rId3"/>
              </a:rPr>
              <a:t>overflow-y</a:t>
            </a:r>
            <a:r>
              <a:rPr kumimoji="0" lang="en-US" b="0" i="0" u="none" strike="noStrike" cap="none" normalizeH="0" baseline="0" dirty="0" smtClean="0">
                <a:ln>
                  <a:noFill/>
                </a:ln>
                <a:solidFill>
                  <a:srgbClr val="414141"/>
                </a:solidFill>
                <a:effectLst/>
                <a:latin typeface="Segoe UI" pitchFamily="34" charset="0"/>
                <a:cs typeface="Segoe UI" pitchFamily="34" charset="0"/>
              </a:rPr>
              <a:t> properties which allow for independent control of the vertical and horizontal clipping.</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897252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077200" cy="6186309"/>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&lt;title&gt;Example of CSS minimum height&lt;/title&gt;</a:t>
            </a:r>
          </a:p>
          <a:p>
            <a:r>
              <a:rPr lang="en-US" dirty="0"/>
              <a:t>    &lt;style type="text/</a:t>
            </a:r>
            <a:r>
              <a:rPr lang="en-US" dirty="0" err="1"/>
              <a:t>css</a:t>
            </a:r>
            <a:r>
              <a:rPr lang="en-US" dirty="0"/>
              <a:t>"&gt;</a:t>
            </a:r>
          </a:p>
          <a:p>
            <a:r>
              <a:rPr lang="en-US" dirty="0"/>
              <a:t>		div {        </a:t>
            </a:r>
          </a:p>
          <a:p>
            <a:r>
              <a:rPr lang="en-US" dirty="0"/>
              <a:t>			height: 200px;</a:t>
            </a:r>
          </a:p>
          <a:p>
            <a:r>
              <a:rPr lang="en-US" dirty="0"/>
              <a:t>			min-height: 300px;</a:t>
            </a:r>
          </a:p>
          <a:p>
            <a:r>
              <a:rPr lang="en-US" dirty="0"/>
              <a:t>			background: #FFC0CB;</a:t>
            </a:r>
          </a:p>
          <a:p>
            <a:r>
              <a:rPr lang="en-US" dirty="0"/>
              <a:t>		}</a:t>
            </a:r>
          </a:p>
          <a:p>
            <a:r>
              <a:rPr lang="en-US" dirty="0"/>
              <a:t>		p {</a:t>
            </a:r>
          </a:p>
          <a:p>
            <a:r>
              <a:rPr lang="en-US" dirty="0"/>
              <a:t>			min-height: 100px;</a:t>
            </a:r>
          </a:p>
          <a:p>
            <a:r>
              <a:rPr lang="en-US" dirty="0"/>
              <a:t>			background: #F0E68C;</a:t>
            </a:r>
          </a:p>
          <a:p>
            <a:r>
              <a:rPr lang="en-US" dirty="0"/>
              <a:t>		}</a:t>
            </a:r>
          </a:p>
          <a:p>
            <a:r>
              <a:rPr lang="en-US" dirty="0"/>
              <a:t>    &lt;/style&gt;</a:t>
            </a:r>
          </a:p>
          <a:p>
            <a:r>
              <a:rPr lang="en-US" dirty="0"/>
              <a:t>&lt;/head&gt;</a:t>
            </a:r>
          </a:p>
          <a:p>
            <a:r>
              <a:rPr lang="en-US" dirty="0"/>
              <a:t>&lt;body&gt;	</a:t>
            </a:r>
          </a:p>
          <a:p>
            <a:r>
              <a:rPr lang="en-US" dirty="0"/>
              <a:t>	&lt;div&gt;The minimum height of this div element is set to 300px, so it can't be smaller than that.&lt;/div&gt;</a:t>
            </a:r>
          </a:p>
          <a:p>
            <a:r>
              <a:rPr lang="en-US" dirty="0"/>
              <a:t>    &lt;p&gt;Enter some more line of text to see how it works.&lt;/p&gt;  </a:t>
            </a:r>
          </a:p>
          <a:p>
            <a:r>
              <a:rPr lang="en-US" dirty="0"/>
              <a:t>&lt;/body&gt;</a:t>
            </a:r>
          </a:p>
          <a:p>
            <a:r>
              <a:rPr lang="en-US" dirty="0"/>
              <a:t>&lt;/html&gt; </a:t>
            </a:r>
          </a:p>
        </p:txBody>
      </p:sp>
    </p:spTree>
    <p:extLst>
      <p:ext uri="{BB962C8B-B14F-4D97-AF65-F5344CB8AC3E}">
        <p14:creationId xmlns:p14="http://schemas.microsoft.com/office/powerpoint/2010/main" val="546962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7543800" cy="5909310"/>
          </a:xfrm>
          <a:prstGeom prst="rect">
            <a:avLst/>
          </a:prstGeom>
        </p:spPr>
        <p:txBody>
          <a:bodyPr wrap="square">
            <a:spAutoFit/>
          </a:bodyPr>
          <a:lstStyle/>
          <a:p>
            <a:r>
              <a:rPr lang="en-US" dirty="0"/>
              <a:t>&lt;body&gt;</a:t>
            </a:r>
          </a:p>
          <a:p>
            <a:r>
              <a:rPr lang="en-US" dirty="0"/>
              <a:t>  &lt;h1&gt;Play with the size of div boxes to see how it works&lt;/h1&gt;</a:t>
            </a:r>
          </a:p>
          <a:p>
            <a:r>
              <a:rPr lang="en-US" dirty="0"/>
              <a:t>  &lt;h2&gt;</a:t>
            </a:r>
            <a:r>
              <a:rPr lang="en-US" dirty="0" err="1"/>
              <a:t>overflow:scroll</a:t>
            </a:r>
            <a:r>
              <a:rPr lang="en-US" dirty="0"/>
              <a:t>&lt;/h2&gt;</a:t>
            </a:r>
          </a:p>
          <a:p>
            <a:r>
              <a:rPr lang="en-US" dirty="0"/>
              <a:t>  &lt;div class="scroll"&gt;</a:t>
            </a:r>
          </a:p>
          <a:p>
            <a:r>
              <a:rPr lang="en-US" dirty="0"/>
              <a:t>      You can view the overflowed content using scrollbar.</a:t>
            </a:r>
          </a:p>
          <a:p>
            <a:r>
              <a:rPr lang="en-US" dirty="0"/>
              <a:t>      You can view the overflowed content using scrollbar.</a:t>
            </a:r>
          </a:p>
          <a:p>
            <a:r>
              <a:rPr lang="en-US" dirty="0"/>
              <a:t>      You can view the overflowed content using scrollbar.</a:t>
            </a:r>
          </a:p>
          <a:p>
            <a:r>
              <a:rPr lang="en-US" dirty="0"/>
              <a:t>      You can view the overflowed content using scrollbar.</a:t>
            </a:r>
          </a:p>
          <a:p>
            <a:r>
              <a:rPr lang="en-US" dirty="0"/>
              <a:t>      You can view the overflowed content using scrollbar.</a:t>
            </a:r>
          </a:p>
          <a:p>
            <a:r>
              <a:rPr lang="en-US" dirty="0"/>
              <a:t>      You can view the overflowed content using scrollbar.</a:t>
            </a:r>
          </a:p>
          <a:p>
            <a:r>
              <a:rPr lang="en-US" dirty="0"/>
              <a:t>      You can view the overflowed content using scrollbar.</a:t>
            </a:r>
          </a:p>
          <a:p>
            <a:r>
              <a:rPr lang="en-US" dirty="0"/>
              <a:t>  &lt;/div&gt;</a:t>
            </a:r>
          </a:p>
          <a:p>
            <a:r>
              <a:rPr lang="en-US" dirty="0"/>
              <a:t>  &lt;h2&gt;</a:t>
            </a:r>
            <a:r>
              <a:rPr lang="en-US" dirty="0" err="1"/>
              <a:t>overflow:hidden</a:t>
            </a:r>
            <a:r>
              <a:rPr lang="en-US" dirty="0"/>
              <a:t>&lt;/h2&gt;</a:t>
            </a:r>
          </a:p>
          <a:p>
            <a:r>
              <a:rPr lang="en-US" dirty="0"/>
              <a:t>  &lt;div class="hidden"&gt;</a:t>
            </a:r>
          </a:p>
          <a:p>
            <a:r>
              <a:rPr lang="en-US" dirty="0"/>
              <a:t>      The overflowed content is hidden.</a:t>
            </a:r>
          </a:p>
          <a:p>
            <a:r>
              <a:rPr lang="en-US" dirty="0"/>
              <a:t>      The overflowed content is hidden.</a:t>
            </a:r>
          </a:p>
          <a:p>
            <a:r>
              <a:rPr lang="en-US" dirty="0"/>
              <a:t>      The overflowed content is hidden.</a:t>
            </a:r>
          </a:p>
          <a:p>
            <a:r>
              <a:rPr lang="en-US" dirty="0"/>
              <a:t>      The overflowed content is hidden.</a:t>
            </a:r>
          </a:p>
          <a:p>
            <a:r>
              <a:rPr lang="en-US" dirty="0" smtClean="0"/>
              <a:t>&lt;/</a:t>
            </a:r>
            <a:r>
              <a:rPr lang="en-US" dirty="0"/>
              <a:t>div&gt;</a:t>
            </a:r>
          </a:p>
          <a:p>
            <a:r>
              <a:rPr lang="en-US" dirty="0"/>
              <a:t>&lt;/body&gt;</a:t>
            </a:r>
          </a:p>
          <a:p>
            <a:r>
              <a:rPr lang="en-US" dirty="0"/>
              <a:t>&lt;/html&gt; </a:t>
            </a:r>
          </a:p>
        </p:txBody>
      </p:sp>
    </p:spTree>
    <p:extLst>
      <p:ext uri="{BB962C8B-B14F-4D97-AF65-F5344CB8AC3E}">
        <p14:creationId xmlns:p14="http://schemas.microsoft.com/office/powerpoint/2010/main" val="393762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825150" cy="523220"/>
          </a:xfrm>
          <a:prstGeom prst="rect">
            <a:avLst/>
          </a:prstGeom>
        </p:spPr>
        <p:txBody>
          <a:bodyPr wrap="none">
            <a:spAutoFit/>
          </a:bodyPr>
          <a:lstStyle/>
          <a:p>
            <a:pPr fontAlgn="base"/>
            <a:r>
              <a:rPr lang="en-US" sz="2800" b="1" dirty="0"/>
              <a:t>Advantages of Using CSS</a:t>
            </a:r>
          </a:p>
        </p:txBody>
      </p:sp>
      <p:sp>
        <p:nvSpPr>
          <p:cNvPr id="3" name="Rectangle 2"/>
          <p:cNvSpPr/>
          <p:nvPr/>
        </p:nvSpPr>
        <p:spPr>
          <a:xfrm>
            <a:off x="1752600" y="990600"/>
            <a:ext cx="2293641" cy="369332"/>
          </a:xfrm>
          <a:prstGeom prst="rect">
            <a:avLst/>
          </a:prstGeom>
        </p:spPr>
        <p:txBody>
          <a:bodyPr wrap="none">
            <a:spAutoFit/>
          </a:bodyPr>
          <a:lstStyle/>
          <a:p>
            <a:r>
              <a:rPr lang="en-US" b="1" dirty="0"/>
              <a:t>CSS Save Lots of Time</a:t>
            </a:r>
            <a:r>
              <a:rPr lang="en-US" dirty="0"/>
              <a:t> </a:t>
            </a:r>
          </a:p>
        </p:txBody>
      </p:sp>
      <p:sp>
        <p:nvSpPr>
          <p:cNvPr id="4" name="Rectangle 3"/>
          <p:cNvSpPr/>
          <p:nvPr/>
        </p:nvSpPr>
        <p:spPr>
          <a:xfrm>
            <a:off x="1719206" y="1524000"/>
            <a:ext cx="1915717" cy="369332"/>
          </a:xfrm>
          <a:prstGeom prst="rect">
            <a:avLst/>
          </a:prstGeom>
        </p:spPr>
        <p:txBody>
          <a:bodyPr wrap="none">
            <a:spAutoFit/>
          </a:bodyPr>
          <a:lstStyle/>
          <a:p>
            <a:r>
              <a:rPr lang="en-US" b="1" dirty="0" smtClean="0"/>
              <a:t>Easy Maintenance</a:t>
            </a:r>
            <a:endParaRPr lang="en-US" dirty="0"/>
          </a:p>
        </p:txBody>
      </p:sp>
      <p:sp>
        <p:nvSpPr>
          <p:cNvPr id="5" name="Rectangle 4"/>
          <p:cNvSpPr/>
          <p:nvPr/>
        </p:nvSpPr>
        <p:spPr>
          <a:xfrm>
            <a:off x="1741262" y="2057400"/>
            <a:ext cx="1871603" cy="369332"/>
          </a:xfrm>
          <a:prstGeom prst="rect">
            <a:avLst/>
          </a:prstGeom>
        </p:spPr>
        <p:txBody>
          <a:bodyPr wrap="none">
            <a:spAutoFit/>
          </a:bodyPr>
          <a:lstStyle/>
          <a:p>
            <a:r>
              <a:rPr lang="en-US" b="1" dirty="0"/>
              <a:t>Pages Load Faster</a:t>
            </a:r>
            <a:endParaRPr lang="en-US" dirty="0"/>
          </a:p>
        </p:txBody>
      </p:sp>
      <p:sp>
        <p:nvSpPr>
          <p:cNvPr id="6" name="Rectangle 5"/>
          <p:cNvSpPr/>
          <p:nvPr/>
        </p:nvSpPr>
        <p:spPr>
          <a:xfrm>
            <a:off x="1787675" y="2590800"/>
            <a:ext cx="2479525" cy="369332"/>
          </a:xfrm>
          <a:prstGeom prst="rect">
            <a:avLst/>
          </a:prstGeom>
        </p:spPr>
        <p:txBody>
          <a:bodyPr wrap="none">
            <a:spAutoFit/>
          </a:bodyPr>
          <a:lstStyle/>
          <a:p>
            <a:r>
              <a:rPr lang="en-US" b="1" dirty="0"/>
              <a:t>Superior Styles to HTML</a:t>
            </a:r>
            <a:endParaRPr lang="en-US" dirty="0"/>
          </a:p>
        </p:txBody>
      </p:sp>
      <p:sp>
        <p:nvSpPr>
          <p:cNvPr id="7" name="Rectangle 6"/>
          <p:cNvSpPr/>
          <p:nvPr/>
        </p:nvSpPr>
        <p:spPr>
          <a:xfrm>
            <a:off x="1719206" y="3059668"/>
            <a:ext cx="3025124" cy="369332"/>
          </a:xfrm>
          <a:prstGeom prst="rect">
            <a:avLst/>
          </a:prstGeom>
        </p:spPr>
        <p:txBody>
          <a:bodyPr wrap="none">
            <a:spAutoFit/>
          </a:bodyPr>
          <a:lstStyle/>
          <a:p>
            <a:r>
              <a:rPr lang="en-US" b="1" dirty="0"/>
              <a:t>Multiple Device Compatibility</a:t>
            </a:r>
            <a:endParaRPr lang="en-US" dirty="0"/>
          </a:p>
        </p:txBody>
      </p:sp>
      <p:sp>
        <p:nvSpPr>
          <p:cNvPr id="8" name="Rectangle 1"/>
          <p:cNvSpPr>
            <a:spLocks noChangeArrowheads="1"/>
          </p:cNvSpPr>
          <p:nvPr/>
        </p:nvSpPr>
        <p:spPr bwMode="auto">
          <a:xfrm>
            <a:off x="172330" y="3597057"/>
            <a:ext cx="881927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 tIns="0" rIns="-26979"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Segoe UI" pitchFamily="34" charset="0"/>
                <a:cs typeface="Segoe UI" pitchFamily="34" charset="0"/>
              </a:rPr>
              <a:t>Including CSS in HTML Documents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100" b="1" i="0" u="none" strike="noStrike" cap="none" normalizeH="0" baseline="0" dirty="0" smtClean="0">
              <a:ln>
                <a:noFill/>
              </a:ln>
              <a:solidFill>
                <a:srgbClr val="262626"/>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rgbClr val="414141"/>
                </a:solidFill>
                <a:effectLst/>
                <a:latin typeface="Segoe UI" pitchFamily="34" charset="0"/>
                <a:cs typeface="Segoe UI" pitchFamily="34" charset="0"/>
              </a:rPr>
              <a:t>Inline styles</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 Using the </a:t>
            </a:r>
            <a:r>
              <a:rPr kumimoji="0" lang="en-US" sz="1600" b="0" i="0" u="none" strike="noStrike" cap="none" normalizeH="0" baseline="0" dirty="0" smtClean="0">
                <a:ln>
                  <a:noFill/>
                </a:ln>
                <a:solidFill>
                  <a:srgbClr val="333333"/>
                </a:solidFill>
                <a:effectLst/>
                <a:latin typeface="Consolas" pitchFamily="49" charset="0"/>
                <a:cs typeface="Segoe UI" pitchFamily="34" charset="0"/>
              </a:rPr>
              <a:t>style</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attribute in the HTML start tag.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rgbClr val="414141"/>
                </a:solidFill>
                <a:effectLst/>
                <a:latin typeface="Segoe UI" pitchFamily="34" charset="0"/>
                <a:cs typeface="Segoe UI" pitchFamily="34" charset="0"/>
              </a:rPr>
              <a:t>Embedded styles</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 Using the </a:t>
            </a:r>
            <a:r>
              <a:rPr kumimoji="0" lang="en-US" sz="1600" b="0" i="0" u="none" strike="noStrike" cap="none" normalizeH="0" baseline="0" dirty="0" smtClean="0">
                <a:ln>
                  <a:noFill/>
                </a:ln>
                <a:solidFill>
                  <a:srgbClr val="1DB79F"/>
                </a:solidFill>
                <a:effectLst/>
                <a:latin typeface="Consolas" pitchFamily="49" charset="0"/>
                <a:cs typeface="Segoe UI" pitchFamily="34" charset="0"/>
                <a:hlinkClick r:id="rId2"/>
              </a:rPr>
              <a:t>&lt;style&gt;</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element in the head section of a document.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rgbClr val="414141"/>
                </a:solidFill>
                <a:effectLst/>
                <a:latin typeface="Segoe UI" pitchFamily="34" charset="0"/>
                <a:cs typeface="Segoe UI" pitchFamily="34" charset="0"/>
              </a:rPr>
              <a:t>External style sheets</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 Using the </a:t>
            </a:r>
            <a:r>
              <a:rPr kumimoji="0" lang="en-US" sz="1600" b="0" i="0" u="none" strike="noStrike" cap="none" normalizeH="0" baseline="0" dirty="0" smtClean="0">
                <a:ln>
                  <a:noFill/>
                </a:ln>
                <a:solidFill>
                  <a:srgbClr val="1DB79F"/>
                </a:solidFill>
                <a:effectLst/>
                <a:latin typeface="Consolas" pitchFamily="49" charset="0"/>
                <a:cs typeface="Segoe UI" pitchFamily="34" charset="0"/>
                <a:hlinkClick r:id="rId3"/>
              </a:rPr>
              <a:t>&lt;link&gt;</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element, pointing to an external CSS file.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rgbClr val="414141"/>
              </a:solidFill>
              <a:effectLst/>
              <a:latin typeface="Segoe UI" pitchFamily="34" charset="0"/>
              <a:cs typeface="Segoe UI" pitchFamily="34" charset="0"/>
            </a:endParaRPr>
          </a:p>
          <a:p>
            <a:pPr lvl="0" eaLnBrk="0" fontAlgn="base" hangingPunct="0">
              <a:spcBef>
                <a:spcPct val="0"/>
              </a:spcBef>
              <a:spcAft>
                <a:spcPct val="0"/>
              </a:spcAft>
            </a:pPr>
            <a:r>
              <a:rPr lang="en-US" sz="2400" dirty="0"/>
              <a:t>&lt;link </a:t>
            </a:r>
            <a:r>
              <a:rPr lang="en-US" sz="2400" dirty="0" err="1"/>
              <a:t>rel</a:t>
            </a:r>
            <a:r>
              <a:rPr lang="en-US" sz="2400" dirty="0"/>
              <a:t>="</a:t>
            </a:r>
            <a:r>
              <a:rPr lang="en-US" sz="2400" dirty="0" err="1"/>
              <a:t>stylesheet</a:t>
            </a:r>
            <a:r>
              <a:rPr lang="en-US" sz="2400" dirty="0"/>
              <a:t>" </a:t>
            </a:r>
            <a:r>
              <a:rPr lang="en-US" sz="2400" dirty="0" err="1"/>
              <a:t>href</a:t>
            </a:r>
            <a:r>
              <a:rPr lang="en-US" sz="2400" dirty="0"/>
              <a:t>="</a:t>
            </a:r>
            <a:r>
              <a:rPr lang="en-US" sz="2400" dirty="0" err="1"/>
              <a:t>css</a:t>
            </a:r>
            <a:r>
              <a:rPr lang="en-US" sz="2400" dirty="0"/>
              <a:t>/style.css</a:t>
            </a:r>
            <a:r>
              <a:rPr lang="en-US" sz="2400" dirty="0" smtClean="0"/>
              <a:t>"&gt;</a:t>
            </a:r>
          </a:p>
          <a:p>
            <a:pPr lvl="0" eaLnBrk="0" fontAlgn="base" hangingPunct="0">
              <a:spcBef>
                <a:spcPct val="0"/>
              </a:spcBef>
              <a:spcAft>
                <a:spcPct val="0"/>
              </a:spcAft>
            </a:pPr>
            <a:r>
              <a:rPr lang="en-US" sz="2400" dirty="0"/>
              <a:t>@import </a:t>
            </a:r>
            <a:r>
              <a:rPr lang="en-US" sz="2400" dirty="0" err="1"/>
              <a:t>url</a:t>
            </a:r>
            <a:r>
              <a:rPr lang="en-US" sz="2400" dirty="0"/>
              <a:t>("</a:t>
            </a:r>
            <a:r>
              <a:rPr lang="en-US" sz="2400" dirty="0" err="1"/>
              <a:t>css</a:t>
            </a:r>
            <a:r>
              <a:rPr lang="en-US" sz="2400" dirty="0"/>
              <a:t>/style.css");</a:t>
            </a:r>
            <a:endParaRPr kumimoji="0" lang="en-US" sz="2400"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5162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600118" cy="369332"/>
          </a:xfrm>
          <a:prstGeom prst="rect">
            <a:avLst/>
          </a:prstGeom>
        </p:spPr>
        <p:txBody>
          <a:bodyPr wrap="none">
            <a:spAutoFit/>
          </a:bodyPr>
          <a:lstStyle/>
          <a:p>
            <a:pPr fontAlgn="base"/>
            <a:r>
              <a:rPr lang="en-US" b="1" dirty="0"/>
              <a:t>CSS Dimension</a:t>
            </a:r>
          </a:p>
        </p:txBody>
      </p:sp>
      <p:graphicFrame>
        <p:nvGraphicFramePr>
          <p:cNvPr id="3" name="Table 2"/>
          <p:cNvGraphicFramePr>
            <a:graphicFrameLocks noGrp="1"/>
          </p:cNvGraphicFramePr>
          <p:nvPr>
            <p:extLst>
              <p:ext uri="{D42A27DB-BD31-4B8C-83A1-F6EECF244321}">
                <p14:modId xmlns:p14="http://schemas.microsoft.com/office/powerpoint/2010/main" val="2096984784"/>
              </p:ext>
            </p:extLst>
          </p:nvPr>
        </p:nvGraphicFramePr>
        <p:xfrm>
          <a:off x="304800" y="762000"/>
          <a:ext cx="8382000" cy="2644140"/>
        </p:xfrm>
        <a:graphic>
          <a:graphicData uri="http://schemas.openxmlformats.org/drawingml/2006/table">
            <a:tbl>
              <a:tblPr/>
              <a:tblGrid>
                <a:gridCol w="1447800"/>
                <a:gridCol w="6934200"/>
              </a:tblGrid>
              <a:tr h="0">
                <a:tc>
                  <a:txBody>
                    <a:bodyPr/>
                    <a:lstStyle/>
                    <a:p>
                      <a:pPr algn="l" fontAlgn="t"/>
                      <a:r>
                        <a:rPr lang="en-US" dirty="0">
                          <a:solidFill>
                            <a:srgbClr val="000000"/>
                          </a:solidFill>
                          <a:effectLst/>
                        </a:rPr>
                        <a:t>Unit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in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inches – 1in is equal to 2.54cm.</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cm</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centimeters.</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mm</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millimeters.</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pt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points – In CSS, one point is defined as 1/72 inch (0.353mm).</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pc</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picas – 1pc is equal to 12pt.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px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pixel units – 1px is equal to 0.75pt.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
        <p:nvSpPr>
          <p:cNvPr id="4" name="Rectangle 3"/>
          <p:cNvSpPr/>
          <p:nvPr/>
        </p:nvSpPr>
        <p:spPr>
          <a:xfrm>
            <a:off x="381000" y="3505200"/>
            <a:ext cx="8229600" cy="3416320"/>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  &lt;title&gt;Example of CSS units&lt;/title&gt;</a:t>
            </a:r>
          </a:p>
          <a:p>
            <a:r>
              <a:rPr lang="en-US" dirty="0"/>
              <a:t>  &lt;style type="text/</a:t>
            </a:r>
            <a:r>
              <a:rPr lang="en-US" dirty="0" err="1"/>
              <a:t>css</a:t>
            </a:r>
            <a:r>
              <a:rPr lang="en-US" dirty="0"/>
              <a:t>"&gt;    </a:t>
            </a:r>
          </a:p>
          <a:p>
            <a:r>
              <a:rPr lang="en-US" dirty="0"/>
              <a:t>    h1 { margin: 0.5in; }       /* inches */</a:t>
            </a:r>
          </a:p>
          <a:p>
            <a:r>
              <a:rPr lang="en-US" dirty="0"/>
              <a:t>    h2 { line-height: 3cm; }     /* centimeters */</a:t>
            </a:r>
          </a:p>
          <a:p>
            <a:r>
              <a:rPr lang="en-US" dirty="0"/>
              <a:t>    h3 { word-spacing: 4mm; }    /* millimeters */</a:t>
            </a:r>
          </a:p>
          <a:p>
            <a:r>
              <a:rPr lang="en-US" dirty="0"/>
              <a:t>    h4 { font-size: 12pt; }      /* points */</a:t>
            </a:r>
          </a:p>
          <a:p>
            <a:r>
              <a:rPr lang="en-US" dirty="0"/>
              <a:t>    h5 { font-size: 1pc; }      /* picas */</a:t>
            </a:r>
          </a:p>
          <a:p>
            <a:r>
              <a:rPr lang="en-US" dirty="0"/>
              <a:t>    h6 { font-size: 12px; }     /* picas */</a:t>
            </a:r>
          </a:p>
          <a:p>
            <a:r>
              <a:rPr lang="en-US" dirty="0"/>
              <a:t>  &lt;/style</a:t>
            </a:r>
            <a:r>
              <a:rPr lang="en-US" dirty="0" smtClean="0"/>
              <a:t>&gt;</a:t>
            </a:r>
            <a:endParaRPr lang="en-US" dirty="0"/>
          </a:p>
        </p:txBody>
      </p:sp>
    </p:spTree>
    <p:extLst>
      <p:ext uri="{BB962C8B-B14F-4D97-AF65-F5344CB8AC3E}">
        <p14:creationId xmlns:p14="http://schemas.microsoft.com/office/powerpoint/2010/main" val="837439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4572000" cy="2862322"/>
          </a:xfrm>
          <a:prstGeom prst="rect">
            <a:avLst/>
          </a:prstGeom>
        </p:spPr>
        <p:txBody>
          <a:bodyPr>
            <a:spAutoFit/>
          </a:bodyPr>
          <a:lstStyle/>
          <a:p>
            <a:r>
              <a:rPr lang="en-US" dirty="0"/>
              <a:t>&lt;/head&gt;</a:t>
            </a:r>
          </a:p>
          <a:p>
            <a:r>
              <a:rPr lang="en-US" dirty="0"/>
              <a:t>&lt;body&gt;</a:t>
            </a:r>
          </a:p>
          <a:p>
            <a:r>
              <a:rPr lang="en-US" dirty="0"/>
              <a:t>    &lt;h1&gt;Heading level 1&lt;/h1&gt;</a:t>
            </a:r>
          </a:p>
          <a:p>
            <a:r>
              <a:rPr lang="en-US" dirty="0"/>
              <a:t>    &lt;h2&gt;Heading level 2&lt;/h2&gt;</a:t>
            </a:r>
          </a:p>
          <a:p>
            <a:r>
              <a:rPr lang="en-US" dirty="0"/>
              <a:t>    &lt;h3&gt;Heading level 3&lt;/h3&gt;</a:t>
            </a:r>
          </a:p>
          <a:p>
            <a:r>
              <a:rPr lang="en-US" dirty="0"/>
              <a:t>    &lt;h4&gt;Heading level 4&lt;/h4&gt;</a:t>
            </a:r>
          </a:p>
          <a:p>
            <a:r>
              <a:rPr lang="en-US" dirty="0"/>
              <a:t>    &lt;h5&gt;Heading level 5&lt;/h5&gt;</a:t>
            </a:r>
          </a:p>
          <a:p>
            <a:r>
              <a:rPr lang="en-US" dirty="0"/>
              <a:t>    &lt;h6&gt;Heading level 6&lt;/h6&gt;</a:t>
            </a:r>
          </a:p>
          <a:p>
            <a:r>
              <a:rPr lang="en-US" dirty="0"/>
              <a:t>&lt;/body&gt;</a:t>
            </a:r>
          </a:p>
          <a:p>
            <a:r>
              <a:rPr lang="en-US" dirty="0"/>
              <a:t>&lt;/html&gt; </a:t>
            </a:r>
          </a:p>
        </p:txBody>
      </p:sp>
      <p:sp>
        <p:nvSpPr>
          <p:cNvPr id="3" name="Rectangle 2"/>
          <p:cNvSpPr/>
          <p:nvPr/>
        </p:nvSpPr>
        <p:spPr>
          <a:xfrm>
            <a:off x="290945" y="4626544"/>
            <a:ext cx="8001000" cy="1754326"/>
          </a:xfrm>
          <a:prstGeom prst="rect">
            <a:avLst/>
          </a:prstGeom>
        </p:spPr>
        <p:txBody>
          <a:bodyPr wrap="square">
            <a:spAutoFit/>
          </a:bodyPr>
          <a:lstStyle/>
          <a:p>
            <a:pPr fontAlgn="base"/>
            <a:r>
              <a:rPr lang="en-US" dirty="0"/>
              <a:t>The layout of these boxes is depends on the following factors:</a:t>
            </a:r>
          </a:p>
          <a:p>
            <a:r>
              <a:rPr lang="en-US" dirty="0"/>
              <a:t>box dimensions.</a:t>
            </a:r>
          </a:p>
          <a:p>
            <a:r>
              <a:rPr lang="en-US" dirty="0"/>
              <a:t>type of the element (block or inline).</a:t>
            </a:r>
          </a:p>
          <a:p>
            <a:r>
              <a:rPr lang="en-US" dirty="0"/>
              <a:t>positioning scheme (normal flow, </a:t>
            </a:r>
            <a:r>
              <a:rPr lang="en-US" dirty="0">
                <a:hlinkClick r:id="rId2"/>
              </a:rPr>
              <a:t>float</a:t>
            </a:r>
            <a:r>
              <a:rPr lang="en-US" dirty="0"/>
              <a:t>, and </a:t>
            </a:r>
            <a:r>
              <a:rPr lang="en-US" dirty="0">
                <a:hlinkClick r:id="rId3"/>
              </a:rPr>
              <a:t>absolute positioning</a:t>
            </a:r>
            <a:r>
              <a:rPr lang="en-US" dirty="0"/>
              <a:t>).</a:t>
            </a:r>
          </a:p>
          <a:p>
            <a:r>
              <a:rPr lang="en-US" dirty="0"/>
              <a:t>relationships between elements in the </a:t>
            </a:r>
            <a:r>
              <a:rPr lang="en-US" dirty="0">
                <a:hlinkClick r:id="rId4"/>
              </a:rPr>
              <a:t>document tree</a:t>
            </a:r>
            <a:r>
              <a:rPr lang="en-US" dirty="0"/>
              <a:t>.</a:t>
            </a:r>
          </a:p>
          <a:p>
            <a:r>
              <a:rPr lang="en-US" dirty="0"/>
              <a:t>external information e.g. viewport size, built-in dimensions of images, etc.</a:t>
            </a:r>
          </a:p>
        </p:txBody>
      </p:sp>
      <p:sp>
        <p:nvSpPr>
          <p:cNvPr id="4" name="Rectangle 3"/>
          <p:cNvSpPr/>
          <p:nvPr/>
        </p:nvSpPr>
        <p:spPr>
          <a:xfrm>
            <a:off x="381000" y="4114800"/>
            <a:ext cx="2934201" cy="369332"/>
          </a:xfrm>
          <a:prstGeom prst="rect">
            <a:avLst/>
          </a:prstGeom>
        </p:spPr>
        <p:txBody>
          <a:bodyPr wrap="none">
            <a:spAutoFit/>
          </a:bodyPr>
          <a:lstStyle/>
          <a:p>
            <a:pPr fontAlgn="base"/>
            <a:r>
              <a:rPr lang="en-US" b="1" dirty="0"/>
              <a:t>CSS Visual Formatting Model</a:t>
            </a:r>
          </a:p>
        </p:txBody>
      </p:sp>
    </p:spTree>
    <p:extLst>
      <p:ext uri="{BB962C8B-B14F-4D97-AF65-F5344CB8AC3E}">
        <p14:creationId xmlns:p14="http://schemas.microsoft.com/office/powerpoint/2010/main" val="717319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820498" cy="369332"/>
          </a:xfrm>
          <a:prstGeom prst="rect">
            <a:avLst/>
          </a:prstGeom>
        </p:spPr>
        <p:txBody>
          <a:bodyPr wrap="none">
            <a:spAutoFit/>
          </a:bodyPr>
          <a:lstStyle/>
          <a:p>
            <a:r>
              <a:rPr lang="en-US" dirty="0">
                <a:hlinkClick r:id="rId2"/>
              </a:rPr>
              <a:t>Background color</a:t>
            </a:r>
            <a:endParaRPr lang="en-US" dirty="0"/>
          </a:p>
        </p:txBody>
      </p:sp>
      <p:sp>
        <p:nvSpPr>
          <p:cNvPr id="3" name="Rectangle 2"/>
          <p:cNvSpPr/>
          <p:nvPr/>
        </p:nvSpPr>
        <p:spPr>
          <a:xfrm>
            <a:off x="228600" y="685800"/>
            <a:ext cx="6862151" cy="3970318"/>
          </a:xfrm>
          <a:prstGeom prst="rect">
            <a:avLst/>
          </a:prstGeom>
        </p:spPr>
        <p:txBody>
          <a:bodyPr wrap="square">
            <a:spAutoFit/>
          </a:bodyPr>
          <a:lstStyle/>
          <a:p>
            <a:r>
              <a:rPr lang="en-US" dirty="0"/>
              <a:t>&lt;!DOCTYPE html&gt;</a:t>
            </a:r>
          </a:p>
          <a:p>
            <a:r>
              <a:rPr lang="en-US" dirty="0"/>
              <a:t>&lt;title&gt;My Example&lt;/title&gt;</a:t>
            </a:r>
          </a:p>
          <a:p>
            <a:r>
              <a:rPr lang="en-US" dirty="0"/>
              <a:t>&lt;style&gt;</a:t>
            </a:r>
          </a:p>
          <a:p>
            <a:r>
              <a:rPr lang="en-US" dirty="0"/>
              <a:t>	.box {</a:t>
            </a:r>
          </a:p>
          <a:p>
            <a:r>
              <a:rPr lang="en-US" dirty="0"/>
              <a:t>		background-color: gold;</a:t>
            </a:r>
          </a:p>
          <a:p>
            <a:r>
              <a:rPr lang="en-US" dirty="0"/>
              <a:t>		font-size: 5vw;</a:t>
            </a:r>
          </a:p>
          <a:p>
            <a:r>
              <a:rPr lang="en-US" dirty="0"/>
              <a:t>		padding: 10vw;</a:t>
            </a:r>
          </a:p>
          <a:p>
            <a:r>
              <a:rPr lang="en-US" dirty="0"/>
              <a:t>		margin: 5vw;</a:t>
            </a:r>
          </a:p>
          <a:p>
            <a:r>
              <a:rPr lang="en-US" dirty="0"/>
              <a:t>		border: solid;</a:t>
            </a:r>
          </a:p>
          <a:p>
            <a:r>
              <a:rPr lang="en-US" dirty="0"/>
              <a:t>	}</a:t>
            </a:r>
          </a:p>
          <a:p>
            <a:r>
              <a:rPr lang="en-US" dirty="0"/>
              <a:t>&lt;/style&gt;</a:t>
            </a:r>
          </a:p>
          <a:p>
            <a:endParaRPr lang="en-US" dirty="0"/>
          </a:p>
          <a:p>
            <a:r>
              <a:rPr lang="en-US" dirty="0"/>
              <a:t>&lt;div class="box"&gt;Price is what you pay. Value is what you get.&lt;/div</a:t>
            </a:r>
            <a:r>
              <a:rPr lang="en-US" dirty="0" smtClean="0"/>
              <a:t>&gt;</a:t>
            </a:r>
          </a:p>
          <a:p>
            <a:endParaRPr lang="en-US" dirty="0"/>
          </a:p>
        </p:txBody>
      </p:sp>
    </p:spTree>
    <p:extLst>
      <p:ext uri="{BB962C8B-B14F-4D97-AF65-F5344CB8AC3E}">
        <p14:creationId xmlns:p14="http://schemas.microsoft.com/office/powerpoint/2010/main" val="1280170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1090811" cy="369332"/>
          </a:xfrm>
          <a:prstGeom prst="rect">
            <a:avLst/>
          </a:prstGeom>
        </p:spPr>
        <p:txBody>
          <a:bodyPr wrap="none">
            <a:spAutoFit/>
          </a:bodyPr>
          <a:lstStyle/>
          <a:p>
            <a:r>
              <a:rPr lang="en-US" dirty="0">
                <a:hlinkClick r:id="rId2"/>
              </a:rPr>
              <a:t>Text color</a:t>
            </a:r>
            <a:endParaRPr lang="en-US" dirty="0"/>
          </a:p>
        </p:txBody>
      </p:sp>
      <p:sp>
        <p:nvSpPr>
          <p:cNvPr id="3" name="Rectangle 2"/>
          <p:cNvSpPr/>
          <p:nvPr/>
        </p:nvSpPr>
        <p:spPr>
          <a:xfrm>
            <a:off x="152400" y="762000"/>
            <a:ext cx="7848600" cy="4524315"/>
          </a:xfrm>
          <a:prstGeom prst="rect">
            <a:avLst/>
          </a:prstGeom>
        </p:spPr>
        <p:txBody>
          <a:bodyPr wrap="square">
            <a:spAutoFit/>
          </a:bodyPr>
          <a:lstStyle/>
          <a:p>
            <a:r>
              <a:rPr lang="en-US" dirty="0"/>
              <a:t>&lt;!DOCTYPE html&gt;</a:t>
            </a:r>
          </a:p>
          <a:p>
            <a:r>
              <a:rPr lang="en-US" dirty="0"/>
              <a:t>&lt;title&gt;My Example&lt;/title&gt;</a:t>
            </a:r>
          </a:p>
          <a:p>
            <a:r>
              <a:rPr lang="en-US" dirty="0"/>
              <a:t>&lt;style&gt;</a:t>
            </a:r>
          </a:p>
          <a:p>
            <a:r>
              <a:rPr lang="en-US" dirty="0"/>
              <a:t>	.box {</a:t>
            </a:r>
          </a:p>
          <a:p>
            <a:r>
              <a:rPr lang="en-US" dirty="0"/>
              <a:t>		color: orange;</a:t>
            </a:r>
          </a:p>
          <a:p>
            <a:r>
              <a:rPr lang="en-US" dirty="0"/>
              <a:t>		font-size: 5vw;</a:t>
            </a:r>
          </a:p>
          <a:p>
            <a:r>
              <a:rPr lang="en-US" dirty="0"/>
              <a:t>		padding: 10vw;</a:t>
            </a:r>
          </a:p>
          <a:p>
            <a:r>
              <a:rPr lang="en-US" dirty="0"/>
              <a:t>		margin: 5vw;</a:t>
            </a:r>
          </a:p>
          <a:p>
            <a:r>
              <a:rPr lang="en-US" dirty="0"/>
              <a:t>		border-style: solid;</a:t>
            </a:r>
          </a:p>
          <a:p>
            <a:r>
              <a:rPr lang="en-US" dirty="0"/>
              <a:t>	}</a:t>
            </a:r>
          </a:p>
          <a:p>
            <a:r>
              <a:rPr lang="en-US" dirty="0"/>
              <a:t>&lt;/style&gt;</a:t>
            </a:r>
          </a:p>
          <a:p>
            <a:endParaRPr lang="en-US" dirty="0"/>
          </a:p>
          <a:p>
            <a:r>
              <a:rPr lang="en-US" dirty="0"/>
              <a:t>&lt;div class="box"&gt;Price is what you pay. Value is what you get.&lt;/div&gt;</a:t>
            </a:r>
          </a:p>
          <a:p>
            <a:endParaRPr lang="en-US" dirty="0"/>
          </a:p>
          <a:p>
            <a:r>
              <a:rPr lang="en-US" dirty="0"/>
              <a:t>&lt;p&gt;Notice that the border uses the text color if its color hasn't been </a:t>
            </a:r>
            <a:r>
              <a:rPr lang="en-US" dirty="0" err="1"/>
              <a:t>explicity</a:t>
            </a:r>
            <a:r>
              <a:rPr lang="en-US" dirty="0"/>
              <a:t> set.&lt;/p&gt;</a:t>
            </a:r>
          </a:p>
        </p:txBody>
      </p:sp>
    </p:spTree>
    <p:extLst>
      <p:ext uri="{BB962C8B-B14F-4D97-AF65-F5344CB8AC3E}">
        <p14:creationId xmlns:p14="http://schemas.microsoft.com/office/powerpoint/2010/main" val="399360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351396" cy="369332"/>
          </a:xfrm>
          <a:prstGeom prst="rect">
            <a:avLst/>
          </a:prstGeom>
        </p:spPr>
        <p:txBody>
          <a:bodyPr wrap="none">
            <a:spAutoFit/>
          </a:bodyPr>
          <a:lstStyle/>
          <a:p>
            <a:r>
              <a:rPr lang="en-US" dirty="0">
                <a:hlinkClick r:id="rId2"/>
              </a:rPr>
              <a:t>Border color</a:t>
            </a:r>
            <a:endParaRPr lang="en-US" dirty="0"/>
          </a:p>
        </p:txBody>
      </p:sp>
      <p:sp>
        <p:nvSpPr>
          <p:cNvPr id="3" name="Rectangle 2"/>
          <p:cNvSpPr/>
          <p:nvPr/>
        </p:nvSpPr>
        <p:spPr>
          <a:xfrm>
            <a:off x="381000" y="454759"/>
            <a:ext cx="8534400" cy="6555641"/>
          </a:xfrm>
          <a:prstGeom prst="rect">
            <a:avLst/>
          </a:prstGeom>
        </p:spPr>
        <p:txBody>
          <a:bodyPr wrap="square">
            <a:spAutoFit/>
          </a:bodyPr>
          <a:lstStyle/>
          <a:p>
            <a:r>
              <a:rPr lang="en-US" sz="1400" dirty="0"/>
              <a:t>&lt;!DOCTYPE html&gt;</a:t>
            </a:r>
          </a:p>
          <a:p>
            <a:r>
              <a:rPr lang="en-US" sz="1400" dirty="0"/>
              <a:t>&lt;title&gt;My Example&lt;/title&gt;</a:t>
            </a:r>
          </a:p>
          <a:p>
            <a:r>
              <a:rPr lang="en-US" sz="1400" dirty="0"/>
              <a:t>&lt;style&gt;</a:t>
            </a:r>
          </a:p>
          <a:p>
            <a:r>
              <a:rPr lang="en-US" sz="1400" dirty="0"/>
              <a:t>	div {</a:t>
            </a:r>
          </a:p>
          <a:p>
            <a:r>
              <a:rPr lang="en-US" sz="1400" dirty="0"/>
              <a:t>		color: </a:t>
            </a:r>
            <a:r>
              <a:rPr lang="en-US" sz="1400" dirty="0" err="1"/>
              <a:t>darkorange</a:t>
            </a:r>
            <a:r>
              <a:rPr lang="en-US" sz="1400" dirty="0"/>
              <a:t>;</a:t>
            </a:r>
          </a:p>
          <a:p>
            <a:r>
              <a:rPr lang="en-US" sz="1400" dirty="0"/>
              <a:t>		font-size: 3vw;</a:t>
            </a:r>
          </a:p>
          <a:p>
            <a:r>
              <a:rPr lang="en-US" sz="1400" dirty="0"/>
              <a:t>		padding: 3vw;</a:t>
            </a:r>
          </a:p>
          <a:p>
            <a:r>
              <a:rPr lang="en-US" sz="1400" dirty="0"/>
              <a:t>		margin: 3vw;</a:t>
            </a:r>
          </a:p>
          <a:p>
            <a:r>
              <a:rPr lang="en-US" sz="1400" dirty="0"/>
              <a:t>		border-style: solid;</a:t>
            </a:r>
          </a:p>
          <a:p>
            <a:r>
              <a:rPr lang="en-US" sz="1400" dirty="0"/>
              <a:t>	}</a:t>
            </a:r>
          </a:p>
          <a:p>
            <a:r>
              <a:rPr lang="en-US" sz="1400" dirty="0"/>
              <a:t>	.a {</a:t>
            </a:r>
          </a:p>
          <a:p>
            <a:r>
              <a:rPr lang="en-US" sz="1400" dirty="0"/>
              <a:t>		border-color: </a:t>
            </a:r>
            <a:r>
              <a:rPr lang="en-US" sz="1400" dirty="0" err="1"/>
              <a:t>limegreen</a:t>
            </a:r>
            <a:r>
              <a:rPr lang="en-US" sz="1400" dirty="0"/>
              <a:t>;</a:t>
            </a:r>
          </a:p>
          <a:p>
            <a:r>
              <a:rPr lang="en-US" sz="1400" dirty="0"/>
              <a:t>	}</a:t>
            </a:r>
          </a:p>
          <a:p>
            <a:r>
              <a:rPr lang="en-US" sz="1400" dirty="0"/>
              <a:t>	.b {</a:t>
            </a:r>
          </a:p>
          <a:p>
            <a:r>
              <a:rPr lang="en-US" sz="1400" dirty="0"/>
              <a:t>		border-color: navy </a:t>
            </a:r>
            <a:r>
              <a:rPr lang="en-US" sz="1400" dirty="0" err="1"/>
              <a:t>yellowgreen</a:t>
            </a:r>
            <a:r>
              <a:rPr lang="en-US" sz="1400" dirty="0"/>
              <a:t> tomato silver;</a:t>
            </a:r>
          </a:p>
          <a:p>
            <a:r>
              <a:rPr lang="en-US" sz="1400" dirty="0"/>
              <a:t>	}</a:t>
            </a:r>
          </a:p>
          <a:p>
            <a:r>
              <a:rPr lang="en-US" sz="1400" dirty="0"/>
              <a:t>	.c {</a:t>
            </a:r>
          </a:p>
          <a:p>
            <a:r>
              <a:rPr lang="en-US" sz="1400" dirty="0"/>
              <a:t>		border: 5px dotted gold;</a:t>
            </a:r>
          </a:p>
          <a:p>
            <a:r>
              <a:rPr lang="en-US" sz="1400" dirty="0"/>
              <a:t>	}</a:t>
            </a:r>
          </a:p>
          <a:p>
            <a:r>
              <a:rPr lang="en-US" sz="1400" dirty="0"/>
              <a:t>&lt;/style&gt;</a:t>
            </a:r>
          </a:p>
          <a:p>
            <a:endParaRPr lang="en-US" sz="1400" dirty="0"/>
          </a:p>
          <a:p>
            <a:r>
              <a:rPr lang="en-US" sz="1400" dirty="0"/>
              <a:t>&lt;div&gt;Default color. If the border's color hasn't been </a:t>
            </a:r>
            <a:r>
              <a:rPr lang="en-US" sz="1400" dirty="0" err="1"/>
              <a:t>explicity</a:t>
            </a:r>
            <a:r>
              <a:rPr lang="en-US" sz="1400" dirty="0"/>
              <a:t> set, it uses &lt;code&gt;</a:t>
            </a:r>
            <a:r>
              <a:rPr lang="en-US" sz="1400" dirty="0" err="1"/>
              <a:t>currentColor</a:t>
            </a:r>
            <a:r>
              <a:rPr lang="en-US" sz="1400" dirty="0"/>
              <a:t>&lt;/code&gt; (the value of the &lt;code&gt;color&lt;/code&gt; property).&lt;/div&gt;</a:t>
            </a:r>
          </a:p>
          <a:p>
            <a:endParaRPr lang="en-US" sz="1400" dirty="0"/>
          </a:p>
          <a:p>
            <a:r>
              <a:rPr lang="en-US" sz="1400" dirty="0"/>
              <a:t>&lt;div class="a"&gt;This box's border color has been </a:t>
            </a:r>
            <a:r>
              <a:rPr lang="en-US" sz="1400" dirty="0" err="1"/>
              <a:t>explicity</a:t>
            </a:r>
            <a:r>
              <a:rPr lang="en-US" sz="1400" dirty="0"/>
              <a:t> set.&lt;/div&gt;</a:t>
            </a:r>
          </a:p>
          <a:p>
            <a:endParaRPr lang="en-US" sz="1400" dirty="0"/>
          </a:p>
          <a:p>
            <a:r>
              <a:rPr lang="en-US" sz="1400" dirty="0"/>
              <a:t>&lt;div class="b"&gt;Each side of this box has been set to a different color.&lt;/div&gt;</a:t>
            </a:r>
          </a:p>
          <a:p>
            <a:endParaRPr lang="en-US" sz="1400" dirty="0"/>
          </a:p>
          <a:p>
            <a:r>
              <a:rPr lang="en-US" sz="1400" dirty="0"/>
              <a:t>&lt;div class="c"&gt;This box has had its border properties set using the &lt;code&gt;border&lt;/code&gt; shorthand property.&lt;/div&gt;</a:t>
            </a:r>
          </a:p>
        </p:txBody>
      </p:sp>
    </p:spTree>
    <p:extLst>
      <p:ext uri="{BB962C8B-B14F-4D97-AF65-F5344CB8AC3E}">
        <p14:creationId xmlns:p14="http://schemas.microsoft.com/office/powerpoint/2010/main" val="495418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212448" cy="369332"/>
          </a:xfrm>
          <a:prstGeom prst="rect">
            <a:avLst/>
          </a:prstGeom>
        </p:spPr>
        <p:txBody>
          <a:bodyPr wrap="none">
            <a:spAutoFit/>
          </a:bodyPr>
          <a:lstStyle/>
          <a:p>
            <a:r>
              <a:rPr lang="en-US" dirty="0">
                <a:hlinkClick r:id="rId2"/>
              </a:rPr>
              <a:t>Caret color</a:t>
            </a:r>
            <a:endParaRPr lang="en-US" dirty="0"/>
          </a:p>
        </p:txBody>
      </p:sp>
      <p:sp>
        <p:nvSpPr>
          <p:cNvPr id="3" name="Rectangle 2"/>
          <p:cNvSpPr/>
          <p:nvPr/>
        </p:nvSpPr>
        <p:spPr>
          <a:xfrm>
            <a:off x="256309" y="838200"/>
            <a:ext cx="6556576" cy="3693319"/>
          </a:xfrm>
          <a:prstGeom prst="rect">
            <a:avLst/>
          </a:prstGeom>
        </p:spPr>
        <p:txBody>
          <a:bodyPr wrap="square">
            <a:spAutoFit/>
          </a:bodyPr>
          <a:lstStyle/>
          <a:p>
            <a:r>
              <a:rPr lang="en-US" dirty="0"/>
              <a:t>&lt;!DOCTYPE html&gt;</a:t>
            </a:r>
          </a:p>
          <a:p>
            <a:r>
              <a:rPr lang="en-US" dirty="0"/>
              <a:t>&lt;title&gt;Example&lt;/title&gt;	</a:t>
            </a:r>
          </a:p>
          <a:p>
            <a:r>
              <a:rPr lang="en-US" dirty="0"/>
              <a:t>&lt;style&gt;</a:t>
            </a:r>
          </a:p>
          <a:p>
            <a:r>
              <a:rPr lang="en-US" dirty="0"/>
              <a:t>	input {</a:t>
            </a:r>
          </a:p>
          <a:p>
            <a:r>
              <a:rPr lang="en-US" dirty="0"/>
              <a:t>		caret-color: orange;</a:t>
            </a:r>
          </a:p>
          <a:p>
            <a:r>
              <a:rPr lang="en-US" dirty="0"/>
              <a:t>		color: white;</a:t>
            </a:r>
          </a:p>
          <a:p>
            <a:r>
              <a:rPr lang="en-US" dirty="0"/>
              <a:t>		background: black;</a:t>
            </a:r>
          </a:p>
          <a:p>
            <a:r>
              <a:rPr lang="en-US" dirty="0"/>
              <a:t>		font-size: 7vw;</a:t>
            </a:r>
          </a:p>
          <a:p>
            <a:r>
              <a:rPr lang="en-US" dirty="0"/>
              <a:t>		padding: 3vw;</a:t>
            </a:r>
          </a:p>
          <a:p>
            <a:r>
              <a:rPr lang="en-US" dirty="0"/>
              <a:t>}</a:t>
            </a:r>
          </a:p>
          <a:p>
            <a:r>
              <a:rPr lang="en-US" dirty="0"/>
              <a:t>&lt;/style&gt;</a:t>
            </a:r>
          </a:p>
          <a:p>
            <a:endParaRPr lang="en-US" dirty="0"/>
          </a:p>
          <a:p>
            <a:r>
              <a:rPr lang="en-US" dirty="0"/>
              <a:t>&lt;input autofocus placeholder="Name"&gt;</a:t>
            </a:r>
          </a:p>
        </p:txBody>
      </p:sp>
    </p:spTree>
    <p:extLst>
      <p:ext uri="{BB962C8B-B14F-4D97-AF65-F5344CB8AC3E}">
        <p14:creationId xmlns:p14="http://schemas.microsoft.com/office/powerpoint/2010/main" val="4070421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859483" cy="369332"/>
          </a:xfrm>
          <a:prstGeom prst="rect">
            <a:avLst/>
          </a:prstGeom>
        </p:spPr>
        <p:txBody>
          <a:bodyPr wrap="none">
            <a:spAutoFit/>
          </a:bodyPr>
          <a:lstStyle/>
          <a:p>
            <a:r>
              <a:rPr lang="en-US" dirty="0">
                <a:hlinkClick r:id="rId2"/>
              </a:rPr>
              <a:t>Column rule color</a:t>
            </a:r>
            <a:endParaRPr lang="en-US" dirty="0"/>
          </a:p>
        </p:txBody>
      </p:sp>
      <p:sp>
        <p:nvSpPr>
          <p:cNvPr id="3" name="Rectangle 2"/>
          <p:cNvSpPr/>
          <p:nvPr/>
        </p:nvSpPr>
        <p:spPr>
          <a:xfrm>
            <a:off x="290945" y="457200"/>
            <a:ext cx="8534400" cy="6463308"/>
          </a:xfrm>
          <a:prstGeom prst="rect">
            <a:avLst/>
          </a:prstGeom>
        </p:spPr>
        <p:txBody>
          <a:bodyPr wrap="square">
            <a:spAutoFit/>
          </a:bodyPr>
          <a:lstStyle/>
          <a:p>
            <a:r>
              <a:rPr lang="en-US" dirty="0"/>
              <a:t>&lt;!</a:t>
            </a:r>
            <a:r>
              <a:rPr lang="en-US" dirty="0" err="1"/>
              <a:t>doctype</a:t>
            </a:r>
            <a:r>
              <a:rPr lang="en-US" dirty="0"/>
              <a:t> html&gt;</a:t>
            </a:r>
          </a:p>
          <a:p>
            <a:r>
              <a:rPr lang="en-US" dirty="0"/>
              <a:t>&lt;title&gt;Example&lt;/title&gt;</a:t>
            </a:r>
          </a:p>
          <a:p>
            <a:r>
              <a:rPr lang="en-US" dirty="0"/>
              <a:t>&lt;style&gt;</a:t>
            </a:r>
          </a:p>
          <a:p>
            <a:r>
              <a:rPr lang="en-US" dirty="0"/>
              <a:t>.example {</a:t>
            </a:r>
          </a:p>
          <a:p>
            <a:r>
              <a:rPr lang="en-US" dirty="0"/>
              <a:t>	background: </a:t>
            </a:r>
            <a:r>
              <a:rPr lang="en-US" dirty="0" err="1"/>
              <a:t>lemonchiffon</a:t>
            </a:r>
            <a:r>
              <a:rPr lang="en-US" dirty="0"/>
              <a:t>;</a:t>
            </a:r>
          </a:p>
          <a:p>
            <a:r>
              <a:rPr lang="en-US" dirty="0"/>
              <a:t>	padding: 1em;</a:t>
            </a:r>
          </a:p>
          <a:p>
            <a:r>
              <a:rPr lang="en-US" dirty="0"/>
              <a:t>	font-size: 3.5vw;</a:t>
            </a:r>
          </a:p>
          <a:p>
            <a:r>
              <a:rPr lang="en-US" dirty="0"/>
              <a:t>	column-count: 3; </a:t>
            </a:r>
          </a:p>
          <a:p>
            <a:r>
              <a:rPr lang="en-US" dirty="0"/>
              <a:t>	column-rule-width: 1vw;</a:t>
            </a:r>
          </a:p>
          <a:p>
            <a:r>
              <a:rPr lang="en-US" dirty="0"/>
              <a:t>	column-rule-style: solid;</a:t>
            </a:r>
          </a:p>
          <a:p>
            <a:r>
              <a:rPr lang="en-US" dirty="0"/>
              <a:t>	column-rule-color: </a:t>
            </a:r>
            <a:r>
              <a:rPr lang="en-US" dirty="0" err="1"/>
              <a:t>limegreen</a:t>
            </a:r>
            <a:r>
              <a:rPr lang="en-US" dirty="0"/>
              <a:t>;</a:t>
            </a:r>
          </a:p>
          <a:p>
            <a:r>
              <a:rPr lang="en-US" dirty="0"/>
              <a:t>}</a:t>
            </a:r>
          </a:p>
          <a:p>
            <a:r>
              <a:rPr lang="en-US" dirty="0"/>
              <a:t>&lt;/style&gt;</a:t>
            </a:r>
          </a:p>
          <a:p>
            <a:endParaRPr lang="en-US" dirty="0"/>
          </a:p>
          <a:p>
            <a:r>
              <a:rPr lang="en-US" dirty="0"/>
              <a:t>&lt;div class="example"&gt;</a:t>
            </a:r>
          </a:p>
          <a:p>
            <a:r>
              <a:rPr lang="en-US" dirty="0"/>
              <a:t>	&lt;h3&gt;Column-rule-color Example&lt;/h3&gt;</a:t>
            </a:r>
          </a:p>
          <a:p>
            <a:r>
              <a:rPr lang="en-US" dirty="0"/>
              <a:t>	&lt;p&gt;The CSS column-rule-color property allows you to set the color of the column rule between columns on a multi-column layout.&lt;/p&gt;</a:t>
            </a:r>
          </a:p>
          <a:p>
            <a:r>
              <a:rPr lang="en-US" dirty="0"/>
              <a:t>	&lt;p&gt;The column rule appears as a kind of border that appears in between the columns on a multi-column layout. You can use the column-rule shorthand property to </a:t>
            </a:r>
            <a:r>
              <a:rPr lang="en-US" dirty="0" err="1"/>
              <a:t>acheive</a:t>
            </a:r>
            <a:r>
              <a:rPr lang="en-US" dirty="0"/>
              <a:t> the same result.&lt;/p&gt;</a:t>
            </a:r>
          </a:p>
          <a:p>
            <a:r>
              <a:rPr lang="en-US" dirty="0"/>
              <a:t>	&lt;p&gt;Try changing the values to see the effect it has on this example.&lt;/p&gt;</a:t>
            </a:r>
          </a:p>
          <a:p>
            <a:r>
              <a:rPr lang="en-US" dirty="0"/>
              <a:t>&lt;/div&gt;</a:t>
            </a:r>
          </a:p>
        </p:txBody>
      </p:sp>
    </p:spTree>
    <p:extLst>
      <p:ext uri="{BB962C8B-B14F-4D97-AF65-F5344CB8AC3E}">
        <p14:creationId xmlns:p14="http://schemas.microsoft.com/office/powerpoint/2010/main" val="3160356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2156039" cy="369332"/>
          </a:xfrm>
          <a:prstGeom prst="rect">
            <a:avLst/>
          </a:prstGeom>
        </p:spPr>
        <p:txBody>
          <a:bodyPr wrap="none">
            <a:spAutoFit/>
          </a:bodyPr>
          <a:lstStyle/>
          <a:p>
            <a:r>
              <a:rPr lang="en-US" dirty="0">
                <a:hlinkClick r:id="rId2"/>
              </a:rPr>
              <a:t>Text decoration color</a:t>
            </a:r>
            <a:endParaRPr lang="en-US" dirty="0"/>
          </a:p>
        </p:txBody>
      </p:sp>
      <p:sp>
        <p:nvSpPr>
          <p:cNvPr id="4" name="Rectangle 3"/>
          <p:cNvSpPr/>
          <p:nvPr/>
        </p:nvSpPr>
        <p:spPr>
          <a:xfrm>
            <a:off x="166255" y="838200"/>
            <a:ext cx="6553200" cy="3139321"/>
          </a:xfrm>
          <a:prstGeom prst="rect">
            <a:avLst/>
          </a:prstGeom>
        </p:spPr>
        <p:txBody>
          <a:bodyPr wrap="square">
            <a:spAutoFit/>
          </a:bodyPr>
          <a:lstStyle/>
          <a:p>
            <a:r>
              <a:rPr lang="en-US" dirty="0"/>
              <a:t>&lt;!DOCTYPE html&gt;</a:t>
            </a:r>
          </a:p>
          <a:p>
            <a:r>
              <a:rPr lang="en-US" dirty="0"/>
              <a:t>&lt;title&gt;My Example&lt;/title&gt;</a:t>
            </a:r>
          </a:p>
          <a:p>
            <a:r>
              <a:rPr lang="en-US" dirty="0"/>
              <a:t>&lt;style&gt;</a:t>
            </a:r>
          </a:p>
          <a:p>
            <a:r>
              <a:rPr lang="en-US" dirty="0"/>
              <a:t>	p {</a:t>
            </a:r>
          </a:p>
          <a:p>
            <a:r>
              <a:rPr lang="en-US" dirty="0"/>
              <a:t>		font-size: 5vw;</a:t>
            </a:r>
          </a:p>
          <a:p>
            <a:r>
              <a:rPr lang="en-US" dirty="0"/>
              <a:t>		text-decoration: </a:t>
            </a:r>
            <a:r>
              <a:rPr lang="en-US" dirty="0" err="1"/>
              <a:t>overline</a:t>
            </a:r>
            <a:r>
              <a:rPr lang="en-US" dirty="0"/>
              <a:t>;</a:t>
            </a:r>
          </a:p>
          <a:p>
            <a:r>
              <a:rPr lang="en-US" dirty="0"/>
              <a:t>		text-decoration-color: orange;</a:t>
            </a:r>
          </a:p>
          <a:p>
            <a:r>
              <a:rPr lang="en-US" dirty="0"/>
              <a:t>	}</a:t>
            </a:r>
          </a:p>
          <a:p>
            <a:r>
              <a:rPr lang="en-US" dirty="0"/>
              <a:t>&lt;/style&gt;</a:t>
            </a:r>
          </a:p>
          <a:p>
            <a:endParaRPr lang="en-US" dirty="0"/>
          </a:p>
          <a:p>
            <a:r>
              <a:rPr lang="en-US" dirty="0"/>
              <a:t>&lt;p&gt;Price is what you pay. Value is what you get.&lt;/p&gt;</a:t>
            </a:r>
          </a:p>
        </p:txBody>
      </p:sp>
    </p:spTree>
    <p:extLst>
      <p:ext uri="{BB962C8B-B14F-4D97-AF65-F5344CB8AC3E}">
        <p14:creationId xmlns:p14="http://schemas.microsoft.com/office/powerpoint/2010/main" val="2194208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873783" cy="369332"/>
          </a:xfrm>
          <a:prstGeom prst="rect">
            <a:avLst/>
          </a:prstGeom>
        </p:spPr>
        <p:txBody>
          <a:bodyPr wrap="none">
            <a:spAutoFit/>
          </a:bodyPr>
          <a:lstStyle/>
          <a:p>
            <a:r>
              <a:rPr lang="en-US" smtClean="0">
                <a:hlinkClick r:id="rId2"/>
              </a:rPr>
              <a:t>Text shadow color</a:t>
            </a:r>
            <a:endParaRPr lang="en-US" dirty="0"/>
          </a:p>
        </p:txBody>
      </p:sp>
      <p:sp>
        <p:nvSpPr>
          <p:cNvPr id="3" name="Rectangle 2"/>
          <p:cNvSpPr/>
          <p:nvPr/>
        </p:nvSpPr>
        <p:spPr>
          <a:xfrm>
            <a:off x="609600" y="838200"/>
            <a:ext cx="6858000" cy="3139321"/>
          </a:xfrm>
          <a:prstGeom prst="rect">
            <a:avLst/>
          </a:prstGeom>
        </p:spPr>
        <p:txBody>
          <a:bodyPr wrap="square">
            <a:spAutoFit/>
          </a:bodyPr>
          <a:lstStyle/>
          <a:p>
            <a:r>
              <a:rPr lang="en-US" dirty="0"/>
              <a:t>&lt;!DOCTYPE html&gt;</a:t>
            </a:r>
          </a:p>
          <a:p>
            <a:r>
              <a:rPr lang="en-US" dirty="0"/>
              <a:t>&lt;title&gt;My Example&lt;/title&gt;</a:t>
            </a:r>
          </a:p>
          <a:p>
            <a:r>
              <a:rPr lang="en-US" dirty="0"/>
              <a:t>&lt;style&gt;</a:t>
            </a:r>
          </a:p>
          <a:p>
            <a:r>
              <a:rPr lang="en-US" dirty="0"/>
              <a:t>	p {</a:t>
            </a:r>
          </a:p>
          <a:p>
            <a:r>
              <a:rPr lang="en-US" dirty="0"/>
              <a:t>		text-shadow: 1px </a:t>
            </a:r>
            <a:r>
              <a:rPr lang="en-US" dirty="0" err="1"/>
              <a:t>1px</a:t>
            </a:r>
            <a:r>
              <a:rPr lang="en-US" dirty="0"/>
              <a:t> 10px green;</a:t>
            </a:r>
          </a:p>
          <a:p>
            <a:r>
              <a:rPr lang="en-US" dirty="0"/>
              <a:t>		color: white;</a:t>
            </a:r>
          </a:p>
          <a:p>
            <a:r>
              <a:rPr lang="en-US" dirty="0"/>
              <a:t>		font-size: 8vw;</a:t>
            </a:r>
          </a:p>
          <a:p>
            <a:r>
              <a:rPr lang="en-US" dirty="0"/>
              <a:t>	}</a:t>
            </a:r>
          </a:p>
          <a:p>
            <a:r>
              <a:rPr lang="en-US" dirty="0"/>
              <a:t>&lt;/style&gt;</a:t>
            </a:r>
          </a:p>
          <a:p>
            <a:endParaRPr lang="en-US" dirty="0"/>
          </a:p>
          <a:p>
            <a:r>
              <a:rPr lang="en-US" dirty="0"/>
              <a:t>&lt;p&gt;Some Random Text to Demonstrate the Effect.&lt;/p&gt;</a:t>
            </a:r>
          </a:p>
        </p:txBody>
      </p:sp>
    </p:spTree>
    <p:extLst>
      <p:ext uri="{BB962C8B-B14F-4D97-AF65-F5344CB8AC3E}">
        <p14:creationId xmlns:p14="http://schemas.microsoft.com/office/powerpoint/2010/main" val="3251842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214324" cy="369332"/>
          </a:xfrm>
          <a:prstGeom prst="rect">
            <a:avLst/>
          </a:prstGeom>
        </p:spPr>
        <p:txBody>
          <a:bodyPr wrap="none">
            <a:spAutoFit/>
          </a:bodyPr>
          <a:lstStyle/>
          <a:p>
            <a:r>
              <a:rPr lang="en-US" dirty="0">
                <a:hlinkClick r:id="rId2"/>
              </a:rPr>
              <a:t>Opacity/transparency</a:t>
            </a:r>
            <a:endParaRPr lang="en-US" dirty="0"/>
          </a:p>
        </p:txBody>
      </p:sp>
      <p:sp>
        <p:nvSpPr>
          <p:cNvPr id="3" name="Rectangle 2"/>
          <p:cNvSpPr/>
          <p:nvPr/>
        </p:nvSpPr>
        <p:spPr>
          <a:xfrm>
            <a:off x="381000" y="751344"/>
            <a:ext cx="8001000" cy="4801314"/>
          </a:xfrm>
          <a:prstGeom prst="rect">
            <a:avLst/>
          </a:prstGeom>
        </p:spPr>
        <p:txBody>
          <a:bodyPr wrap="square">
            <a:spAutoFit/>
          </a:bodyPr>
          <a:lstStyle/>
          <a:p>
            <a:r>
              <a:rPr lang="en-US" dirty="0"/>
              <a:t>&lt;!DOCTYPE html&gt;</a:t>
            </a:r>
          </a:p>
          <a:p>
            <a:r>
              <a:rPr lang="en-US" dirty="0"/>
              <a:t>&lt;title&gt;My Example&lt;/title&gt;</a:t>
            </a:r>
          </a:p>
          <a:p>
            <a:r>
              <a:rPr lang="en-US" dirty="0"/>
              <a:t>&lt;style&gt;</a:t>
            </a:r>
          </a:p>
          <a:p>
            <a:r>
              <a:rPr lang="en-US" dirty="0"/>
              <a:t>	body {</a:t>
            </a:r>
          </a:p>
          <a:p>
            <a:r>
              <a:rPr lang="en-US" dirty="0"/>
              <a:t>		background-image: </a:t>
            </a:r>
            <a:r>
              <a:rPr lang="en-US" dirty="0" err="1"/>
              <a:t>url</a:t>
            </a:r>
            <a:r>
              <a:rPr lang="en-US" dirty="0" smtClean="0"/>
              <a:t>('bg2.png</a:t>
            </a:r>
            <a:r>
              <a:rPr lang="en-US" dirty="0"/>
              <a:t>');</a:t>
            </a:r>
          </a:p>
          <a:p>
            <a:r>
              <a:rPr lang="en-US" dirty="0"/>
              <a:t>	}</a:t>
            </a:r>
          </a:p>
          <a:p>
            <a:r>
              <a:rPr lang="en-US" dirty="0"/>
              <a:t>	.box {</a:t>
            </a:r>
          </a:p>
          <a:p>
            <a:r>
              <a:rPr lang="en-US" dirty="0"/>
              <a:t>		opacity: .5;</a:t>
            </a:r>
          </a:p>
          <a:p>
            <a:r>
              <a:rPr lang="en-US" dirty="0"/>
              <a:t>		background-color: orange;</a:t>
            </a:r>
          </a:p>
          <a:p>
            <a:r>
              <a:rPr lang="en-US" dirty="0"/>
              <a:t>		font-size: 5vw;</a:t>
            </a:r>
          </a:p>
          <a:p>
            <a:r>
              <a:rPr lang="en-US" dirty="0"/>
              <a:t>		padding: 10vw;</a:t>
            </a:r>
          </a:p>
          <a:p>
            <a:r>
              <a:rPr lang="en-US" dirty="0"/>
              <a:t>		margin: 5vw;</a:t>
            </a:r>
          </a:p>
          <a:p>
            <a:r>
              <a:rPr lang="en-US" dirty="0"/>
              <a:t>		border: solid;</a:t>
            </a:r>
          </a:p>
          <a:p>
            <a:r>
              <a:rPr lang="en-US" dirty="0"/>
              <a:t>	}</a:t>
            </a:r>
          </a:p>
          <a:p>
            <a:r>
              <a:rPr lang="en-US" dirty="0"/>
              <a:t>&lt;/style&gt;</a:t>
            </a:r>
          </a:p>
          <a:p>
            <a:endParaRPr lang="en-US" dirty="0"/>
          </a:p>
          <a:p>
            <a:r>
              <a:rPr lang="en-US" dirty="0"/>
              <a:t>&lt;div class="box"&gt;This box is half transparent.&lt;/div&gt;</a:t>
            </a:r>
          </a:p>
        </p:txBody>
      </p:sp>
    </p:spTree>
    <p:extLst>
      <p:ext uri="{BB962C8B-B14F-4D97-AF65-F5344CB8AC3E}">
        <p14:creationId xmlns:p14="http://schemas.microsoft.com/office/powerpoint/2010/main" val="331710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55602"/>
            <a:ext cx="743344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CSS rules have two main parts, a selector and one or more declarations: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414141"/>
                </a:solidFill>
                <a:effectLst/>
                <a:latin typeface="Segoe UI" pitchFamily="34" charset="0"/>
                <a:cs typeface="Segoe UI" pitchFamily="34" charset="0"/>
              </a:rPr>
              <a:t>  </a:t>
            </a:r>
            <a:endParaRPr kumimoji="0" lang="en-US" sz="9000" b="0" i="0" u="none" strike="noStrike" cap="none" normalizeH="0" baseline="0" dirty="0" smtClean="0">
              <a:ln>
                <a:noFill/>
              </a:ln>
              <a:solidFill>
                <a:srgbClr val="414141"/>
              </a:solidFill>
              <a:effectLst/>
              <a:latin typeface="Segoe UI" pitchFamily="34" charset="0"/>
              <a:cs typeface="Segoe UI" pitchFamily="34" charset="0"/>
            </a:endParaRPr>
          </a:p>
        </p:txBody>
      </p:sp>
      <p:pic>
        <p:nvPicPr>
          <p:cNvPr id="1026" name="Picture 2" descr="CSS Selector Syntax 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5334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8600" y="2362200"/>
            <a:ext cx="8686800" cy="923330"/>
          </a:xfrm>
          <a:prstGeom prst="rect">
            <a:avLst/>
          </a:prstGeom>
        </p:spPr>
        <p:txBody>
          <a:bodyPr wrap="square">
            <a:spAutoFit/>
          </a:bodyPr>
          <a:lstStyle/>
          <a:p>
            <a:pPr fontAlgn="base"/>
            <a:r>
              <a:rPr lang="en-US" b="1" dirty="0"/>
              <a:t>What is Selector</a:t>
            </a:r>
          </a:p>
          <a:p>
            <a:pPr fontAlgn="base"/>
            <a:r>
              <a:rPr lang="en-US" dirty="0"/>
              <a:t>Selectors are one of the most important aspects of CSS as they are used to select elements on a web page so that they can be styled.</a:t>
            </a:r>
          </a:p>
        </p:txBody>
      </p:sp>
      <p:sp>
        <p:nvSpPr>
          <p:cNvPr id="4" name="Rectangle 3"/>
          <p:cNvSpPr/>
          <p:nvPr/>
        </p:nvSpPr>
        <p:spPr>
          <a:xfrm>
            <a:off x="228600" y="3310869"/>
            <a:ext cx="1905522" cy="369332"/>
          </a:xfrm>
          <a:prstGeom prst="rect">
            <a:avLst/>
          </a:prstGeom>
        </p:spPr>
        <p:txBody>
          <a:bodyPr wrap="none">
            <a:spAutoFit/>
          </a:bodyPr>
          <a:lstStyle/>
          <a:p>
            <a:pPr fontAlgn="base"/>
            <a:r>
              <a:rPr lang="en-US" b="1" dirty="0"/>
              <a:t>Universal Selector</a:t>
            </a:r>
          </a:p>
        </p:txBody>
      </p:sp>
      <p:sp>
        <p:nvSpPr>
          <p:cNvPr id="5" name="Rectangle 3"/>
          <p:cNvSpPr>
            <a:spLocks noChangeArrowheads="1"/>
          </p:cNvSpPr>
          <p:nvPr/>
        </p:nvSpPr>
        <p:spPr bwMode="auto">
          <a:xfrm>
            <a:off x="533400" y="3680201"/>
            <a:ext cx="2648033" cy="30777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414141"/>
                </a:solidFill>
                <a:effectLst/>
                <a:latin typeface="Segoe UI" pitchFamily="34" charset="0"/>
                <a:cs typeface="Segoe UI" pitchFamily="34" charset="0"/>
              </a:rPr>
              <a:t> universal selector, written as </a:t>
            </a:r>
            <a:r>
              <a:rPr kumimoji="0" lang="en-US" sz="1400" b="0" i="0" u="none" strike="noStrike" cap="none" normalizeH="0" baseline="0" dirty="0" smtClean="0">
                <a:ln>
                  <a:noFill/>
                </a:ln>
                <a:solidFill>
                  <a:srgbClr val="333333"/>
                </a:solidFill>
                <a:effectLst/>
                <a:latin typeface="Consolas" pitchFamily="49" charset="0"/>
                <a:cs typeface="Arial" pitchFamily="34"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4"/>
          <p:cNvSpPr>
            <a:spLocks noChangeArrowheads="1"/>
          </p:cNvSpPr>
          <p:nvPr/>
        </p:nvSpPr>
        <p:spPr bwMode="auto">
          <a:xfrm>
            <a:off x="762000" y="4191000"/>
            <a:ext cx="15244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222222"/>
                </a:solidFill>
                <a:effectLst/>
                <a:latin typeface="inherit"/>
                <a:cs typeface="Arial" pitchFamily="34" charset="0"/>
              </a:rPr>
              <a:t>* {</a:t>
            </a:r>
            <a:endParaRPr kumimoji="0" lang="en-US" sz="24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555555"/>
                </a:solidFill>
                <a:effectLst/>
                <a:latin typeface="inherit"/>
                <a:cs typeface="Arial" pitchFamily="34" charset="0"/>
              </a:rPr>
              <a:t>margin</a:t>
            </a:r>
            <a:r>
              <a:rPr kumimoji="0" lang="en-US" sz="2400" b="0" i="0" u="none" strike="noStrike" cap="none" normalizeH="0" baseline="0" dirty="0" smtClean="0">
                <a:ln>
                  <a:noFill/>
                </a:ln>
                <a:solidFill>
                  <a:srgbClr val="000000"/>
                </a:solidFill>
                <a:effectLst/>
                <a:latin typeface="inherit"/>
                <a:cs typeface="Arial" pitchFamily="34" charset="0"/>
              </a:rPr>
              <a:t>:</a:t>
            </a:r>
            <a:r>
              <a:rPr kumimoji="0" lang="en-US" sz="2400" b="0" i="0" u="none" strike="noStrike" cap="none" normalizeH="0" baseline="0" dirty="0" smtClean="0">
                <a:ln>
                  <a:noFill/>
                </a:ln>
                <a:solidFill>
                  <a:srgbClr val="222222"/>
                </a:solidFill>
                <a:effectLst/>
                <a:latin typeface="inherit"/>
                <a:cs typeface="Arial" pitchFamily="34" charset="0"/>
              </a:rPr>
              <a:t> </a:t>
            </a:r>
            <a:r>
              <a:rPr kumimoji="0" lang="en-US" sz="2400" b="0" i="0" u="none" strike="noStrike" cap="none" normalizeH="0" baseline="0" dirty="0" smtClean="0">
                <a:ln>
                  <a:noFill/>
                </a:ln>
                <a:solidFill>
                  <a:srgbClr val="FF6600"/>
                </a:solidFill>
                <a:effectLst/>
                <a:latin typeface="inherit"/>
                <a:cs typeface="Arial" pitchFamily="34" charset="0"/>
              </a:rPr>
              <a:t>0</a:t>
            </a:r>
            <a:r>
              <a:rPr kumimoji="0" lang="en-US" sz="2400" b="0" i="0" u="none" strike="noStrike" cap="none" normalizeH="0" baseline="0" dirty="0" smtClean="0">
                <a:ln>
                  <a:noFill/>
                </a:ln>
                <a:solidFill>
                  <a:srgbClr val="222222"/>
                </a:solidFill>
                <a:effectLst/>
                <a:latin typeface="inherit"/>
                <a:cs typeface="Arial" pitchFamily="34" charset="0"/>
              </a:rPr>
              <a:t>;</a:t>
            </a:r>
            <a:endParaRPr kumimoji="0" lang="en-US" sz="24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555555"/>
                </a:solidFill>
                <a:effectLst/>
                <a:latin typeface="inherit"/>
                <a:cs typeface="Arial" pitchFamily="34" charset="0"/>
              </a:rPr>
              <a:t>padding</a:t>
            </a:r>
            <a:r>
              <a:rPr kumimoji="0" lang="en-US" sz="2400" b="0" i="0" u="none" strike="noStrike" cap="none" normalizeH="0" baseline="0" dirty="0" smtClean="0">
                <a:ln>
                  <a:noFill/>
                </a:ln>
                <a:solidFill>
                  <a:srgbClr val="000000"/>
                </a:solidFill>
                <a:effectLst/>
                <a:latin typeface="inherit"/>
                <a:cs typeface="Arial" pitchFamily="34" charset="0"/>
              </a:rPr>
              <a:t>:</a:t>
            </a:r>
            <a:r>
              <a:rPr kumimoji="0" lang="en-US" sz="2400" b="0" i="0" u="none" strike="noStrike" cap="none" normalizeH="0" baseline="0" dirty="0" smtClean="0">
                <a:ln>
                  <a:noFill/>
                </a:ln>
                <a:solidFill>
                  <a:srgbClr val="222222"/>
                </a:solidFill>
                <a:effectLst/>
                <a:latin typeface="inherit"/>
                <a:cs typeface="Arial" pitchFamily="34" charset="0"/>
              </a:rPr>
              <a:t> </a:t>
            </a:r>
            <a:r>
              <a:rPr kumimoji="0" lang="en-US" sz="2400" b="0" i="0" u="none" strike="noStrike" cap="none" normalizeH="0" baseline="0" dirty="0" smtClean="0">
                <a:ln>
                  <a:noFill/>
                </a:ln>
                <a:solidFill>
                  <a:srgbClr val="FF6600"/>
                </a:solidFill>
                <a:effectLst/>
                <a:latin typeface="inherit"/>
                <a:cs typeface="Arial" pitchFamily="34" charset="0"/>
              </a:rPr>
              <a:t>0</a:t>
            </a:r>
            <a:r>
              <a:rPr kumimoji="0" lang="en-US" sz="2400" b="0" i="0" u="none" strike="noStrike" cap="none" normalizeH="0" baseline="0" dirty="0" smtClean="0">
                <a:ln>
                  <a:noFill/>
                </a:ln>
                <a:solidFill>
                  <a:srgbClr val="222222"/>
                </a:solidFill>
                <a:effectLst/>
                <a:latin typeface="inherit"/>
                <a:cs typeface="Arial" pitchFamily="34" charset="0"/>
              </a:rPr>
              <a:t>;</a:t>
            </a:r>
            <a:endParaRPr kumimoji="0" lang="en-US" sz="24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222222"/>
                </a:solidFill>
                <a:effectLst/>
                <a:latin typeface="inherit"/>
                <a:cs typeface="Arial" pitchFamily="34" charset="0"/>
              </a:rPr>
              <a:t>}</a:t>
            </a:r>
            <a:endParaRPr kumimoji="0" lang="en-US" sz="2400" b="0" i="0" u="none" strike="noStrike" cap="none" normalizeH="0" baseline="0" dirty="0" smtClean="0">
              <a:ln>
                <a:noFill/>
              </a:ln>
              <a:solidFill>
                <a:srgbClr val="41414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87272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001000" cy="369332"/>
          </a:xfrm>
          <a:prstGeom prst="rect">
            <a:avLst/>
          </a:prstGeom>
        </p:spPr>
        <p:txBody>
          <a:bodyPr wrap="square">
            <a:spAutoFit/>
          </a:bodyPr>
          <a:lstStyle/>
          <a:p>
            <a:r>
              <a:rPr lang="en-US" dirty="0">
                <a:hlinkClick r:id="rId2"/>
              </a:rPr>
              <a:t>Background image — blended with background color</a:t>
            </a:r>
            <a:endParaRPr lang="en-US" dirty="0"/>
          </a:p>
        </p:txBody>
      </p:sp>
      <p:sp>
        <p:nvSpPr>
          <p:cNvPr id="3" name="Rectangle 2"/>
          <p:cNvSpPr/>
          <p:nvPr/>
        </p:nvSpPr>
        <p:spPr>
          <a:xfrm>
            <a:off x="152400" y="533936"/>
            <a:ext cx="10744200" cy="6247864"/>
          </a:xfrm>
          <a:prstGeom prst="rect">
            <a:avLst/>
          </a:prstGeom>
        </p:spPr>
        <p:txBody>
          <a:bodyPr wrap="square">
            <a:spAutoFit/>
          </a:bodyPr>
          <a:lstStyle/>
          <a:p>
            <a:r>
              <a:rPr lang="en-US" sz="1600" dirty="0"/>
              <a:t>&lt;!DOCTYPE html&gt;</a:t>
            </a:r>
          </a:p>
          <a:p>
            <a:r>
              <a:rPr lang="en-US" sz="1600" dirty="0"/>
              <a:t>&lt;title&gt;Example&lt;/title&gt;</a:t>
            </a:r>
          </a:p>
          <a:p>
            <a:r>
              <a:rPr lang="en-US" sz="1600" dirty="0"/>
              <a:t>&lt;style&gt;</a:t>
            </a:r>
          </a:p>
          <a:p>
            <a:pPr lvl="1"/>
            <a:r>
              <a:rPr lang="en-US" sz="1600" dirty="0"/>
              <a:t>div {</a:t>
            </a:r>
          </a:p>
          <a:p>
            <a:pPr lvl="2"/>
            <a:r>
              <a:rPr lang="en-US" sz="1600" dirty="0"/>
              <a:t>  width: 200px;</a:t>
            </a:r>
          </a:p>
          <a:p>
            <a:pPr lvl="2"/>
            <a:r>
              <a:rPr lang="en-US" sz="1600" dirty="0"/>
              <a:t>  height: 200px;</a:t>
            </a:r>
          </a:p>
          <a:p>
            <a:pPr lvl="2"/>
            <a:r>
              <a:rPr lang="en-US" sz="1600" dirty="0"/>
              <a:t>  color: white;</a:t>
            </a:r>
          </a:p>
          <a:p>
            <a:pPr lvl="2"/>
            <a:r>
              <a:rPr lang="en-US" sz="1600" dirty="0"/>
              <a:t>  font-family: sans-serif;</a:t>
            </a:r>
          </a:p>
          <a:p>
            <a:pPr lvl="2"/>
            <a:r>
              <a:rPr lang="en-US" sz="1600" dirty="0"/>
              <a:t>  text-align: center;</a:t>
            </a:r>
          </a:p>
          <a:p>
            <a:pPr lvl="2"/>
            <a:r>
              <a:rPr lang="en-US" sz="1600" dirty="0"/>
              <a:t>  padding: 10px;</a:t>
            </a:r>
          </a:p>
          <a:p>
            <a:pPr lvl="2"/>
            <a:r>
              <a:rPr lang="en-US" sz="1600" dirty="0"/>
              <a:t>  float: left;</a:t>
            </a:r>
          </a:p>
          <a:p>
            <a:pPr lvl="2"/>
            <a:r>
              <a:rPr lang="en-US" sz="1600" dirty="0"/>
              <a:t>  background-color: red;</a:t>
            </a:r>
          </a:p>
          <a:p>
            <a:pPr lvl="2"/>
            <a:r>
              <a:rPr lang="en-US" sz="1600" dirty="0"/>
              <a:t>  background-image: </a:t>
            </a:r>
            <a:r>
              <a:rPr lang="en-US" sz="1600" dirty="0" err="1"/>
              <a:t>url</a:t>
            </a:r>
            <a:r>
              <a:rPr lang="en-US" sz="1600" dirty="0" smtClean="0"/>
              <a:t>('11m.jpg</a:t>
            </a:r>
            <a:r>
              <a:rPr lang="en-US" sz="1600" dirty="0"/>
              <a:t>');</a:t>
            </a:r>
          </a:p>
          <a:p>
            <a:pPr lvl="2"/>
            <a:r>
              <a:rPr lang="en-US" sz="1600" dirty="0"/>
              <a:t>  background-size: cover;</a:t>
            </a:r>
          </a:p>
          <a:p>
            <a:pPr lvl="1"/>
            <a:r>
              <a:rPr lang="en-US" sz="1600" dirty="0"/>
              <a:t>}</a:t>
            </a:r>
          </a:p>
          <a:p>
            <a:r>
              <a:rPr lang="en-US" sz="1600" dirty="0"/>
              <a:t>.blender {</a:t>
            </a:r>
          </a:p>
          <a:p>
            <a:r>
              <a:rPr lang="en-US" sz="1600" dirty="0"/>
              <a:t>  background-blend-mode: hard-light;</a:t>
            </a:r>
          </a:p>
          <a:p>
            <a:r>
              <a:rPr lang="en-US" sz="1600" dirty="0"/>
              <a:t>}</a:t>
            </a:r>
          </a:p>
          <a:p>
            <a:r>
              <a:rPr lang="en-US" sz="1600" dirty="0"/>
              <a:t>&lt;/style&gt;</a:t>
            </a:r>
          </a:p>
          <a:p>
            <a:r>
              <a:rPr lang="en-US" sz="1600" dirty="0"/>
              <a:t>&lt;div&gt;</a:t>
            </a:r>
          </a:p>
          <a:p>
            <a:r>
              <a:rPr lang="en-US" sz="1600" dirty="0"/>
              <a:t>  Not Blended</a:t>
            </a:r>
          </a:p>
          <a:p>
            <a:r>
              <a:rPr lang="en-US" sz="1600" dirty="0"/>
              <a:t>&lt;/div&gt;</a:t>
            </a:r>
          </a:p>
          <a:p>
            <a:r>
              <a:rPr lang="en-US" sz="1600" dirty="0"/>
              <a:t>&lt;div class="blender"&gt;</a:t>
            </a:r>
          </a:p>
          <a:p>
            <a:r>
              <a:rPr lang="en-US" sz="1600" dirty="0"/>
              <a:t>  Blended</a:t>
            </a:r>
          </a:p>
          <a:p>
            <a:r>
              <a:rPr lang="en-US" sz="1600" dirty="0"/>
              <a:t>&lt;/div&gt;</a:t>
            </a:r>
          </a:p>
        </p:txBody>
      </p:sp>
    </p:spTree>
    <p:extLst>
      <p:ext uri="{BB962C8B-B14F-4D97-AF65-F5344CB8AC3E}">
        <p14:creationId xmlns:p14="http://schemas.microsoft.com/office/powerpoint/2010/main" val="2312169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3414653" cy="369332"/>
          </a:xfrm>
          <a:prstGeom prst="rect">
            <a:avLst/>
          </a:prstGeom>
        </p:spPr>
        <p:txBody>
          <a:bodyPr wrap="none">
            <a:spAutoFit/>
          </a:bodyPr>
          <a:lstStyle/>
          <a:p>
            <a:r>
              <a:rPr lang="en-US" dirty="0">
                <a:hlinkClick r:id="rId2"/>
              </a:rPr>
              <a:t>Linear gradient — default, 2 colors</a:t>
            </a:r>
            <a:endParaRPr lang="en-US" dirty="0"/>
          </a:p>
        </p:txBody>
      </p:sp>
      <p:sp>
        <p:nvSpPr>
          <p:cNvPr id="3" name="Rectangle 2"/>
          <p:cNvSpPr/>
          <p:nvPr/>
        </p:nvSpPr>
        <p:spPr>
          <a:xfrm>
            <a:off x="304800" y="685800"/>
            <a:ext cx="7315200" cy="3416320"/>
          </a:xfrm>
          <a:prstGeom prst="rect">
            <a:avLst/>
          </a:prstGeom>
        </p:spPr>
        <p:txBody>
          <a:bodyPr wrap="square">
            <a:spAutoFit/>
          </a:bodyPr>
          <a:lstStyle/>
          <a:p>
            <a:r>
              <a:rPr lang="en-US" dirty="0"/>
              <a:t>&lt;!DOCTYPE html&gt;</a:t>
            </a:r>
          </a:p>
          <a:p>
            <a:r>
              <a:rPr lang="en-US" dirty="0"/>
              <a:t>&lt;title&gt;My Example&lt;/title&gt;</a:t>
            </a:r>
          </a:p>
          <a:p>
            <a:r>
              <a:rPr lang="en-US" dirty="0"/>
              <a:t>&lt;style&gt;</a:t>
            </a:r>
          </a:p>
          <a:p>
            <a:r>
              <a:rPr lang="en-US" dirty="0"/>
              <a:t>	.box {</a:t>
            </a:r>
          </a:p>
          <a:p>
            <a:r>
              <a:rPr lang="en-US" dirty="0"/>
              <a:t>		font-size: 5vw;</a:t>
            </a:r>
          </a:p>
          <a:p>
            <a:r>
              <a:rPr lang="en-US" dirty="0"/>
              <a:t>		padding: 10vw;</a:t>
            </a:r>
          </a:p>
          <a:p>
            <a:r>
              <a:rPr lang="en-US" dirty="0"/>
              <a:t>		border: solid;</a:t>
            </a:r>
          </a:p>
          <a:p>
            <a:r>
              <a:rPr lang="en-US" dirty="0"/>
              <a:t>		background: linear-gradient(yellow, red);</a:t>
            </a:r>
          </a:p>
          <a:p>
            <a:r>
              <a:rPr lang="en-US" dirty="0"/>
              <a:t>	}</a:t>
            </a:r>
          </a:p>
          <a:p>
            <a:r>
              <a:rPr lang="en-US" dirty="0"/>
              <a:t>&lt;/style&gt;</a:t>
            </a:r>
          </a:p>
          <a:p>
            <a:endParaRPr lang="en-US" dirty="0"/>
          </a:p>
          <a:p>
            <a:r>
              <a:rPr lang="en-US" dirty="0"/>
              <a:t>&lt;div class="box"&gt;This has a linear gradient.&lt;/div&gt;</a:t>
            </a:r>
          </a:p>
        </p:txBody>
      </p:sp>
    </p:spTree>
    <p:extLst>
      <p:ext uri="{BB962C8B-B14F-4D97-AF65-F5344CB8AC3E}">
        <p14:creationId xmlns:p14="http://schemas.microsoft.com/office/powerpoint/2010/main" val="635205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43890"/>
            <a:ext cx="8534400" cy="5909310"/>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&lt;title&gt;Example of CSS Fixed Positioning&lt;/title&gt;</a:t>
            </a:r>
          </a:p>
          <a:p>
            <a:r>
              <a:rPr lang="en-US" dirty="0"/>
              <a:t>&lt;style type="text/</a:t>
            </a:r>
            <a:r>
              <a:rPr lang="en-US" dirty="0" err="1"/>
              <a:t>css</a:t>
            </a:r>
            <a:r>
              <a:rPr lang="en-US" dirty="0"/>
              <a:t>"&gt;</a:t>
            </a:r>
          </a:p>
          <a:p>
            <a:r>
              <a:rPr lang="en-US" dirty="0"/>
              <a:t>    .box{</a:t>
            </a:r>
          </a:p>
          <a:p>
            <a:r>
              <a:rPr lang="en-US" dirty="0"/>
              <a:t>        position: fixed;</a:t>
            </a:r>
          </a:p>
          <a:p>
            <a:r>
              <a:rPr lang="en-US" dirty="0"/>
              <a:t>        top: 200px;</a:t>
            </a:r>
          </a:p>
          <a:p>
            <a:r>
              <a:rPr lang="en-US" dirty="0"/>
              <a:t>        left: 100px;</a:t>
            </a:r>
          </a:p>
          <a:p>
            <a:r>
              <a:rPr lang="en-US" dirty="0"/>
              <a:t>        color: #</a:t>
            </a:r>
            <a:r>
              <a:rPr lang="en-US" dirty="0" err="1"/>
              <a:t>fff</a:t>
            </a:r>
            <a:r>
              <a:rPr lang="en-US" dirty="0"/>
              <a:t>;</a:t>
            </a:r>
          </a:p>
          <a:p>
            <a:r>
              <a:rPr lang="en-US" dirty="0"/>
              <a:t>        width: 60%;</a:t>
            </a:r>
          </a:p>
          <a:p>
            <a:r>
              <a:rPr lang="en-US" dirty="0"/>
              <a:t>        background: #f44712;</a:t>
            </a:r>
          </a:p>
          <a:p>
            <a:r>
              <a:rPr lang="en-US" dirty="0"/>
              <a:t>        padding: 20px;</a:t>
            </a:r>
          </a:p>
          <a:p>
            <a:r>
              <a:rPr lang="en-US" dirty="0"/>
              <a:t>    }</a:t>
            </a:r>
          </a:p>
          <a:p>
            <a:r>
              <a:rPr lang="en-US" dirty="0"/>
              <a:t>    .container{</a:t>
            </a:r>
          </a:p>
          <a:p>
            <a:r>
              <a:rPr lang="en-US" dirty="0"/>
              <a:t>        padding: 50px;</a:t>
            </a:r>
          </a:p>
          <a:p>
            <a:r>
              <a:rPr lang="en-US" dirty="0"/>
              <a:t>        margin: 50px;</a:t>
            </a:r>
          </a:p>
          <a:p>
            <a:r>
              <a:rPr lang="en-US" dirty="0"/>
              <a:t>        position: relative;</a:t>
            </a:r>
          </a:p>
          <a:p>
            <a:r>
              <a:rPr lang="en-US" dirty="0"/>
              <a:t>        border: 5px solid black;</a:t>
            </a:r>
          </a:p>
          <a:p>
            <a:r>
              <a:rPr lang="en-US" dirty="0"/>
              <a:t>        font-family: Arial, sans-serif;</a:t>
            </a:r>
          </a:p>
          <a:p>
            <a:r>
              <a:rPr lang="en-US" dirty="0"/>
              <a:t>    </a:t>
            </a:r>
            <a:r>
              <a:rPr lang="en-US" dirty="0" smtClean="0"/>
              <a:t>}</a:t>
            </a:r>
            <a:endParaRPr lang="en-US" dirty="0"/>
          </a:p>
        </p:txBody>
      </p:sp>
      <p:sp>
        <p:nvSpPr>
          <p:cNvPr id="3" name="Rectangle 2"/>
          <p:cNvSpPr/>
          <p:nvPr/>
        </p:nvSpPr>
        <p:spPr>
          <a:xfrm>
            <a:off x="228600" y="152400"/>
            <a:ext cx="5410200" cy="369332"/>
          </a:xfrm>
          <a:prstGeom prst="rect">
            <a:avLst/>
          </a:prstGeom>
        </p:spPr>
        <p:txBody>
          <a:bodyPr wrap="square">
            <a:spAutoFit/>
          </a:bodyPr>
          <a:lstStyle/>
          <a:p>
            <a:r>
              <a:rPr lang="en-US" dirty="0">
                <a:hlinkClick r:id="rId2"/>
              </a:rPr>
              <a:t>Position an element relative to the browser window</a:t>
            </a:r>
            <a:endParaRPr lang="en-US" dirty="0"/>
          </a:p>
        </p:txBody>
      </p:sp>
    </p:spTree>
    <p:extLst>
      <p:ext uri="{BB962C8B-B14F-4D97-AF65-F5344CB8AC3E}">
        <p14:creationId xmlns:p14="http://schemas.microsoft.com/office/powerpoint/2010/main" val="4159482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229600" cy="5078313"/>
          </a:xfrm>
          <a:prstGeom prst="rect">
            <a:avLst/>
          </a:prstGeom>
        </p:spPr>
        <p:txBody>
          <a:bodyPr wrap="square">
            <a:spAutoFit/>
          </a:bodyPr>
          <a:lstStyle/>
          <a:p>
            <a:r>
              <a:rPr lang="en-US" dirty="0"/>
              <a:t> .container p{</a:t>
            </a:r>
          </a:p>
          <a:p>
            <a:r>
              <a:rPr lang="en-US" dirty="0"/>
              <a:t>        line-height: 50px;</a:t>
            </a:r>
          </a:p>
          <a:p>
            <a:r>
              <a:rPr lang="en-US" dirty="0"/>
              <a:t>    }</a:t>
            </a:r>
          </a:p>
          <a:p>
            <a:r>
              <a:rPr lang="en-US" dirty="0"/>
              <a:t>&lt;/style&gt;</a:t>
            </a:r>
          </a:p>
          <a:p>
            <a:r>
              <a:rPr lang="en-US" dirty="0"/>
              <a:t>&lt;/head&gt;</a:t>
            </a:r>
          </a:p>
          <a:p>
            <a:r>
              <a:rPr lang="en-US" dirty="0"/>
              <a:t>&lt;body&gt;</a:t>
            </a:r>
          </a:p>
          <a:p>
            <a:r>
              <a:rPr lang="en-US" dirty="0"/>
              <a:t>    &lt;div class="container"&gt;</a:t>
            </a:r>
          </a:p>
          <a:p>
            <a:r>
              <a:rPr lang="en-US" dirty="0"/>
              <a:t>        &lt;div class="box"&gt;</a:t>
            </a:r>
          </a:p>
          <a:p>
            <a:r>
              <a:rPr lang="en-US" dirty="0"/>
              <a:t>            &lt;h2&gt;Fixed Positioned Box&lt;/h2&gt;</a:t>
            </a:r>
          </a:p>
          <a:p>
            <a:r>
              <a:rPr lang="en-US" dirty="0"/>
              <a:t>            &lt;div&gt;&lt;strong&gt;Note:&lt;/strong&gt; The position of this box is fixed relative to the document's viewport. It doesn't scroll with the page.&lt;/div&gt;</a:t>
            </a:r>
          </a:p>
          <a:p>
            <a:r>
              <a:rPr lang="en-US" dirty="0"/>
              <a:t>        &lt;/div&gt;</a:t>
            </a:r>
          </a:p>
          <a:p>
            <a:r>
              <a:rPr lang="en-US" dirty="0"/>
              <a:t>    	&lt;</a:t>
            </a:r>
            <a:r>
              <a:rPr lang="en-US" dirty="0" smtClean="0"/>
              <a:t>p&gt;1 </a:t>
            </a:r>
            <a:r>
              <a:rPr lang="en-US" dirty="0" err="1" smtClean="0"/>
              <a:t>Peragraph</a:t>
            </a:r>
            <a:r>
              <a:rPr lang="en-US" dirty="0" smtClean="0"/>
              <a:t> text here &lt;p</a:t>
            </a:r>
            <a:r>
              <a:rPr lang="en-US" dirty="0"/>
              <a:t>&gt;</a:t>
            </a:r>
          </a:p>
          <a:p>
            <a:r>
              <a:rPr lang="en-US" dirty="0"/>
              <a:t>        &lt;</a:t>
            </a:r>
            <a:r>
              <a:rPr lang="en-US" dirty="0" smtClean="0"/>
              <a:t>p&gt;2 </a:t>
            </a:r>
            <a:r>
              <a:rPr lang="en-US" dirty="0" err="1"/>
              <a:t>Peragraph</a:t>
            </a:r>
            <a:r>
              <a:rPr lang="en-US" dirty="0"/>
              <a:t> text here &lt;p&gt;</a:t>
            </a:r>
          </a:p>
          <a:p>
            <a:endParaRPr lang="en-US" dirty="0"/>
          </a:p>
          <a:p>
            <a:r>
              <a:rPr lang="en-US" dirty="0"/>
              <a:t>    &lt;/div&gt;</a:t>
            </a:r>
          </a:p>
          <a:p>
            <a:r>
              <a:rPr lang="en-US" dirty="0"/>
              <a:t>&lt;/body&gt;</a:t>
            </a:r>
          </a:p>
          <a:p>
            <a:r>
              <a:rPr lang="en-US" dirty="0"/>
              <a:t>&lt;/html&gt; </a:t>
            </a:r>
          </a:p>
        </p:txBody>
      </p:sp>
    </p:spTree>
    <p:extLst>
      <p:ext uri="{BB962C8B-B14F-4D97-AF65-F5344CB8AC3E}">
        <p14:creationId xmlns:p14="http://schemas.microsoft.com/office/powerpoint/2010/main" val="3433031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74345"/>
            <a:ext cx="7315200" cy="5909310"/>
          </a:xfrm>
          <a:prstGeom prst="rect">
            <a:avLst/>
          </a:prstGeom>
        </p:spPr>
        <p:txBody>
          <a:bodyPr wrap="square">
            <a:spAutoFit/>
          </a:bodyPr>
          <a:lstStyle/>
          <a:p>
            <a:r>
              <a:rPr lang="en-US" dirty="0"/>
              <a:t>&lt;style type="text/</a:t>
            </a:r>
            <a:r>
              <a:rPr lang="en-US" dirty="0" err="1"/>
              <a:t>css</a:t>
            </a:r>
            <a:r>
              <a:rPr lang="en-US" dirty="0"/>
              <a:t>"&gt;</a:t>
            </a:r>
          </a:p>
          <a:p>
            <a:r>
              <a:rPr lang="en-US" dirty="0"/>
              <a:t>    .box{</a:t>
            </a:r>
          </a:p>
          <a:p>
            <a:r>
              <a:rPr lang="en-US" dirty="0"/>
              <a:t>        position: absolute;</a:t>
            </a:r>
          </a:p>
          <a:p>
            <a:r>
              <a:rPr lang="en-US" dirty="0"/>
              <a:t>        top: 200px;</a:t>
            </a:r>
          </a:p>
          <a:p>
            <a:r>
              <a:rPr lang="en-US" dirty="0"/>
              <a:t>        left: 100px;</a:t>
            </a:r>
          </a:p>
          <a:p>
            <a:r>
              <a:rPr lang="en-US" dirty="0"/>
              <a:t>        color: #</a:t>
            </a:r>
            <a:r>
              <a:rPr lang="en-US" dirty="0" err="1"/>
              <a:t>fff</a:t>
            </a:r>
            <a:r>
              <a:rPr lang="en-US" dirty="0"/>
              <a:t>;</a:t>
            </a:r>
          </a:p>
          <a:p>
            <a:r>
              <a:rPr lang="en-US" dirty="0"/>
              <a:t>        width: 60%;</a:t>
            </a:r>
          </a:p>
          <a:p>
            <a:r>
              <a:rPr lang="en-US" dirty="0"/>
              <a:t>        background: #4cafdf;</a:t>
            </a:r>
          </a:p>
          <a:p>
            <a:r>
              <a:rPr lang="en-US" dirty="0"/>
              <a:t>        padding: 20px;</a:t>
            </a:r>
          </a:p>
          <a:p>
            <a:r>
              <a:rPr lang="en-US" dirty="0"/>
              <a:t>    }</a:t>
            </a:r>
          </a:p>
          <a:p>
            <a:r>
              <a:rPr lang="en-US" dirty="0"/>
              <a:t>    .container{</a:t>
            </a:r>
          </a:p>
          <a:p>
            <a:r>
              <a:rPr lang="en-US" dirty="0"/>
              <a:t>        padding: 50px;</a:t>
            </a:r>
          </a:p>
          <a:p>
            <a:r>
              <a:rPr lang="en-US" dirty="0"/>
              <a:t>        margin: 50px;</a:t>
            </a:r>
          </a:p>
          <a:p>
            <a:r>
              <a:rPr lang="en-US" dirty="0"/>
              <a:t>        position: relative;</a:t>
            </a:r>
          </a:p>
          <a:p>
            <a:r>
              <a:rPr lang="en-US" dirty="0"/>
              <a:t>        border: 5px solid black;</a:t>
            </a:r>
          </a:p>
          <a:p>
            <a:r>
              <a:rPr lang="en-US" dirty="0"/>
              <a:t>        font-family: Arial, sans-serif;</a:t>
            </a:r>
          </a:p>
          <a:p>
            <a:r>
              <a:rPr lang="en-US" dirty="0"/>
              <a:t>    }</a:t>
            </a:r>
          </a:p>
          <a:p>
            <a:r>
              <a:rPr lang="en-US" dirty="0"/>
              <a:t>    .container p{</a:t>
            </a:r>
          </a:p>
          <a:p>
            <a:r>
              <a:rPr lang="en-US" dirty="0"/>
              <a:t>        line-height: 50px;</a:t>
            </a:r>
          </a:p>
          <a:p>
            <a:r>
              <a:rPr lang="en-US" dirty="0"/>
              <a:t>    }</a:t>
            </a:r>
          </a:p>
          <a:p>
            <a:r>
              <a:rPr lang="en-US" dirty="0"/>
              <a:t>&lt;/style&gt;</a:t>
            </a:r>
          </a:p>
        </p:txBody>
      </p:sp>
    </p:spTree>
    <p:extLst>
      <p:ext uri="{BB962C8B-B14F-4D97-AF65-F5344CB8AC3E}">
        <p14:creationId xmlns:p14="http://schemas.microsoft.com/office/powerpoint/2010/main" val="1938707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32947"/>
            <a:ext cx="8763000" cy="3139321"/>
          </a:xfrm>
          <a:prstGeom prst="rect">
            <a:avLst/>
          </a:prstGeom>
        </p:spPr>
        <p:txBody>
          <a:bodyPr wrap="square">
            <a:spAutoFit/>
          </a:bodyPr>
          <a:lstStyle/>
          <a:p>
            <a:r>
              <a:rPr lang="en-US" dirty="0"/>
              <a:t>&lt;body&gt;</a:t>
            </a:r>
          </a:p>
          <a:p>
            <a:r>
              <a:rPr lang="en-US" dirty="0"/>
              <a:t>    &lt;div class="container"&gt;</a:t>
            </a:r>
          </a:p>
          <a:p>
            <a:r>
              <a:rPr lang="en-US" dirty="0"/>
              <a:t>        &lt;div class="box"&gt;</a:t>
            </a:r>
          </a:p>
          <a:p>
            <a:r>
              <a:rPr lang="en-US" dirty="0"/>
              <a:t>            &lt;h2&gt;Absolute Positioned Box&lt;/h2&gt;</a:t>
            </a:r>
          </a:p>
          <a:p>
            <a:r>
              <a:rPr lang="en-US" dirty="0"/>
              <a:t>            &lt;div&gt;&lt;strong&gt;Note:&lt;/strong&gt; This box is absolutely positioned relative to the container DIV element. It is scroll with the page.&lt;/div&gt;</a:t>
            </a:r>
          </a:p>
          <a:p>
            <a:r>
              <a:rPr lang="en-US" dirty="0"/>
              <a:t>        &lt;/div&gt;</a:t>
            </a:r>
          </a:p>
          <a:p>
            <a:r>
              <a:rPr lang="en-US" dirty="0"/>
              <a:t>    	</a:t>
            </a:r>
            <a:r>
              <a:rPr lang="en-US" dirty="0" smtClean="0"/>
              <a:t>&lt;p&gt;1 </a:t>
            </a:r>
            <a:r>
              <a:rPr lang="en-US" dirty="0" err="1" smtClean="0"/>
              <a:t>Peragraph</a:t>
            </a:r>
            <a:r>
              <a:rPr lang="en-US" dirty="0" smtClean="0"/>
              <a:t> Text Here.&lt;/</a:t>
            </a:r>
            <a:r>
              <a:rPr lang="en-US" dirty="0"/>
              <a:t>p&gt;</a:t>
            </a:r>
          </a:p>
          <a:p>
            <a:r>
              <a:rPr lang="en-US" dirty="0"/>
              <a:t>         	&lt;</a:t>
            </a:r>
            <a:r>
              <a:rPr lang="en-US" dirty="0" smtClean="0"/>
              <a:t>p&gt;2 </a:t>
            </a:r>
            <a:r>
              <a:rPr lang="en-US" dirty="0" err="1"/>
              <a:t>Peragraph</a:t>
            </a:r>
            <a:r>
              <a:rPr lang="en-US" dirty="0"/>
              <a:t> Text Here.&lt;/p&gt;</a:t>
            </a:r>
          </a:p>
          <a:p>
            <a:r>
              <a:rPr lang="en-US" dirty="0"/>
              <a:t>    &lt;/div&gt;</a:t>
            </a:r>
          </a:p>
          <a:p>
            <a:r>
              <a:rPr lang="en-US" dirty="0"/>
              <a:t>&lt;/body&gt;</a:t>
            </a:r>
          </a:p>
        </p:txBody>
      </p:sp>
    </p:spTree>
    <p:extLst>
      <p:ext uri="{BB962C8B-B14F-4D97-AF65-F5344CB8AC3E}">
        <p14:creationId xmlns:p14="http://schemas.microsoft.com/office/powerpoint/2010/main" val="931229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8847"/>
            <a:ext cx="7696200" cy="6463308"/>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&lt;title&gt;Example of CSS Relative Positioning&lt;/title&gt;</a:t>
            </a:r>
          </a:p>
          <a:p>
            <a:r>
              <a:rPr lang="en-US" dirty="0"/>
              <a:t>&lt;style type="text/</a:t>
            </a:r>
            <a:r>
              <a:rPr lang="en-US" dirty="0" err="1"/>
              <a:t>css</a:t>
            </a:r>
            <a:r>
              <a:rPr lang="en-US" dirty="0"/>
              <a:t>"&gt;</a:t>
            </a:r>
          </a:p>
          <a:p>
            <a:r>
              <a:rPr lang="en-US" dirty="0"/>
              <a:t>    .box{</a:t>
            </a:r>
          </a:p>
          <a:p>
            <a:r>
              <a:rPr lang="en-US" dirty="0"/>
              <a:t>        position: relative;</a:t>
            </a:r>
          </a:p>
          <a:p>
            <a:r>
              <a:rPr lang="en-US" dirty="0"/>
              <a:t>        left: 100px;</a:t>
            </a:r>
          </a:p>
          <a:p>
            <a:r>
              <a:rPr lang="en-US" dirty="0"/>
              <a:t>        color: #</a:t>
            </a:r>
            <a:r>
              <a:rPr lang="en-US" dirty="0" err="1"/>
              <a:t>fff</a:t>
            </a:r>
            <a:r>
              <a:rPr lang="en-US" dirty="0"/>
              <a:t>;</a:t>
            </a:r>
          </a:p>
          <a:p>
            <a:r>
              <a:rPr lang="en-US" dirty="0"/>
              <a:t>        background: #00c4cc;</a:t>
            </a:r>
          </a:p>
          <a:p>
            <a:r>
              <a:rPr lang="en-US" dirty="0"/>
              <a:t>        padding: 20px;</a:t>
            </a:r>
          </a:p>
          <a:p>
            <a:r>
              <a:rPr lang="en-US" dirty="0"/>
              <a:t>    }</a:t>
            </a:r>
          </a:p>
          <a:p>
            <a:r>
              <a:rPr lang="en-US" dirty="0"/>
              <a:t>    .container{</a:t>
            </a:r>
          </a:p>
          <a:p>
            <a:r>
              <a:rPr lang="en-US" dirty="0"/>
              <a:t>        padding: 50px;</a:t>
            </a:r>
          </a:p>
          <a:p>
            <a:r>
              <a:rPr lang="en-US" dirty="0"/>
              <a:t>        margin: 50px;</a:t>
            </a:r>
          </a:p>
          <a:p>
            <a:r>
              <a:rPr lang="en-US" dirty="0"/>
              <a:t>        border: 5px solid black;</a:t>
            </a:r>
          </a:p>
          <a:p>
            <a:r>
              <a:rPr lang="en-US" dirty="0"/>
              <a:t>        font-family: Arial, sans-serif;</a:t>
            </a:r>
          </a:p>
          <a:p>
            <a:r>
              <a:rPr lang="en-US" dirty="0"/>
              <a:t>    }</a:t>
            </a:r>
          </a:p>
          <a:p>
            <a:r>
              <a:rPr lang="en-US" dirty="0"/>
              <a:t>    .container p{</a:t>
            </a:r>
          </a:p>
          <a:p>
            <a:r>
              <a:rPr lang="en-US" dirty="0"/>
              <a:t>        line-height: 50px;</a:t>
            </a:r>
          </a:p>
          <a:p>
            <a:r>
              <a:rPr lang="en-US" dirty="0"/>
              <a:t>    }</a:t>
            </a:r>
          </a:p>
          <a:p>
            <a:r>
              <a:rPr lang="en-US" dirty="0"/>
              <a:t>&lt;/style&gt;</a:t>
            </a:r>
          </a:p>
          <a:p>
            <a:r>
              <a:rPr lang="en-US" dirty="0"/>
              <a:t>&lt;/head&gt;</a:t>
            </a:r>
          </a:p>
        </p:txBody>
      </p:sp>
    </p:spTree>
    <p:extLst>
      <p:ext uri="{BB962C8B-B14F-4D97-AF65-F5344CB8AC3E}">
        <p14:creationId xmlns:p14="http://schemas.microsoft.com/office/powerpoint/2010/main" val="1461411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93680"/>
            <a:ext cx="8534400" cy="3416320"/>
          </a:xfrm>
          <a:prstGeom prst="rect">
            <a:avLst/>
          </a:prstGeom>
        </p:spPr>
        <p:txBody>
          <a:bodyPr wrap="square">
            <a:spAutoFit/>
          </a:bodyPr>
          <a:lstStyle/>
          <a:p>
            <a:r>
              <a:rPr lang="en-US" dirty="0"/>
              <a:t>&lt;body&gt;</a:t>
            </a:r>
          </a:p>
          <a:p>
            <a:r>
              <a:rPr lang="en-US" dirty="0"/>
              <a:t>    &lt;div class="container"&gt;</a:t>
            </a:r>
          </a:p>
          <a:p>
            <a:r>
              <a:rPr lang="en-US" dirty="0"/>
              <a:t>        &lt;div class="box"&gt;</a:t>
            </a:r>
          </a:p>
          <a:p>
            <a:r>
              <a:rPr lang="en-US" dirty="0"/>
              <a:t>            &lt;h2&gt;Relative Positioned Box&lt;/h2&gt;</a:t>
            </a:r>
          </a:p>
          <a:p>
            <a:r>
              <a:rPr lang="en-US" dirty="0"/>
              <a:t>            &lt;div&gt;&lt;strong&gt;Note:&lt;/strong&gt; The left margin edge of this DIV box is shifted to right by 100px from its original position. The whitespace generated is preserved.&lt;/div&gt;</a:t>
            </a:r>
          </a:p>
          <a:p>
            <a:r>
              <a:rPr lang="en-US" dirty="0"/>
              <a:t>        &lt;/div&gt;</a:t>
            </a:r>
          </a:p>
          <a:p>
            <a:r>
              <a:rPr lang="en-US" dirty="0"/>
              <a:t>    	&lt;</a:t>
            </a:r>
            <a:r>
              <a:rPr lang="en-US" dirty="0" smtClean="0"/>
              <a:t>p&gt;1Peragraph.&lt;/</a:t>
            </a:r>
            <a:r>
              <a:rPr lang="en-US" dirty="0"/>
              <a:t>p&gt;</a:t>
            </a:r>
          </a:p>
          <a:p>
            <a:r>
              <a:rPr lang="en-US" dirty="0"/>
              <a:t>        &lt;</a:t>
            </a:r>
            <a:r>
              <a:rPr lang="en-US" dirty="0" smtClean="0"/>
              <a:t>p&gt;2 </a:t>
            </a:r>
            <a:r>
              <a:rPr lang="en-US" dirty="0" err="1" smtClean="0"/>
              <a:t>Peragraph</a:t>
            </a:r>
            <a:r>
              <a:rPr lang="en-US" dirty="0" smtClean="0"/>
              <a:t>.&lt;/</a:t>
            </a:r>
            <a:r>
              <a:rPr lang="en-US" dirty="0"/>
              <a:t>p&gt;</a:t>
            </a:r>
          </a:p>
          <a:p>
            <a:r>
              <a:rPr lang="en-US" dirty="0"/>
              <a:t>    &lt;/div&gt;</a:t>
            </a:r>
          </a:p>
          <a:p>
            <a:r>
              <a:rPr lang="en-US" dirty="0"/>
              <a:t>&lt;/body&gt;</a:t>
            </a:r>
          </a:p>
          <a:p>
            <a:r>
              <a:rPr lang="en-US" dirty="0"/>
              <a:t>&lt;/html&gt; </a:t>
            </a:r>
          </a:p>
        </p:txBody>
      </p:sp>
    </p:spTree>
    <p:extLst>
      <p:ext uri="{BB962C8B-B14F-4D97-AF65-F5344CB8AC3E}">
        <p14:creationId xmlns:p14="http://schemas.microsoft.com/office/powerpoint/2010/main" val="4203286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35315"/>
            <a:ext cx="8534400" cy="6494085"/>
          </a:xfrm>
          <a:prstGeom prst="rect">
            <a:avLst/>
          </a:prstGeom>
        </p:spPr>
        <p:txBody>
          <a:bodyPr wrap="square">
            <a:spAutoFit/>
          </a:bodyPr>
          <a:lstStyle/>
          <a:p>
            <a:r>
              <a:rPr lang="en-US" sz="1600" dirty="0"/>
              <a:t>&lt;!DOCTYPE html&gt;</a:t>
            </a:r>
          </a:p>
          <a:p>
            <a:r>
              <a:rPr lang="en-US" sz="1600" dirty="0"/>
              <a:t>&lt;html </a:t>
            </a:r>
            <a:r>
              <a:rPr lang="en-US" sz="1600" dirty="0" err="1"/>
              <a:t>lang</a:t>
            </a:r>
            <a:r>
              <a:rPr lang="en-US" sz="1600" dirty="0"/>
              <a:t>="en"&gt;</a:t>
            </a:r>
          </a:p>
          <a:p>
            <a:r>
              <a:rPr lang="en-US" sz="1600" dirty="0"/>
              <a:t>&lt;head&gt;</a:t>
            </a:r>
          </a:p>
          <a:p>
            <a:r>
              <a:rPr lang="en-US" sz="1600" dirty="0"/>
              <a:t>  &lt;title&gt;Example of CSS z-index property&lt;/title&gt;</a:t>
            </a:r>
          </a:p>
          <a:p>
            <a:r>
              <a:rPr lang="en-US" sz="1600" dirty="0"/>
              <a:t>  &lt;style type="text/</a:t>
            </a:r>
            <a:r>
              <a:rPr lang="en-US" sz="1600" dirty="0" err="1"/>
              <a:t>css</a:t>
            </a:r>
            <a:r>
              <a:rPr lang="en-US" sz="1600" dirty="0"/>
              <a:t>"&gt;            </a:t>
            </a:r>
          </a:p>
          <a:p>
            <a:r>
              <a:rPr lang="en-US" sz="1600" dirty="0"/>
              <a:t>      div {                       </a:t>
            </a:r>
          </a:p>
          <a:p>
            <a:r>
              <a:rPr lang="en-US" sz="1600" dirty="0"/>
              <a:t>          top: 30px;</a:t>
            </a:r>
          </a:p>
          <a:p>
            <a:r>
              <a:rPr lang="en-US" sz="1600" dirty="0"/>
              <a:t>          left: 30px;</a:t>
            </a:r>
          </a:p>
          <a:p>
            <a:r>
              <a:rPr lang="en-US" sz="1600" dirty="0"/>
              <a:t>          width: 100px;</a:t>
            </a:r>
          </a:p>
          <a:p>
            <a:r>
              <a:rPr lang="en-US" sz="1600" dirty="0"/>
              <a:t>          height: 100px;</a:t>
            </a:r>
          </a:p>
          <a:p>
            <a:r>
              <a:rPr lang="en-US" sz="1600" dirty="0"/>
              <a:t>          position: absolute;</a:t>
            </a:r>
          </a:p>
          <a:p>
            <a:r>
              <a:rPr lang="en-US" sz="1600" dirty="0"/>
              <a:t>      }</a:t>
            </a:r>
          </a:p>
          <a:p>
            <a:r>
              <a:rPr lang="en-US" sz="1600" dirty="0"/>
              <a:t>      </a:t>
            </a:r>
            <a:r>
              <a:rPr lang="en-US" sz="1600" dirty="0" err="1"/>
              <a:t>div.red</a:t>
            </a:r>
            <a:r>
              <a:rPr lang="en-US" sz="1600" dirty="0"/>
              <a:t> {</a:t>
            </a:r>
          </a:p>
          <a:p>
            <a:r>
              <a:rPr lang="en-US" sz="1600" dirty="0"/>
              <a:t>          background: #ff0000;</a:t>
            </a:r>
          </a:p>
          <a:p>
            <a:r>
              <a:rPr lang="en-US" sz="1600" dirty="0"/>
              <a:t>          z-index: 1;</a:t>
            </a:r>
          </a:p>
          <a:p>
            <a:r>
              <a:rPr lang="en-US" sz="1600" dirty="0"/>
              <a:t>      }</a:t>
            </a:r>
          </a:p>
          <a:p>
            <a:r>
              <a:rPr lang="en-US" sz="1600" dirty="0"/>
              <a:t>      </a:t>
            </a:r>
            <a:r>
              <a:rPr lang="en-US" sz="1600" dirty="0" err="1"/>
              <a:t>div.green</a:t>
            </a:r>
            <a:r>
              <a:rPr lang="en-US" sz="1600" dirty="0"/>
              <a:t> {</a:t>
            </a:r>
          </a:p>
          <a:p>
            <a:r>
              <a:rPr lang="en-US" sz="1600" dirty="0"/>
              <a:t>          background: #00ff00;</a:t>
            </a:r>
          </a:p>
          <a:p>
            <a:r>
              <a:rPr lang="en-US" sz="1600" dirty="0"/>
              <a:t>          z-index: 2;</a:t>
            </a:r>
          </a:p>
          <a:p>
            <a:r>
              <a:rPr lang="en-US" sz="1600" dirty="0"/>
              <a:t>      }</a:t>
            </a:r>
          </a:p>
          <a:p>
            <a:r>
              <a:rPr lang="en-US" sz="1600" dirty="0"/>
              <a:t>      </a:t>
            </a:r>
            <a:r>
              <a:rPr lang="en-US" sz="1600" dirty="0" err="1"/>
              <a:t>div.blue</a:t>
            </a:r>
            <a:r>
              <a:rPr lang="en-US" sz="1600" dirty="0"/>
              <a:t> {</a:t>
            </a:r>
          </a:p>
          <a:p>
            <a:r>
              <a:rPr lang="en-US" sz="1600" dirty="0"/>
              <a:t>          background: #0000ff;</a:t>
            </a:r>
          </a:p>
          <a:p>
            <a:r>
              <a:rPr lang="en-US" sz="1600" dirty="0"/>
              <a:t>          z-index: 3;</a:t>
            </a:r>
          </a:p>
          <a:p>
            <a:r>
              <a:rPr lang="en-US" sz="1600" dirty="0"/>
              <a:t>      }</a:t>
            </a:r>
          </a:p>
          <a:p>
            <a:r>
              <a:rPr lang="en-US" sz="1600" dirty="0"/>
              <a:t>  &lt;/style&gt;</a:t>
            </a:r>
          </a:p>
          <a:p>
            <a:r>
              <a:rPr lang="en-US" sz="1600" dirty="0"/>
              <a:t>&lt;/head&gt;</a:t>
            </a:r>
          </a:p>
        </p:txBody>
      </p:sp>
    </p:spTree>
    <p:extLst>
      <p:ext uri="{BB962C8B-B14F-4D97-AF65-F5344CB8AC3E}">
        <p14:creationId xmlns:p14="http://schemas.microsoft.com/office/powerpoint/2010/main" val="3413928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371600"/>
            <a:ext cx="6553200" cy="2308324"/>
          </a:xfrm>
          <a:prstGeom prst="rect">
            <a:avLst/>
          </a:prstGeom>
        </p:spPr>
        <p:txBody>
          <a:bodyPr wrap="square">
            <a:spAutoFit/>
          </a:bodyPr>
          <a:lstStyle/>
          <a:p>
            <a:r>
              <a:rPr lang="en-US" dirty="0"/>
              <a:t>&lt;body&gt;</a:t>
            </a:r>
          </a:p>
          <a:p>
            <a:r>
              <a:rPr lang="en-US" dirty="0"/>
              <a:t>  &lt;div class="red"&gt;</a:t>
            </a:r>
          </a:p>
          <a:p>
            <a:r>
              <a:rPr lang="en-US" dirty="0"/>
              <a:t>      &lt;div class="green"&gt;</a:t>
            </a:r>
          </a:p>
          <a:p>
            <a:r>
              <a:rPr lang="en-US" dirty="0"/>
              <a:t>          &lt;div class="blue"&gt;&lt;/div&gt;</a:t>
            </a:r>
          </a:p>
          <a:p>
            <a:r>
              <a:rPr lang="en-US" dirty="0"/>
              <a:t>      &lt;/div&gt;</a:t>
            </a:r>
          </a:p>
          <a:p>
            <a:r>
              <a:rPr lang="en-US" dirty="0"/>
              <a:t>  &lt;/div&gt;</a:t>
            </a:r>
          </a:p>
          <a:p>
            <a:r>
              <a:rPr lang="en-US" dirty="0"/>
              <a:t>&lt;/body&gt;</a:t>
            </a:r>
          </a:p>
          <a:p>
            <a:r>
              <a:rPr lang="en-US" dirty="0"/>
              <a:t>&lt;/html&gt; </a:t>
            </a:r>
          </a:p>
        </p:txBody>
      </p:sp>
    </p:spTree>
    <p:extLst>
      <p:ext uri="{BB962C8B-B14F-4D97-AF65-F5344CB8AC3E}">
        <p14:creationId xmlns:p14="http://schemas.microsoft.com/office/powerpoint/2010/main" val="150585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228600"/>
            <a:ext cx="2308261" cy="369332"/>
          </a:xfrm>
          <a:prstGeom prst="rect">
            <a:avLst/>
          </a:prstGeom>
        </p:spPr>
        <p:txBody>
          <a:bodyPr wrap="none">
            <a:spAutoFit/>
          </a:bodyPr>
          <a:lstStyle/>
          <a:p>
            <a:pPr fontAlgn="base"/>
            <a:r>
              <a:rPr lang="en-US" b="1" dirty="0"/>
              <a:t>Element Type Selector</a:t>
            </a:r>
          </a:p>
        </p:txBody>
      </p:sp>
      <p:sp>
        <p:nvSpPr>
          <p:cNvPr id="3" name="Rectangle 2"/>
          <p:cNvSpPr>
            <a:spLocks noChangeArrowheads="1"/>
          </p:cNvSpPr>
          <p:nvPr/>
        </p:nvSpPr>
        <p:spPr bwMode="auto">
          <a:xfrm>
            <a:off x="457200" y="297359"/>
            <a:ext cx="236220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006699"/>
                </a:solidFill>
                <a:effectLst/>
                <a:latin typeface="inherit"/>
                <a:cs typeface="Arial" pitchFamily="34" charset="0"/>
              </a:rPr>
              <a:t>p</a:t>
            </a:r>
            <a:r>
              <a:rPr kumimoji="0" lang="en-US" sz="2000" b="0" i="0" u="none" strike="noStrike" cap="none" normalizeH="0" baseline="0" dirty="0" smtClean="0">
                <a:ln>
                  <a:noFill/>
                </a:ln>
                <a:solidFill>
                  <a:srgbClr val="222222"/>
                </a:solidFill>
                <a:effectLst/>
                <a:latin typeface="inherit"/>
                <a:cs typeface="Arial" pitchFamily="34" charset="0"/>
              </a:rPr>
              <a:t> {</a:t>
            </a:r>
            <a:endParaRPr kumimoji="0" lang="en-US" sz="20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555555"/>
                </a:solidFill>
                <a:effectLst/>
                <a:latin typeface="inherit"/>
                <a:cs typeface="Arial" pitchFamily="34" charset="0"/>
              </a:rPr>
              <a:t>color</a:t>
            </a:r>
            <a:r>
              <a:rPr kumimoji="0" lang="en-US" sz="2000" b="0" i="0" u="none" strike="noStrike" cap="none" normalizeH="0" baseline="0" dirty="0" smtClean="0">
                <a:ln>
                  <a:noFill/>
                </a:ln>
                <a:solidFill>
                  <a:srgbClr val="000000"/>
                </a:solidFill>
                <a:effectLst/>
                <a:latin typeface="inherit"/>
                <a:cs typeface="Arial" pitchFamily="34" charset="0"/>
              </a:rPr>
              <a:t>:</a:t>
            </a:r>
            <a:r>
              <a:rPr kumimoji="0" lang="en-US" sz="2000" b="0" i="0" u="none" strike="noStrike" cap="none" normalizeH="0" baseline="0" dirty="0" smtClean="0">
                <a:ln>
                  <a:noFill/>
                </a:ln>
                <a:solidFill>
                  <a:srgbClr val="222222"/>
                </a:solidFill>
                <a:effectLst/>
                <a:latin typeface="inherit"/>
                <a:cs typeface="Arial" pitchFamily="34" charset="0"/>
              </a:rPr>
              <a:t> </a:t>
            </a:r>
            <a:r>
              <a:rPr kumimoji="0" lang="en-US" sz="2000" b="0" i="0" u="none" strike="noStrike" cap="none" normalizeH="0" baseline="0" dirty="0" smtClean="0">
                <a:ln>
                  <a:noFill/>
                </a:ln>
                <a:solidFill>
                  <a:srgbClr val="CC3333"/>
                </a:solidFill>
                <a:effectLst/>
                <a:latin typeface="inherit"/>
                <a:cs typeface="Arial" pitchFamily="34" charset="0"/>
              </a:rPr>
              <a:t>blue</a:t>
            </a:r>
            <a:r>
              <a:rPr kumimoji="0" lang="en-US" sz="2000" b="0" i="0" u="none" strike="noStrike" cap="none" normalizeH="0" baseline="0" dirty="0" smtClean="0">
                <a:ln>
                  <a:noFill/>
                </a:ln>
                <a:solidFill>
                  <a:srgbClr val="222222"/>
                </a:solidFill>
                <a:effectLst/>
                <a:latin typeface="inherit"/>
                <a:cs typeface="Arial" pitchFamily="34" charset="0"/>
              </a:rPr>
              <a:t>;</a:t>
            </a:r>
            <a:endParaRPr kumimoji="0" lang="en-US" sz="20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222222"/>
                </a:solidFill>
                <a:effectLst/>
                <a:latin typeface="inherit"/>
                <a:cs typeface="Arial" pitchFamily="34" charset="0"/>
              </a:rPr>
              <a:t>}</a:t>
            </a:r>
            <a:endParaRPr kumimoji="0" lang="en-US" sz="2000" b="0" i="0" u="none" strike="noStrike" cap="none" normalizeH="0" baseline="0" dirty="0" smtClean="0">
              <a:ln>
                <a:noFill/>
              </a:ln>
              <a:solidFill>
                <a:srgbClr val="41414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45700" y="1836242"/>
            <a:ext cx="1285673" cy="369332"/>
          </a:xfrm>
          <a:prstGeom prst="rect">
            <a:avLst/>
          </a:prstGeom>
        </p:spPr>
        <p:txBody>
          <a:bodyPr wrap="none">
            <a:spAutoFit/>
          </a:bodyPr>
          <a:lstStyle/>
          <a:p>
            <a:pPr fontAlgn="base"/>
            <a:r>
              <a:rPr lang="en-US" b="1" dirty="0"/>
              <a:t>Id Selectors</a:t>
            </a:r>
          </a:p>
        </p:txBody>
      </p:sp>
      <p:sp>
        <p:nvSpPr>
          <p:cNvPr id="5" name="Rectangle 3"/>
          <p:cNvSpPr>
            <a:spLocks noChangeArrowheads="1"/>
          </p:cNvSpPr>
          <p:nvPr/>
        </p:nvSpPr>
        <p:spPr bwMode="auto">
          <a:xfrm>
            <a:off x="378936" y="2202359"/>
            <a:ext cx="1138132"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3300AA"/>
                </a:solidFill>
                <a:effectLst/>
                <a:latin typeface="inherit"/>
                <a:cs typeface="Arial" pitchFamily="34" charset="0"/>
              </a:rPr>
              <a:t>#error</a:t>
            </a:r>
            <a:r>
              <a:rPr kumimoji="0" lang="en-US" sz="2000" b="0" i="0" u="none" strike="noStrike" cap="none" normalizeH="0" baseline="0" dirty="0" smtClean="0">
                <a:ln>
                  <a:noFill/>
                </a:ln>
                <a:solidFill>
                  <a:srgbClr val="222222"/>
                </a:solidFill>
                <a:effectLst/>
                <a:latin typeface="inherit"/>
                <a:cs typeface="Arial" pitchFamily="34" charset="0"/>
              </a:rPr>
              <a:t> {</a:t>
            </a:r>
            <a:endParaRPr kumimoji="0" lang="en-US" sz="20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555555"/>
                </a:solidFill>
                <a:effectLst/>
                <a:latin typeface="inherit"/>
                <a:cs typeface="Arial" pitchFamily="34" charset="0"/>
              </a:rPr>
              <a:t>color</a:t>
            </a:r>
            <a:r>
              <a:rPr kumimoji="0" lang="en-US" sz="2000" b="0" i="0" u="none" strike="noStrike" cap="none" normalizeH="0" baseline="0" dirty="0" smtClean="0">
                <a:ln>
                  <a:noFill/>
                </a:ln>
                <a:solidFill>
                  <a:srgbClr val="000000"/>
                </a:solidFill>
                <a:effectLst/>
                <a:latin typeface="inherit"/>
                <a:cs typeface="Arial" pitchFamily="34" charset="0"/>
              </a:rPr>
              <a:t>:</a:t>
            </a:r>
            <a:r>
              <a:rPr kumimoji="0" lang="en-US" sz="2000" b="0" i="0" u="none" strike="noStrike" cap="none" normalizeH="0" baseline="0" dirty="0" smtClean="0">
                <a:ln>
                  <a:noFill/>
                </a:ln>
                <a:solidFill>
                  <a:srgbClr val="222222"/>
                </a:solidFill>
                <a:effectLst/>
                <a:latin typeface="inherit"/>
                <a:cs typeface="Arial" pitchFamily="34" charset="0"/>
              </a:rPr>
              <a:t> </a:t>
            </a:r>
            <a:r>
              <a:rPr kumimoji="0" lang="en-US" sz="2000" b="0" i="0" u="none" strike="noStrike" cap="none" normalizeH="0" baseline="0" dirty="0" smtClean="0">
                <a:ln>
                  <a:noFill/>
                </a:ln>
                <a:solidFill>
                  <a:srgbClr val="CC3333"/>
                </a:solidFill>
                <a:effectLst/>
                <a:latin typeface="inherit"/>
                <a:cs typeface="Arial" pitchFamily="34" charset="0"/>
              </a:rPr>
              <a:t>red</a:t>
            </a:r>
            <a:r>
              <a:rPr kumimoji="0" lang="en-US" sz="2000" b="0" i="0" u="none" strike="noStrike" cap="none" normalizeH="0" baseline="0" dirty="0" smtClean="0">
                <a:ln>
                  <a:noFill/>
                </a:ln>
                <a:solidFill>
                  <a:srgbClr val="222222"/>
                </a:solidFill>
                <a:effectLst/>
                <a:latin typeface="inherit"/>
                <a:cs typeface="Arial" pitchFamily="34" charset="0"/>
              </a:rPr>
              <a:t>;</a:t>
            </a:r>
            <a:endParaRPr kumimoji="0" lang="en-US" sz="2000" b="0" i="0" u="none" strike="noStrike" cap="none" normalizeH="0" baseline="0" dirty="0" smtClean="0">
              <a:ln>
                <a:noFill/>
              </a:ln>
              <a:solidFill>
                <a:srgbClr val="AFAFAF"/>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222222"/>
                </a:solidFill>
                <a:effectLst/>
                <a:latin typeface="inherit"/>
                <a:cs typeface="Arial" pitchFamily="34" charset="0"/>
              </a:rPr>
              <a:t>}</a:t>
            </a:r>
            <a:endParaRPr kumimoji="0" lang="en-US" sz="2000" b="0" i="0" u="none" strike="noStrike" cap="none" normalizeH="0" baseline="0" dirty="0" smtClean="0">
              <a:ln>
                <a:noFill/>
              </a:ln>
              <a:solidFill>
                <a:srgbClr val="41414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78936" y="3556576"/>
            <a:ext cx="1575816" cy="369332"/>
          </a:xfrm>
          <a:prstGeom prst="rect">
            <a:avLst/>
          </a:prstGeom>
        </p:spPr>
        <p:txBody>
          <a:bodyPr wrap="none">
            <a:spAutoFit/>
          </a:bodyPr>
          <a:lstStyle/>
          <a:p>
            <a:pPr fontAlgn="base"/>
            <a:r>
              <a:rPr lang="en-US" b="1" dirty="0"/>
              <a:t>Class Selectors</a:t>
            </a:r>
          </a:p>
        </p:txBody>
      </p:sp>
      <p:sp>
        <p:nvSpPr>
          <p:cNvPr id="7" name="Rectangle 4"/>
          <p:cNvSpPr>
            <a:spLocks noChangeArrowheads="1"/>
          </p:cNvSpPr>
          <p:nvPr/>
        </p:nvSpPr>
        <p:spPr bwMode="auto">
          <a:xfrm>
            <a:off x="2057400" y="3853107"/>
            <a:ext cx="218187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FF0000"/>
                </a:solidFill>
                <a:effectLst/>
                <a:latin typeface="inherit"/>
                <a:cs typeface="Arial" pitchFamily="34" charset="0"/>
              </a:rPr>
              <a:t>.blue {</a:t>
            </a:r>
            <a:endParaRPr kumimoji="0" lang="en-US" sz="2000" b="0" i="0" u="none" strike="noStrike" cap="none" normalizeH="0" baseline="0" dirty="0" smtClean="0">
              <a:ln>
                <a:noFill/>
              </a:ln>
              <a:solidFill>
                <a:srgbClr val="FF0000"/>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FF0000"/>
                </a:solidFill>
                <a:effectLst/>
                <a:latin typeface="inherit"/>
                <a:cs typeface="Arial" pitchFamily="34" charset="0"/>
              </a:rPr>
              <a:t>color: blue;</a:t>
            </a:r>
            <a:endParaRPr kumimoji="0" lang="en-US" sz="2000" b="0" i="0" u="none" strike="noStrike" cap="none" normalizeH="0" baseline="0" dirty="0" smtClean="0">
              <a:ln>
                <a:noFill/>
              </a:ln>
              <a:solidFill>
                <a:srgbClr val="FF0000"/>
              </a:solidFill>
              <a:effectLst/>
              <a:latin typeface="Consolas" pitchFamily="49" charset="0"/>
              <a:cs typeface="Arial" pitchFamily="34" charset="0"/>
            </a:endParaRPr>
          </a:p>
          <a:p>
            <a:pPr marL="0" marR="0" lvl="0" indent="0" algn="l" defTabSz="914400" rtl="0" eaLnBrk="0" fontAlgn="t"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FF0000"/>
                </a:solidFill>
                <a:effectLst/>
                <a:latin typeface="inherit"/>
                <a:cs typeface="Arial" pitchFamily="34" charset="0"/>
              </a:rPr>
              <a:t>}</a:t>
            </a:r>
            <a:endParaRPr kumimoji="0" lang="en-US" sz="2000" b="0" i="0" u="none" strike="noStrike" cap="none" normalizeH="0" baseline="0" dirty="0" smtClean="0">
              <a:ln>
                <a:noFill/>
              </a:ln>
              <a:solidFill>
                <a:srgbClr val="FF0000"/>
              </a:solidFill>
              <a:effectLst/>
              <a:latin typeface="Consolas" pitchFamily="49" charset="0"/>
              <a:cs typeface="Arial" pitchFamily="34" charset="0"/>
            </a:endParaRPr>
          </a:p>
          <a:p>
            <a:pPr lvl="0" eaLnBrk="0" fontAlgn="base" hangingPunct="0">
              <a:spcBef>
                <a:spcPct val="0"/>
              </a:spcBef>
              <a:spcAft>
                <a:spcPct val="0"/>
              </a:spcAft>
            </a:pP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err="1" smtClean="0">
                <a:latin typeface="Arial" pitchFamily="34" charset="0"/>
                <a:cs typeface="Arial" pitchFamily="34" charset="0"/>
              </a:rPr>
              <a:t>p.blue</a:t>
            </a:r>
            <a:r>
              <a:rPr lang="en-US" sz="2000" dirty="0" smtClean="0">
                <a:latin typeface="Arial" pitchFamily="34" charset="0"/>
                <a:cs typeface="Arial" pitchFamily="34" charset="0"/>
              </a:rPr>
              <a:t> </a:t>
            </a:r>
            <a:r>
              <a:rPr lang="en-US" sz="2000" dirty="0">
                <a:latin typeface="Arial" pitchFamily="34" charset="0"/>
                <a:cs typeface="Arial" pitchFamily="34" charset="0"/>
              </a:rPr>
              <a:t>{</a:t>
            </a:r>
          </a:p>
          <a:p>
            <a:pPr lvl="0" eaLnBrk="0" fontAlgn="base" hangingPunct="0">
              <a:spcBef>
                <a:spcPct val="0"/>
              </a:spcBef>
              <a:spcAft>
                <a:spcPct val="0"/>
              </a:spcAft>
            </a:pPr>
            <a:r>
              <a:rPr lang="en-US" sz="2000" dirty="0">
                <a:latin typeface="Arial" pitchFamily="34" charset="0"/>
                <a:cs typeface="Arial" pitchFamily="34" charset="0"/>
              </a:rPr>
              <a:t>        color: #0000ff;</a:t>
            </a:r>
          </a:p>
          <a:p>
            <a:pPr lvl="0" eaLnBrk="0" fontAlgn="base" hangingPunct="0">
              <a:spcBef>
                <a:spcPct val="0"/>
              </a:spcBef>
              <a:spcAft>
                <a:spcPct val="0"/>
              </a:spcAft>
            </a:pPr>
            <a:r>
              <a:rPr lang="en-US" sz="2000" dirty="0">
                <a:latin typeface="Arial" pitchFamily="34" charset="0"/>
                <a:cs typeface="Arial" pitchFamily="34" charset="0"/>
              </a:rPr>
              <a:t>    </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8" name="Rectangle 7"/>
          <p:cNvSpPr/>
          <p:nvPr/>
        </p:nvSpPr>
        <p:spPr>
          <a:xfrm>
            <a:off x="3962400" y="3682902"/>
            <a:ext cx="4572000" cy="923330"/>
          </a:xfrm>
          <a:prstGeom prst="rect">
            <a:avLst/>
          </a:prstGeom>
        </p:spPr>
        <p:txBody>
          <a:bodyPr>
            <a:spAutoFit/>
          </a:bodyPr>
          <a:lstStyle/>
          <a:p>
            <a:r>
              <a:rPr lang="en-US" dirty="0"/>
              <a:t>&lt;h1 class="blue"&gt;This is a heading&lt;/h1&gt;</a:t>
            </a:r>
          </a:p>
          <a:p>
            <a:r>
              <a:rPr lang="en-US" dirty="0"/>
              <a:t>  &lt;p class="blue"&gt;This is a paragraph.&lt;/p&gt;</a:t>
            </a:r>
          </a:p>
          <a:p>
            <a:r>
              <a:rPr lang="en-US" dirty="0"/>
              <a:t>  &lt;p&gt;This is another paragraph.&lt;/p&gt;</a:t>
            </a:r>
          </a:p>
        </p:txBody>
      </p:sp>
    </p:spTree>
    <p:extLst>
      <p:ext uri="{BB962C8B-B14F-4D97-AF65-F5344CB8AC3E}">
        <p14:creationId xmlns:p14="http://schemas.microsoft.com/office/powerpoint/2010/main" val="2711423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1054584" cy="369332"/>
          </a:xfrm>
          <a:prstGeom prst="rect">
            <a:avLst/>
          </a:prstGeom>
        </p:spPr>
        <p:txBody>
          <a:bodyPr wrap="none">
            <a:spAutoFit/>
          </a:bodyPr>
          <a:lstStyle/>
          <a:p>
            <a:pPr fontAlgn="base"/>
            <a:r>
              <a:rPr lang="en-US" b="1" dirty="0"/>
              <a:t>CSS Float</a:t>
            </a:r>
          </a:p>
        </p:txBody>
      </p:sp>
      <p:sp>
        <p:nvSpPr>
          <p:cNvPr id="3" name="Rectangle 2"/>
          <p:cNvSpPr/>
          <p:nvPr/>
        </p:nvSpPr>
        <p:spPr>
          <a:xfrm>
            <a:off x="304800" y="597932"/>
            <a:ext cx="8305800" cy="646331"/>
          </a:xfrm>
          <a:prstGeom prst="rect">
            <a:avLst/>
          </a:prstGeom>
        </p:spPr>
        <p:txBody>
          <a:bodyPr wrap="square">
            <a:spAutoFit/>
          </a:bodyPr>
          <a:lstStyle/>
          <a:p>
            <a:r>
              <a:rPr lang="en-US" dirty="0"/>
              <a:t>You can float elements to the left or right, but only applies to the elements that generate boxes that are not absolutely positioned. </a:t>
            </a:r>
          </a:p>
        </p:txBody>
      </p:sp>
      <p:sp>
        <p:nvSpPr>
          <p:cNvPr id="4" name="Rectangle 3"/>
          <p:cNvSpPr/>
          <p:nvPr/>
        </p:nvSpPr>
        <p:spPr>
          <a:xfrm>
            <a:off x="152400" y="1524000"/>
            <a:ext cx="8839200" cy="3693319"/>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&lt;title&gt;Example of Floating Elements&lt;/title&gt;</a:t>
            </a:r>
          </a:p>
          <a:p>
            <a:r>
              <a:rPr lang="en-US" dirty="0"/>
              <a:t>&lt;style type="text/</a:t>
            </a:r>
            <a:r>
              <a:rPr lang="en-US" dirty="0" err="1"/>
              <a:t>css</a:t>
            </a:r>
            <a:r>
              <a:rPr lang="en-US" dirty="0"/>
              <a:t>"&gt;</a:t>
            </a:r>
          </a:p>
          <a:p>
            <a:r>
              <a:rPr lang="en-US" dirty="0"/>
              <a:t>    </a:t>
            </a:r>
            <a:r>
              <a:rPr lang="en-US" dirty="0" err="1"/>
              <a:t>img</a:t>
            </a:r>
            <a:r>
              <a:rPr lang="en-US" dirty="0"/>
              <a:t> {</a:t>
            </a:r>
          </a:p>
          <a:p>
            <a:r>
              <a:rPr lang="en-US" dirty="0"/>
              <a:t>        float: left;</a:t>
            </a:r>
          </a:p>
          <a:p>
            <a:r>
              <a:rPr lang="en-US" dirty="0"/>
              <a:t>        width: 150px;</a:t>
            </a:r>
          </a:p>
          <a:p>
            <a:r>
              <a:rPr lang="en-US" dirty="0"/>
              <a:t>        height: 150px;</a:t>
            </a:r>
          </a:p>
          <a:p>
            <a:r>
              <a:rPr lang="en-US" dirty="0"/>
              <a:t>        margin-right: 20px;</a:t>
            </a:r>
          </a:p>
          <a:p>
            <a:r>
              <a:rPr lang="en-US" dirty="0"/>
              <a:t>    }</a:t>
            </a:r>
          </a:p>
          <a:p>
            <a:r>
              <a:rPr lang="en-US" dirty="0"/>
              <a:t>&lt;/style&gt;</a:t>
            </a:r>
          </a:p>
          <a:p>
            <a:r>
              <a:rPr lang="en-US" dirty="0"/>
              <a:t>&lt;/head</a:t>
            </a:r>
            <a:r>
              <a:rPr lang="en-US" dirty="0" smtClean="0"/>
              <a:t>&gt;</a:t>
            </a:r>
            <a:endParaRPr lang="en-US" dirty="0"/>
          </a:p>
        </p:txBody>
      </p:sp>
    </p:spTree>
    <p:extLst>
      <p:ext uri="{BB962C8B-B14F-4D97-AF65-F5344CB8AC3E}">
        <p14:creationId xmlns:p14="http://schemas.microsoft.com/office/powerpoint/2010/main" val="1764510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229600" cy="3139321"/>
          </a:xfrm>
          <a:prstGeom prst="rect">
            <a:avLst/>
          </a:prstGeom>
        </p:spPr>
        <p:txBody>
          <a:bodyPr wrap="square">
            <a:spAutoFit/>
          </a:bodyPr>
          <a:lstStyle/>
          <a:p>
            <a:r>
              <a:rPr lang="en-US" dirty="0"/>
              <a:t>&lt;body&gt;</a:t>
            </a:r>
          </a:p>
          <a:p>
            <a:r>
              <a:rPr lang="en-US" dirty="0"/>
              <a:t>	&lt;p&gt;&lt;</a:t>
            </a:r>
            <a:r>
              <a:rPr lang="en-US" dirty="0" err="1"/>
              <a:t>img</a:t>
            </a:r>
            <a:r>
              <a:rPr lang="en-US" dirty="0"/>
              <a:t> </a:t>
            </a:r>
            <a:r>
              <a:rPr lang="en-US" dirty="0" err="1" smtClean="0"/>
              <a:t>src</a:t>
            </a:r>
            <a:r>
              <a:rPr lang="en-US" dirty="0" smtClean="0"/>
              <a:t>="images/apple.jpg</a:t>
            </a:r>
            <a:r>
              <a:rPr lang="en-US" dirty="0"/>
              <a:t>" alt</a:t>
            </a:r>
            <a:r>
              <a:rPr lang="en-US" dirty="0" smtClean="0"/>
              <a:t>=“Apple“ title=“Apple“&gt;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Nam </a:t>
            </a:r>
            <a:r>
              <a:rPr lang="en-US" dirty="0" err="1"/>
              <a:t>eu</a:t>
            </a:r>
            <a:r>
              <a:rPr lang="en-US" dirty="0"/>
              <a:t> </a:t>
            </a:r>
            <a:r>
              <a:rPr lang="en-US" dirty="0" err="1"/>
              <a:t>sem</a:t>
            </a:r>
            <a:r>
              <a:rPr lang="en-US" dirty="0"/>
              <a:t> </a:t>
            </a:r>
            <a:r>
              <a:rPr lang="en-US" dirty="0" err="1"/>
              <a:t>tempor</a:t>
            </a:r>
            <a:r>
              <a:rPr lang="en-US" dirty="0"/>
              <a:t>, </a:t>
            </a:r>
            <a:r>
              <a:rPr lang="en-US" dirty="0" err="1"/>
              <a:t>varius</a:t>
            </a:r>
            <a:r>
              <a:rPr lang="en-US" dirty="0"/>
              <a:t> quam at, </a:t>
            </a:r>
            <a:r>
              <a:rPr lang="en-US" dirty="0" err="1"/>
              <a:t>luctus</a:t>
            </a:r>
            <a:r>
              <a:rPr lang="en-US" dirty="0"/>
              <a:t> dui. </a:t>
            </a:r>
            <a:r>
              <a:rPr lang="en-US" dirty="0" err="1"/>
              <a:t>Mauris</a:t>
            </a:r>
            <a:r>
              <a:rPr lang="en-US" dirty="0"/>
              <a:t> magna </a:t>
            </a:r>
            <a:r>
              <a:rPr lang="en-US" dirty="0" err="1"/>
              <a:t>metus</a:t>
            </a:r>
            <a:r>
              <a:rPr lang="en-US" dirty="0"/>
              <a:t>, </a:t>
            </a:r>
            <a:r>
              <a:rPr lang="en-US" dirty="0" err="1"/>
              <a:t>dapibus</a:t>
            </a:r>
            <a:r>
              <a:rPr lang="en-US" dirty="0"/>
              <a:t> </a:t>
            </a:r>
            <a:r>
              <a:rPr lang="en-US" dirty="0" err="1"/>
              <a:t>nec</a:t>
            </a:r>
            <a:r>
              <a:rPr lang="en-US" dirty="0"/>
              <a:t> </a:t>
            </a:r>
            <a:r>
              <a:rPr lang="en-US" dirty="0" err="1"/>
              <a:t>turpis</a:t>
            </a:r>
            <a:r>
              <a:rPr lang="en-US" dirty="0"/>
              <a:t> </a:t>
            </a:r>
            <a:r>
              <a:rPr lang="en-US" dirty="0" err="1"/>
              <a:t>vel</a:t>
            </a:r>
            <a:r>
              <a:rPr lang="en-US" dirty="0"/>
              <a:t>, semper </a:t>
            </a:r>
            <a:r>
              <a:rPr lang="en-US" dirty="0" err="1"/>
              <a:t>malesuada</a:t>
            </a:r>
            <a:r>
              <a:rPr lang="en-US" dirty="0"/>
              <a:t> ante. </a:t>
            </a:r>
            <a:r>
              <a:rPr lang="en-US" dirty="0" err="1"/>
              <a:t>Vestibulum</a:t>
            </a:r>
            <a:r>
              <a:rPr lang="en-US" dirty="0"/>
              <a:t> id </a:t>
            </a:r>
            <a:r>
              <a:rPr lang="en-US" dirty="0" err="1"/>
              <a:t>metus</a:t>
            </a:r>
            <a:r>
              <a:rPr lang="en-US" dirty="0"/>
              <a:t> ac </a:t>
            </a:r>
            <a:r>
              <a:rPr lang="en-US" dirty="0" err="1"/>
              <a:t>nisl</a:t>
            </a:r>
            <a:r>
              <a:rPr lang="en-US" dirty="0"/>
              <a:t> </a:t>
            </a:r>
            <a:r>
              <a:rPr lang="en-US" dirty="0" err="1"/>
              <a:t>bibendum</a:t>
            </a:r>
            <a:r>
              <a:rPr lang="en-US" dirty="0"/>
              <a:t> </a:t>
            </a:r>
            <a:r>
              <a:rPr lang="en-US" dirty="0" err="1"/>
              <a:t>scelerisque</a:t>
            </a:r>
            <a:r>
              <a:rPr lang="en-US" dirty="0"/>
              <a:t> non </a:t>
            </a:r>
            <a:r>
              <a:rPr lang="en-US" dirty="0" err="1"/>
              <a:t>non</a:t>
            </a:r>
            <a:r>
              <a:rPr lang="en-US" dirty="0"/>
              <a:t> </a:t>
            </a:r>
            <a:r>
              <a:rPr lang="en-US" dirty="0" err="1"/>
              <a:t>purus</a:t>
            </a:r>
            <a:r>
              <a:rPr lang="en-US" dirty="0"/>
              <a:t>. </a:t>
            </a:r>
            <a:r>
              <a:rPr lang="en-US" dirty="0" err="1"/>
              <a:t>Suspendisse</a:t>
            </a:r>
            <a:r>
              <a:rPr lang="en-US" dirty="0"/>
              <a:t> </a:t>
            </a:r>
            <a:r>
              <a:rPr lang="en-US" dirty="0" err="1"/>
              <a:t>varius</a:t>
            </a:r>
            <a:r>
              <a:rPr lang="en-US" dirty="0"/>
              <a:t> </a:t>
            </a:r>
            <a:r>
              <a:rPr lang="en-US" dirty="0" err="1"/>
              <a:t>nibh</a:t>
            </a:r>
            <a:r>
              <a:rPr lang="en-US" dirty="0"/>
              <a:t> non </a:t>
            </a:r>
            <a:r>
              <a:rPr lang="en-US" dirty="0" err="1"/>
              <a:t>aliquet</a:t>
            </a:r>
            <a:r>
              <a:rPr lang="en-US" dirty="0"/>
              <a:t> </a:t>
            </a:r>
            <a:r>
              <a:rPr lang="en-US" dirty="0" err="1"/>
              <a:t>sagittis</a:t>
            </a:r>
            <a:r>
              <a:rPr lang="en-US" dirty="0"/>
              <a:t>. In </a:t>
            </a:r>
            <a:r>
              <a:rPr lang="en-US" dirty="0" err="1"/>
              <a:t>tincidunt</a:t>
            </a:r>
            <a:r>
              <a:rPr lang="en-US" dirty="0"/>
              <a:t> </a:t>
            </a:r>
            <a:r>
              <a:rPr lang="en-US" dirty="0" err="1"/>
              <a:t>orci</a:t>
            </a:r>
            <a:r>
              <a:rPr lang="en-US" dirty="0"/>
              <a:t> sit </a:t>
            </a:r>
            <a:r>
              <a:rPr lang="en-US" dirty="0" err="1"/>
              <a:t>amet</a:t>
            </a:r>
            <a:r>
              <a:rPr lang="en-US" dirty="0"/>
              <a:t> </a:t>
            </a:r>
            <a:r>
              <a:rPr lang="en-US" dirty="0" err="1"/>
              <a:t>elementum</a:t>
            </a:r>
            <a:r>
              <a:rPr lang="en-US" dirty="0"/>
              <a:t> </a:t>
            </a:r>
            <a:r>
              <a:rPr lang="en-US" dirty="0" err="1"/>
              <a:t>vestibulum</a:t>
            </a:r>
            <a:r>
              <a:rPr lang="en-US" dirty="0"/>
              <a:t>. </a:t>
            </a:r>
            <a:r>
              <a:rPr lang="en-US" dirty="0" err="1"/>
              <a:t>Vivamus</a:t>
            </a:r>
            <a:r>
              <a:rPr lang="en-US" dirty="0"/>
              <a:t> </a:t>
            </a:r>
            <a:r>
              <a:rPr lang="en-US" dirty="0" err="1"/>
              <a:t>fermentum</a:t>
            </a:r>
            <a:r>
              <a:rPr lang="en-US" dirty="0"/>
              <a:t> in </a:t>
            </a:r>
            <a:r>
              <a:rPr lang="en-US" dirty="0" err="1"/>
              <a:t>arcu</a:t>
            </a:r>
            <a:r>
              <a:rPr lang="en-US" dirty="0"/>
              <a:t> in </a:t>
            </a:r>
            <a:r>
              <a:rPr lang="en-US" dirty="0" err="1"/>
              <a:t>aliquam</a:t>
            </a:r>
            <a:r>
              <a:rPr lang="en-US" dirty="0"/>
              <a:t>. </a:t>
            </a:r>
            <a:r>
              <a:rPr lang="en-US" dirty="0" err="1"/>
              <a:t>Quisque</a:t>
            </a:r>
            <a:r>
              <a:rPr lang="en-US" dirty="0"/>
              <a:t> </a:t>
            </a:r>
            <a:r>
              <a:rPr lang="en-US" dirty="0" err="1"/>
              <a:t>aliquam</a:t>
            </a:r>
            <a:r>
              <a:rPr lang="en-US" dirty="0"/>
              <a:t> </a:t>
            </a:r>
            <a:r>
              <a:rPr lang="en-US" dirty="0" err="1"/>
              <a:t>porta</a:t>
            </a:r>
            <a:r>
              <a:rPr lang="en-US" dirty="0"/>
              <a:t> </a:t>
            </a:r>
            <a:r>
              <a:rPr lang="en-US" dirty="0" err="1"/>
              <a:t>odio</a:t>
            </a:r>
            <a:r>
              <a:rPr lang="en-US" dirty="0"/>
              <a:t> in </a:t>
            </a:r>
            <a:r>
              <a:rPr lang="en-US" dirty="0" err="1"/>
              <a:t>fringilla</a:t>
            </a:r>
            <a:r>
              <a:rPr lang="en-US" dirty="0"/>
              <a:t>. </a:t>
            </a:r>
            <a:r>
              <a:rPr lang="en-US" dirty="0" err="1"/>
              <a:t>Vivamus</a:t>
            </a:r>
            <a:r>
              <a:rPr lang="en-US" dirty="0"/>
              <a:t> </a:t>
            </a:r>
            <a:r>
              <a:rPr lang="en-US" dirty="0" err="1"/>
              <a:t>nisl</a:t>
            </a:r>
            <a:r>
              <a:rPr lang="en-US" dirty="0"/>
              <a:t> </a:t>
            </a:r>
            <a:r>
              <a:rPr lang="en-US" dirty="0" err="1"/>
              <a:t>leo</a:t>
            </a:r>
            <a:r>
              <a:rPr lang="en-US" dirty="0"/>
              <a:t>, </a:t>
            </a:r>
            <a:r>
              <a:rPr lang="en-US" dirty="0" err="1"/>
              <a:t>blandit</a:t>
            </a:r>
            <a:r>
              <a:rPr lang="en-US" dirty="0"/>
              <a:t> at </a:t>
            </a:r>
            <a:r>
              <a:rPr lang="en-US" dirty="0" err="1"/>
              <a:t>bibendum</a:t>
            </a:r>
            <a:r>
              <a:rPr lang="en-US" dirty="0"/>
              <a:t> </a:t>
            </a:r>
            <a:r>
              <a:rPr lang="en-US" dirty="0" err="1"/>
              <a:t>eu</a:t>
            </a:r>
            <a:r>
              <a:rPr lang="en-US" dirty="0"/>
              <a:t>, </a:t>
            </a:r>
            <a:r>
              <a:rPr lang="en-US" dirty="0" err="1"/>
              <a:t>tristique</a:t>
            </a:r>
            <a:r>
              <a:rPr lang="en-US" dirty="0"/>
              <a:t> </a:t>
            </a:r>
            <a:r>
              <a:rPr lang="en-US" dirty="0" err="1"/>
              <a:t>eget</a:t>
            </a:r>
            <a:r>
              <a:rPr lang="en-US" dirty="0"/>
              <a:t> </a:t>
            </a:r>
            <a:r>
              <a:rPr lang="en-US" dirty="0" err="1"/>
              <a:t>risus</a:t>
            </a:r>
            <a:r>
              <a:rPr lang="en-US" dirty="0"/>
              <a:t>. Integer </a:t>
            </a:r>
            <a:r>
              <a:rPr lang="en-US" dirty="0" err="1"/>
              <a:t>aliquet</a:t>
            </a:r>
            <a:r>
              <a:rPr lang="en-US" dirty="0"/>
              <a:t> quam </a:t>
            </a:r>
            <a:r>
              <a:rPr lang="en-US" dirty="0" err="1"/>
              <a:t>ut</a:t>
            </a:r>
            <a:r>
              <a:rPr lang="en-US" dirty="0"/>
              <a:t> </a:t>
            </a:r>
            <a:r>
              <a:rPr lang="en-US" dirty="0" err="1"/>
              <a:t>elit</a:t>
            </a:r>
            <a:r>
              <a:rPr lang="en-US" dirty="0"/>
              <a:t> </a:t>
            </a:r>
            <a:r>
              <a:rPr lang="en-US" dirty="0" err="1"/>
              <a:t>suscipit</a:t>
            </a:r>
            <a:r>
              <a:rPr lang="en-US" dirty="0"/>
              <a:t>, id </a:t>
            </a:r>
            <a:r>
              <a:rPr lang="en-US" dirty="0" err="1"/>
              <a:t>interdum</a:t>
            </a:r>
            <a:r>
              <a:rPr lang="en-US" dirty="0"/>
              <a:t> </a:t>
            </a:r>
            <a:r>
              <a:rPr lang="en-US" dirty="0" err="1"/>
              <a:t>neque</a:t>
            </a:r>
            <a:r>
              <a:rPr lang="en-US" dirty="0"/>
              <a:t> </a:t>
            </a:r>
            <a:r>
              <a:rPr lang="en-US" dirty="0" err="1"/>
              <a:t>porttitor</a:t>
            </a:r>
            <a:r>
              <a:rPr lang="en-US" dirty="0"/>
              <a:t>. Integer </a:t>
            </a:r>
            <a:r>
              <a:rPr lang="en-US" dirty="0" err="1"/>
              <a:t>faucibus</a:t>
            </a:r>
            <a:r>
              <a:rPr lang="en-US" dirty="0"/>
              <a:t> ligula.&lt;/p&gt;</a:t>
            </a:r>
          </a:p>
          <a:p>
            <a:r>
              <a:rPr lang="en-US" dirty="0"/>
              <a:t>&lt;/body&gt;</a:t>
            </a:r>
          </a:p>
          <a:p>
            <a:r>
              <a:rPr lang="en-US" dirty="0"/>
              <a:t>&lt;/html&gt; </a:t>
            </a:r>
          </a:p>
        </p:txBody>
      </p:sp>
      <p:sp>
        <p:nvSpPr>
          <p:cNvPr id="3" name="Rectangle 2"/>
          <p:cNvSpPr/>
          <p:nvPr/>
        </p:nvSpPr>
        <p:spPr>
          <a:xfrm>
            <a:off x="1905000" y="3240881"/>
            <a:ext cx="6934200" cy="3693319"/>
          </a:xfrm>
          <a:prstGeom prst="rect">
            <a:avLst/>
          </a:prstGeom>
        </p:spPr>
        <p:txBody>
          <a:bodyPr wrap="square">
            <a:spAutoFit/>
          </a:bodyPr>
          <a:lstStyle/>
          <a:p>
            <a:r>
              <a:rPr lang="en-US" dirty="0"/>
              <a:t>&lt;style type="text/</a:t>
            </a:r>
            <a:r>
              <a:rPr lang="en-US" dirty="0" err="1"/>
              <a:t>css</a:t>
            </a:r>
            <a:r>
              <a:rPr lang="en-US" dirty="0"/>
              <a:t>"&gt;</a:t>
            </a:r>
          </a:p>
          <a:p>
            <a:r>
              <a:rPr lang="en-US" dirty="0"/>
              <a:t>    </a:t>
            </a:r>
            <a:r>
              <a:rPr lang="en-US" dirty="0" err="1"/>
              <a:t>ul</a:t>
            </a:r>
            <a:r>
              <a:rPr lang="en-US" dirty="0"/>
              <a:t>{</a:t>
            </a:r>
          </a:p>
          <a:p>
            <a:r>
              <a:rPr lang="en-US" dirty="0"/>
              <a:t>        margin: 0;</a:t>
            </a:r>
          </a:p>
          <a:p>
            <a:r>
              <a:rPr lang="en-US" dirty="0"/>
              <a:t>        padding: 0;</a:t>
            </a:r>
          </a:p>
          <a:p>
            <a:r>
              <a:rPr lang="en-US" dirty="0"/>
              <a:t>        list-style: none;</a:t>
            </a:r>
          </a:p>
          <a:p>
            <a:r>
              <a:rPr lang="en-US" dirty="0"/>
              <a:t>    }</a:t>
            </a:r>
          </a:p>
          <a:p>
            <a:r>
              <a:rPr lang="en-US" dirty="0"/>
              <a:t>    .thumbnail {</a:t>
            </a:r>
          </a:p>
          <a:p>
            <a:r>
              <a:rPr lang="en-US" dirty="0"/>
              <a:t>        float: left;</a:t>
            </a:r>
          </a:p>
          <a:p>
            <a:r>
              <a:rPr lang="en-US" dirty="0"/>
              <a:t>        width: 125px;</a:t>
            </a:r>
          </a:p>
          <a:p>
            <a:r>
              <a:rPr lang="en-US" dirty="0"/>
              <a:t>        height: 125px;</a:t>
            </a:r>
          </a:p>
          <a:p>
            <a:r>
              <a:rPr lang="en-US" dirty="0"/>
              <a:t>        margin: 10px;</a:t>
            </a:r>
          </a:p>
          <a:p>
            <a:r>
              <a:rPr lang="en-US" dirty="0"/>
              <a:t>    }</a:t>
            </a:r>
          </a:p>
          <a:p>
            <a:r>
              <a:rPr lang="en-US" dirty="0"/>
              <a:t>&lt;/style&gt;</a:t>
            </a:r>
          </a:p>
        </p:txBody>
      </p:sp>
    </p:spTree>
    <p:extLst>
      <p:ext uri="{BB962C8B-B14F-4D97-AF65-F5344CB8AC3E}">
        <p14:creationId xmlns:p14="http://schemas.microsoft.com/office/powerpoint/2010/main" val="2881191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04800"/>
            <a:ext cx="9067800" cy="2308324"/>
          </a:xfrm>
          <a:prstGeom prst="rect">
            <a:avLst/>
          </a:prstGeom>
        </p:spPr>
        <p:txBody>
          <a:bodyPr wrap="square">
            <a:spAutoFit/>
          </a:bodyPr>
          <a:lstStyle/>
          <a:p>
            <a:r>
              <a:rPr lang="en-US" dirty="0"/>
              <a:t>&lt;body&gt;</a:t>
            </a:r>
          </a:p>
          <a:p>
            <a:r>
              <a:rPr lang="en-US" dirty="0"/>
              <a:t>	&lt;</a:t>
            </a:r>
            <a:r>
              <a:rPr lang="en-US" dirty="0" err="1"/>
              <a:t>ul</a:t>
            </a:r>
            <a:r>
              <a:rPr lang="en-US" dirty="0"/>
              <a:t>&gt;</a:t>
            </a:r>
          </a:p>
          <a:p>
            <a:r>
              <a:rPr lang="en-US" dirty="0"/>
              <a:t>        &lt;li class="thumbnail"&gt;&lt;</a:t>
            </a:r>
            <a:r>
              <a:rPr lang="en-US" dirty="0" err="1"/>
              <a:t>img</a:t>
            </a:r>
            <a:r>
              <a:rPr lang="en-US" dirty="0"/>
              <a:t> </a:t>
            </a:r>
            <a:r>
              <a:rPr lang="en-US" dirty="0" err="1"/>
              <a:t>src</a:t>
            </a:r>
            <a:r>
              <a:rPr lang="en-US" dirty="0" smtClean="0"/>
              <a:t>=“images/club.jpg</a:t>
            </a:r>
            <a:r>
              <a:rPr lang="en-US" dirty="0"/>
              <a:t>" alt="Club Card"&gt;&lt;/li&gt;</a:t>
            </a:r>
          </a:p>
          <a:p>
            <a:r>
              <a:rPr lang="en-US" dirty="0"/>
              <a:t>        &lt;li class="thumbnail"&gt;&lt;</a:t>
            </a:r>
            <a:r>
              <a:rPr lang="en-US" dirty="0" err="1"/>
              <a:t>img</a:t>
            </a:r>
            <a:r>
              <a:rPr lang="en-US" dirty="0"/>
              <a:t> </a:t>
            </a:r>
            <a:r>
              <a:rPr lang="en-US" dirty="0" err="1"/>
              <a:t>src</a:t>
            </a:r>
            <a:r>
              <a:rPr lang="en-US" dirty="0" smtClean="0"/>
              <a:t>=“images/diamond.jpg</a:t>
            </a:r>
            <a:r>
              <a:rPr lang="en-US" dirty="0"/>
              <a:t>" alt="Diamond Card"&gt;&lt;/li&gt;</a:t>
            </a:r>
          </a:p>
          <a:p>
            <a:r>
              <a:rPr lang="en-US" dirty="0"/>
              <a:t>        &lt;li class="thumbnail"&gt;&lt;</a:t>
            </a:r>
            <a:r>
              <a:rPr lang="en-US" dirty="0" err="1"/>
              <a:t>img</a:t>
            </a:r>
            <a:r>
              <a:rPr lang="en-US" dirty="0"/>
              <a:t> </a:t>
            </a:r>
            <a:r>
              <a:rPr lang="en-US" dirty="0" err="1"/>
              <a:t>src</a:t>
            </a:r>
            <a:r>
              <a:rPr lang="en-US" dirty="0" smtClean="0"/>
              <a:t>="images/spade.jpg</a:t>
            </a:r>
            <a:r>
              <a:rPr lang="en-US" dirty="0"/>
              <a:t>" alt="Spade Card"&gt;&lt;/li&gt;</a:t>
            </a:r>
          </a:p>
          <a:p>
            <a:r>
              <a:rPr lang="en-US" dirty="0"/>
              <a:t>        &lt;li class="thumbnail"&gt;&lt;</a:t>
            </a:r>
            <a:r>
              <a:rPr lang="en-US" dirty="0" err="1"/>
              <a:t>img</a:t>
            </a:r>
            <a:r>
              <a:rPr lang="en-US" dirty="0"/>
              <a:t> </a:t>
            </a:r>
            <a:r>
              <a:rPr lang="en-US" dirty="0" err="1"/>
              <a:t>src</a:t>
            </a:r>
            <a:r>
              <a:rPr lang="en-US" dirty="0" smtClean="0"/>
              <a:t>="images/heart.jpg</a:t>
            </a:r>
            <a:r>
              <a:rPr lang="en-US" dirty="0"/>
              <a:t>" alt="Heart Card"&gt;&lt;/li&gt;</a:t>
            </a:r>
          </a:p>
          <a:p>
            <a:r>
              <a:rPr lang="en-US" dirty="0"/>
              <a:t>    &lt;/</a:t>
            </a:r>
            <a:r>
              <a:rPr lang="en-US" dirty="0" err="1"/>
              <a:t>ul</a:t>
            </a:r>
            <a:r>
              <a:rPr lang="en-US" dirty="0"/>
              <a:t>&gt;</a:t>
            </a:r>
          </a:p>
          <a:p>
            <a:r>
              <a:rPr lang="en-US" dirty="0"/>
              <a:t>&lt;/body&gt;</a:t>
            </a:r>
          </a:p>
        </p:txBody>
      </p:sp>
      <p:pic>
        <p:nvPicPr>
          <p:cNvPr id="1026" name="Picture 2" descr="C:\Users\sanja\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0"/>
            <a:ext cx="2621348" cy="327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6111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7693"/>
            <a:ext cx="8991600" cy="6740307"/>
          </a:xfrm>
          <a:prstGeom prst="rect">
            <a:avLst/>
          </a:prstGeom>
        </p:spPr>
        <p:txBody>
          <a:bodyPr wrap="square">
            <a:spAutoFit/>
          </a:bodyPr>
          <a:lstStyle/>
          <a:p>
            <a:r>
              <a:rPr lang="en-US" sz="1600" dirty="0"/>
              <a:t>&lt;!DOCTYPE html&gt;</a:t>
            </a:r>
          </a:p>
          <a:p>
            <a:r>
              <a:rPr lang="en-US" sz="1600" dirty="0"/>
              <a:t>&lt;html </a:t>
            </a:r>
            <a:r>
              <a:rPr lang="en-US" sz="1600" dirty="0" err="1"/>
              <a:t>lang</a:t>
            </a:r>
            <a:r>
              <a:rPr lang="en-US" sz="1600" dirty="0"/>
              <a:t>="en"&gt;</a:t>
            </a:r>
          </a:p>
          <a:p>
            <a:r>
              <a:rPr lang="en-US" sz="1600" dirty="0"/>
              <a:t>&lt;head&gt;</a:t>
            </a:r>
          </a:p>
          <a:p>
            <a:r>
              <a:rPr lang="en-US" sz="1600" dirty="0"/>
              <a:t>&lt;title&gt;Example of CSS positioning&lt;/title&gt;</a:t>
            </a:r>
          </a:p>
          <a:p>
            <a:r>
              <a:rPr lang="en-US" sz="1600" dirty="0"/>
              <a:t>&lt;style type="text/</a:t>
            </a:r>
            <a:r>
              <a:rPr lang="en-US" sz="1600" dirty="0" err="1"/>
              <a:t>css</a:t>
            </a:r>
            <a:r>
              <a:rPr lang="en-US" sz="1600" dirty="0"/>
              <a:t>"&gt;</a:t>
            </a:r>
          </a:p>
          <a:p>
            <a:r>
              <a:rPr lang="en-US" sz="1600" dirty="0"/>
              <a:t>    p {</a:t>
            </a:r>
          </a:p>
          <a:p>
            <a:r>
              <a:rPr lang="en-US" sz="1600" dirty="0"/>
              <a:t>        width: 200px;</a:t>
            </a:r>
          </a:p>
          <a:p>
            <a:r>
              <a:rPr lang="en-US" sz="1600" dirty="0"/>
              <a:t>        padding: 10px;</a:t>
            </a:r>
          </a:p>
          <a:p>
            <a:r>
              <a:rPr lang="en-US" sz="1600" dirty="0"/>
              <a:t>    }</a:t>
            </a:r>
          </a:p>
          <a:p>
            <a:r>
              <a:rPr lang="en-US" sz="1600" dirty="0"/>
              <a:t>    .up {</a:t>
            </a:r>
          </a:p>
          <a:p>
            <a:r>
              <a:rPr lang="en-US" sz="1600" dirty="0"/>
              <a:t>        background: #ee665a;</a:t>
            </a:r>
          </a:p>
          <a:p>
            <a:r>
              <a:rPr lang="en-US" sz="1600" dirty="0"/>
              <a:t>        position: absolute;</a:t>
            </a:r>
          </a:p>
          <a:p>
            <a:r>
              <a:rPr lang="en-US" sz="1600" dirty="0"/>
              <a:t>        top: 0;</a:t>
            </a:r>
          </a:p>
          <a:p>
            <a:r>
              <a:rPr lang="en-US" sz="1600" dirty="0"/>
              <a:t>        </a:t>
            </a:r>
          </a:p>
          <a:p>
            <a:r>
              <a:rPr lang="en-US" sz="1600" dirty="0"/>
              <a:t>    }</a:t>
            </a:r>
          </a:p>
          <a:p>
            <a:r>
              <a:rPr lang="en-US" sz="1600" dirty="0"/>
              <a:t>    .down {</a:t>
            </a:r>
          </a:p>
          <a:p>
            <a:r>
              <a:rPr lang="en-US" sz="1600" dirty="0"/>
              <a:t>        background: #b0d878;</a:t>
            </a:r>
          </a:p>
          <a:p>
            <a:r>
              <a:rPr lang="en-US" sz="1600" dirty="0"/>
              <a:t>        position: absolute;</a:t>
            </a:r>
          </a:p>
          <a:p>
            <a:r>
              <a:rPr lang="en-US" sz="1600" dirty="0"/>
              <a:t>        bottom: 0;</a:t>
            </a:r>
          </a:p>
          <a:p>
            <a:r>
              <a:rPr lang="en-US" sz="1600" dirty="0"/>
              <a:t>    }</a:t>
            </a:r>
          </a:p>
          <a:p>
            <a:r>
              <a:rPr lang="en-US" sz="1600" dirty="0"/>
              <a:t>&lt;/style&gt;</a:t>
            </a:r>
          </a:p>
          <a:p>
            <a:r>
              <a:rPr lang="en-US" sz="1600" dirty="0"/>
              <a:t>&lt;/head&gt;</a:t>
            </a:r>
          </a:p>
          <a:p>
            <a:r>
              <a:rPr lang="en-US" sz="1600" dirty="0"/>
              <a:t>&lt;body&gt;</a:t>
            </a:r>
          </a:p>
          <a:p>
            <a:r>
              <a:rPr lang="en-US" sz="1600" dirty="0"/>
              <a:t>    &lt;p class="up"&gt;This paragraph is placed at the top of the document's viewport.&lt;/p&gt;</a:t>
            </a:r>
          </a:p>
          <a:p>
            <a:r>
              <a:rPr lang="en-US" sz="1600" dirty="0"/>
              <a:t>    &lt;p class="down"&gt;This paragraph is placed at the bottom of the document's viewport.&lt;/p&gt;</a:t>
            </a:r>
          </a:p>
          <a:p>
            <a:r>
              <a:rPr lang="en-US" sz="1600" dirty="0"/>
              <a:t>&lt;/body&gt;</a:t>
            </a:r>
          </a:p>
          <a:p>
            <a:r>
              <a:rPr lang="en-US" sz="1600" dirty="0"/>
              <a:t>&lt;/html&gt; </a:t>
            </a:r>
          </a:p>
        </p:txBody>
      </p:sp>
    </p:spTree>
    <p:extLst>
      <p:ext uri="{BB962C8B-B14F-4D97-AF65-F5344CB8AC3E}">
        <p14:creationId xmlns:p14="http://schemas.microsoft.com/office/powerpoint/2010/main" val="2076730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847"/>
            <a:ext cx="8991600" cy="6740307"/>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&lt;title&gt;Example of CSS floating&lt;/title&gt;</a:t>
            </a:r>
          </a:p>
          <a:p>
            <a:r>
              <a:rPr lang="en-US" dirty="0"/>
              <a:t>&lt;style type="text/</a:t>
            </a:r>
            <a:r>
              <a:rPr lang="en-US" dirty="0" err="1"/>
              <a:t>css</a:t>
            </a:r>
            <a:r>
              <a:rPr lang="en-US" dirty="0"/>
              <a:t>"&gt;</a:t>
            </a:r>
          </a:p>
          <a:p>
            <a:r>
              <a:rPr lang="en-US" dirty="0"/>
              <a:t>    div {</a:t>
            </a:r>
          </a:p>
          <a:p>
            <a:r>
              <a:rPr lang="en-US" dirty="0"/>
              <a:t>        width: 200px;</a:t>
            </a:r>
          </a:p>
          <a:p>
            <a:r>
              <a:rPr lang="en-US" dirty="0"/>
              <a:t>        padding: 10px;</a:t>
            </a:r>
          </a:p>
          <a:p>
            <a:r>
              <a:rPr lang="en-US" dirty="0"/>
              <a:t>    }</a:t>
            </a:r>
          </a:p>
          <a:p>
            <a:r>
              <a:rPr lang="en-US" dirty="0"/>
              <a:t>    </a:t>
            </a:r>
            <a:r>
              <a:rPr lang="en-US" dirty="0" err="1"/>
              <a:t>div.red</a:t>
            </a:r>
            <a:r>
              <a:rPr lang="en-US" dirty="0"/>
              <a:t> {</a:t>
            </a:r>
          </a:p>
          <a:p>
            <a:r>
              <a:rPr lang="en-US" dirty="0"/>
              <a:t>        float: left;       </a:t>
            </a:r>
          </a:p>
          <a:p>
            <a:r>
              <a:rPr lang="en-US" dirty="0"/>
              <a:t>        background: #ff0000;</a:t>
            </a:r>
          </a:p>
          <a:p>
            <a:r>
              <a:rPr lang="en-US" dirty="0"/>
              <a:t>    }</a:t>
            </a:r>
          </a:p>
          <a:p>
            <a:r>
              <a:rPr lang="en-US" dirty="0"/>
              <a:t>    </a:t>
            </a:r>
            <a:r>
              <a:rPr lang="en-US" dirty="0" err="1"/>
              <a:t>div.green</a:t>
            </a:r>
            <a:r>
              <a:rPr lang="en-US" dirty="0"/>
              <a:t> {</a:t>
            </a:r>
          </a:p>
          <a:p>
            <a:r>
              <a:rPr lang="en-US" dirty="0"/>
              <a:t>        float: right;</a:t>
            </a:r>
          </a:p>
          <a:p>
            <a:r>
              <a:rPr lang="en-US" dirty="0"/>
              <a:t>        background: #00ff00;</a:t>
            </a:r>
          </a:p>
          <a:p>
            <a:r>
              <a:rPr lang="en-US" dirty="0"/>
              <a:t>    }</a:t>
            </a:r>
          </a:p>
          <a:p>
            <a:r>
              <a:rPr lang="en-US" dirty="0"/>
              <a:t>&lt;/style&gt;</a:t>
            </a:r>
          </a:p>
          <a:p>
            <a:r>
              <a:rPr lang="en-US" dirty="0"/>
              <a:t>&lt;/head&gt;</a:t>
            </a:r>
          </a:p>
          <a:p>
            <a:r>
              <a:rPr lang="en-US" dirty="0"/>
              <a:t>&lt;body&gt;</a:t>
            </a:r>
          </a:p>
          <a:p>
            <a:r>
              <a:rPr lang="en-US" dirty="0"/>
              <a:t>    &lt;div class="red"&gt;Floated to left.&lt;/div&gt;</a:t>
            </a:r>
          </a:p>
          <a:p>
            <a:r>
              <a:rPr lang="en-US" dirty="0"/>
              <a:t>    &lt;div class="green"&gt;Floated to right.&lt;/div&gt;</a:t>
            </a:r>
          </a:p>
          <a:p>
            <a:r>
              <a:rPr lang="en-US" dirty="0"/>
              <a:t>&lt;/body&gt;</a:t>
            </a:r>
          </a:p>
          <a:p>
            <a:r>
              <a:rPr lang="en-US" dirty="0"/>
              <a:t>&lt;/html&gt; </a:t>
            </a:r>
          </a:p>
        </p:txBody>
      </p:sp>
    </p:spTree>
    <p:extLst>
      <p:ext uri="{BB962C8B-B14F-4D97-AF65-F5344CB8AC3E}">
        <p14:creationId xmlns:p14="http://schemas.microsoft.com/office/powerpoint/2010/main" val="2550587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610600" cy="1200329"/>
          </a:xfrm>
          <a:prstGeom prst="rect">
            <a:avLst/>
          </a:prstGeom>
        </p:spPr>
        <p:txBody>
          <a:bodyPr wrap="square">
            <a:spAutoFit/>
          </a:bodyPr>
          <a:lstStyle/>
          <a:p>
            <a:pPr fontAlgn="base"/>
            <a:r>
              <a:rPr lang="en-US" b="1" dirty="0"/>
              <a:t>Clearing Floats</a:t>
            </a:r>
          </a:p>
          <a:p>
            <a:pPr fontAlgn="base"/>
            <a:r>
              <a:rPr lang="en-US" dirty="0"/>
              <a:t>One of the most confusing things about working with the float-based layouts is the collapsing parent. The parent element doesn't stretch up automatically to accommodate the floated elements. </a:t>
            </a:r>
          </a:p>
        </p:txBody>
      </p:sp>
      <p:sp>
        <p:nvSpPr>
          <p:cNvPr id="3" name="Rectangle 2"/>
          <p:cNvSpPr/>
          <p:nvPr/>
        </p:nvSpPr>
        <p:spPr>
          <a:xfrm>
            <a:off x="2971800" y="1219200"/>
            <a:ext cx="8305800" cy="5632311"/>
          </a:xfrm>
          <a:prstGeom prst="rect">
            <a:avLst/>
          </a:prstGeom>
        </p:spPr>
        <p:txBody>
          <a:bodyPr wrap="square">
            <a:spAutoFit/>
          </a:bodyPr>
          <a:lstStyle/>
          <a:p>
            <a:r>
              <a:rPr lang="en-US" dirty="0"/>
              <a:t>&lt;style type="text/</a:t>
            </a:r>
            <a:r>
              <a:rPr lang="en-US" dirty="0" err="1"/>
              <a:t>css</a:t>
            </a:r>
            <a:r>
              <a:rPr lang="en-US" dirty="0"/>
              <a:t>"&gt;</a:t>
            </a:r>
          </a:p>
          <a:p>
            <a:r>
              <a:rPr lang="en-US" dirty="0"/>
              <a:t>    .container{</a:t>
            </a:r>
          </a:p>
          <a:p>
            <a:r>
              <a:rPr lang="en-US" dirty="0"/>
              <a:t>        float: left;</a:t>
            </a:r>
          </a:p>
          <a:p>
            <a:r>
              <a:rPr lang="en-US" dirty="0"/>
              <a:t>        background: yellow;</a:t>
            </a:r>
          </a:p>
          <a:p>
            <a:r>
              <a:rPr lang="en-US" dirty="0"/>
              <a:t>        border: 1px solid #c4884d;      </a:t>
            </a:r>
          </a:p>
          <a:p>
            <a:r>
              <a:rPr lang="en-US" dirty="0"/>
              <a:t>    }</a:t>
            </a:r>
          </a:p>
          <a:p>
            <a:r>
              <a:rPr lang="en-US" dirty="0"/>
              <a:t>    p {</a:t>
            </a:r>
          </a:p>
          <a:p>
            <a:r>
              <a:rPr lang="en-US" dirty="0"/>
              <a:t>        width: 200px;        </a:t>
            </a:r>
          </a:p>
          <a:p>
            <a:r>
              <a:rPr lang="en-US" dirty="0"/>
              <a:t>        margin: 10px;</a:t>
            </a:r>
          </a:p>
          <a:p>
            <a:r>
              <a:rPr lang="en-US" dirty="0"/>
              <a:t>        padding: 10px;</a:t>
            </a:r>
          </a:p>
          <a:p>
            <a:r>
              <a:rPr lang="en-US" dirty="0"/>
              <a:t>    }</a:t>
            </a:r>
          </a:p>
          <a:p>
            <a:r>
              <a:rPr lang="en-US" dirty="0"/>
              <a:t>    .red {</a:t>
            </a:r>
          </a:p>
          <a:p>
            <a:r>
              <a:rPr lang="en-US" dirty="0"/>
              <a:t>        float: left;       </a:t>
            </a:r>
          </a:p>
          <a:p>
            <a:r>
              <a:rPr lang="en-US" dirty="0"/>
              <a:t>        background: #ff0000;</a:t>
            </a:r>
          </a:p>
          <a:p>
            <a:r>
              <a:rPr lang="en-US" dirty="0"/>
              <a:t>    }</a:t>
            </a:r>
          </a:p>
          <a:p>
            <a:r>
              <a:rPr lang="en-US" dirty="0"/>
              <a:t>    .green {</a:t>
            </a:r>
          </a:p>
          <a:p>
            <a:r>
              <a:rPr lang="en-US" dirty="0"/>
              <a:t>        float: right;</a:t>
            </a:r>
          </a:p>
          <a:p>
            <a:r>
              <a:rPr lang="en-US" dirty="0"/>
              <a:t>        background: #00ff00;</a:t>
            </a:r>
          </a:p>
          <a:p>
            <a:r>
              <a:rPr lang="en-US" dirty="0"/>
              <a:t>    }</a:t>
            </a:r>
          </a:p>
          <a:p>
            <a:r>
              <a:rPr lang="en-US" dirty="0"/>
              <a:t>&lt;/style&gt;</a:t>
            </a:r>
          </a:p>
        </p:txBody>
      </p:sp>
    </p:spTree>
    <p:extLst>
      <p:ext uri="{BB962C8B-B14F-4D97-AF65-F5344CB8AC3E}">
        <p14:creationId xmlns:p14="http://schemas.microsoft.com/office/powerpoint/2010/main" val="13962134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6477000" cy="1754326"/>
          </a:xfrm>
          <a:prstGeom prst="rect">
            <a:avLst/>
          </a:prstGeom>
        </p:spPr>
        <p:txBody>
          <a:bodyPr wrap="square">
            <a:spAutoFit/>
          </a:bodyPr>
          <a:lstStyle/>
          <a:p>
            <a:r>
              <a:rPr lang="en-US" dirty="0"/>
              <a:t>&lt;body&gt;</a:t>
            </a:r>
          </a:p>
          <a:p>
            <a:r>
              <a:rPr lang="en-US" dirty="0"/>
              <a:t>    &lt;div class="container"&gt;</a:t>
            </a:r>
          </a:p>
          <a:p>
            <a:r>
              <a:rPr lang="en-US" dirty="0"/>
              <a:t>        &lt;p class="red"&gt;Floated to left.&lt;/p&gt;</a:t>
            </a:r>
          </a:p>
          <a:p>
            <a:r>
              <a:rPr lang="en-US" dirty="0"/>
              <a:t>        &lt;p class="green"&gt;Floated to right.&lt;/p&gt;</a:t>
            </a:r>
          </a:p>
          <a:p>
            <a:r>
              <a:rPr lang="en-US" dirty="0"/>
              <a:t>    &lt;/div&gt;</a:t>
            </a:r>
          </a:p>
          <a:p>
            <a:r>
              <a:rPr lang="en-US" dirty="0"/>
              <a:t>&lt;/body&gt;</a:t>
            </a:r>
          </a:p>
        </p:txBody>
      </p:sp>
      <p:sp>
        <p:nvSpPr>
          <p:cNvPr id="3" name="Rectangle 2"/>
          <p:cNvSpPr/>
          <p:nvPr/>
        </p:nvSpPr>
        <p:spPr>
          <a:xfrm>
            <a:off x="214744" y="2056756"/>
            <a:ext cx="8167255" cy="646331"/>
          </a:xfrm>
          <a:prstGeom prst="rect">
            <a:avLst/>
          </a:prstGeom>
        </p:spPr>
        <p:txBody>
          <a:bodyPr wrap="square">
            <a:spAutoFit/>
          </a:bodyPr>
          <a:lstStyle/>
          <a:p>
            <a:r>
              <a:rPr lang="en-US" dirty="0">
                <a:solidFill>
                  <a:srgbClr val="FF0000"/>
                </a:solidFill>
              </a:rPr>
              <a:t>This fix will only work in a limited number of circumstances, since floating the parent may produce unexpected results.</a:t>
            </a:r>
          </a:p>
        </p:txBody>
      </p:sp>
    </p:spTree>
    <p:extLst>
      <p:ext uri="{BB962C8B-B14F-4D97-AF65-F5344CB8AC3E}">
        <p14:creationId xmlns:p14="http://schemas.microsoft.com/office/powerpoint/2010/main" val="503178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1786836" cy="369332"/>
          </a:xfrm>
          <a:prstGeom prst="rect">
            <a:avLst/>
          </a:prstGeom>
        </p:spPr>
        <p:txBody>
          <a:bodyPr wrap="none">
            <a:spAutoFit/>
          </a:bodyPr>
          <a:lstStyle/>
          <a:p>
            <a:pPr fontAlgn="base"/>
            <a:r>
              <a:rPr lang="en-US" b="1" dirty="0"/>
              <a:t>CSS Media Types</a:t>
            </a:r>
          </a:p>
        </p:txBody>
      </p:sp>
      <p:sp>
        <p:nvSpPr>
          <p:cNvPr id="3" name="Rectangle 2"/>
          <p:cNvSpPr/>
          <p:nvPr/>
        </p:nvSpPr>
        <p:spPr>
          <a:xfrm>
            <a:off x="311726" y="775625"/>
            <a:ext cx="8679873" cy="646331"/>
          </a:xfrm>
          <a:prstGeom prst="rect">
            <a:avLst/>
          </a:prstGeom>
        </p:spPr>
        <p:txBody>
          <a:bodyPr wrap="square">
            <a:spAutoFit/>
          </a:bodyPr>
          <a:lstStyle/>
          <a:p>
            <a:r>
              <a:rPr lang="en-US" dirty="0"/>
              <a:t>CSS media types allow you to format your documents to be presented correctly on various types of media such as screen, print, an aural browser, etc.</a:t>
            </a:r>
          </a:p>
        </p:txBody>
      </p:sp>
    </p:spTree>
    <p:extLst>
      <p:ext uri="{BB962C8B-B14F-4D97-AF65-F5344CB8AC3E}">
        <p14:creationId xmlns:p14="http://schemas.microsoft.com/office/powerpoint/2010/main" val="35142109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nja\Desktop\glnq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
            <a:ext cx="2762250" cy="610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050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7346"/>
            <a:ext cx="8153400" cy="5909310"/>
          </a:xfrm>
          <a:prstGeom prst="rect">
            <a:avLst/>
          </a:prstGeom>
        </p:spPr>
        <p:txBody>
          <a:bodyPr wrap="square">
            <a:spAutoFit/>
          </a:bodyPr>
          <a:lstStyle/>
          <a:p>
            <a:r>
              <a:rPr lang="en-US" dirty="0"/>
              <a:t>body {</a:t>
            </a:r>
          </a:p>
          <a:p>
            <a:r>
              <a:rPr lang="en-US" dirty="0"/>
              <a:t>  background-color: tan;</a:t>
            </a:r>
          </a:p>
          <a:p>
            <a:r>
              <a:rPr lang="en-US" dirty="0"/>
              <a:t>  color: black;</a:t>
            </a:r>
          </a:p>
          <a:p>
            <a:r>
              <a:rPr lang="en-US" dirty="0"/>
              <a:t>}</a:t>
            </a:r>
          </a:p>
          <a:p>
            <a:endParaRPr lang="en-US" dirty="0"/>
          </a:p>
          <a:p>
            <a:r>
              <a:rPr lang="en-US" dirty="0"/>
              <a:t>/* On screens that are 992px wide or less, the background color is blue */</a:t>
            </a:r>
          </a:p>
          <a:p>
            <a:r>
              <a:rPr lang="en-US" dirty="0"/>
              <a:t>@media screen and (max-width: 992px) {</a:t>
            </a:r>
          </a:p>
          <a:p>
            <a:r>
              <a:rPr lang="en-US" dirty="0"/>
              <a:t>  body {</a:t>
            </a:r>
          </a:p>
          <a:p>
            <a:r>
              <a:rPr lang="en-US" dirty="0"/>
              <a:t>    background-color: blue;</a:t>
            </a:r>
          </a:p>
          <a:p>
            <a:r>
              <a:rPr lang="en-US" dirty="0"/>
              <a:t>    color: white;</a:t>
            </a:r>
          </a:p>
          <a:p>
            <a:r>
              <a:rPr lang="en-US" dirty="0"/>
              <a:t>  }</a:t>
            </a:r>
          </a:p>
          <a:p>
            <a:r>
              <a:rPr lang="en-US" dirty="0"/>
              <a:t>}</a:t>
            </a:r>
          </a:p>
          <a:p>
            <a:endParaRPr lang="en-US" dirty="0"/>
          </a:p>
          <a:p>
            <a:r>
              <a:rPr lang="en-US" dirty="0"/>
              <a:t>/* On screens that are 600px wide or less, the background color is olive */</a:t>
            </a:r>
          </a:p>
          <a:p>
            <a:r>
              <a:rPr lang="en-US" dirty="0"/>
              <a:t>@media screen and (max-width: 600px) {</a:t>
            </a:r>
          </a:p>
          <a:p>
            <a:r>
              <a:rPr lang="en-US" dirty="0"/>
              <a:t>  body {</a:t>
            </a:r>
          </a:p>
          <a:p>
            <a:r>
              <a:rPr lang="en-US" dirty="0"/>
              <a:t>    background-color: olive;</a:t>
            </a:r>
          </a:p>
          <a:p>
            <a:r>
              <a:rPr lang="en-US" dirty="0"/>
              <a:t>    color: white;</a:t>
            </a:r>
          </a:p>
          <a:p>
            <a:r>
              <a:rPr lang="en-US" dirty="0"/>
              <a:t>  }</a:t>
            </a:r>
          </a:p>
          <a:p>
            <a:r>
              <a:rPr lang="en-US" dirty="0"/>
              <a:t>}</a:t>
            </a:r>
          </a:p>
          <a:p>
            <a:r>
              <a:rPr lang="en-US" dirty="0"/>
              <a:t>&lt;/style&gt;</a:t>
            </a:r>
          </a:p>
        </p:txBody>
      </p:sp>
    </p:spTree>
    <p:extLst>
      <p:ext uri="{BB962C8B-B14F-4D97-AF65-F5344CB8AC3E}">
        <p14:creationId xmlns:p14="http://schemas.microsoft.com/office/powerpoint/2010/main" val="276461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227726" cy="369332"/>
          </a:xfrm>
          <a:prstGeom prst="rect">
            <a:avLst/>
          </a:prstGeom>
        </p:spPr>
        <p:txBody>
          <a:bodyPr wrap="none">
            <a:spAutoFit/>
          </a:bodyPr>
          <a:lstStyle/>
          <a:p>
            <a:pPr fontAlgn="base"/>
            <a:r>
              <a:rPr lang="en-US" b="1" dirty="0"/>
              <a:t>Descendant Selectors</a:t>
            </a:r>
          </a:p>
        </p:txBody>
      </p:sp>
      <p:sp>
        <p:nvSpPr>
          <p:cNvPr id="3" name="Rectangle 2"/>
          <p:cNvSpPr/>
          <p:nvPr/>
        </p:nvSpPr>
        <p:spPr>
          <a:xfrm>
            <a:off x="533400" y="546979"/>
            <a:ext cx="8458200" cy="5355312"/>
          </a:xfrm>
          <a:prstGeom prst="rect">
            <a:avLst/>
          </a:prstGeom>
        </p:spPr>
        <p:txBody>
          <a:bodyPr wrap="square">
            <a:spAutoFit/>
          </a:bodyPr>
          <a:lstStyle/>
          <a:p>
            <a:r>
              <a:rPr lang="en-US" dirty="0"/>
              <a:t>if you want to target only those anchors that are contained within an unordered list, rather than targeting all anchor elements</a:t>
            </a:r>
            <a:r>
              <a:rPr lang="en-US" dirty="0" smtClean="0"/>
              <a:t>.</a:t>
            </a:r>
          </a:p>
          <a:p>
            <a:endParaRPr lang="en-US" dirty="0"/>
          </a:p>
          <a:p>
            <a:r>
              <a:rPr lang="en-US" dirty="0"/>
              <a:t>&lt;style type="text/</a:t>
            </a:r>
            <a:r>
              <a:rPr lang="en-US" dirty="0" err="1"/>
              <a:t>css</a:t>
            </a:r>
            <a:r>
              <a:rPr lang="en-US" dirty="0"/>
              <a:t>"&gt;</a:t>
            </a:r>
          </a:p>
          <a:p>
            <a:r>
              <a:rPr lang="en-US" dirty="0"/>
              <a:t>	h1 </a:t>
            </a:r>
            <a:r>
              <a:rPr lang="en-US" dirty="0" err="1"/>
              <a:t>em</a:t>
            </a:r>
            <a:r>
              <a:rPr lang="en-US" dirty="0"/>
              <a:t> {</a:t>
            </a:r>
          </a:p>
          <a:p>
            <a:r>
              <a:rPr lang="en-US" dirty="0"/>
              <a:t>		color: green;</a:t>
            </a:r>
          </a:p>
          <a:p>
            <a:r>
              <a:rPr lang="en-US" dirty="0"/>
              <a:t>	}</a:t>
            </a:r>
          </a:p>
          <a:p>
            <a:r>
              <a:rPr lang="en-US" dirty="0"/>
              <a:t>    </a:t>
            </a:r>
            <a:r>
              <a:rPr lang="en-US" dirty="0" err="1"/>
              <a:t>ul.menu</a:t>
            </a:r>
            <a:r>
              <a:rPr lang="en-US" dirty="0"/>
              <a:t> {</a:t>
            </a:r>
          </a:p>
          <a:p>
            <a:r>
              <a:rPr lang="en-US" dirty="0"/>
              <a:t>        padding: 0;</a:t>
            </a:r>
          </a:p>
          <a:p>
            <a:r>
              <a:rPr lang="en-US" dirty="0"/>
              <a:t>        list-style: none;</a:t>
            </a:r>
          </a:p>
          <a:p>
            <a:r>
              <a:rPr lang="en-US" dirty="0"/>
              <a:t>	}</a:t>
            </a:r>
          </a:p>
          <a:p>
            <a:r>
              <a:rPr lang="en-US" dirty="0"/>
              <a:t>    </a:t>
            </a:r>
            <a:r>
              <a:rPr lang="en-US" dirty="0" err="1"/>
              <a:t>ul.menu</a:t>
            </a:r>
            <a:r>
              <a:rPr lang="en-US" dirty="0"/>
              <a:t> li{</a:t>
            </a:r>
          </a:p>
          <a:p>
            <a:r>
              <a:rPr lang="en-US" dirty="0"/>
              <a:t>        display: inline;</a:t>
            </a:r>
          </a:p>
          <a:p>
            <a:r>
              <a:rPr lang="en-US" dirty="0"/>
              <a:t>	}</a:t>
            </a:r>
          </a:p>
          <a:p>
            <a:r>
              <a:rPr lang="en-US" dirty="0"/>
              <a:t>	</a:t>
            </a:r>
            <a:r>
              <a:rPr lang="en-US" dirty="0" err="1"/>
              <a:t>ul.menu</a:t>
            </a:r>
            <a:r>
              <a:rPr lang="en-US" dirty="0"/>
              <a:t> li a {</a:t>
            </a:r>
          </a:p>
          <a:p>
            <a:r>
              <a:rPr lang="en-US" dirty="0"/>
              <a:t>		margin: 10px;</a:t>
            </a:r>
          </a:p>
          <a:p>
            <a:r>
              <a:rPr lang="en-US" dirty="0"/>
              <a:t>		text-decoration: none;</a:t>
            </a:r>
          </a:p>
          <a:p>
            <a:r>
              <a:rPr lang="en-US" dirty="0"/>
              <a:t>	}</a:t>
            </a:r>
          </a:p>
          <a:p>
            <a:r>
              <a:rPr lang="en-US" dirty="0"/>
              <a:t>&lt;/style&gt;</a:t>
            </a:r>
          </a:p>
        </p:txBody>
      </p:sp>
    </p:spTree>
    <p:extLst>
      <p:ext uri="{BB962C8B-B14F-4D97-AF65-F5344CB8AC3E}">
        <p14:creationId xmlns:p14="http://schemas.microsoft.com/office/powerpoint/2010/main" val="651876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anja\Desktop\responsi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763000" cy="525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3400" y="457200"/>
            <a:ext cx="2144498" cy="369332"/>
          </a:xfrm>
          <a:prstGeom prst="rect">
            <a:avLst/>
          </a:prstGeom>
        </p:spPr>
        <p:txBody>
          <a:bodyPr wrap="none">
            <a:spAutoFit/>
          </a:bodyPr>
          <a:lstStyle/>
          <a:p>
            <a:r>
              <a:rPr lang="en-US" dirty="0"/>
              <a:t>Responsive structure</a:t>
            </a:r>
          </a:p>
        </p:txBody>
      </p:sp>
    </p:spTree>
    <p:extLst>
      <p:ext uri="{BB962C8B-B14F-4D97-AF65-F5344CB8AC3E}">
        <p14:creationId xmlns:p14="http://schemas.microsoft.com/office/powerpoint/2010/main" val="12351366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anja\Desktop\fixed-width-vs-fluid-layouts-258df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357035"/>
            <a:ext cx="8534400" cy="33568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381000"/>
            <a:ext cx="8534400" cy="1477328"/>
          </a:xfrm>
          <a:prstGeom prst="rect">
            <a:avLst/>
          </a:prstGeom>
        </p:spPr>
        <p:txBody>
          <a:bodyPr wrap="square">
            <a:spAutoFit/>
          </a:bodyPr>
          <a:lstStyle/>
          <a:p>
            <a:r>
              <a:rPr lang="en-US" dirty="0"/>
              <a:t>A “fluid” layout is one that stretches and shrinks to fill the width of the screen, just like the </a:t>
            </a:r>
            <a:r>
              <a:rPr lang="en-US" dirty="0">
                <a:hlinkClick r:id="rId3"/>
              </a:rPr>
              <a:t>flexible boxes</a:t>
            </a:r>
            <a:r>
              <a:rPr lang="en-US" dirty="0"/>
              <a:t> </a:t>
            </a:r>
            <a:endParaRPr lang="en-US" dirty="0" smtClean="0"/>
          </a:p>
          <a:p>
            <a:endParaRPr lang="en-US" dirty="0"/>
          </a:p>
          <a:p>
            <a:r>
              <a:rPr lang="en-US" dirty="0"/>
              <a:t>A “fixed-width” layout is the opposite: it has the same width regardless of the screen </a:t>
            </a:r>
            <a:r>
              <a:rPr lang="en-US" dirty="0" smtClean="0"/>
              <a:t>dimensions</a:t>
            </a:r>
            <a:endParaRPr lang="en-US" dirty="0"/>
          </a:p>
        </p:txBody>
      </p:sp>
    </p:spTree>
    <p:extLst>
      <p:ext uri="{BB962C8B-B14F-4D97-AF65-F5344CB8AC3E}">
        <p14:creationId xmlns:p14="http://schemas.microsoft.com/office/powerpoint/2010/main" val="3003087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59475"/>
            <a:ext cx="6324600" cy="2031325"/>
          </a:xfrm>
          <a:prstGeom prst="rect">
            <a:avLst/>
          </a:prstGeom>
        </p:spPr>
        <p:txBody>
          <a:bodyPr wrap="square">
            <a:spAutoFit/>
          </a:bodyPr>
          <a:lstStyle/>
          <a:p>
            <a:pPr fontAlgn="base"/>
            <a:r>
              <a:rPr lang="en-US" dirty="0"/>
              <a:t>320px</a:t>
            </a:r>
          </a:p>
          <a:p>
            <a:pPr fontAlgn="base"/>
            <a:r>
              <a:rPr lang="en-US" dirty="0"/>
              <a:t>480px</a:t>
            </a:r>
          </a:p>
          <a:p>
            <a:pPr fontAlgn="base"/>
            <a:r>
              <a:rPr lang="en-US" dirty="0"/>
              <a:t>600px</a:t>
            </a:r>
          </a:p>
          <a:p>
            <a:pPr fontAlgn="base"/>
            <a:r>
              <a:rPr lang="en-US" dirty="0"/>
              <a:t>768px</a:t>
            </a:r>
          </a:p>
          <a:p>
            <a:pPr fontAlgn="base"/>
            <a:r>
              <a:rPr lang="en-US" dirty="0"/>
              <a:t>900px</a:t>
            </a:r>
          </a:p>
          <a:p>
            <a:pPr fontAlgn="base"/>
            <a:r>
              <a:rPr lang="en-US" dirty="0"/>
              <a:t>1024px</a:t>
            </a:r>
          </a:p>
          <a:p>
            <a:pPr fontAlgn="base"/>
            <a:r>
              <a:rPr lang="en-US" dirty="0"/>
              <a:t>1200px</a:t>
            </a:r>
          </a:p>
        </p:txBody>
      </p:sp>
      <p:sp>
        <p:nvSpPr>
          <p:cNvPr id="5" name="Rectangle 4"/>
          <p:cNvSpPr/>
          <p:nvPr/>
        </p:nvSpPr>
        <p:spPr>
          <a:xfrm>
            <a:off x="152400" y="164068"/>
            <a:ext cx="3251468" cy="369332"/>
          </a:xfrm>
          <a:prstGeom prst="rect">
            <a:avLst/>
          </a:prstGeom>
        </p:spPr>
        <p:txBody>
          <a:bodyPr wrap="none">
            <a:spAutoFit/>
          </a:bodyPr>
          <a:lstStyle/>
          <a:p>
            <a:r>
              <a:rPr lang="en-US" dirty="0"/>
              <a:t>responsive values are often used</a:t>
            </a:r>
          </a:p>
        </p:txBody>
      </p:sp>
      <p:sp>
        <p:nvSpPr>
          <p:cNvPr id="6" name="Rectangle 5"/>
          <p:cNvSpPr/>
          <p:nvPr/>
        </p:nvSpPr>
        <p:spPr>
          <a:xfrm>
            <a:off x="685800" y="3639005"/>
            <a:ext cx="1816459" cy="369332"/>
          </a:xfrm>
          <a:prstGeom prst="rect">
            <a:avLst/>
          </a:prstGeom>
        </p:spPr>
        <p:txBody>
          <a:bodyPr wrap="none">
            <a:spAutoFit/>
          </a:bodyPr>
          <a:lstStyle/>
          <a:p>
            <a:r>
              <a:rPr lang="en-US" dirty="0"/>
              <a:t>pseudo-elements</a:t>
            </a:r>
          </a:p>
        </p:txBody>
      </p:sp>
      <p:sp>
        <p:nvSpPr>
          <p:cNvPr id="7" name="Rectangle 3"/>
          <p:cNvSpPr>
            <a:spLocks noChangeArrowheads="1"/>
          </p:cNvSpPr>
          <p:nvPr/>
        </p:nvSpPr>
        <p:spPr bwMode="auto">
          <a:xfrm>
            <a:off x="152400" y="2848213"/>
            <a:ext cx="8686799" cy="3323987"/>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55065"/>
                </a:solidFill>
                <a:effectLst/>
                <a:latin typeface="IBM Plex Mono"/>
                <a:cs typeface="Arial" pitchFamily="34" charset="0"/>
              </a:rPr>
              <a:t>.</a:t>
            </a:r>
            <a:r>
              <a:rPr kumimoji="0" lang="en-US" b="0" i="0" u="none" strike="noStrike" cap="none" normalizeH="0" baseline="0" dirty="0" err="1" smtClean="0">
                <a:ln>
                  <a:noFill/>
                </a:ln>
                <a:solidFill>
                  <a:srgbClr val="455065"/>
                </a:solidFill>
                <a:effectLst/>
                <a:latin typeface="IBM Plex Mono"/>
                <a:cs typeface="Arial" pitchFamily="34" charset="0"/>
              </a:rPr>
              <a:t>username:after</a:t>
            </a:r>
            <a:r>
              <a:rPr kumimoji="0" lang="en-US" b="0" i="0" u="none" strike="noStrike" cap="none" normalizeH="0" baseline="0" dirty="0" smtClean="0">
                <a:ln>
                  <a:noFill/>
                </a:ln>
                <a:solidFill>
                  <a:srgbClr val="455065"/>
                </a:solidFill>
                <a:effectLst/>
                <a:latin typeface="IBM Plex Mono"/>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455065"/>
                </a:solidFill>
                <a:effectLst/>
                <a:latin typeface="IBM Plex Mono"/>
                <a:cs typeface="Arial" pitchFamily="34" charset="0"/>
              </a:rPr>
              <a:t>content:"Insert</a:t>
            </a:r>
            <a:r>
              <a:rPr kumimoji="0" lang="en-US" b="0" i="0" u="none" strike="noStrike" cap="none" normalizeH="0" baseline="0" dirty="0" smtClean="0">
                <a:ln>
                  <a:noFill/>
                </a:ln>
                <a:solidFill>
                  <a:srgbClr val="455065"/>
                </a:solidFill>
                <a:effectLst/>
                <a:latin typeface="IBM Plex Mono"/>
                <a:cs typeface="Arial" pitchFamily="34" charset="0"/>
              </a:rPr>
              <a:t> your user name";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55065"/>
                </a:solidFill>
                <a:effectLst/>
                <a:latin typeface="IBM Plex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55065"/>
                </a:solidFill>
                <a:effectLst/>
                <a:latin typeface="IBM Plex Mono"/>
                <a:cs typeface="Arial" pitchFamily="34" charset="0"/>
              </a:rPr>
              <a:t> @media screen and (max-width: 1024px) { </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455065"/>
                </a:solidFill>
                <a:latin typeface="IBM Plex Mono"/>
                <a:cs typeface="Arial" pitchFamily="34" charset="0"/>
              </a:rPr>
              <a:t>	</a:t>
            </a:r>
            <a:r>
              <a:rPr kumimoji="0" lang="en-US" b="0" i="0" u="none" strike="noStrike" cap="none" normalizeH="0" baseline="0" dirty="0" smtClean="0">
                <a:ln>
                  <a:noFill/>
                </a:ln>
                <a:solidFill>
                  <a:srgbClr val="455065"/>
                </a:solidFill>
                <a:effectLst/>
                <a:latin typeface="IBM Plex Mono"/>
                <a:cs typeface="Arial" pitchFamily="34" charset="0"/>
              </a:rPr>
              <a:t>.</a:t>
            </a:r>
            <a:r>
              <a:rPr kumimoji="0" lang="en-US" b="0" i="0" u="none" strike="noStrike" cap="none" normalizeH="0" baseline="0" dirty="0" err="1" smtClean="0">
                <a:ln>
                  <a:noFill/>
                </a:ln>
                <a:solidFill>
                  <a:srgbClr val="455065"/>
                </a:solidFill>
                <a:effectLst/>
                <a:latin typeface="IBM Plex Mono"/>
                <a:cs typeface="Arial" pitchFamily="34" charset="0"/>
              </a:rPr>
              <a:t>username:before</a:t>
            </a:r>
            <a:r>
              <a:rPr kumimoji="0" lang="en-US" b="0" i="0" u="none" strike="noStrike" cap="none" normalizeH="0" baseline="0" dirty="0" smtClean="0">
                <a:ln>
                  <a:noFill/>
                </a:ln>
                <a:solidFill>
                  <a:srgbClr val="455065"/>
                </a:solidFill>
                <a:effectLst/>
                <a:latin typeface="IBM Plex Mono"/>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455065"/>
                </a:solidFill>
                <a:latin typeface="IBM Plex Mono"/>
                <a:cs typeface="Arial" pitchFamily="34" charset="0"/>
              </a:rPr>
              <a:t>	</a:t>
            </a:r>
            <a:r>
              <a:rPr lang="en-US" dirty="0" smtClean="0">
                <a:solidFill>
                  <a:srgbClr val="455065"/>
                </a:solidFill>
                <a:latin typeface="IBM Plex Mono"/>
                <a:cs typeface="Arial" pitchFamily="34" charset="0"/>
              </a:rPr>
              <a:t>	</a:t>
            </a:r>
            <a:r>
              <a:rPr kumimoji="0" lang="en-US" b="0" i="0" u="none" strike="noStrike" cap="none" normalizeH="0" baseline="0" dirty="0" err="1" smtClean="0">
                <a:ln>
                  <a:noFill/>
                </a:ln>
                <a:solidFill>
                  <a:srgbClr val="455065"/>
                </a:solidFill>
                <a:effectLst/>
                <a:latin typeface="IBM Plex Mono"/>
                <a:cs typeface="Arial" pitchFamily="34" charset="0"/>
              </a:rPr>
              <a:t>content:"User</a:t>
            </a:r>
            <a:r>
              <a:rPr kumimoji="0" lang="en-US" b="0" i="0" u="none" strike="noStrike" cap="none" normalizeH="0" baseline="0" dirty="0" smtClean="0">
                <a:ln>
                  <a:noFill/>
                </a:ln>
                <a:solidFill>
                  <a:srgbClr val="455065"/>
                </a:solidFill>
                <a:effectLst/>
                <a:latin typeface="IBM Plex Mono"/>
                <a:cs typeface="Arial" pitchFamily="34" charset="0"/>
              </a:rPr>
              <a:t> name"; </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455065"/>
                </a:solidFill>
                <a:latin typeface="IBM Plex Mono"/>
                <a:cs typeface="Arial" pitchFamily="34" charset="0"/>
              </a:rPr>
              <a:t>	</a:t>
            </a:r>
            <a:r>
              <a:rPr lang="en-US" dirty="0" smtClean="0">
                <a:solidFill>
                  <a:srgbClr val="455065"/>
                </a:solidFill>
                <a:latin typeface="IBM Plex Mono"/>
                <a:cs typeface="Arial" pitchFamily="34" charset="0"/>
              </a:rPr>
              <a:t>		</a:t>
            </a:r>
            <a:r>
              <a:rPr kumimoji="0" lang="en-US" b="0" i="0" u="none" strike="noStrike" cap="none" normalizeH="0" baseline="0" dirty="0" smtClean="0">
                <a:ln>
                  <a:noFill/>
                </a:ln>
                <a:solidFill>
                  <a:srgbClr val="455065"/>
                </a:solidFill>
                <a:effectLst/>
                <a:latin typeface="IBM Plex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55065"/>
                </a:solidFill>
                <a:effectLst/>
                <a:latin typeface="IBM Plex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55065"/>
                </a:solidFill>
                <a:effectLst/>
                <a:latin typeface="IBM Plex Mono"/>
                <a:cs typeface="Arial" pitchFamily="34" charset="0"/>
              </a:rPr>
              <a:t>@media screen and (max-width: 480px) { </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455065"/>
                </a:solidFill>
                <a:latin typeface="IBM Plex Mono"/>
                <a:cs typeface="Arial" pitchFamily="34" charset="0"/>
              </a:rPr>
              <a:t>	</a:t>
            </a:r>
            <a:r>
              <a:rPr kumimoji="0" lang="en-US" b="0" i="0" u="none" strike="noStrike" cap="none" normalizeH="0" baseline="0" dirty="0" smtClean="0">
                <a:ln>
                  <a:noFill/>
                </a:ln>
                <a:solidFill>
                  <a:srgbClr val="455065"/>
                </a:solidFill>
                <a:effectLst/>
                <a:latin typeface="IBM Plex Mono"/>
                <a:cs typeface="Arial" pitchFamily="34" charset="0"/>
              </a:rPr>
              <a:t>.</a:t>
            </a:r>
            <a:r>
              <a:rPr kumimoji="0" lang="en-US" b="0" i="0" u="none" strike="noStrike" cap="none" normalizeH="0" baseline="0" dirty="0" err="1" smtClean="0">
                <a:ln>
                  <a:noFill/>
                </a:ln>
                <a:solidFill>
                  <a:srgbClr val="455065"/>
                </a:solidFill>
                <a:effectLst/>
                <a:latin typeface="IBM Plex Mono"/>
                <a:cs typeface="Arial" pitchFamily="34" charset="0"/>
              </a:rPr>
              <a:t>username:before</a:t>
            </a:r>
            <a:r>
              <a:rPr kumimoji="0" lang="en-US" b="0" i="0" u="none" strike="noStrike" cap="none" normalizeH="0" baseline="0" dirty="0" smtClean="0">
                <a:ln>
                  <a:noFill/>
                </a:ln>
                <a:solidFill>
                  <a:srgbClr val="455065"/>
                </a:solidFill>
                <a:effectLst/>
                <a:latin typeface="IBM Plex Mono"/>
                <a:cs typeface="Arial" pitchFamily="34" charset="0"/>
              </a:rPr>
              <a:t> { content:"";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455065"/>
                </a:solidFill>
                <a:latin typeface="IBM Plex Mono"/>
                <a:cs typeface="Arial" pitchFamily="34" charset="0"/>
              </a:rPr>
              <a:t>	</a:t>
            </a:r>
            <a:r>
              <a:rPr lang="en-US" dirty="0" smtClean="0">
                <a:solidFill>
                  <a:srgbClr val="455065"/>
                </a:solidFill>
                <a:latin typeface="IBM Plex Mono"/>
                <a:cs typeface="Arial" pitchFamily="34" charset="0"/>
              </a:rPr>
              <a:t>	</a:t>
            </a:r>
            <a:r>
              <a:rPr kumimoji="0" lang="en-US" b="0" i="0" u="none" strike="noStrike" cap="none" normalizeH="0" baseline="0" dirty="0" smtClean="0">
                <a:ln>
                  <a:noFill/>
                </a:ln>
                <a:solidFill>
                  <a:srgbClr val="455065"/>
                </a:solidFill>
                <a:effectLst/>
                <a:latin typeface="IBM Plex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55065"/>
                </a:solidFill>
                <a:effectLst/>
                <a:latin typeface="IBM Plex Mono"/>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918405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anja\Desktop\chrome-device-toolbar-bb030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6800850"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27709" y="485001"/>
            <a:ext cx="911629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649E"/>
                </a:solidFill>
                <a:effectLst/>
                <a:latin typeface="RysLatinModernMono"/>
                <a:cs typeface="Arial" pitchFamily="34" charset="0"/>
              </a:rPr>
              <a:t>&lt;</a:t>
            </a:r>
            <a:r>
              <a:rPr kumimoji="0" lang="en-US" b="0" i="0" u="none" strike="noStrike" cap="none" normalizeH="0" baseline="0" dirty="0" smtClean="0">
                <a:ln>
                  <a:noFill/>
                </a:ln>
                <a:solidFill>
                  <a:srgbClr val="3D7CC6"/>
                </a:solidFill>
                <a:effectLst/>
                <a:latin typeface="RysLatinModernMono"/>
                <a:cs typeface="Arial" pitchFamily="34" charset="0"/>
              </a:rPr>
              <a:t>meta</a:t>
            </a:r>
            <a:r>
              <a:rPr kumimoji="0" lang="en-US" b="0" i="0" u="none" strike="noStrike" cap="none" normalizeH="0" baseline="0" dirty="0" smtClean="0">
                <a:ln>
                  <a:noFill/>
                </a:ln>
                <a:solidFill>
                  <a:srgbClr val="33649E"/>
                </a:solidFill>
                <a:effectLst/>
                <a:latin typeface="RysLatinModernMono"/>
                <a:cs typeface="Arial" pitchFamily="34" charset="0"/>
              </a:rPr>
              <a:t> name=</a:t>
            </a:r>
            <a:r>
              <a:rPr kumimoji="0" lang="en-US" b="0" i="0" u="none" strike="noStrike" cap="none" normalizeH="0" baseline="0" dirty="0" smtClean="0">
                <a:ln>
                  <a:noFill/>
                </a:ln>
                <a:solidFill>
                  <a:srgbClr val="CA6B15"/>
                </a:solidFill>
                <a:effectLst/>
                <a:latin typeface="RysLatinModernMono"/>
                <a:cs typeface="Arial" pitchFamily="34" charset="0"/>
              </a:rPr>
              <a:t>'viewport'</a:t>
            </a:r>
            <a:r>
              <a:rPr kumimoji="0" lang="en-US" b="0" i="0" u="none" strike="noStrike" cap="none" normalizeH="0" baseline="0" dirty="0" smtClean="0">
                <a:ln>
                  <a:noFill/>
                </a:ln>
                <a:solidFill>
                  <a:srgbClr val="33649E"/>
                </a:solidFill>
                <a:effectLst/>
                <a:latin typeface="RysLatinModernMono"/>
                <a:cs typeface="Arial" pitchFamily="34" charset="0"/>
              </a:rPr>
              <a:t> content=</a:t>
            </a:r>
            <a:r>
              <a:rPr kumimoji="0" lang="en-US" b="0" i="0" u="none" strike="noStrike" cap="none" normalizeH="0" baseline="0" dirty="0" smtClean="0">
                <a:ln>
                  <a:noFill/>
                </a:ln>
                <a:solidFill>
                  <a:srgbClr val="CA6B15"/>
                </a:solidFill>
                <a:effectLst/>
                <a:latin typeface="RysLatinModernMono"/>
                <a:cs typeface="Arial" pitchFamily="34" charset="0"/>
              </a:rPr>
              <a:t>'width=device-width, </a:t>
            </a:r>
            <a:r>
              <a:rPr kumimoji="0" lang="en-US" sz="1600" b="0" i="0" u="none" strike="noStrike" cap="none" normalizeH="0" baseline="0" dirty="0" smtClean="0">
                <a:ln>
                  <a:noFill/>
                </a:ln>
                <a:solidFill>
                  <a:srgbClr val="CA6B15"/>
                </a:solidFill>
                <a:effectLst/>
                <a:latin typeface="RysLatinModernMono"/>
                <a:cs typeface="Arial" pitchFamily="34" charset="0"/>
              </a:rPr>
              <a:t>initial-scale=1.0, maximum-scale=1.0'</a:t>
            </a:r>
            <a:r>
              <a:rPr kumimoji="0" lang="en-US" sz="1600" b="0" i="0" u="none" strike="noStrike" cap="none" normalizeH="0" baseline="0" dirty="0" smtClean="0">
                <a:ln>
                  <a:noFill/>
                </a:ln>
                <a:solidFill>
                  <a:srgbClr val="33649E"/>
                </a:solidFill>
                <a:effectLst/>
                <a:latin typeface="RysLatinModernMono"/>
                <a:cs typeface="Arial" pitchFamily="34" charset="0"/>
              </a:rPr>
              <a:t> /&gt;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232211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90691"/>
            <a:ext cx="8229600" cy="6186309"/>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&lt;meta charset="UTF-8"&gt;</a:t>
            </a:r>
          </a:p>
          <a:p>
            <a:r>
              <a:rPr lang="en-US" dirty="0"/>
              <a:t>&lt;title&gt;my webpage&lt;/title&gt;</a:t>
            </a:r>
          </a:p>
          <a:p>
            <a:r>
              <a:rPr lang="en-US" dirty="0"/>
              <a:t>&lt;style&gt;</a:t>
            </a:r>
          </a:p>
          <a:p>
            <a:r>
              <a:rPr lang="en-US" dirty="0"/>
              <a:t>*{</a:t>
            </a:r>
          </a:p>
          <a:p>
            <a:r>
              <a:rPr lang="en-US" dirty="0"/>
              <a:t>	margin:0px;</a:t>
            </a:r>
          </a:p>
          <a:p>
            <a:r>
              <a:rPr lang="en-US" dirty="0"/>
              <a:t>}</a:t>
            </a:r>
          </a:p>
          <a:p>
            <a:r>
              <a:rPr lang="en-US" dirty="0"/>
              <a:t>.wrap{</a:t>
            </a:r>
          </a:p>
          <a:p>
            <a:r>
              <a:rPr lang="en-US" dirty="0"/>
              <a:t>	width:960px;             </a:t>
            </a:r>
          </a:p>
          <a:p>
            <a:r>
              <a:rPr lang="en-US" dirty="0"/>
              <a:t>	</a:t>
            </a:r>
            <a:r>
              <a:rPr lang="en-US" dirty="0" err="1"/>
              <a:t>margin:auto</a:t>
            </a:r>
            <a:r>
              <a:rPr lang="en-US" dirty="0"/>
              <a:t>;</a:t>
            </a:r>
          </a:p>
          <a:p>
            <a:r>
              <a:rPr lang="en-US" dirty="0"/>
              <a:t>	background:#</a:t>
            </a:r>
            <a:r>
              <a:rPr lang="en-US" dirty="0" err="1"/>
              <a:t>ddd</a:t>
            </a:r>
            <a:r>
              <a:rPr lang="en-US" dirty="0"/>
              <a:t>;</a:t>
            </a:r>
          </a:p>
          <a:p>
            <a:r>
              <a:rPr lang="en-US" dirty="0"/>
              <a:t>}</a:t>
            </a:r>
          </a:p>
          <a:p>
            <a:r>
              <a:rPr lang="en-US" dirty="0"/>
              <a:t>.header{</a:t>
            </a:r>
          </a:p>
          <a:p>
            <a:r>
              <a:rPr lang="en-US" dirty="0"/>
              <a:t>	height:150px;</a:t>
            </a:r>
          </a:p>
          <a:p>
            <a:r>
              <a:rPr lang="en-US" dirty="0"/>
              <a:t>	background:#333;</a:t>
            </a:r>
          </a:p>
          <a:p>
            <a:r>
              <a:rPr lang="en-US" dirty="0"/>
              <a:t>}</a:t>
            </a:r>
          </a:p>
          <a:p>
            <a:r>
              <a:rPr lang="en-US" dirty="0"/>
              <a:t>.</a:t>
            </a:r>
            <a:r>
              <a:rPr lang="en-US" dirty="0" err="1"/>
              <a:t>nav</a:t>
            </a:r>
            <a:r>
              <a:rPr lang="en-US" dirty="0"/>
              <a:t>{</a:t>
            </a:r>
          </a:p>
          <a:p>
            <a:r>
              <a:rPr lang="en-US" dirty="0"/>
              <a:t>	height:50px;</a:t>
            </a:r>
          </a:p>
          <a:p>
            <a:r>
              <a:rPr lang="en-US" dirty="0"/>
              <a:t>	background:#000;</a:t>
            </a:r>
          </a:p>
          <a:p>
            <a:r>
              <a:rPr lang="en-US" dirty="0" smtClean="0"/>
              <a:t>}</a:t>
            </a:r>
            <a:endParaRPr lang="en-US" dirty="0"/>
          </a:p>
        </p:txBody>
      </p:sp>
    </p:spTree>
    <p:extLst>
      <p:ext uri="{BB962C8B-B14F-4D97-AF65-F5344CB8AC3E}">
        <p14:creationId xmlns:p14="http://schemas.microsoft.com/office/powerpoint/2010/main" val="2789371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
            <a:ext cx="8153400" cy="6463308"/>
          </a:xfrm>
          <a:prstGeom prst="rect">
            <a:avLst/>
          </a:prstGeom>
        </p:spPr>
        <p:txBody>
          <a:bodyPr wrap="square">
            <a:spAutoFit/>
          </a:bodyPr>
          <a:lstStyle/>
          <a:p>
            <a:r>
              <a:rPr lang="en-US" dirty="0"/>
              <a:t>.container{</a:t>
            </a:r>
          </a:p>
          <a:p>
            <a:r>
              <a:rPr lang="en-US" dirty="0"/>
              <a:t>	background:#ccc;</a:t>
            </a:r>
          </a:p>
          <a:p>
            <a:r>
              <a:rPr lang="en-US" dirty="0"/>
              <a:t>}</a:t>
            </a:r>
          </a:p>
          <a:p>
            <a:r>
              <a:rPr lang="en-US" dirty="0"/>
              <a:t>.left{</a:t>
            </a:r>
          </a:p>
          <a:p>
            <a:r>
              <a:rPr lang="en-US" dirty="0"/>
              <a:t>	width:30%;</a:t>
            </a:r>
          </a:p>
          <a:p>
            <a:r>
              <a:rPr lang="en-US" dirty="0"/>
              <a:t>	height:200px;</a:t>
            </a:r>
          </a:p>
          <a:p>
            <a:r>
              <a:rPr lang="en-US" dirty="0"/>
              <a:t>	</a:t>
            </a:r>
            <a:r>
              <a:rPr lang="en-US" dirty="0" err="1"/>
              <a:t>float:left</a:t>
            </a:r>
            <a:r>
              <a:rPr lang="en-US" dirty="0"/>
              <a:t>;</a:t>
            </a:r>
          </a:p>
          <a:p>
            <a:r>
              <a:rPr lang="en-US" dirty="0"/>
              <a:t>	background:#333;</a:t>
            </a:r>
          </a:p>
          <a:p>
            <a:r>
              <a:rPr lang="en-US" dirty="0"/>
              <a:t>}</a:t>
            </a:r>
          </a:p>
          <a:p>
            <a:r>
              <a:rPr lang="en-US" dirty="0"/>
              <a:t>.right{</a:t>
            </a:r>
          </a:p>
          <a:p>
            <a:r>
              <a:rPr lang="en-US" dirty="0"/>
              <a:t>	width:70%;</a:t>
            </a:r>
          </a:p>
          <a:p>
            <a:r>
              <a:rPr lang="en-US" dirty="0"/>
              <a:t>	height:200px;</a:t>
            </a:r>
          </a:p>
          <a:p>
            <a:r>
              <a:rPr lang="en-US" dirty="0"/>
              <a:t>	</a:t>
            </a:r>
            <a:r>
              <a:rPr lang="en-US" dirty="0" err="1"/>
              <a:t>float:left</a:t>
            </a:r>
            <a:r>
              <a:rPr lang="en-US" dirty="0"/>
              <a:t>;</a:t>
            </a:r>
          </a:p>
          <a:p>
            <a:r>
              <a:rPr lang="en-US" dirty="0"/>
              <a:t>}</a:t>
            </a:r>
          </a:p>
          <a:p>
            <a:r>
              <a:rPr lang="en-US" dirty="0"/>
              <a:t>.clear{</a:t>
            </a:r>
          </a:p>
          <a:p>
            <a:r>
              <a:rPr lang="en-US" dirty="0"/>
              <a:t>	</a:t>
            </a:r>
            <a:r>
              <a:rPr lang="en-US" dirty="0" err="1"/>
              <a:t>clear:both</a:t>
            </a:r>
            <a:r>
              <a:rPr lang="en-US" dirty="0"/>
              <a:t>;    </a:t>
            </a:r>
          </a:p>
          <a:p>
            <a:r>
              <a:rPr lang="en-US" dirty="0"/>
              <a:t>}</a:t>
            </a:r>
          </a:p>
          <a:p>
            <a:r>
              <a:rPr lang="en-US" dirty="0"/>
              <a:t>.footer{</a:t>
            </a:r>
          </a:p>
          <a:p>
            <a:r>
              <a:rPr lang="en-US" dirty="0"/>
              <a:t>	height:80px;</a:t>
            </a:r>
          </a:p>
          <a:p>
            <a:r>
              <a:rPr lang="en-US" dirty="0"/>
              <a:t>	background:#ccc;</a:t>
            </a:r>
          </a:p>
          <a:p>
            <a:r>
              <a:rPr lang="en-US" dirty="0"/>
              <a:t>}</a:t>
            </a:r>
          </a:p>
          <a:p>
            <a:r>
              <a:rPr lang="en-US" dirty="0"/>
              <a:t>&lt;/style&gt;</a:t>
            </a:r>
          </a:p>
          <a:p>
            <a:r>
              <a:rPr lang="en-US" dirty="0"/>
              <a:t>&lt;head</a:t>
            </a:r>
            <a:r>
              <a:rPr lang="en-US" dirty="0" smtClean="0"/>
              <a:t>&gt;</a:t>
            </a:r>
            <a:endParaRPr lang="en-US" dirty="0"/>
          </a:p>
        </p:txBody>
      </p:sp>
    </p:spTree>
    <p:extLst>
      <p:ext uri="{BB962C8B-B14F-4D97-AF65-F5344CB8AC3E}">
        <p14:creationId xmlns:p14="http://schemas.microsoft.com/office/powerpoint/2010/main" val="721890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0682"/>
            <a:ext cx="7924800" cy="3970318"/>
          </a:xfrm>
          <a:prstGeom prst="rect">
            <a:avLst/>
          </a:prstGeom>
        </p:spPr>
        <p:txBody>
          <a:bodyPr wrap="square">
            <a:spAutoFit/>
          </a:bodyPr>
          <a:lstStyle/>
          <a:p>
            <a:r>
              <a:rPr lang="en-US" dirty="0"/>
              <a:t>&lt;body&gt;</a:t>
            </a:r>
          </a:p>
          <a:p>
            <a:r>
              <a:rPr lang="en-US" dirty="0"/>
              <a:t>	&lt;div class="wrap"&gt;</a:t>
            </a:r>
          </a:p>
          <a:p>
            <a:r>
              <a:rPr lang="en-US" dirty="0"/>
              <a:t>		&lt;div class="header"&gt;&lt;/div&gt;</a:t>
            </a:r>
          </a:p>
          <a:p>
            <a:r>
              <a:rPr lang="en-US" dirty="0"/>
              <a:t>		&lt;div class="</a:t>
            </a:r>
            <a:r>
              <a:rPr lang="en-US" dirty="0" err="1"/>
              <a:t>nav</a:t>
            </a:r>
            <a:r>
              <a:rPr lang="en-US" dirty="0"/>
              <a:t>"&gt;&lt;/div&gt;</a:t>
            </a:r>
          </a:p>
          <a:p>
            <a:r>
              <a:rPr lang="en-US" dirty="0"/>
              <a:t>		&lt;div class="container"&gt;</a:t>
            </a:r>
          </a:p>
          <a:p>
            <a:r>
              <a:rPr lang="en-US" dirty="0"/>
              <a:t>			&lt;div class="left"&gt;&lt;/div&gt;</a:t>
            </a:r>
          </a:p>
          <a:p>
            <a:r>
              <a:rPr lang="en-US" dirty="0"/>
              <a:t>			&lt;div class="right"&gt;&lt;/div&gt;</a:t>
            </a:r>
          </a:p>
          <a:p>
            <a:r>
              <a:rPr lang="en-US" dirty="0"/>
              <a:t>			&lt;div class="clear"&gt;&lt;/div&gt;</a:t>
            </a:r>
          </a:p>
          <a:p>
            <a:r>
              <a:rPr lang="en-US" dirty="0"/>
              <a:t>		&lt;/div&gt;</a:t>
            </a:r>
          </a:p>
          <a:p>
            <a:r>
              <a:rPr lang="en-US" dirty="0"/>
              <a:t>		&lt;div class="footer"&gt;&lt;/div&gt;</a:t>
            </a:r>
          </a:p>
          <a:p>
            <a:r>
              <a:rPr lang="en-US" dirty="0"/>
              <a:t>	&lt;/div&gt;</a:t>
            </a:r>
          </a:p>
          <a:p>
            <a:r>
              <a:rPr lang="en-US" dirty="0"/>
              <a:t>&lt;/div&gt;</a:t>
            </a:r>
          </a:p>
          <a:p>
            <a:r>
              <a:rPr lang="en-US" dirty="0"/>
              <a:t>&lt;/body&gt;</a:t>
            </a:r>
          </a:p>
          <a:p>
            <a:r>
              <a:rPr lang="en-US" dirty="0"/>
              <a:t>&lt;/html&gt;</a:t>
            </a:r>
            <a:endParaRPr lang="en-US" dirty="0"/>
          </a:p>
        </p:txBody>
      </p:sp>
    </p:spTree>
    <p:extLst>
      <p:ext uri="{BB962C8B-B14F-4D97-AF65-F5344CB8AC3E}">
        <p14:creationId xmlns:p14="http://schemas.microsoft.com/office/powerpoint/2010/main" val="8302576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2228687" cy="369332"/>
          </a:xfrm>
          <a:prstGeom prst="rect">
            <a:avLst/>
          </a:prstGeom>
        </p:spPr>
        <p:txBody>
          <a:bodyPr wrap="none">
            <a:spAutoFit/>
          </a:bodyPr>
          <a:lstStyle/>
          <a:p>
            <a:pPr fontAlgn="base"/>
            <a:r>
              <a:rPr lang="en-US" b="1" dirty="0"/>
              <a:t>CSS Pseudo-elements</a:t>
            </a:r>
          </a:p>
        </p:txBody>
      </p:sp>
      <p:sp>
        <p:nvSpPr>
          <p:cNvPr id="3" name="Rectangle 2"/>
          <p:cNvSpPr/>
          <p:nvPr/>
        </p:nvSpPr>
        <p:spPr>
          <a:xfrm>
            <a:off x="304800" y="685800"/>
            <a:ext cx="8458200" cy="646331"/>
          </a:xfrm>
          <a:prstGeom prst="rect">
            <a:avLst/>
          </a:prstGeom>
        </p:spPr>
        <p:txBody>
          <a:bodyPr wrap="square">
            <a:spAutoFit/>
          </a:bodyPr>
          <a:lstStyle/>
          <a:p>
            <a:r>
              <a:rPr lang="en-US" dirty="0"/>
              <a:t>The CSS pseudo-elements is a ways to style elements of the document that weren't explicitly defined by a position in the document tree.</a:t>
            </a:r>
            <a:endParaRPr lang="en-US" dirty="0"/>
          </a:p>
        </p:txBody>
      </p:sp>
      <p:sp>
        <p:nvSpPr>
          <p:cNvPr id="4" name="Rectangle 3"/>
          <p:cNvSpPr/>
          <p:nvPr/>
        </p:nvSpPr>
        <p:spPr>
          <a:xfrm>
            <a:off x="304800" y="1447800"/>
            <a:ext cx="8458200" cy="1200329"/>
          </a:xfrm>
          <a:prstGeom prst="rect">
            <a:avLst/>
          </a:prstGeom>
        </p:spPr>
        <p:txBody>
          <a:bodyPr wrap="square">
            <a:spAutoFit/>
          </a:bodyPr>
          <a:lstStyle/>
          <a:p>
            <a:r>
              <a:rPr lang="en-US" dirty="0"/>
              <a:t>The CSS pseudo-elements allow you to style the elements or parts of the elements without adding any IDs or classes to them. It will be really helpful in the situations when you just want to style the first letter of a paragraph to create the drop cap effect or you want to insert some content before or after an element, etc.</a:t>
            </a:r>
            <a:endParaRPr lang="en-US" dirty="0"/>
          </a:p>
        </p:txBody>
      </p:sp>
      <p:sp>
        <p:nvSpPr>
          <p:cNvPr id="5" name="Rectangle 1"/>
          <p:cNvSpPr>
            <a:spLocks noChangeArrowheads="1"/>
          </p:cNvSpPr>
          <p:nvPr/>
        </p:nvSpPr>
        <p:spPr bwMode="auto">
          <a:xfrm>
            <a:off x="152401" y="2984213"/>
            <a:ext cx="8610600" cy="58477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14141"/>
                </a:solidFill>
                <a:effectLst/>
                <a:latin typeface="Segoe UI" pitchFamily="34" charset="0"/>
                <a:cs typeface="Segoe UI" pitchFamily="34" charset="0"/>
              </a:rPr>
              <a:t>CSS3 introduced a new double-colon (</a:t>
            </a:r>
            <a:r>
              <a:rPr kumimoji="0" lang="en-US" sz="1600" b="0" i="0" u="none" strike="noStrike" cap="none" normalizeH="0" baseline="0" dirty="0" smtClean="0">
                <a:ln>
                  <a:noFill/>
                </a:ln>
                <a:solidFill>
                  <a:srgbClr val="333333"/>
                </a:solidFill>
                <a:effectLst/>
                <a:latin typeface="Consolas" pitchFamily="49" charset="0"/>
                <a:cs typeface="Arial" pitchFamily="34" charset="0"/>
              </a:rPr>
              <a:t>::</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syntax for pseudo-elements to distinguish between them and pseudo-classes.</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1066800" y="3886200"/>
            <a:ext cx="6477000" cy="1754326"/>
          </a:xfrm>
          <a:prstGeom prst="rect">
            <a:avLst/>
          </a:prstGeom>
        </p:spPr>
        <p:txBody>
          <a:bodyPr wrap="square">
            <a:spAutoFit/>
          </a:bodyPr>
          <a:lstStyle/>
          <a:p>
            <a:r>
              <a:rPr lang="en-US" dirty="0"/>
              <a:t>&lt;style type="text/</a:t>
            </a:r>
            <a:r>
              <a:rPr lang="en-US" dirty="0" err="1"/>
              <a:t>css</a:t>
            </a:r>
            <a:r>
              <a:rPr lang="en-US" dirty="0"/>
              <a:t>"&gt; </a:t>
            </a:r>
          </a:p>
          <a:p>
            <a:r>
              <a:rPr lang="en-US" dirty="0"/>
              <a:t>    p::first-line {</a:t>
            </a:r>
          </a:p>
          <a:p>
            <a:r>
              <a:rPr lang="en-US" dirty="0"/>
              <a:t>        color: #ff0000;</a:t>
            </a:r>
          </a:p>
          <a:p>
            <a:r>
              <a:rPr lang="en-US" dirty="0"/>
              <a:t>        font-variant: small-caps;</a:t>
            </a:r>
          </a:p>
          <a:p>
            <a:r>
              <a:rPr lang="en-US" dirty="0"/>
              <a:t>    }</a:t>
            </a:r>
          </a:p>
          <a:p>
            <a:r>
              <a:rPr lang="en-US" dirty="0"/>
              <a:t>&lt;/style&gt;</a:t>
            </a:r>
          </a:p>
        </p:txBody>
      </p:sp>
    </p:spTree>
    <p:extLst>
      <p:ext uri="{BB962C8B-B14F-4D97-AF65-F5344CB8AC3E}">
        <p14:creationId xmlns:p14="http://schemas.microsoft.com/office/powerpoint/2010/main" val="33079238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1" y="193964"/>
            <a:ext cx="8839200" cy="923330"/>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44261"/>
                </a:solidFill>
                <a:effectLst/>
                <a:latin typeface="Segoe UI" pitchFamily="34" charset="0"/>
                <a:cs typeface="Segoe UI" pitchFamily="34" charset="0"/>
              </a:rPr>
              <a:t>The CSS properties that can be applied to the </a:t>
            </a:r>
            <a:r>
              <a:rPr kumimoji="0" lang="en-US" b="0" i="0" u="none" strike="noStrike" cap="none" normalizeH="0" baseline="0" dirty="0" smtClean="0">
                <a:ln>
                  <a:noFill/>
                </a:ln>
                <a:solidFill>
                  <a:srgbClr val="4395C6"/>
                </a:solidFill>
                <a:effectLst/>
                <a:latin typeface="Consolas" pitchFamily="49" charset="0"/>
                <a:cs typeface="Arial" pitchFamily="34" charset="0"/>
              </a:rPr>
              <a:t>::first-line</a:t>
            </a:r>
            <a:r>
              <a:rPr kumimoji="0" lang="en-US" b="0" i="0" u="none" strike="noStrike" cap="none" normalizeH="0" baseline="0" dirty="0" smtClean="0">
                <a:ln>
                  <a:noFill/>
                </a:ln>
                <a:solidFill>
                  <a:srgbClr val="144261"/>
                </a:solidFill>
                <a:effectLst/>
                <a:latin typeface="Segoe UI" pitchFamily="34" charset="0"/>
                <a:cs typeface="Segoe UI" pitchFamily="34" charset="0"/>
              </a:rPr>
              <a:t> pseudo-element are: </a:t>
            </a:r>
            <a:r>
              <a:rPr kumimoji="0" lang="en-US" b="0" i="0" u="none" strike="noStrike" cap="none" normalizeH="0" baseline="0" dirty="0" smtClean="0">
                <a:ln>
                  <a:noFill/>
                </a:ln>
                <a:solidFill>
                  <a:srgbClr val="4395C6"/>
                </a:solidFill>
                <a:effectLst/>
                <a:latin typeface="Segoe UI" pitchFamily="34" charset="0"/>
                <a:cs typeface="Segoe UI" pitchFamily="34" charset="0"/>
              </a:rPr>
              <a:t>font properties</a:t>
            </a:r>
            <a:r>
              <a:rPr kumimoji="0" lang="en-US" b="0" i="0" u="none" strike="noStrike" cap="none" normalizeH="0" baseline="0" dirty="0" smtClean="0">
                <a:ln>
                  <a:noFill/>
                </a:ln>
                <a:solidFill>
                  <a:srgbClr val="144261"/>
                </a:solidFill>
                <a:effectLst/>
                <a:latin typeface="Segoe UI" pitchFamily="34" charset="0"/>
                <a:cs typeface="Segoe UI" pitchFamily="34" charset="0"/>
              </a:rPr>
              <a:t>, </a:t>
            </a:r>
            <a:r>
              <a:rPr kumimoji="0" lang="en-US" b="0" i="0" u="none" strike="noStrike" cap="none" normalizeH="0" baseline="0" dirty="0" smtClean="0">
                <a:ln>
                  <a:noFill/>
                </a:ln>
                <a:solidFill>
                  <a:srgbClr val="4395C6"/>
                </a:solidFill>
                <a:effectLst/>
                <a:latin typeface="Segoe UI" pitchFamily="34" charset="0"/>
                <a:cs typeface="Segoe UI" pitchFamily="34" charset="0"/>
              </a:rPr>
              <a:t>background properties</a:t>
            </a:r>
            <a:r>
              <a:rPr kumimoji="0" lang="en-US" b="0" i="0" u="none" strike="noStrike" cap="none" normalizeH="0" baseline="0" dirty="0" smtClean="0">
                <a:ln>
                  <a:noFill/>
                </a:ln>
                <a:solidFill>
                  <a:srgbClr val="144261"/>
                </a:solidFill>
                <a:effectLst/>
                <a:latin typeface="Segoe UI" pitchFamily="34" charset="0"/>
                <a:cs typeface="Segoe UI" pitchFamily="34" charset="0"/>
              </a:rPr>
              <a:t>, </a:t>
            </a:r>
            <a:r>
              <a:rPr kumimoji="0" lang="en-US" b="0" i="0" u="none" strike="noStrike" cap="none" normalizeH="0" baseline="0" dirty="0" smtClean="0">
                <a:ln>
                  <a:noFill/>
                </a:ln>
                <a:solidFill>
                  <a:srgbClr val="4395C6"/>
                </a:solidFill>
                <a:effectLst/>
                <a:latin typeface="Segoe UI" pitchFamily="34" charset="0"/>
                <a:cs typeface="Segoe UI" pitchFamily="34" charset="0"/>
              </a:rPr>
              <a:t>color</a:t>
            </a:r>
            <a:r>
              <a:rPr kumimoji="0" lang="en-US" b="0" i="0" u="none" strike="noStrike" cap="none" normalizeH="0" baseline="0" dirty="0" smtClean="0">
                <a:ln>
                  <a:noFill/>
                </a:ln>
                <a:solidFill>
                  <a:srgbClr val="144261"/>
                </a:solidFill>
                <a:effectLst/>
                <a:latin typeface="Segoe UI" pitchFamily="34" charset="0"/>
                <a:cs typeface="Segoe UI" pitchFamily="34" charset="0"/>
              </a:rPr>
              <a:t>, </a:t>
            </a:r>
            <a:r>
              <a:rPr kumimoji="0" lang="en-US" b="0" i="0" u="none" strike="noStrike" cap="none" normalizeH="0" baseline="0" dirty="0" smtClean="0">
                <a:ln>
                  <a:noFill/>
                </a:ln>
                <a:solidFill>
                  <a:srgbClr val="4395C6"/>
                </a:solidFill>
                <a:effectLst/>
                <a:latin typeface="Segoe UI" pitchFamily="34" charset="0"/>
                <a:cs typeface="Segoe UI" pitchFamily="34" charset="0"/>
              </a:rPr>
              <a:t>word-spacing</a:t>
            </a:r>
            <a:r>
              <a:rPr kumimoji="0" lang="en-US" b="0" i="0" u="none" strike="noStrike" cap="none" normalizeH="0" baseline="0" dirty="0" smtClean="0">
                <a:ln>
                  <a:noFill/>
                </a:ln>
                <a:solidFill>
                  <a:srgbClr val="144261"/>
                </a:solidFill>
                <a:effectLst/>
                <a:latin typeface="Segoe UI" pitchFamily="34" charset="0"/>
                <a:cs typeface="Segoe UI" pitchFamily="34" charset="0"/>
              </a:rPr>
              <a:t>, </a:t>
            </a:r>
            <a:r>
              <a:rPr kumimoji="0" lang="en-US" b="0" i="0" u="none" strike="noStrike" cap="none" normalizeH="0" baseline="0" dirty="0" smtClean="0">
                <a:ln>
                  <a:noFill/>
                </a:ln>
                <a:solidFill>
                  <a:srgbClr val="4395C6"/>
                </a:solidFill>
                <a:effectLst/>
                <a:latin typeface="Segoe UI" pitchFamily="34" charset="0"/>
                <a:cs typeface="Segoe UI" pitchFamily="34" charset="0"/>
              </a:rPr>
              <a:t>letter-spacing</a:t>
            </a:r>
            <a:r>
              <a:rPr kumimoji="0" lang="en-US" b="0" i="0" u="none" strike="noStrike" cap="none" normalizeH="0" baseline="0" dirty="0" smtClean="0">
                <a:ln>
                  <a:noFill/>
                </a:ln>
                <a:solidFill>
                  <a:srgbClr val="144261"/>
                </a:solidFill>
                <a:effectLst/>
                <a:latin typeface="Segoe UI" pitchFamily="34" charset="0"/>
                <a:cs typeface="Segoe UI" pitchFamily="34" charset="0"/>
              </a:rPr>
              <a:t>, </a:t>
            </a:r>
            <a:r>
              <a:rPr kumimoji="0" lang="en-US" b="0" i="0" u="none" strike="noStrike" cap="none" normalizeH="0" baseline="0" dirty="0" smtClean="0">
                <a:ln>
                  <a:noFill/>
                </a:ln>
                <a:solidFill>
                  <a:srgbClr val="4395C6"/>
                </a:solidFill>
                <a:effectLst/>
                <a:latin typeface="Segoe UI" pitchFamily="34" charset="0"/>
                <a:cs typeface="Segoe UI" pitchFamily="34" charset="0"/>
              </a:rPr>
              <a:t>text-decoration</a:t>
            </a:r>
            <a:r>
              <a:rPr kumimoji="0" lang="en-US" b="0" i="0" u="none" strike="noStrike" cap="none" normalizeH="0" baseline="0" dirty="0" smtClean="0">
                <a:ln>
                  <a:noFill/>
                </a:ln>
                <a:solidFill>
                  <a:srgbClr val="144261"/>
                </a:solidFill>
                <a:effectLst/>
                <a:latin typeface="Segoe UI" pitchFamily="34" charset="0"/>
                <a:cs typeface="Segoe UI" pitchFamily="34" charset="0"/>
              </a:rPr>
              <a:t>, </a:t>
            </a:r>
            <a:r>
              <a:rPr kumimoji="0" lang="en-US" b="0" i="0" u="none" strike="noStrike" cap="none" normalizeH="0" baseline="0" dirty="0" smtClean="0">
                <a:ln>
                  <a:noFill/>
                </a:ln>
                <a:solidFill>
                  <a:srgbClr val="4395C6"/>
                </a:solidFill>
                <a:effectLst/>
                <a:latin typeface="Segoe UI" pitchFamily="34" charset="0"/>
                <a:cs typeface="Segoe UI" pitchFamily="34" charset="0"/>
              </a:rPr>
              <a:t>vertical-align</a:t>
            </a:r>
            <a:r>
              <a:rPr kumimoji="0" lang="en-US" b="0" i="0" u="none" strike="noStrike" cap="none" normalizeH="0" baseline="0" dirty="0" smtClean="0">
                <a:ln>
                  <a:noFill/>
                </a:ln>
                <a:solidFill>
                  <a:srgbClr val="144261"/>
                </a:solidFill>
                <a:effectLst/>
                <a:latin typeface="Segoe UI" pitchFamily="34" charset="0"/>
                <a:cs typeface="Segoe UI" pitchFamily="34" charset="0"/>
              </a:rPr>
              <a:t>, </a:t>
            </a:r>
            <a:r>
              <a:rPr kumimoji="0" lang="en-US" b="0" i="0" u="none" strike="noStrike" cap="none" normalizeH="0" baseline="0" dirty="0" smtClean="0">
                <a:ln>
                  <a:noFill/>
                </a:ln>
                <a:solidFill>
                  <a:srgbClr val="4395C6"/>
                </a:solidFill>
                <a:effectLst/>
                <a:latin typeface="Segoe UI" pitchFamily="34" charset="0"/>
                <a:cs typeface="Segoe UI" pitchFamily="34" charset="0"/>
              </a:rPr>
              <a:t>text-transform</a:t>
            </a:r>
            <a:r>
              <a:rPr kumimoji="0" lang="en-US" b="0" i="0" u="none" strike="noStrike" cap="none" normalizeH="0" baseline="0" dirty="0" smtClean="0">
                <a:ln>
                  <a:noFill/>
                </a:ln>
                <a:solidFill>
                  <a:srgbClr val="144261"/>
                </a:solidFill>
                <a:effectLst/>
                <a:latin typeface="Segoe UI" pitchFamily="34" charset="0"/>
                <a:cs typeface="Segoe UI" pitchFamily="34" charset="0"/>
              </a:rPr>
              <a:t>, </a:t>
            </a:r>
            <a:r>
              <a:rPr kumimoji="0" lang="en-US" b="0" i="0" u="none" strike="noStrike" cap="none" normalizeH="0" baseline="0" dirty="0" smtClean="0">
                <a:ln>
                  <a:noFill/>
                </a:ln>
                <a:solidFill>
                  <a:srgbClr val="4395C6"/>
                </a:solidFill>
                <a:effectLst/>
                <a:latin typeface="Segoe UI" pitchFamily="34" charset="0"/>
                <a:cs typeface="Segoe UI" pitchFamily="34" charset="0"/>
              </a:rPr>
              <a:t>line-height</a:t>
            </a:r>
            <a:r>
              <a:rPr kumimoji="0" lang="en-US" b="0" i="0" u="none" strike="noStrike" cap="none" normalizeH="0" baseline="0" dirty="0" smtClean="0">
                <a:ln>
                  <a:noFill/>
                </a:ln>
                <a:solidFill>
                  <a:srgbClr val="144261"/>
                </a:solidFill>
                <a:effectLst/>
                <a:latin typeface="Segoe UI" pitchFamily="34" charset="0"/>
                <a:cs typeface="Segoe UI"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457200" y="1447800"/>
            <a:ext cx="7620000" cy="2308324"/>
          </a:xfrm>
          <a:prstGeom prst="rect">
            <a:avLst/>
          </a:prstGeom>
        </p:spPr>
        <p:txBody>
          <a:bodyPr wrap="square">
            <a:spAutoFit/>
          </a:bodyPr>
          <a:lstStyle/>
          <a:p>
            <a:r>
              <a:rPr lang="en-US" dirty="0"/>
              <a:t>&lt;style type="text/</a:t>
            </a:r>
            <a:r>
              <a:rPr lang="en-US" dirty="0" err="1"/>
              <a:t>css</a:t>
            </a:r>
            <a:r>
              <a:rPr lang="en-US" dirty="0"/>
              <a:t>"&gt; </a:t>
            </a:r>
          </a:p>
          <a:p>
            <a:r>
              <a:rPr lang="en-US" dirty="0"/>
              <a:t>    h1::before {</a:t>
            </a:r>
          </a:p>
          <a:p>
            <a:r>
              <a:rPr lang="en-US" dirty="0"/>
              <a:t>        content: </a:t>
            </a:r>
            <a:r>
              <a:rPr lang="en-US" dirty="0" err="1"/>
              <a:t>url</a:t>
            </a:r>
            <a:r>
              <a:rPr lang="en-US" dirty="0"/>
              <a:t>("/examples/images/marker-left.gif");</a:t>
            </a:r>
          </a:p>
          <a:p>
            <a:r>
              <a:rPr lang="en-US" dirty="0"/>
              <a:t>    }</a:t>
            </a:r>
          </a:p>
          <a:p>
            <a:r>
              <a:rPr lang="en-US" dirty="0"/>
              <a:t>    h1::after {</a:t>
            </a:r>
          </a:p>
          <a:p>
            <a:r>
              <a:rPr lang="en-US" dirty="0"/>
              <a:t>        content: </a:t>
            </a:r>
            <a:r>
              <a:rPr lang="en-US" dirty="0" err="1"/>
              <a:t>url</a:t>
            </a:r>
            <a:r>
              <a:rPr lang="en-US" dirty="0"/>
              <a:t>("/examples/images/marker-right.gif");</a:t>
            </a:r>
          </a:p>
          <a:p>
            <a:r>
              <a:rPr lang="en-US" dirty="0"/>
              <a:t>    }</a:t>
            </a:r>
          </a:p>
          <a:p>
            <a:r>
              <a:rPr lang="en-US" dirty="0"/>
              <a:t>&lt;/style&gt;</a:t>
            </a:r>
          </a:p>
        </p:txBody>
      </p:sp>
    </p:spTree>
    <p:extLst>
      <p:ext uri="{BB962C8B-B14F-4D97-AF65-F5344CB8AC3E}">
        <p14:creationId xmlns:p14="http://schemas.microsoft.com/office/powerpoint/2010/main" val="119786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5711"/>
            <a:ext cx="7696200" cy="2585323"/>
          </a:xfrm>
          <a:prstGeom prst="rect">
            <a:avLst/>
          </a:prstGeom>
        </p:spPr>
        <p:txBody>
          <a:bodyPr wrap="square">
            <a:spAutoFit/>
          </a:bodyPr>
          <a:lstStyle/>
          <a:p>
            <a:r>
              <a:rPr lang="en-US" dirty="0"/>
              <a:t>&lt;body&gt;</a:t>
            </a:r>
          </a:p>
          <a:p>
            <a:r>
              <a:rPr lang="en-US" dirty="0"/>
              <a:t>	&lt;h1&gt;This is a &lt;</a:t>
            </a:r>
            <a:r>
              <a:rPr lang="en-US" dirty="0" err="1"/>
              <a:t>em</a:t>
            </a:r>
            <a:r>
              <a:rPr lang="en-US" dirty="0"/>
              <a:t>&gt;heading&lt;/</a:t>
            </a:r>
            <a:r>
              <a:rPr lang="en-US" dirty="0" err="1"/>
              <a:t>em</a:t>
            </a:r>
            <a:r>
              <a:rPr lang="en-US" dirty="0"/>
              <a:t>&gt;&lt;/h1&gt;</a:t>
            </a:r>
          </a:p>
          <a:p>
            <a:r>
              <a:rPr lang="en-US" dirty="0"/>
              <a:t>	&lt;</a:t>
            </a:r>
            <a:r>
              <a:rPr lang="en-US" dirty="0" err="1"/>
              <a:t>ul</a:t>
            </a:r>
            <a:r>
              <a:rPr lang="en-US" dirty="0"/>
              <a:t> class="menu"&gt;</a:t>
            </a:r>
          </a:p>
          <a:p>
            <a:r>
              <a:rPr lang="en-US" dirty="0"/>
              <a:t>		&lt;li&gt;&lt;a </a:t>
            </a:r>
            <a:r>
              <a:rPr lang="en-US" dirty="0" err="1"/>
              <a:t>href</a:t>
            </a:r>
            <a:r>
              <a:rPr lang="en-US" dirty="0"/>
              <a:t>="#"&gt;Home&lt;/a&gt;&lt;/li&gt;</a:t>
            </a:r>
          </a:p>
          <a:p>
            <a:r>
              <a:rPr lang="en-US" dirty="0"/>
              <a:t>		&lt;li&gt;&lt;a </a:t>
            </a:r>
            <a:r>
              <a:rPr lang="en-US" dirty="0" err="1"/>
              <a:t>href</a:t>
            </a:r>
            <a:r>
              <a:rPr lang="en-US" dirty="0"/>
              <a:t>="#"&gt;About&lt;/a&gt;&lt;/li&gt;		</a:t>
            </a:r>
          </a:p>
          <a:p>
            <a:r>
              <a:rPr lang="en-US" dirty="0"/>
              <a:t>		&lt;li&gt;&lt;a </a:t>
            </a:r>
            <a:r>
              <a:rPr lang="en-US" dirty="0" err="1"/>
              <a:t>href</a:t>
            </a:r>
            <a:r>
              <a:rPr lang="en-US" dirty="0"/>
              <a:t>="#"&gt;Services&lt;/a&gt;&lt;/li&gt;</a:t>
            </a:r>
          </a:p>
          <a:p>
            <a:r>
              <a:rPr lang="en-US" dirty="0"/>
              <a:t>		&lt;li&gt;&lt;a </a:t>
            </a:r>
            <a:r>
              <a:rPr lang="en-US" dirty="0" err="1"/>
              <a:t>href</a:t>
            </a:r>
            <a:r>
              <a:rPr lang="en-US" dirty="0"/>
              <a:t>="#"&gt;Contact&lt;/a&gt;&lt;/li&gt;</a:t>
            </a:r>
          </a:p>
          <a:p>
            <a:r>
              <a:rPr lang="en-US" dirty="0"/>
              <a:t>	&lt;/</a:t>
            </a:r>
            <a:r>
              <a:rPr lang="en-US" dirty="0" err="1"/>
              <a:t>ul</a:t>
            </a:r>
            <a:r>
              <a:rPr lang="en-US" dirty="0"/>
              <a:t>&gt;</a:t>
            </a:r>
          </a:p>
          <a:p>
            <a:r>
              <a:rPr lang="en-US" dirty="0"/>
              <a:t>&lt;/body&gt;</a:t>
            </a:r>
          </a:p>
        </p:txBody>
      </p:sp>
      <p:sp>
        <p:nvSpPr>
          <p:cNvPr id="3" name="Rectangle 2"/>
          <p:cNvSpPr/>
          <p:nvPr/>
        </p:nvSpPr>
        <p:spPr>
          <a:xfrm>
            <a:off x="232064" y="2743200"/>
            <a:ext cx="1582228" cy="369332"/>
          </a:xfrm>
          <a:prstGeom prst="rect">
            <a:avLst/>
          </a:prstGeom>
        </p:spPr>
        <p:txBody>
          <a:bodyPr wrap="none">
            <a:spAutoFit/>
          </a:bodyPr>
          <a:lstStyle/>
          <a:p>
            <a:pPr fontAlgn="base"/>
            <a:r>
              <a:rPr lang="en-US" b="1" dirty="0"/>
              <a:t>Child Selectors</a:t>
            </a:r>
          </a:p>
        </p:txBody>
      </p:sp>
      <p:sp>
        <p:nvSpPr>
          <p:cNvPr id="4" name="Rectangle 3"/>
          <p:cNvSpPr/>
          <p:nvPr/>
        </p:nvSpPr>
        <p:spPr>
          <a:xfrm>
            <a:off x="609600" y="3352800"/>
            <a:ext cx="8382000" cy="3416320"/>
          </a:xfrm>
          <a:prstGeom prst="rect">
            <a:avLst/>
          </a:prstGeom>
        </p:spPr>
        <p:txBody>
          <a:bodyPr wrap="square">
            <a:spAutoFit/>
          </a:bodyPr>
          <a:lstStyle/>
          <a:p>
            <a:r>
              <a:rPr lang="en-US" dirty="0">
                <a:solidFill>
                  <a:srgbClr val="FF0000"/>
                </a:solidFill>
              </a:rPr>
              <a:t>&lt;head&gt; </a:t>
            </a:r>
            <a:endParaRPr lang="en-US" dirty="0" smtClean="0">
              <a:solidFill>
                <a:srgbClr val="FF0000"/>
              </a:solidFill>
            </a:endParaRPr>
          </a:p>
          <a:p>
            <a:r>
              <a:rPr lang="en-US" dirty="0" smtClean="0">
                <a:solidFill>
                  <a:srgbClr val="FF0000"/>
                </a:solidFill>
              </a:rPr>
              <a:t>&lt;</a:t>
            </a:r>
            <a:r>
              <a:rPr lang="en-US" dirty="0">
                <a:solidFill>
                  <a:srgbClr val="FF0000"/>
                </a:solidFill>
              </a:rPr>
              <a:t>link </a:t>
            </a:r>
            <a:r>
              <a:rPr lang="en-US" dirty="0" err="1">
                <a:solidFill>
                  <a:srgbClr val="FF0000"/>
                </a:solidFill>
              </a:rPr>
              <a:t>rel</a:t>
            </a:r>
            <a:r>
              <a:rPr lang="en-US" dirty="0">
                <a:solidFill>
                  <a:srgbClr val="FF0000"/>
                </a:solidFill>
              </a:rPr>
              <a:t>="</a:t>
            </a:r>
            <a:r>
              <a:rPr lang="en-US" dirty="0" err="1">
                <a:solidFill>
                  <a:srgbClr val="FF0000"/>
                </a:solidFill>
              </a:rPr>
              <a:t>stylesheet</a:t>
            </a:r>
            <a:r>
              <a:rPr lang="en-US" dirty="0">
                <a:solidFill>
                  <a:srgbClr val="FF0000"/>
                </a:solidFill>
              </a:rPr>
              <a:t>" type="text/</a:t>
            </a:r>
            <a:r>
              <a:rPr lang="en-US" dirty="0" err="1">
                <a:solidFill>
                  <a:srgbClr val="FF0000"/>
                </a:solidFill>
              </a:rPr>
              <a:t>css</a:t>
            </a:r>
            <a:r>
              <a:rPr lang="en-US" dirty="0">
                <a:solidFill>
                  <a:srgbClr val="FF0000"/>
                </a:solidFill>
              </a:rPr>
              <a:t>" </a:t>
            </a:r>
            <a:r>
              <a:rPr lang="en-US" dirty="0" err="1">
                <a:solidFill>
                  <a:srgbClr val="FF0000"/>
                </a:solidFill>
              </a:rPr>
              <a:t>href</a:t>
            </a:r>
            <a:r>
              <a:rPr lang="en-US" dirty="0">
                <a:solidFill>
                  <a:srgbClr val="FF0000"/>
                </a:solidFill>
              </a:rPr>
              <a:t>="stylesheet.css" media="screen" /&gt; </a:t>
            </a:r>
            <a:endParaRPr lang="en-US" dirty="0" smtClean="0">
              <a:solidFill>
                <a:srgbClr val="FF0000"/>
              </a:solidFill>
            </a:endParaRPr>
          </a:p>
          <a:p>
            <a:r>
              <a:rPr lang="en-US" dirty="0" smtClean="0">
                <a:solidFill>
                  <a:srgbClr val="FF0000"/>
                </a:solidFill>
              </a:rPr>
              <a:t>&lt;/</a:t>
            </a:r>
            <a:r>
              <a:rPr lang="en-US" dirty="0">
                <a:solidFill>
                  <a:srgbClr val="FF0000"/>
                </a:solidFill>
              </a:rPr>
              <a:t>head&gt;</a:t>
            </a:r>
            <a:endParaRPr lang="en-US" dirty="0" smtClean="0">
              <a:solidFill>
                <a:srgbClr val="FF0000"/>
              </a:solidFill>
            </a:endParaRPr>
          </a:p>
          <a:p>
            <a:endParaRPr lang="en-US" dirty="0"/>
          </a:p>
          <a:p>
            <a:r>
              <a:rPr lang="en-US" dirty="0" smtClean="0"/>
              <a:t>&lt;</a:t>
            </a:r>
            <a:r>
              <a:rPr lang="en-US" dirty="0"/>
              <a:t>style type="text/</a:t>
            </a:r>
            <a:r>
              <a:rPr lang="en-US" dirty="0" err="1"/>
              <a:t>css</a:t>
            </a:r>
            <a:r>
              <a:rPr lang="en-US" dirty="0"/>
              <a:t>"&gt;</a:t>
            </a:r>
          </a:p>
          <a:p>
            <a:r>
              <a:rPr lang="en-US" dirty="0"/>
              <a:t>	</a:t>
            </a:r>
            <a:r>
              <a:rPr lang="en-US" dirty="0" err="1"/>
              <a:t>ul</a:t>
            </a:r>
            <a:r>
              <a:rPr lang="en-US" dirty="0"/>
              <a:t> &gt; li {</a:t>
            </a:r>
          </a:p>
          <a:p>
            <a:r>
              <a:rPr lang="en-US" dirty="0"/>
              <a:t>		list-style: square;</a:t>
            </a:r>
          </a:p>
          <a:p>
            <a:r>
              <a:rPr lang="en-US" dirty="0"/>
              <a:t>	}</a:t>
            </a:r>
          </a:p>
          <a:p>
            <a:r>
              <a:rPr lang="en-US" dirty="0"/>
              <a:t>	</a:t>
            </a:r>
            <a:r>
              <a:rPr lang="en-US" dirty="0" err="1"/>
              <a:t>ul</a:t>
            </a:r>
            <a:r>
              <a:rPr lang="en-US" dirty="0"/>
              <a:t> &gt; li </a:t>
            </a:r>
            <a:r>
              <a:rPr lang="en-US" dirty="0" err="1"/>
              <a:t>ol</a:t>
            </a:r>
            <a:r>
              <a:rPr lang="en-US" dirty="0"/>
              <a:t> {</a:t>
            </a:r>
          </a:p>
          <a:p>
            <a:r>
              <a:rPr lang="en-US" dirty="0"/>
              <a:t>		list-style: none;</a:t>
            </a:r>
          </a:p>
          <a:p>
            <a:r>
              <a:rPr lang="en-US" dirty="0"/>
              <a:t>	}</a:t>
            </a:r>
          </a:p>
          <a:p>
            <a:r>
              <a:rPr lang="en-US" dirty="0"/>
              <a:t>&lt;/style&gt;</a:t>
            </a:r>
          </a:p>
        </p:txBody>
      </p:sp>
    </p:spTree>
    <p:extLst>
      <p:ext uri="{BB962C8B-B14F-4D97-AF65-F5344CB8AC3E}">
        <p14:creationId xmlns:p14="http://schemas.microsoft.com/office/powerpoint/2010/main" val="199864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8282"/>
            <a:ext cx="8001000" cy="3970318"/>
          </a:xfrm>
          <a:prstGeom prst="rect">
            <a:avLst/>
          </a:prstGeom>
        </p:spPr>
        <p:txBody>
          <a:bodyPr wrap="square">
            <a:spAutoFit/>
          </a:bodyPr>
          <a:lstStyle/>
          <a:p>
            <a:r>
              <a:rPr lang="it-IT" dirty="0"/>
              <a:t>&lt;body&gt;</a:t>
            </a:r>
          </a:p>
          <a:p>
            <a:r>
              <a:rPr lang="it-IT" dirty="0"/>
              <a:t>	&lt;ul&gt;</a:t>
            </a:r>
          </a:p>
          <a:p>
            <a:r>
              <a:rPr lang="it-IT" dirty="0"/>
              <a:t>		&lt;li&gt;&lt;a href="#"&gt;Home&lt;/a&gt;&lt;/li&gt;</a:t>
            </a:r>
          </a:p>
          <a:p>
            <a:r>
              <a:rPr lang="it-IT" dirty="0"/>
              <a:t>		&lt;li&gt;&lt;a href="#"&gt;About&lt;/a&gt;&lt;/li&gt;		</a:t>
            </a:r>
          </a:p>
          <a:p>
            <a:r>
              <a:rPr lang="it-IT" dirty="0"/>
              <a:t>		&lt;li&gt;</a:t>
            </a:r>
          </a:p>
          <a:p>
            <a:r>
              <a:rPr lang="it-IT" dirty="0"/>
              <a:t>			&lt;a href="#"&gt;Services&lt;/a&gt;</a:t>
            </a:r>
          </a:p>
          <a:p>
            <a:r>
              <a:rPr lang="it-IT" dirty="0"/>
              <a:t>			&lt;ol&gt;</a:t>
            </a:r>
          </a:p>
          <a:p>
            <a:r>
              <a:rPr lang="it-IT" dirty="0"/>
              <a:t>				&lt;li&gt;&lt;a href="#"&gt;Design&lt;/a&gt;&lt;/li&gt;</a:t>
            </a:r>
          </a:p>
          <a:p>
            <a:r>
              <a:rPr lang="it-IT" dirty="0"/>
              <a:t>				&lt;li&gt;&lt;a href="#"&gt;Development&lt;/a&gt;&lt;/li&gt;</a:t>
            </a:r>
          </a:p>
          <a:p>
            <a:r>
              <a:rPr lang="it-IT" dirty="0"/>
              <a:t>			&lt;/ol&gt;</a:t>
            </a:r>
          </a:p>
          <a:p>
            <a:r>
              <a:rPr lang="it-IT" dirty="0"/>
              <a:t>		&lt;/li&gt;</a:t>
            </a:r>
          </a:p>
          <a:p>
            <a:r>
              <a:rPr lang="it-IT" dirty="0"/>
              <a:t>		&lt;li&gt;&lt;a href="#"&gt;Contact&lt;/a&gt;&lt;/li&gt;</a:t>
            </a:r>
          </a:p>
          <a:p>
            <a:r>
              <a:rPr lang="it-IT" dirty="0"/>
              <a:t>	&lt;/ul&gt;</a:t>
            </a:r>
          </a:p>
          <a:p>
            <a:r>
              <a:rPr lang="it-IT" dirty="0"/>
              <a:t>&lt;/body&gt;</a:t>
            </a:r>
            <a:endParaRPr lang="en-US" dirty="0"/>
          </a:p>
        </p:txBody>
      </p:sp>
      <p:sp>
        <p:nvSpPr>
          <p:cNvPr id="3" name="Rectangle 2"/>
          <p:cNvSpPr/>
          <p:nvPr/>
        </p:nvSpPr>
        <p:spPr>
          <a:xfrm>
            <a:off x="152400" y="4038600"/>
            <a:ext cx="2359107" cy="369332"/>
          </a:xfrm>
          <a:prstGeom prst="rect">
            <a:avLst/>
          </a:prstGeom>
        </p:spPr>
        <p:txBody>
          <a:bodyPr wrap="none">
            <a:spAutoFit/>
          </a:bodyPr>
          <a:lstStyle/>
          <a:p>
            <a:pPr fontAlgn="base"/>
            <a:r>
              <a:rPr lang="en-US" b="1" dirty="0"/>
              <a:t>Background Properties</a:t>
            </a:r>
          </a:p>
        </p:txBody>
      </p:sp>
      <p:sp>
        <p:nvSpPr>
          <p:cNvPr id="4" name="Rectangle 3"/>
          <p:cNvSpPr/>
          <p:nvPr/>
        </p:nvSpPr>
        <p:spPr>
          <a:xfrm>
            <a:off x="225506" y="4495800"/>
            <a:ext cx="8766094" cy="1754326"/>
          </a:xfrm>
          <a:prstGeom prst="rect">
            <a:avLst/>
          </a:prstGeom>
        </p:spPr>
        <p:txBody>
          <a:bodyPr wrap="square">
            <a:spAutoFit/>
          </a:bodyPr>
          <a:lstStyle/>
          <a:p>
            <a:r>
              <a:rPr lang="en-US" dirty="0"/>
              <a:t>&lt;style type="text/</a:t>
            </a:r>
            <a:r>
              <a:rPr lang="en-US" dirty="0" err="1"/>
              <a:t>css</a:t>
            </a:r>
            <a:r>
              <a:rPr lang="en-US" dirty="0"/>
              <a:t>"&gt;</a:t>
            </a:r>
          </a:p>
          <a:p>
            <a:r>
              <a:rPr lang="en-US" dirty="0"/>
              <a:t>    body {</a:t>
            </a:r>
          </a:p>
          <a:p>
            <a:r>
              <a:rPr lang="en-US" dirty="0"/>
              <a:t>        </a:t>
            </a:r>
            <a:r>
              <a:rPr lang="en-US" dirty="0" smtClean="0"/>
              <a:t>	background-image: </a:t>
            </a:r>
            <a:r>
              <a:rPr lang="en-US" dirty="0" err="1" smtClean="0"/>
              <a:t>url</a:t>
            </a:r>
            <a:r>
              <a:rPr lang="en-US" dirty="0" smtClean="0"/>
              <a:t>("/gradient.png</a:t>
            </a:r>
            <a:r>
              <a:rPr lang="en-US" dirty="0"/>
              <a:t>");</a:t>
            </a:r>
          </a:p>
          <a:p>
            <a:r>
              <a:rPr lang="en-US" dirty="0"/>
              <a:t>       </a:t>
            </a:r>
            <a:r>
              <a:rPr lang="en-US" dirty="0" smtClean="0"/>
              <a:t>	 </a:t>
            </a:r>
            <a:r>
              <a:rPr lang="en-US" dirty="0"/>
              <a:t>background-repeat: repeat-x;</a:t>
            </a:r>
          </a:p>
          <a:p>
            <a:r>
              <a:rPr lang="en-US" dirty="0"/>
              <a:t>    }</a:t>
            </a:r>
          </a:p>
          <a:p>
            <a:r>
              <a:rPr lang="en-US" dirty="0"/>
              <a:t>  &lt;/style&gt;</a:t>
            </a:r>
          </a:p>
        </p:txBody>
      </p:sp>
    </p:spTree>
    <p:extLst>
      <p:ext uri="{BB962C8B-B14F-4D97-AF65-F5344CB8AC3E}">
        <p14:creationId xmlns:p14="http://schemas.microsoft.com/office/powerpoint/2010/main" val="362531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6019800" cy="3139321"/>
          </a:xfrm>
          <a:prstGeom prst="rect">
            <a:avLst/>
          </a:prstGeom>
        </p:spPr>
        <p:txBody>
          <a:bodyPr wrap="square">
            <a:spAutoFit/>
          </a:bodyPr>
          <a:lstStyle/>
          <a:p>
            <a:r>
              <a:rPr lang="en-US" dirty="0"/>
              <a:t>&lt;style type="text/</a:t>
            </a:r>
            <a:r>
              <a:rPr lang="en-US" dirty="0" err="1"/>
              <a:t>css</a:t>
            </a:r>
            <a:r>
              <a:rPr lang="en-US" dirty="0"/>
              <a:t>"&gt;</a:t>
            </a:r>
          </a:p>
          <a:p>
            <a:r>
              <a:rPr lang="en-US" dirty="0"/>
              <a:t>    body {        </a:t>
            </a:r>
          </a:p>
          <a:p>
            <a:r>
              <a:rPr lang="en-US" dirty="0"/>
              <a:t>        width: 250;</a:t>
            </a:r>
          </a:p>
          <a:p>
            <a:r>
              <a:rPr lang="en-US" dirty="0"/>
              <a:t>        height: 200px;</a:t>
            </a:r>
          </a:p>
          <a:p>
            <a:r>
              <a:rPr lang="en-US" dirty="0"/>
              <a:t>        overflow: scroll;</a:t>
            </a:r>
          </a:p>
          <a:p>
            <a:r>
              <a:rPr lang="en-US" dirty="0"/>
              <a:t>        background-image: </a:t>
            </a:r>
            <a:r>
              <a:rPr lang="en-US" dirty="0" err="1"/>
              <a:t>url</a:t>
            </a:r>
            <a:r>
              <a:rPr lang="en-US" dirty="0"/>
              <a:t>("/examples/images/recycle.jpg");</a:t>
            </a:r>
          </a:p>
          <a:p>
            <a:r>
              <a:rPr lang="en-US" dirty="0"/>
              <a:t>        background-repeat: no-repeat;</a:t>
            </a:r>
          </a:p>
          <a:p>
            <a:r>
              <a:rPr lang="en-US" dirty="0"/>
              <a:t>        background-position: center;</a:t>
            </a:r>
          </a:p>
          <a:p>
            <a:r>
              <a:rPr lang="en-US" dirty="0"/>
              <a:t>        background-attachment: fixed;</a:t>
            </a:r>
          </a:p>
          <a:p>
            <a:r>
              <a:rPr lang="en-US" dirty="0"/>
              <a:t>    }</a:t>
            </a:r>
          </a:p>
          <a:p>
            <a:r>
              <a:rPr lang="en-US" dirty="0"/>
              <a:t>  &lt;/style&gt;</a:t>
            </a:r>
          </a:p>
        </p:txBody>
      </p:sp>
      <p:sp>
        <p:nvSpPr>
          <p:cNvPr id="3" name="Rectangle 1"/>
          <p:cNvSpPr>
            <a:spLocks noChangeArrowheads="1"/>
          </p:cNvSpPr>
          <p:nvPr/>
        </p:nvSpPr>
        <p:spPr bwMode="auto">
          <a:xfrm>
            <a:off x="98064" y="134035"/>
            <a:ext cx="8664936" cy="64633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smtClean="0">
                <a:ln>
                  <a:noFill/>
                </a:ln>
                <a:solidFill>
                  <a:srgbClr val="333333"/>
                </a:solidFill>
                <a:effectLst/>
                <a:latin typeface="Consolas" pitchFamily="49" charset="0"/>
                <a:cs typeface="Arial" pitchFamily="34" charset="0"/>
              </a:rPr>
              <a:t>background-attachment</a:t>
            </a:r>
            <a:r>
              <a:rPr kumimoji="0" lang="en-US" b="0" i="0" u="none" strike="noStrike" cap="none" normalizeH="0" baseline="0" dirty="0" smtClean="0">
                <a:ln>
                  <a:noFill/>
                </a:ln>
                <a:solidFill>
                  <a:srgbClr val="414141"/>
                </a:solidFill>
                <a:effectLst/>
                <a:latin typeface="Segoe UI" pitchFamily="34" charset="0"/>
                <a:cs typeface="Segoe UI" pitchFamily="34" charset="0"/>
              </a:rPr>
              <a:t> property determines whether the background image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 is fixed with regard to the viewport or scrolls along with the containing block.</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1905000" y="3505200"/>
            <a:ext cx="7848600" cy="3416320"/>
          </a:xfrm>
          <a:prstGeom prst="rect">
            <a:avLst/>
          </a:prstGeom>
        </p:spPr>
        <p:txBody>
          <a:bodyPr wrap="square">
            <a:spAutoFit/>
          </a:bodyPr>
          <a:lstStyle/>
          <a:p>
            <a:r>
              <a:rPr lang="en-US" dirty="0"/>
              <a:t>&lt;style type="text/</a:t>
            </a:r>
            <a:r>
              <a:rPr lang="en-US" dirty="0" err="1"/>
              <a:t>css</a:t>
            </a:r>
            <a:r>
              <a:rPr lang="en-US" dirty="0"/>
              <a:t>"&gt;  </a:t>
            </a:r>
          </a:p>
          <a:p>
            <a:r>
              <a:rPr lang="en-US" dirty="0"/>
              <a:t>	body {</a:t>
            </a:r>
          </a:p>
          <a:p>
            <a:r>
              <a:rPr lang="en-US" dirty="0"/>
              <a:t>		background-image: </a:t>
            </a:r>
            <a:r>
              <a:rPr lang="en-US" dirty="0" err="1"/>
              <a:t>url</a:t>
            </a:r>
            <a:r>
              <a:rPr lang="en-US" dirty="0"/>
              <a:t>("/examples/images/tree.jpg");</a:t>
            </a:r>
          </a:p>
          <a:p>
            <a:r>
              <a:rPr lang="en-US" dirty="0"/>
              <a:t>		background-repeat: no-repeat;</a:t>
            </a:r>
          </a:p>
          <a:p>
            <a:r>
              <a:rPr lang="en-US" dirty="0"/>
              <a:t>		background-position: 100% top</a:t>
            </a:r>
            <a:r>
              <a:rPr lang="en-US" dirty="0" smtClean="0"/>
              <a:t>;</a:t>
            </a:r>
          </a:p>
          <a:p>
            <a:r>
              <a:rPr lang="en-US" dirty="0"/>
              <a:t>	</a:t>
            </a:r>
            <a:r>
              <a:rPr lang="en-US" dirty="0" smtClean="0"/>
              <a:t>	or</a:t>
            </a:r>
          </a:p>
          <a:p>
            <a:r>
              <a:rPr lang="en-US" dirty="0"/>
              <a:t>		background-position: 250px 25px;</a:t>
            </a:r>
          </a:p>
          <a:p>
            <a:r>
              <a:rPr lang="en-US" dirty="0"/>
              <a:t>	}</a:t>
            </a:r>
          </a:p>
          <a:p>
            <a:r>
              <a:rPr lang="en-US" dirty="0"/>
              <a:t>	h1, p {</a:t>
            </a:r>
          </a:p>
          <a:p>
            <a:r>
              <a:rPr lang="en-US" dirty="0"/>
              <a:t>        margin-right: 150px;</a:t>
            </a:r>
          </a:p>
          <a:p>
            <a:r>
              <a:rPr lang="en-US" dirty="0"/>
              <a:t>    }</a:t>
            </a:r>
          </a:p>
          <a:p>
            <a:r>
              <a:rPr lang="en-US" dirty="0"/>
              <a:t>&lt;/style&gt;</a:t>
            </a:r>
          </a:p>
        </p:txBody>
      </p:sp>
    </p:spTree>
    <p:extLst>
      <p:ext uri="{BB962C8B-B14F-4D97-AF65-F5344CB8AC3E}">
        <p14:creationId xmlns:p14="http://schemas.microsoft.com/office/powerpoint/2010/main" val="1913792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4338</Words>
  <Application>Microsoft Office PowerPoint</Application>
  <PresentationFormat>On-screen Show (4:3)</PresentationFormat>
  <Paragraphs>1069</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Sanjay Sharma</dc:creator>
  <cp:lastModifiedBy>Sanjay Sharma</cp:lastModifiedBy>
  <cp:revision>67</cp:revision>
  <dcterms:created xsi:type="dcterms:W3CDTF">2019-06-10T04:45:23Z</dcterms:created>
  <dcterms:modified xsi:type="dcterms:W3CDTF">2019-06-26T02:53:07Z</dcterms:modified>
</cp:coreProperties>
</file>