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59" r:id="rId7"/>
    <p:sldId id="260" r:id="rId8"/>
    <p:sldId id="261"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3" r:id="rId40"/>
    <p:sldId id="295" r:id="rId41"/>
    <p:sldId id="296" r:id="rId42"/>
    <p:sldId id="299" r:id="rId43"/>
    <p:sldId id="297" r:id="rId44"/>
    <p:sldId id="300" r:id="rId45"/>
    <p:sldId id="301" r:id="rId46"/>
    <p:sldId id="298" r:id="rId47"/>
    <p:sldId id="302" r:id="rId48"/>
    <p:sldId id="303" r:id="rId49"/>
    <p:sldId id="304" r:id="rId50"/>
    <p:sldId id="305" r:id="rId51"/>
    <p:sldId id="306" r:id="rId52"/>
    <p:sldId id="307" r:id="rId53"/>
    <p:sldId id="308"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7F9174-1F3D-4E61-9160-279D44ECE53E}" type="datetimeFigureOut">
              <a:rPr lang="en-US" smtClean="0"/>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10BF7-67F6-4565-AC50-9E7DDACB8D3D}" type="slidenum">
              <a:rPr lang="en-US" smtClean="0"/>
              <a:t>‹#›</a:t>
            </a:fld>
            <a:endParaRPr lang="en-US"/>
          </a:p>
        </p:txBody>
      </p:sp>
    </p:spTree>
    <p:extLst>
      <p:ext uri="{BB962C8B-B14F-4D97-AF65-F5344CB8AC3E}">
        <p14:creationId xmlns:p14="http://schemas.microsoft.com/office/powerpoint/2010/main" val="3207769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7F9174-1F3D-4E61-9160-279D44ECE53E}" type="datetimeFigureOut">
              <a:rPr lang="en-US" smtClean="0"/>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10BF7-67F6-4565-AC50-9E7DDACB8D3D}" type="slidenum">
              <a:rPr lang="en-US" smtClean="0"/>
              <a:t>‹#›</a:t>
            </a:fld>
            <a:endParaRPr lang="en-US"/>
          </a:p>
        </p:txBody>
      </p:sp>
    </p:spTree>
    <p:extLst>
      <p:ext uri="{BB962C8B-B14F-4D97-AF65-F5344CB8AC3E}">
        <p14:creationId xmlns:p14="http://schemas.microsoft.com/office/powerpoint/2010/main" val="2517001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7F9174-1F3D-4E61-9160-279D44ECE53E}" type="datetimeFigureOut">
              <a:rPr lang="en-US" smtClean="0"/>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10BF7-67F6-4565-AC50-9E7DDACB8D3D}" type="slidenum">
              <a:rPr lang="en-US" smtClean="0"/>
              <a:t>‹#›</a:t>
            </a:fld>
            <a:endParaRPr lang="en-US"/>
          </a:p>
        </p:txBody>
      </p:sp>
    </p:spTree>
    <p:extLst>
      <p:ext uri="{BB962C8B-B14F-4D97-AF65-F5344CB8AC3E}">
        <p14:creationId xmlns:p14="http://schemas.microsoft.com/office/powerpoint/2010/main" val="1760306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7F9174-1F3D-4E61-9160-279D44ECE53E}" type="datetimeFigureOut">
              <a:rPr lang="en-US" smtClean="0"/>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10BF7-67F6-4565-AC50-9E7DDACB8D3D}" type="slidenum">
              <a:rPr lang="en-US" smtClean="0"/>
              <a:t>‹#›</a:t>
            </a:fld>
            <a:endParaRPr lang="en-US"/>
          </a:p>
        </p:txBody>
      </p:sp>
    </p:spTree>
    <p:extLst>
      <p:ext uri="{BB962C8B-B14F-4D97-AF65-F5344CB8AC3E}">
        <p14:creationId xmlns:p14="http://schemas.microsoft.com/office/powerpoint/2010/main" val="841814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7F9174-1F3D-4E61-9160-279D44ECE53E}" type="datetimeFigureOut">
              <a:rPr lang="en-US" smtClean="0"/>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10BF7-67F6-4565-AC50-9E7DDACB8D3D}" type="slidenum">
              <a:rPr lang="en-US" smtClean="0"/>
              <a:t>‹#›</a:t>
            </a:fld>
            <a:endParaRPr lang="en-US"/>
          </a:p>
        </p:txBody>
      </p:sp>
    </p:spTree>
    <p:extLst>
      <p:ext uri="{BB962C8B-B14F-4D97-AF65-F5344CB8AC3E}">
        <p14:creationId xmlns:p14="http://schemas.microsoft.com/office/powerpoint/2010/main" val="53388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7F9174-1F3D-4E61-9160-279D44ECE53E}" type="datetimeFigureOut">
              <a:rPr lang="en-US" smtClean="0"/>
              <a:t>8/31/2019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10BF7-67F6-4565-AC50-9E7DDACB8D3D}" type="slidenum">
              <a:rPr lang="en-US" smtClean="0"/>
              <a:t>‹#›</a:t>
            </a:fld>
            <a:endParaRPr lang="en-US"/>
          </a:p>
        </p:txBody>
      </p:sp>
    </p:spTree>
    <p:extLst>
      <p:ext uri="{BB962C8B-B14F-4D97-AF65-F5344CB8AC3E}">
        <p14:creationId xmlns:p14="http://schemas.microsoft.com/office/powerpoint/2010/main" val="2366112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7F9174-1F3D-4E61-9160-279D44ECE53E}" type="datetimeFigureOut">
              <a:rPr lang="en-US" smtClean="0"/>
              <a:t>8/31/2019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C10BF7-67F6-4565-AC50-9E7DDACB8D3D}" type="slidenum">
              <a:rPr lang="en-US" smtClean="0"/>
              <a:t>‹#›</a:t>
            </a:fld>
            <a:endParaRPr lang="en-US"/>
          </a:p>
        </p:txBody>
      </p:sp>
    </p:spTree>
    <p:extLst>
      <p:ext uri="{BB962C8B-B14F-4D97-AF65-F5344CB8AC3E}">
        <p14:creationId xmlns:p14="http://schemas.microsoft.com/office/powerpoint/2010/main" val="1033798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7F9174-1F3D-4E61-9160-279D44ECE53E}" type="datetimeFigureOut">
              <a:rPr lang="en-US" smtClean="0"/>
              <a:t>8/31/2019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C10BF7-67F6-4565-AC50-9E7DDACB8D3D}" type="slidenum">
              <a:rPr lang="en-US" smtClean="0"/>
              <a:t>‹#›</a:t>
            </a:fld>
            <a:endParaRPr lang="en-US"/>
          </a:p>
        </p:txBody>
      </p:sp>
    </p:spTree>
    <p:extLst>
      <p:ext uri="{BB962C8B-B14F-4D97-AF65-F5344CB8AC3E}">
        <p14:creationId xmlns:p14="http://schemas.microsoft.com/office/powerpoint/2010/main" val="315937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7F9174-1F3D-4E61-9160-279D44ECE53E}" type="datetimeFigureOut">
              <a:rPr lang="en-US" smtClean="0"/>
              <a:t>8/31/2019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C10BF7-67F6-4565-AC50-9E7DDACB8D3D}" type="slidenum">
              <a:rPr lang="en-US" smtClean="0"/>
              <a:t>‹#›</a:t>
            </a:fld>
            <a:endParaRPr lang="en-US"/>
          </a:p>
        </p:txBody>
      </p:sp>
    </p:spTree>
    <p:extLst>
      <p:ext uri="{BB962C8B-B14F-4D97-AF65-F5344CB8AC3E}">
        <p14:creationId xmlns:p14="http://schemas.microsoft.com/office/powerpoint/2010/main" val="1529565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7F9174-1F3D-4E61-9160-279D44ECE53E}" type="datetimeFigureOut">
              <a:rPr lang="en-US" smtClean="0"/>
              <a:t>8/31/2019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10BF7-67F6-4565-AC50-9E7DDACB8D3D}" type="slidenum">
              <a:rPr lang="en-US" smtClean="0"/>
              <a:t>‹#›</a:t>
            </a:fld>
            <a:endParaRPr lang="en-US"/>
          </a:p>
        </p:txBody>
      </p:sp>
    </p:spTree>
    <p:extLst>
      <p:ext uri="{BB962C8B-B14F-4D97-AF65-F5344CB8AC3E}">
        <p14:creationId xmlns:p14="http://schemas.microsoft.com/office/powerpoint/2010/main" val="4195306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7F9174-1F3D-4E61-9160-279D44ECE53E}" type="datetimeFigureOut">
              <a:rPr lang="en-US" smtClean="0"/>
              <a:t>8/31/2019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10BF7-67F6-4565-AC50-9E7DDACB8D3D}" type="slidenum">
              <a:rPr lang="en-US" smtClean="0"/>
              <a:t>‹#›</a:t>
            </a:fld>
            <a:endParaRPr lang="en-US"/>
          </a:p>
        </p:txBody>
      </p:sp>
    </p:spTree>
    <p:extLst>
      <p:ext uri="{BB962C8B-B14F-4D97-AF65-F5344CB8AC3E}">
        <p14:creationId xmlns:p14="http://schemas.microsoft.com/office/powerpoint/2010/main" val="205047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7F9174-1F3D-4E61-9160-279D44ECE53E}" type="datetimeFigureOut">
              <a:rPr lang="en-US" smtClean="0"/>
              <a:t>8/31/2019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C10BF7-67F6-4565-AC50-9E7DDACB8D3D}" type="slidenum">
              <a:rPr lang="en-US" smtClean="0"/>
              <a:t>‹#›</a:t>
            </a:fld>
            <a:endParaRPr lang="en-US"/>
          </a:p>
        </p:txBody>
      </p:sp>
    </p:spTree>
    <p:extLst>
      <p:ext uri="{BB962C8B-B14F-4D97-AF65-F5344CB8AC3E}">
        <p14:creationId xmlns:p14="http://schemas.microsoft.com/office/powerpoint/2010/main" val="2655202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republic.com/html-tutorial/html-head.php"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www.tutorialrepublic.com/html-reference/html-br-tag.php"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tutorialrepublic.com/css-tutorial/css-visual-formatting.php#inline-level" TargetMode="External"/><Relationship Id="rId2" Type="http://schemas.openxmlformats.org/officeDocument/2006/relationships/hyperlink" Target="https://www.tutorialrepublic.com/css-tutorial/css-visual-formatting.php#block-level"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www.tutorialrepublic.com/html-tutorial/html-elements.php#empty-elements" TargetMode="External"/><Relationship Id="rId2" Type="http://schemas.openxmlformats.org/officeDocument/2006/relationships/hyperlink" Target="https://www.tutorialrepublic.com/html-reference/html-br-tag.php"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hyperlink" Target="https://www.quackit.com/html/tags/html_p_tag.cfm" TargetMode="External"/><Relationship Id="rId3" Type="http://schemas.openxmlformats.org/officeDocument/2006/relationships/hyperlink" Target="https://www.quackit.com/html/tags/html_html_tag.cfm" TargetMode="External"/><Relationship Id="rId7" Type="http://schemas.openxmlformats.org/officeDocument/2006/relationships/hyperlink" Target="https://www.quackit.com/html/tags/html_h1_tag.cfm" TargetMode="External"/><Relationship Id="rId2" Type="http://schemas.openxmlformats.org/officeDocument/2006/relationships/hyperlink" Target="https://www.quackit.com/html/tags/html_doctype_tag.cfm" TargetMode="External"/><Relationship Id="rId1" Type="http://schemas.openxmlformats.org/officeDocument/2006/relationships/slideLayout" Target="../slideLayouts/slideLayout7.xml"/><Relationship Id="rId6" Type="http://schemas.openxmlformats.org/officeDocument/2006/relationships/hyperlink" Target="https://www.quackit.com/html/tags/html_body_tag.cfm" TargetMode="External"/><Relationship Id="rId5" Type="http://schemas.openxmlformats.org/officeDocument/2006/relationships/hyperlink" Target="https://www.quackit.com/html/tags/html_title_tag.cfm" TargetMode="External"/><Relationship Id="rId4" Type="http://schemas.openxmlformats.org/officeDocument/2006/relationships/hyperlink" Target="https://www.quackit.com/html/tags/html_head_tag.cf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362200"/>
            <a:ext cx="7772400" cy="1470025"/>
          </a:xfrm>
        </p:spPr>
        <p:txBody>
          <a:bodyPr>
            <a:normAutofit/>
          </a:bodyPr>
          <a:lstStyle/>
          <a:p>
            <a:r>
              <a:rPr lang="en-US" sz="7200" b="1" dirty="0" smtClean="0"/>
              <a:t>HTML</a:t>
            </a:r>
            <a:endParaRPr lang="en-US" sz="7200" b="1" dirty="0"/>
          </a:p>
        </p:txBody>
      </p:sp>
      <p:sp>
        <p:nvSpPr>
          <p:cNvPr id="3" name="Subtitle 2"/>
          <p:cNvSpPr>
            <a:spLocks noGrp="1"/>
          </p:cNvSpPr>
          <p:nvPr>
            <p:ph type="subTitle" idx="1"/>
          </p:nvPr>
        </p:nvSpPr>
        <p:spPr/>
        <p:txBody>
          <a:bodyPr/>
          <a:lstStyle/>
          <a:p>
            <a:r>
              <a:rPr lang="en-US" dirty="0" err="1"/>
              <a:t>HyperText</a:t>
            </a:r>
            <a:r>
              <a:rPr lang="en-US" dirty="0"/>
              <a:t> Markup Language</a:t>
            </a:r>
          </a:p>
        </p:txBody>
      </p:sp>
    </p:spTree>
    <p:extLst>
      <p:ext uri="{BB962C8B-B14F-4D97-AF65-F5344CB8AC3E}">
        <p14:creationId xmlns:p14="http://schemas.microsoft.com/office/powerpoint/2010/main" val="3397176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1755802" cy="369332"/>
          </a:xfrm>
          <a:prstGeom prst="rect">
            <a:avLst/>
          </a:prstGeom>
        </p:spPr>
        <p:txBody>
          <a:bodyPr wrap="none">
            <a:spAutoFit/>
          </a:bodyPr>
          <a:lstStyle/>
          <a:p>
            <a:pPr fontAlgn="base"/>
            <a:r>
              <a:rPr lang="en-US" b="1" dirty="0"/>
              <a:t>HTML Attributes</a:t>
            </a:r>
          </a:p>
        </p:txBody>
      </p:sp>
      <p:sp>
        <p:nvSpPr>
          <p:cNvPr id="3" name="Rectangle 2"/>
          <p:cNvSpPr/>
          <p:nvPr/>
        </p:nvSpPr>
        <p:spPr>
          <a:xfrm>
            <a:off x="457200" y="521732"/>
            <a:ext cx="8229600" cy="923330"/>
          </a:xfrm>
          <a:prstGeom prst="rect">
            <a:avLst/>
          </a:prstGeom>
        </p:spPr>
        <p:txBody>
          <a:bodyPr wrap="square">
            <a:spAutoFit/>
          </a:bodyPr>
          <a:lstStyle/>
          <a:p>
            <a:r>
              <a:rPr lang="en-US" dirty="0"/>
              <a:t>Attributes define additional characteristics or properties of the </a:t>
            </a:r>
            <a:r>
              <a:rPr lang="en-US" dirty="0" smtClean="0"/>
              <a:t>element. It </a:t>
            </a:r>
            <a:r>
              <a:rPr lang="en-US" dirty="0"/>
              <a:t>consists of name/value pairs like name="value". Attribute values should always be enclosed in quotation marks.</a:t>
            </a:r>
          </a:p>
        </p:txBody>
      </p:sp>
      <p:sp>
        <p:nvSpPr>
          <p:cNvPr id="4" name="Rectangle 3"/>
          <p:cNvSpPr/>
          <p:nvPr/>
        </p:nvSpPr>
        <p:spPr>
          <a:xfrm>
            <a:off x="609600" y="2057400"/>
            <a:ext cx="7467600" cy="369332"/>
          </a:xfrm>
          <a:prstGeom prst="rect">
            <a:avLst/>
          </a:prstGeom>
        </p:spPr>
        <p:txBody>
          <a:bodyPr wrap="square">
            <a:spAutoFit/>
          </a:bodyPr>
          <a:lstStyle/>
          <a:p>
            <a:r>
              <a:rPr lang="en-US" dirty="0"/>
              <a:t>&lt;</a:t>
            </a:r>
            <a:r>
              <a:rPr lang="en-US" dirty="0" err="1"/>
              <a:t>abbr</a:t>
            </a:r>
            <a:r>
              <a:rPr lang="en-US" dirty="0"/>
              <a:t> title="Hypertext Markup Language"&gt;HTML&lt;/</a:t>
            </a:r>
            <a:r>
              <a:rPr lang="en-US" dirty="0" err="1"/>
              <a:t>abbr</a:t>
            </a:r>
            <a:r>
              <a:rPr lang="en-US" dirty="0"/>
              <a:t>&gt;</a:t>
            </a:r>
          </a:p>
        </p:txBody>
      </p:sp>
      <p:sp>
        <p:nvSpPr>
          <p:cNvPr id="5" name="Rectangle 4"/>
          <p:cNvSpPr/>
          <p:nvPr/>
        </p:nvSpPr>
        <p:spPr>
          <a:xfrm>
            <a:off x="1503218" y="3352800"/>
            <a:ext cx="7162800" cy="2031325"/>
          </a:xfrm>
          <a:prstGeom prst="rect">
            <a:avLst/>
          </a:prstGeom>
        </p:spPr>
        <p:txBody>
          <a:bodyPr wrap="square">
            <a:spAutoFit/>
          </a:bodyPr>
          <a:lstStyle/>
          <a:p>
            <a:r>
              <a:rPr lang="en-US" dirty="0"/>
              <a:t>All HTML elements can have </a:t>
            </a:r>
            <a:r>
              <a:rPr lang="en-US" b="1" dirty="0" smtClean="0"/>
              <a:t>attributes</a:t>
            </a:r>
          </a:p>
          <a:p>
            <a:endParaRPr lang="en-US" dirty="0"/>
          </a:p>
          <a:p>
            <a:r>
              <a:rPr lang="en-US" dirty="0"/>
              <a:t>Attributes provide </a:t>
            </a:r>
            <a:r>
              <a:rPr lang="en-US" b="1" dirty="0"/>
              <a:t>additional information</a:t>
            </a:r>
            <a:r>
              <a:rPr lang="en-US" dirty="0"/>
              <a:t> about </a:t>
            </a:r>
            <a:r>
              <a:rPr lang="en-US" dirty="0" smtClean="0"/>
              <a:t>an element</a:t>
            </a:r>
          </a:p>
          <a:p>
            <a:endParaRPr lang="en-US" dirty="0"/>
          </a:p>
          <a:p>
            <a:r>
              <a:rPr lang="en-US" dirty="0"/>
              <a:t>Attributes are always specified in </a:t>
            </a:r>
            <a:r>
              <a:rPr lang="en-US" b="1" dirty="0"/>
              <a:t>the start </a:t>
            </a:r>
            <a:r>
              <a:rPr lang="en-US" b="1" dirty="0" smtClean="0"/>
              <a:t>tag</a:t>
            </a:r>
          </a:p>
          <a:p>
            <a:endParaRPr lang="en-US" dirty="0"/>
          </a:p>
          <a:p>
            <a:r>
              <a:rPr lang="en-US" dirty="0"/>
              <a:t>Attributes usually come in name/value pairs like: </a:t>
            </a:r>
            <a:r>
              <a:rPr lang="en-US" b="1" dirty="0"/>
              <a:t>name="value"</a:t>
            </a:r>
            <a:endParaRPr lang="en-US" dirty="0"/>
          </a:p>
        </p:txBody>
      </p:sp>
    </p:spTree>
    <p:extLst>
      <p:ext uri="{BB962C8B-B14F-4D97-AF65-F5344CB8AC3E}">
        <p14:creationId xmlns:p14="http://schemas.microsoft.com/office/powerpoint/2010/main" val="3048988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1928" y="685800"/>
            <a:ext cx="3368102" cy="369332"/>
          </a:xfrm>
          <a:prstGeom prst="rect">
            <a:avLst/>
          </a:prstGeom>
        </p:spPr>
        <p:txBody>
          <a:bodyPr wrap="none">
            <a:spAutoFit/>
          </a:bodyPr>
          <a:lstStyle/>
          <a:p>
            <a:r>
              <a:rPr lang="en-US" dirty="0"/>
              <a:t>&lt;a </a:t>
            </a:r>
            <a:r>
              <a:rPr lang="en-US" dirty="0" err="1"/>
              <a:t>href</a:t>
            </a:r>
            <a:r>
              <a:rPr lang="en-US" dirty="0"/>
              <a:t>=https://</a:t>
            </a:r>
            <a:r>
              <a:rPr lang="en-US" dirty="0" smtClean="0"/>
              <a:t>www.yahoo.com</a:t>
            </a:r>
            <a:r>
              <a:rPr lang="en-US" dirty="0"/>
              <a:t>&gt;</a:t>
            </a:r>
          </a:p>
        </p:txBody>
      </p:sp>
      <p:sp>
        <p:nvSpPr>
          <p:cNvPr id="3" name="Rectangle 2"/>
          <p:cNvSpPr/>
          <p:nvPr/>
        </p:nvSpPr>
        <p:spPr>
          <a:xfrm>
            <a:off x="3581400" y="1371600"/>
            <a:ext cx="3554050" cy="369332"/>
          </a:xfrm>
          <a:prstGeom prst="rect">
            <a:avLst/>
          </a:prstGeom>
        </p:spPr>
        <p:txBody>
          <a:bodyPr wrap="none">
            <a:spAutoFit/>
          </a:bodyPr>
          <a:lstStyle/>
          <a:p>
            <a:r>
              <a:rPr lang="en-US" dirty="0"/>
              <a:t>&lt;a </a:t>
            </a:r>
            <a:r>
              <a:rPr lang="en-US" dirty="0" err="1"/>
              <a:t>href</a:t>
            </a:r>
            <a:r>
              <a:rPr lang="en-US" dirty="0"/>
              <a:t>="https://</a:t>
            </a:r>
            <a:r>
              <a:rPr lang="en-US" dirty="0" smtClean="0"/>
              <a:t>www.yahoo.com</a:t>
            </a:r>
            <a:r>
              <a:rPr lang="en-US" dirty="0"/>
              <a:t>"&gt;</a:t>
            </a:r>
          </a:p>
        </p:txBody>
      </p:sp>
      <p:sp>
        <p:nvSpPr>
          <p:cNvPr id="4" name="Rectangle 3"/>
          <p:cNvSpPr/>
          <p:nvPr/>
        </p:nvSpPr>
        <p:spPr>
          <a:xfrm>
            <a:off x="831414" y="2514600"/>
            <a:ext cx="2260555" cy="369332"/>
          </a:xfrm>
          <a:prstGeom prst="rect">
            <a:avLst/>
          </a:prstGeom>
        </p:spPr>
        <p:txBody>
          <a:bodyPr wrap="none">
            <a:spAutoFit/>
          </a:bodyPr>
          <a:lstStyle/>
          <a:p>
            <a:r>
              <a:rPr lang="en-US" dirty="0"/>
              <a:t>&lt;p title=About </a:t>
            </a:r>
            <a:r>
              <a:rPr lang="en-US" dirty="0" smtClean="0"/>
              <a:t>HTML&gt;</a:t>
            </a:r>
            <a:endParaRPr lang="en-US" dirty="0"/>
          </a:p>
        </p:txBody>
      </p:sp>
      <p:sp>
        <p:nvSpPr>
          <p:cNvPr id="5" name="Rectangle 1"/>
          <p:cNvSpPr>
            <a:spLocks noChangeArrowheads="1"/>
          </p:cNvSpPr>
          <p:nvPr/>
        </p:nvSpPr>
        <p:spPr bwMode="auto">
          <a:xfrm>
            <a:off x="3810000" y="2981777"/>
            <a:ext cx="4055597" cy="501349"/>
          </a:xfrm>
          <a:prstGeom prst="rect">
            <a:avLst/>
          </a:prstGeom>
          <a:noFill/>
          <a:ln>
            <a:noFill/>
          </a:ln>
          <a:effectLst/>
        </p:spPr>
        <p:txBody>
          <a:bodyPr vert="horz" wrap="none" lIns="0" tIns="133308"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88"/>
                </a:solidFill>
                <a:effectLst/>
                <a:latin typeface="Menlo"/>
                <a:cs typeface="Arial" pitchFamily="34" charset="0"/>
              </a:rPr>
              <a:t>&lt;p</a:t>
            </a:r>
            <a:r>
              <a:rPr kumimoji="0" lang="en-US" b="0" i="0" u="none" strike="noStrike" cap="none" normalizeH="0" baseline="0" dirty="0" smtClean="0">
                <a:ln>
                  <a:noFill/>
                </a:ln>
                <a:solidFill>
                  <a:srgbClr val="313131"/>
                </a:solidFill>
                <a:effectLst/>
                <a:latin typeface="Menlo"/>
                <a:cs typeface="Arial" pitchFamily="34" charset="0"/>
              </a:rPr>
              <a:t> </a:t>
            </a:r>
            <a:r>
              <a:rPr kumimoji="0" lang="en-US" b="0" i="0" u="none" strike="noStrike" cap="none" normalizeH="0" baseline="0" dirty="0" smtClean="0">
                <a:ln>
                  <a:noFill/>
                </a:ln>
                <a:solidFill>
                  <a:srgbClr val="7F0055"/>
                </a:solidFill>
                <a:effectLst/>
                <a:latin typeface="Menlo"/>
                <a:cs typeface="Arial" pitchFamily="34" charset="0"/>
              </a:rPr>
              <a:t>align</a:t>
            </a:r>
            <a:r>
              <a:rPr kumimoji="0" lang="en-US" b="0" i="0" u="none" strike="noStrike" cap="none" normalizeH="0" baseline="0" dirty="0" smtClean="0">
                <a:ln>
                  <a:noFill/>
                </a:ln>
                <a:solidFill>
                  <a:srgbClr val="313131"/>
                </a:solidFill>
                <a:effectLst/>
                <a:latin typeface="Menlo"/>
                <a:cs typeface="Arial" pitchFamily="34" charset="0"/>
              </a:rPr>
              <a:t> </a:t>
            </a:r>
            <a:r>
              <a:rPr kumimoji="0" lang="en-US" b="0" i="0" u="none" strike="noStrike" cap="none" normalizeH="0" baseline="0" dirty="0" smtClean="0">
                <a:ln>
                  <a:noFill/>
                </a:ln>
                <a:solidFill>
                  <a:srgbClr val="666600"/>
                </a:solidFill>
                <a:effectLst/>
                <a:latin typeface="Menlo"/>
                <a:cs typeface="Arial" pitchFamily="34" charset="0"/>
              </a:rPr>
              <a:t>=</a:t>
            </a:r>
            <a:r>
              <a:rPr kumimoji="0" lang="en-US" b="0" i="0" u="none" strike="noStrike" cap="none" normalizeH="0" baseline="0" dirty="0" smtClean="0">
                <a:ln>
                  <a:noFill/>
                </a:ln>
                <a:solidFill>
                  <a:srgbClr val="313131"/>
                </a:solidFill>
                <a:effectLst/>
                <a:latin typeface="Menlo"/>
                <a:cs typeface="Arial" pitchFamily="34" charset="0"/>
              </a:rPr>
              <a:t> </a:t>
            </a:r>
            <a:r>
              <a:rPr kumimoji="0" lang="en-US" b="0" i="0" u="none" strike="noStrike" cap="none" normalizeH="0" baseline="0" dirty="0" smtClean="0">
                <a:ln>
                  <a:noFill/>
                </a:ln>
                <a:solidFill>
                  <a:srgbClr val="008800"/>
                </a:solidFill>
                <a:effectLst/>
                <a:latin typeface="Menlo"/>
                <a:cs typeface="Arial" pitchFamily="34" charset="0"/>
              </a:rPr>
              <a:t>"left"</a:t>
            </a:r>
            <a:r>
              <a:rPr kumimoji="0" lang="en-US" b="0" i="0" u="none" strike="noStrike" cap="none" normalizeH="0" baseline="0" dirty="0" smtClean="0">
                <a:ln>
                  <a:noFill/>
                </a:ln>
                <a:solidFill>
                  <a:srgbClr val="000088"/>
                </a:solidFill>
                <a:effectLst/>
                <a:latin typeface="Menlo"/>
                <a:cs typeface="Arial" pitchFamily="34" charset="0"/>
              </a:rPr>
              <a:t>&gt;</a:t>
            </a:r>
            <a:r>
              <a:rPr kumimoji="0" lang="en-US" b="0" i="0" u="none" strike="noStrike" cap="none" normalizeH="0" baseline="0" dirty="0" smtClean="0">
                <a:ln>
                  <a:noFill/>
                </a:ln>
                <a:solidFill>
                  <a:srgbClr val="313131"/>
                </a:solidFill>
                <a:effectLst/>
                <a:latin typeface="Menlo"/>
                <a:cs typeface="Arial" pitchFamily="34" charset="0"/>
              </a:rPr>
              <a:t>This is left aligned</a:t>
            </a:r>
            <a:r>
              <a:rPr kumimoji="0" lang="en-US" b="0" i="0" u="none" strike="noStrike" cap="none" normalizeH="0" baseline="0" dirty="0" smtClean="0">
                <a:ln>
                  <a:noFill/>
                </a:ln>
                <a:solidFill>
                  <a:srgbClr val="000088"/>
                </a:solidFill>
                <a:effectLst/>
                <a:latin typeface="Menlo"/>
                <a:cs typeface="Arial" pitchFamily="34" charset="0"/>
              </a:rPr>
              <a:t>&lt;/p&gt;</a:t>
            </a:r>
            <a:r>
              <a:rPr kumimoji="0" lang="en-US" b="0" i="0" u="none" strike="noStrike" cap="none" normalizeH="0" baseline="0" dirty="0" smtClean="0">
                <a:ln>
                  <a:noFill/>
                </a:ln>
                <a:solidFill>
                  <a:srgbClr val="313131"/>
                </a:solidFill>
                <a:effectLst/>
                <a:latin typeface="Menlo"/>
                <a:cs typeface="Arial" pitchFamily="34"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199979" y="3752166"/>
            <a:ext cx="7665618" cy="369332"/>
          </a:xfrm>
          <a:prstGeom prst="rect">
            <a:avLst/>
          </a:prstGeom>
        </p:spPr>
        <p:txBody>
          <a:bodyPr wrap="square">
            <a:spAutoFit/>
          </a:bodyPr>
          <a:lstStyle/>
          <a:p>
            <a:r>
              <a:rPr lang="en-US" dirty="0"/>
              <a:t>The four core attributes that can be used on the majority of HTML elements </a:t>
            </a:r>
          </a:p>
        </p:txBody>
      </p:sp>
      <p:sp>
        <p:nvSpPr>
          <p:cNvPr id="7" name="Rectangle 6"/>
          <p:cNvSpPr/>
          <p:nvPr/>
        </p:nvSpPr>
        <p:spPr>
          <a:xfrm>
            <a:off x="1746788" y="4648200"/>
            <a:ext cx="4572000" cy="2031325"/>
          </a:xfrm>
          <a:prstGeom prst="rect">
            <a:avLst/>
          </a:prstGeom>
        </p:spPr>
        <p:txBody>
          <a:bodyPr>
            <a:spAutoFit/>
          </a:bodyPr>
          <a:lstStyle/>
          <a:p>
            <a:r>
              <a:rPr lang="en-US" dirty="0" smtClean="0"/>
              <a:t>Id</a:t>
            </a:r>
          </a:p>
          <a:p>
            <a:endParaRPr lang="en-US" dirty="0"/>
          </a:p>
          <a:p>
            <a:r>
              <a:rPr lang="en-US" dirty="0" smtClean="0"/>
              <a:t>Title</a:t>
            </a:r>
          </a:p>
          <a:p>
            <a:endParaRPr lang="en-US" dirty="0"/>
          </a:p>
          <a:p>
            <a:r>
              <a:rPr lang="en-US" dirty="0" smtClean="0"/>
              <a:t>Class</a:t>
            </a:r>
          </a:p>
          <a:p>
            <a:endParaRPr lang="en-US" dirty="0"/>
          </a:p>
          <a:p>
            <a:r>
              <a:rPr lang="en-US" dirty="0"/>
              <a:t>Style</a:t>
            </a:r>
          </a:p>
        </p:txBody>
      </p:sp>
    </p:spTree>
    <p:extLst>
      <p:ext uri="{BB962C8B-B14F-4D97-AF65-F5344CB8AC3E}">
        <p14:creationId xmlns:p14="http://schemas.microsoft.com/office/powerpoint/2010/main" val="744190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48714626"/>
              </p:ext>
            </p:extLst>
          </p:nvPr>
        </p:nvGraphicFramePr>
        <p:xfrm>
          <a:off x="381000" y="228600"/>
          <a:ext cx="8229600" cy="1218126"/>
        </p:xfrm>
        <a:graphic>
          <a:graphicData uri="http://schemas.openxmlformats.org/drawingml/2006/table">
            <a:tbl>
              <a:tblPr/>
              <a:tblGrid>
                <a:gridCol w="2286000"/>
                <a:gridCol w="5943600"/>
              </a:tblGrid>
              <a:tr h="406042">
                <a:tc>
                  <a:txBody>
                    <a:bodyPr/>
                    <a:lstStyle/>
                    <a:p>
                      <a:pPr algn="l" fontAlgn="t"/>
                      <a:r>
                        <a:rPr lang="en-US" sz="1700" dirty="0">
                          <a:effectLst/>
                        </a:rPr>
                        <a:t>&lt;p&gt;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Defines a paragraph</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06042">
                <a:tc>
                  <a:txBody>
                    <a:bodyPr/>
                    <a:lstStyle/>
                    <a:p>
                      <a:pPr algn="l" fontAlgn="t"/>
                      <a:r>
                        <a:rPr lang="en-US" sz="1700" dirty="0">
                          <a:effectLst/>
                        </a:rPr>
                        <a:t>&lt;</a:t>
                      </a:r>
                      <a:r>
                        <a:rPr lang="en-US" sz="1700" dirty="0" err="1">
                          <a:effectLst/>
                        </a:rPr>
                        <a:t>br</a:t>
                      </a:r>
                      <a:r>
                        <a:rPr lang="en-US" sz="1700" dirty="0">
                          <a:effectLst/>
                        </a:rPr>
                        <a:t>&gt;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Inserts a single line break</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6042">
                <a:tc>
                  <a:txBody>
                    <a:bodyPr/>
                    <a:lstStyle/>
                    <a:p>
                      <a:pPr algn="l" fontAlgn="t"/>
                      <a:r>
                        <a:rPr lang="en-US" sz="1700" dirty="0">
                          <a:effectLst/>
                        </a:rPr>
                        <a:t>&lt;pre&gt;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700" dirty="0">
                          <a:effectLst/>
                        </a:rPr>
                        <a:t>Defines pre-formatted text</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
        <p:nvSpPr>
          <p:cNvPr id="3" name="Rectangle 1"/>
          <p:cNvSpPr>
            <a:spLocks noChangeArrowheads="1"/>
          </p:cNvSpPr>
          <p:nvPr/>
        </p:nvSpPr>
        <p:spPr bwMode="auto">
          <a:xfrm>
            <a:off x="381000" y="1676400"/>
            <a:ext cx="6274475" cy="36933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The HTML </a:t>
            </a:r>
            <a:r>
              <a:rPr kumimoji="0" lang="en-US" b="0" i="0" u="none" strike="noStrike" cap="none" normalizeH="0" baseline="0" dirty="0" smtClean="0">
                <a:ln>
                  <a:noFill/>
                </a:ln>
                <a:solidFill>
                  <a:srgbClr val="DC143C"/>
                </a:solidFill>
                <a:effectLst/>
                <a:latin typeface="Consolas" pitchFamily="49" charset="0"/>
                <a:cs typeface="Arial" pitchFamily="34" charset="0"/>
              </a:rPr>
              <a:t>&lt;pre&gt;</a:t>
            </a:r>
            <a:r>
              <a:rPr kumimoji="0" lang="en-US" b="0" i="0" u="none" strike="noStrike" cap="none" normalizeH="0" baseline="0" dirty="0" smtClean="0">
                <a:ln>
                  <a:noFill/>
                </a:ln>
                <a:solidFill>
                  <a:srgbClr val="000000"/>
                </a:solidFill>
                <a:effectLst/>
                <a:latin typeface="Verdana" pitchFamily="34" charset="0"/>
                <a:cs typeface="Arial" pitchFamily="34" charset="0"/>
              </a:rPr>
              <a:t> element defines preformatted text.</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4" name="Rectangle 3"/>
          <p:cNvSpPr/>
          <p:nvPr/>
        </p:nvSpPr>
        <p:spPr>
          <a:xfrm>
            <a:off x="381000" y="2590800"/>
            <a:ext cx="3272499" cy="369332"/>
          </a:xfrm>
          <a:prstGeom prst="rect">
            <a:avLst/>
          </a:prstGeom>
        </p:spPr>
        <p:txBody>
          <a:bodyPr wrap="none">
            <a:spAutoFit/>
          </a:bodyPr>
          <a:lstStyle/>
          <a:p>
            <a:pPr fontAlgn="base"/>
            <a:r>
              <a:rPr lang="en-US" b="1" dirty="0"/>
              <a:t>Adding Styles to HTML Elements</a:t>
            </a:r>
          </a:p>
        </p:txBody>
      </p:sp>
      <p:sp>
        <p:nvSpPr>
          <p:cNvPr id="5" name="Rectangle 2"/>
          <p:cNvSpPr>
            <a:spLocks noChangeArrowheads="1"/>
          </p:cNvSpPr>
          <p:nvPr/>
        </p:nvSpPr>
        <p:spPr bwMode="auto">
          <a:xfrm>
            <a:off x="457200" y="3044281"/>
            <a:ext cx="7796493" cy="183251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791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rgbClr val="414141"/>
                </a:solidFill>
                <a:effectLst/>
                <a:latin typeface="Segoe UI" pitchFamily="34" charset="0"/>
                <a:cs typeface="Segoe UI" pitchFamily="34" charset="0"/>
              </a:rPr>
              <a:t>Inline styles</a:t>
            </a:r>
            <a:r>
              <a:rPr kumimoji="0" lang="en-US" sz="1600" b="0" i="0" u="none" strike="noStrike" cap="none" normalizeH="0" baseline="0" dirty="0" smtClean="0">
                <a:ln>
                  <a:noFill/>
                </a:ln>
                <a:solidFill>
                  <a:srgbClr val="414141"/>
                </a:solidFill>
                <a:effectLst/>
                <a:latin typeface="Segoe UI" pitchFamily="34" charset="0"/>
                <a:cs typeface="Segoe UI" pitchFamily="34" charset="0"/>
              </a:rPr>
              <a:t> — Using the </a:t>
            </a:r>
            <a:r>
              <a:rPr kumimoji="0" lang="en-US" sz="1600" b="0" i="0" u="none" strike="noStrike" cap="none" normalizeH="0" baseline="0" dirty="0" smtClean="0">
                <a:ln>
                  <a:noFill/>
                </a:ln>
                <a:solidFill>
                  <a:srgbClr val="333333"/>
                </a:solidFill>
                <a:effectLst/>
                <a:latin typeface="Consolas" pitchFamily="49" charset="0"/>
                <a:cs typeface="Segoe UI" pitchFamily="34" charset="0"/>
              </a:rPr>
              <a:t>style</a:t>
            </a:r>
            <a:r>
              <a:rPr kumimoji="0" lang="en-US" sz="1600" b="0" i="0" u="none" strike="noStrike" cap="none" normalizeH="0" baseline="0" dirty="0" smtClean="0">
                <a:ln>
                  <a:noFill/>
                </a:ln>
                <a:solidFill>
                  <a:srgbClr val="414141"/>
                </a:solidFill>
                <a:effectLst/>
                <a:latin typeface="Segoe UI" pitchFamily="34" charset="0"/>
                <a:cs typeface="Segoe UI" pitchFamily="34" charset="0"/>
              </a:rPr>
              <a:t> attribute in the HTML start tag.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600" b="0" i="0" u="none" strike="noStrike" cap="none" normalizeH="0" baseline="0" dirty="0" smtClean="0">
              <a:ln>
                <a:noFill/>
              </a:ln>
              <a:solidFill>
                <a:srgbClr val="414141"/>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rgbClr val="414141"/>
                </a:solidFill>
                <a:effectLst/>
                <a:latin typeface="Segoe UI" pitchFamily="34" charset="0"/>
                <a:cs typeface="Segoe UI" pitchFamily="34" charset="0"/>
              </a:rPr>
              <a:t>Embedded style</a:t>
            </a:r>
            <a:r>
              <a:rPr kumimoji="0" lang="en-US" sz="1600" b="0" i="0" u="none" strike="noStrike" cap="none" normalizeH="0" baseline="0" dirty="0" smtClean="0">
                <a:ln>
                  <a:noFill/>
                </a:ln>
                <a:solidFill>
                  <a:srgbClr val="414141"/>
                </a:solidFill>
                <a:effectLst/>
                <a:latin typeface="Segoe UI" pitchFamily="34" charset="0"/>
                <a:cs typeface="Segoe UI" pitchFamily="34" charset="0"/>
              </a:rPr>
              <a:t> — Using the </a:t>
            </a:r>
            <a:r>
              <a:rPr kumimoji="0" lang="en-US" sz="1600" b="0" i="0" u="none" strike="noStrike" cap="none" normalizeH="0" baseline="0" dirty="0" smtClean="0">
                <a:ln>
                  <a:noFill/>
                </a:ln>
                <a:solidFill>
                  <a:srgbClr val="333333"/>
                </a:solidFill>
                <a:effectLst/>
                <a:latin typeface="Consolas" pitchFamily="49" charset="0"/>
                <a:cs typeface="Segoe UI" pitchFamily="34" charset="0"/>
              </a:rPr>
              <a:t>&lt;style&gt;</a:t>
            </a:r>
            <a:r>
              <a:rPr kumimoji="0" lang="en-US" sz="1600" b="0" i="0" u="none" strike="noStrike" cap="none" normalizeH="0" baseline="0" dirty="0" smtClean="0">
                <a:ln>
                  <a:noFill/>
                </a:ln>
                <a:solidFill>
                  <a:srgbClr val="414141"/>
                </a:solidFill>
                <a:effectLst/>
                <a:latin typeface="Segoe UI" pitchFamily="34" charset="0"/>
                <a:cs typeface="Segoe UI" pitchFamily="34" charset="0"/>
              </a:rPr>
              <a:t> element in the head section of the document.</a:t>
            </a:r>
            <a:endParaRPr lang="en-US" sz="1600" dirty="0">
              <a:solidFill>
                <a:srgbClr val="414141"/>
              </a:solidFill>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sz="1600" b="0" i="0" u="none" strike="noStrike" cap="none" normalizeH="0" baseline="0" dirty="0" smtClean="0">
              <a:ln>
                <a:noFill/>
              </a:ln>
              <a:solidFill>
                <a:srgbClr val="414141"/>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rgbClr val="414141"/>
                </a:solidFill>
                <a:effectLst/>
                <a:latin typeface="Segoe UI" pitchFamily="34" charset="0"/>
                <a:cs typeface="Segoe UI" pitchFamily="34" charset="0"/>
              </a:rPr>
              <a:t>External style sheet</a:t>
            </a:r>
            <a:r>
              <a:rPr kumimoji="0" lang="en-US" sz="1600" b="0" i="0" u="none" strike="noStrike" cap="none" normalizeH="0" baseline="0" dirty="0" smtClean="0">
                <a:ln>
                  <a:noFill/>
                </a:ln>
                <a:solidFill>
                  <a:srgbClr val="414141"/>
                </a:solidFill>
                <a:effectLst/>
                <a:latin typeface="Segoe UI" pitchFamily="34" charset="0"/>
                <a:cs typeface="Segoe UI" pitchFamily="34" charset="0"/>
              </a:rPr>
              <a:t> — Using the </a:t>
            </a:r>
            <a:r>
              <a:rPr kumimoji="0" lang="en-US" sz="1600" b="0" i="0" u="none" strike="noStrike" cap="none" normalizeH="0" baseline="0" dirty="0" smtClean="0">
                <a:ln>
                  <a:noFill/>
                </a:ln>
                <a:solidFill>
                  <a:srgbClr val="333333"/>
                </a:solidFill>
                <a:effectLst/>
                <a:latin typeface="Consolas" pitchFamily="49" charset="0"/>
                <a:cs typeface="Segoe UI" pitchFamily="34" charset="0"/>
              </a:rPr>
              <a:t>&lt;link&gt;</a:t>
            </a:r>
            <a:r>
              <a:rPr kumimoji="0" lang="en-US" sz="1600" b="0" i="0" u="none" strike="noStrike" cap="none" normalizeH="0" baseline="0" dirty="0" smtClean="0">
                <a:ln>
                  <a:noFill/>
                </a:ln>
                <a:solidFill>
                  <a:srgbClr val="414141"/>
                </a:solidFill>
                <a:effectLst/>
                <a:latin typeface="Segoe UI" pitchFamily="34" charset="0"/>
                <a:cs typeface="Segoe UI" pitchFamily="34" charset="0"/>
              </a:rPr>
              <a:t> element, pointing to an external CSS files.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381000" y="5200471"/>
            <a:ext cx="8305800" cy="1200329"/>
          </a:xfrm>
          <a:prstGeom prst="rect">
            <a:avLst/>
          </a:prstGeom>
          <a:solidFill>
            <a:schemeClr val="tx2">
              <a:lumMod val="20000"/>
              <a:lumOff val="80000"/>
            </a:schemeClr>
          </a:solidFill>
        </p:spPr>
        <p:txBody>
          <a:bodyPr wrap="square">
            <a:spAutoFit/>
          </a:bodyPr>
          <a:lstStyle/>
          <a:p>
            <a:pPr algn="just"/>
            <a:r>
              <a:rPr lang="en-US" b="1" dirty="0"/>
              <a:t>Note:</a:t>
            </a:r>
            <a:r>
              <a:rPr lang="en-US" dirty="0"/>
              <a:t> The inline styles have the highest priority, and the external style sheets have the lowest. It means if you specify styles for your paragraphs in both </a:t>
            </a:r>
            <a:r>
              <a:rPr lang="en-US" i="1" dirty="0"/>
              <a:t>embedded</a:t>
            </a:r>
            <a:r>
              <a:rPr lang="en-US" dirty="0"/>
              <a:t> and </a:t>
            </a:r>
            <a:r>
              <a:rPr lang="en-US" i="1" dirty="0"/>
              <a:t>external</a:t>
            </a:r>
            <a:r>
              <a:rPr lang="en-US" dirty="0"/>
              <a:t> style sheets, the conflicting style rules in the embedded style sheet would override the external style sheet.</a:t>
            </a:r>
          </a:p>
        </p:txBody>
      </p:sp>
    </p:spTree>
    <p:extLst>
      <p:ext uri="{BB962C8B-B14F-4D97-AF65-F5344CB8AC3E}">
        <p14:creationId xmlns:p14="http://schemas.microsoft.com/office/powerpoint/2010/main" val="839452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7315200" cy="923330"/>
          </a:xfrm>
          <a:prstGeom prst="rect">
            <a:avLst/>
          </a:prstGeom>
        </p:spPr>
        <p:txBody>
          <a:bodyPr wrap="square">
            <a:spAutoFit/>
          </a:bodyPr>
          <a:lstStyle/>
          <a:p>
            <a:r>
              <a:rPr lang="en-US" dirty="0"/>
              <a:t>&lt;h1 style="</a:t>
            </a:r>
            <a:r>
              <a:rPr lang="en-US" dirty="0" err="1"/>
              <a:t>color:red</a:t>
            </a:r>
            <a:r>
              <a:rPr lang="en-US" dirty="0"/>
              <a:t>; font-size:30px;"&gt;This is a heading&lt;/h1&gt; </a:t>
            </a:r>
            <a:endParaRPr lang="en-US" dirty="0" smtClean="0"/>
          </a:p>
          <a:p>
            <a:endParaRPr lang="en-US" dirty="0" smtClean="0"/>
          </a:p>
          <a:p>
            <a:r>
              <a:rPr lang="en-US" dirty="0" smtClean="0"/>
              <a:t>&lt;</a:t>
            </a:r>
            <a:r>
              <a:rPr lang="en-US" dirty="0"/>
              <a:t>p style="</a:t>
            </a:r>
            <a:r>
              <a:rPr lang="en-US" dirty="0" err="1"/>
              <a:t>color:green</a:t>
            </a:r>
            <a:r>
              <a:rPr lang="en-US" dirty="0"/>
              <a:t>; font-size:18px;"&gt;This is a paragraph.&lt;/p&gt;</a:t>
            </a:r>
          </a:p>
        </p:txBody>
      </p:sp>
      <p:sp>
        <p:nvSpPr>
          <p:cNvPr id="3" name="Rectangle 2"/>
          <p:cNvSpPr/>
          <p:nvPr/>
        </p:nvSpPr>
        <p:spPr>
          <a:xfrm>
            <a:off x="304800" y="152400"/>
            <a:ext cx="1334020" cy="369332"/>
          </a:xfrm>
          <a:prstGeom prst="rect">
            <a:avLst/>
          </a:prstGeom>
        </p:spPr>
        <p:txBody>
          <a:bodyPr wrap="none">
            <a:spAutoFit/>
          </a:bodyPr>
          <a:lstStyle/>
          <a:p>
            <a:pPr fontAlgn="base"/>
            <a:r>
              <a:rPr lang="en-US" b="1" dirty="0"/>
              <a:t>Inline Styles</a:t>
            </a:r>
          </a:p>
        </p:txBody>
      </p:sp>
      <p:sp>
        <p:nvSpPr>
          <p:cNvPr id="4" name="Rectangle 1"/>
          <p:cNvSpPr>
            <a:spLocks noChangeArrowheads="1"/>
          </p:cNvSpPr>
          <p:nvPr/>
        </p:nvSpPr>
        <p:spPr bwMode="auto">
          <a:xfrm>
            <a:off x="304800" y="1905000"/>
            <a:ext cx="8458200" cy="58477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14141"/>
                </a:solidFill>
                <a:effectLst/>
                <a:latin typeface="Segoe UI" pitchFamily="34" charset="0"/>
                <a:cs typeface="Segoe UI" pitchFamily="34" charset="0"/>
              </a:rPr>
              <a:t>The style attribute includes a series of CSS property and value pairs. Each </a:t>
            </a:r>
            <a:r>
              <a:rPr kumimoji="0" lang="en-US" sz="1600" b="0" i="0" u="none" strike="noStrike" cap="none" normalizeH="0" baseline="0" dirty="0" smtClean="0">
                <a:ln>
                  <a:noFill/>
                </a:ln>
                <a:solidFill>
                  <a:srgbClr val="333333"/>
                </a:solidFill>
                <a:effectLst/>
                <a:latin typeface="Consolas" pitchFamily="49" charset="0"/>
                <a:cs typeface="Arial" pitchFamily="34" charset="0"/>
              </a:rPr>
              <a:t>property: value</a:t>
            </a:r>
            <a:r>
              <a:rPr kumimoji="0" lang="en-US" sz="1600" b="0" i="0" u="none" strike="noStrike" cap="none" normalizeH="0" baseline="0" dirty="0" smtClean="0">
                <a:ln>
                  <a:noFill/>
                </a:ln>
                <a:solidFill>
                  <a:srgbClr val="414141"/>
                </a:solidFill>
                <a:effectLst/>
                <a:latin typeface="Segoe UI" pitchFamily="34" charset="0"/>
                <a:cs typeface="Segoe UI" pitchFamily="34" charset="0"/>
              </a:rPr>
              <a:t> pair is separated by a semicolon (</a:t>
            </a:r>
            <a:r>
              <a:rPr kumimoji="0" lang="en-US" sz="1600" b="0" i="0" u="none" strike="noStrike" cap="none" normalizeH="0" baseline="0" dirty="0" smtClean="0">
                <a:ln>
                  <a:noFill/>
                </a:ln>
                <a:solidFill>
                  <a:srgbClr val="333333"/>
                </a:solidFill>
                <a:effectLst/>
                <a:latin typeface="Consolas" pitchFamily="49" charset="0"/>
                <a:cs typeface="Arial" pitchFamily="34" charset="0"/>
              </a:rPr>
              <a:t>;</a:t>
            </a:r>
            <a:r>
              <a:rPr kumimoji="0" lang="en-US" sz="1600" b="0" i="0" u="none" strike="noStrike" cap="none" normalizeH="0" baseline="0" dirty="0" smtClean="0">
                <a:ln>
                  <a:noFill/>
                </a:ln>
                <a:solidFill>
                  <a:srgbClr val="414141"/>
                </a:solidFill>
                <a:effectLst/>
                <a:latin typeface="Segoe UI" pitchFamily="34" charset="0"/>
                <a:cs typeface="Segoe UI" pitchFamily="34" charset="0"/>
              </a:rPr>
              <a: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
        <p:nvSpPr>
          <p:cNvPr id="5" name="Rectangle 4"/>
          <p:cNvSpPr/>
          <p:nvPr/>
        </p:nvSpPr>
        <p:spPr>
          <a:xfrm>
            <a:off x="429995" y="2743200"/>
            <a:ext cx="2417650" cy="369332"/>
          </a:xfrm>
          <a:prstGeom prst="rect">
            <a:avLst/>
          </a:prstGeom>
        </p:spPr>
        <p:txBody>
          <a:bodyPr wrap="none">
            <a:spAutoFit/>
          </a:bodyPr>
          <a:lstStyle/>
          <a:p>
            <a:pPr fontAlgn="base"/>
            <a:r>
              <a:rPr lang="en-US" b="1" dirty="0"/>
              <a:t>Embedded Style Sheets</a:t>
            </a:r>
          </a:p>
        </p:txBody>
      </p:sp>
      <p:sp>
        <p:nvSpPr>
          <p:cNvPr id="6" name="Rectangle 1"/>
          <p:cNvSpPr>
            <a:spLocks noChangeArrowheads="1"/>
          </p:cNvSpPr>
          <p:nvPr/>
        </p:nvSpPr>
        <p:spPr bwMode="auto">
          <a:xfrm>
            <a:off x="429995" y="3089702"/>
            <a:ext cx="8333005" cy="83099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414141"/>
                </a:solidFill>
                <a:effectLst/>
                <a:latin typeface="Segoe UI" pitchFamily="34" charset="0"/>
                <a:cs typeface="Segoe UI" pitchFamily="34" charset="0"/>
              </a:rPr>
              <a:t>Embedded or internal style sheets only affect the document they are embedded in.</a:t>
            </a:r>
            <a:endParaRPr kumimoji="0" lang="en-US" sz="1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414141"/>
                </a:solidFill>
                <a:effectLst/>
                <a:latin typeface="Segoe UI" pitchFamily="34" charset="0"/>
                <a:cs typeface="Segoe UI" pitchFamily="34" charset="0"/>
              </a:rPr>
              <a:t>Embedded style sheets are defined in the </a:t>
            </a:r>
            <a:r>
              <a:rPr kumimoji="0" lang="en-US" sz="1600" b="0" i="0" u="none" strike="noStrike" cap="none" normalizeH="0" baseline="0" smtClean="0">
                <a:ln>
                  <a:noFill/>
                </a:ln>
                <a:solidFill>
                  <a:srgbClr val="1DB79F"/>
                </a:solidFill>
                <a:effectLst/>
                <a:latin typeface="Consolas" pitchFamily="49" charset="0"/>
                <a:cs typeface="Segoe UI" pitchFamily="34" charset="0"/>
                <a:hlinkClick r:id="rId2"/>
              </a:rPr>
              <a:t>&lt;head&gt;</a:t>
            </a:r>
            <a:r>
              <a:rPr kumimoji="0" lang="en-US" sz="1600" b="0" i="0" u="none" strike="noStrike" cap="none" normalizeH="0" baseline="0" smtClean="0">
                <a:ln>
                  <a:noFill/>
                </a:ln>
                <a:solidFill>
                  <a:srgbClr val="414141"/>
                </a:solidFill>
                <a:effectLst/>
                <a:latin typeface="Segoe UI" pitchFamily="34" charset="0"/>
                <a:cs typeface="Segoe UI" pitchFamily="34" charset="0"/>
              </a:rPr>
              <a:t> section of an HTML document using the </a:t>
            </a:r>
            <a:r>
              <a:rPr kumimoji="0" lang="en-US" sz="1600" b="0" i="0" u="none" strike="noStrike" cap="none" normalizeH="0" baseline="0" smtClean="0">
                <a:ln>
                  <a:noFill/>
                </a:ln>
                <a:solidFill>
                  <a:srgbClr val="333333"/>
                </a:solidFill>
                <a:effectLst/>
                <a:latin typeface="Consolas" pitchFamily="49" charset="0"/>
                <a:cs typeface="Segoe UI" pitchFamily="34" charset="0"/>
              </a:rPr>
              <a:t>&lt;style&gt;</a:t>
            </a:r>
            <a:r>
              <a:rPr kumimoji="0" lang="en-US" sz="1600" b="0" i="0" u="none" strike="noStrike" cap="none" normalizeH="0" baseline="0" smtClean="0">
                <a:ln>
                  <a:noFill/>
                </a:ln>
                <a:solidFill>
                  <a:srgbClr val="414141"/>
                </a:solidFill>
                <a:effectLst/>
                <a:latin typeface="Segoe UI" pitchFamily="34" charset="0"/>
                <a:cs typeface="Segoe UI" pitchFamily="34" charset="0"/>
              </a:rPr>
              <a:t>tag.</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88804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28343"/>
            <a:ext cx="8077200" cy="4247317"/>
          </a:xfrm>
          <a:prstGeom prst="rect">
            <a:avLst/>
          </a:prstGeom>
        </p:spPr>
        <p:txBody>
          <a:bodyPr wrap="square">
            <a:spAutoFit/>
          </a:bodyPr>
          <a:lstStyle/>
          <a:p>
            <a:r>
              <a:rPr lang="en-US" dirty="0"/>
              <a:t>&lt;!DOCTYPE html&gt;</a:t>
            </a:r>
          </a:p>
          <a:p>
            <a:r>
              <a:rPr lang="en-US" dirty="0"/>
              <a:t>&lt;html </a:t>
            </a:r>
            <a:r>
              <a:rPr lang="en-US" dirty="0" err="1"/>
              <a:t>lang</a:t>
            </a:r>
            <a:r>
              <a:rPr lang="en-US" dirty="0"/>
              <a:t>="en"&gt;</a:t>
            </a:r>
          </a:p>
          <a:p>
            <a:r>
              <a:rPr lang="en-US" dirty="0"/>
              <a:t>&lt;head&gt;</a:t>
            </a:r>
          </a:p>
          <a:p>
            <a:r>
              <a:rPr lang="en-US" dirty="0" smtClean="0"/>
              <a:t>   </a:t>
            </a:r>
            <a:r>
              <a:rPr lang="en-US" dirty="0"/>
              <a:t>&lt;title&gt;Using Embedded Style Sheet in HTML&lt;/title&gt;</a:t>
            </a:r>
          </a:p>
          <a:p>
            <a:r>
              <a:rPr lang="en-US" dirty="0"/>
              <a:t>    &lt;style type="text/</a:t>
            </a:r>
            <a:r>
              <a:rPr lang="en-US" dirty="0" err="1"/>
              <a:t>css</a:t>
            </a:r>
            <a:r>
              <a:rPr lang="en-US" dirty="0"/>
              <a:t>"&gt;</a:t>
            </a:r>
          </a:p>
          <a:p>
            <a:r>
              <a:rPr lang="en-US" dirty="0"/>
              <a:t>        body { background-color: </a:t>
            </a:r>
            <a:r>
              <a:rPr lang="en-US" dirty="0" err="1"/>
              <a:t>YellowGreen</a:t>
            </a:r>
            <a:r>
              <a:rPr lang="en-US" dirty="0"/>
              <a:t>; }</a:t>
            </a:r>
          </a:p>
          <a:p>
            <a:r>
              <a:rPr lang="en-US" dirty="0" smtClean="0"/>
              <a:t>        h1 </a:t>
            </a:r>
            <a:r>
              <a:rPr lang="en-US" dirty="0"/>
              <a:t>{ color: blue; }</a:t>
            </a:r>
          </a:p>
          <a:p>
            <a:r>
              <a:rPr lang="en-US" dirty="0"/>
              <a:t>        p { color: red; }</a:t>
            </a:r>
          </a:p>
          <a:p>
            <a:r>
              <a:rPr lang="en-US" dirty="0"/>
              <a:t>    &lt;/style&gt;</a:t>
            </a:r>
          </a:p>
          <a:p>
            <a:r>
              <a:rPr lang="en-US" dirty="0"/>
              <a:t>&lt;/head&gt;</a:t>
            </a:r>
          </a:p>
          <a:p>
            <a:r>
              <a:rPr lang="en-US" dirty="0"/>
              <a:t>&lt;body&gt;</a:t>
            </a:r>
          </a:p>
          <a:p>
            <a:r>
              <a:rPr lang="en-US" dirty="0"/>
              <a:t>	&lt;h1&gt;This is a heading&lt;/h1&gt;</a:t>
            </a:r>
          </a:p>
          <a:p>
            <a:r>
              <a:rPr lang="en-US" dirty="0"/>
              <a:t>	&lt;p&gt;This is a paragraph.&lt;/p&gt;</a:t>
            </a:r>
          </a:p>
          <a:p>
            <a:r>
              <a:rPr lang="en-US" dirty="0"/>
              <a:t>&lt;/body&gt;</a:t>
            </a:r>
          </a:p>
          <a:p>
            <a:r>
              <a:rPr lang="en-US" dirty="0"/>
              <a:t>&lt;/html&gt; </a:t>
            </a:r>
          </a:p>
        </p:txBody>
      </p:sp>
      <p:sp>
        <p:nvSpPr>
          <p:cNvPr id="3" name="Rectangle 2"/>
          <p:cNvSpPr/>
          <p:nvPr/>
        </p:nvSpPr>
        <p:spPr>
          <a:xfrm>
            <a:off x="381000" y="381000"/>
            <a:ext cx="2417650" cy="369332"/>
          </a:xfrm>
          <a:prstGeom prst="rect">
            <a:avLst/>
          </a:prstGeom>
        </p:spPr>
        <p:txBody>
          <a:bodyPr wrap="none">
            <a:spAutoFit/>
          </a:bodyPr>
          <a:lstStyle/>
          <a:p>
            <a:pPr fontAlgn="base"/>
            <a:r>
              <a:rPr lang="en-US" b="1" dirty="0"/>
              <a:t>Embedded Style Sheets</a:t>
            </a:r>
          </a:p>
        </p:txBody>
      </p:sp>
    </p:spTree>
    <p:extLst>
      <p:ext uri="{BB962C8B-B14F-4D97-AF65-F5344CB8AC3E}">
        <p14:creationId xmlns:p14="http://schemas.microsoft.com/office/powerpoint/2010/main" val="3090109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2179186" cy="369332"/>
          </a:xfrm>
          <a:prstGeom prst="rect">
            <a:avLst/>
          </a:prstGeom>
        </p:spPr>
        <p:txBody>
          <a:bodyPr wrap="none">
            <a:spAutoFit/>
          </a:bodyPr>
          <a:lstStyle/>
          <a:p>
            <a:pPr fontAlgn="base"/>
            <a:r>
              <a:rPr lang="en-US" b="1" dirty="0"/>
              <a:t>External Style Sheets</a:t>
            </a:r>
          </a:p>
        </p:txBody>
      </p:sp>
      <p:sp>
        <p:nvSpPr>
          <p:cNvPr id="3" name="Rectangle 2"/>
          <p:cNvSpPr/>
          <p:nvPr/>
        </p:nvSpPr>
        <p:spPr>
          <a:xfrm>
            <a:off x="381000" y="762000"/>
            <a:ext cx="8382000" cy="923330"/>
          </a:xfrm>
          <a:prstGeom prst="rect">
            <a:avLst/>
          </a:prstGeom>
        </p:spPr>
        <p:txBody>
          <a:bodyPr wrap="square">
            <a:spAutoFit/>
          </a:bodyPr>
          <a:lstStyle/>
          <a:p>
            <a:pPr fontAlgn="base"/>
            <a:r>
              <a:rPr lang="en-US" dirty="0"/>
              <a:t>An external style sheet is ideal when the style is applied to many pages.</a:t>
            </a:r>
          </a:p>
          <a:p>
            <a:pPr fontAlgn="base"/>
            <a:r>
              <a:rPr lang="en-US" dirty="0"/>
              <a:t>An external style sheet holds all the style rules in a separate document that you can link from any HTML document on your site.</a:t>
            </a:r>
          </a:p>
        </p:txBody>
      </p:sp>
      <p:sp>
        <p:nvSpPr>
          <p:cNvPr id="4" name="Rectangle 3"/>
          <p:cNvSpPr/>
          <p:nvPr/>
        </p:nvSpPr>
        <p:spPr>
          <a:xfrm>
            <a:off x="381000" y="1828800"/>
            <a:ext cx="7696200" cy="3416320"/>
          </a:xfrm>
          <a:prstGeom prst="rect">
            <a:avLst/>
          </a:prstGeom>
        </p:spPr>
        <p:txBody>
          <a:bodyPr wrap="square">
            <a:spAutoFit/>
          </a:bodyPr>
          <a:lstStyle/>
          <a:p>
            <a:r>
              <a:rPr lang="en-US" dirty="0"/>
              <a:t>&lt;!DOCTYPE html&gt;</a:t>
            </a:r>
          </a:p>
          <a:p>
            <a:r>
              <a:rPr lang="en-US" dirty="0"/>
              <a:t>&lt;html </a:t>
            </a:r>
            <a:r>
              <a:rPr lang="en-US" dirty="0" err="1"/>
              <a:t>lang</a:t>
            </a:r>
            <a:r>
              <a:rPr lang="en-US" dirty="0"/>
              <a:t>="en"&gt;</a:t>
            </a:r>
          </a:p>
          <a:p>
            <a:r>
              <a:rPr lang="en-US" dirty="0"/>
              <a:t>&lt;head&gt;</a:t>
            </a:r>
          </a:p>
          <a:p>
            <a:r>
              <a:rPr lang="en-US" dirty="0" smtClean="0"/>
              <a:t>  </a:t>
            </a:r>
            <a:r>
              <a:rPr lang="en-US" dirty="0"/>
              <a:t>&lt;title&gt;Linking External Style Sheet in HTML&lt;/title&gt;</a:t>
            </a:r>
          </a:p>
          <a:p>
            <a:r>
              <a:rPr lang="en-US" dirty="0"/>
              <a:t>    &lt;link </a:t>
            </a:r>
            <a:r>
              <a:rPr lang="en-US" dirty="0" err="1"/>
              <a:t>rel</a:t>
            </a:r>
            <a:r>
              <a:rPr lang="en-US" dirty="0"/>
              <a:t>="</a:t>
            </a:r>
            <a:r>
              <a:rPr lang="en-US" dirty="0" err="1"/>
              <a:t>stylesheet</a:t>
            </a:r>
            <a:r>
              <a:rPr lang="en-US" dirty="0"/>
              <a:t>" </a:t>
            </a:r>
            <a:r>
              <a:rPr lang="en-US" dirty="0" err="1"/>
              <a:t>href</a:t>
            </a:r>
            <a:r>
              <a:rPr lang="en-US" dirty="0" smtClean="0"/>
              <a:t>="</a:t>
            </a:r>
            <a:r>
              <a:rPr lang="en-US" dirty="0" err="1" smtClean="0"/>
              <a:t>css</a:t>
            </a:r>
            <a:r>
              <a:rPr lang="en-US" dirty="0" smtClean="0"/>
              <a:t>/style.css</a:t>
            </a:r>
            <a:r>
              <a:rPr lang="en-US" dirty="0"/>
              <a:t>"&gt;</a:t>
            </a:r>
          </a:p>
          <a:p>
            <a:r>
              <a:rPr lang="en-US" dirty="0"/>
              <a:t>&lt;/head&gt;</a:t>
            </a:r>
          </a:p>
          <a:p>
            <a:r>
              <a:rPr lang="en-US" dirty="0"/>
              <a:t>&lt;body&gt;</a:t>
            </a:r>
          </a:p>
          <a:p>
            <a:r>
              <a:rPr lang="en-US" dirty="0"/>
              <a:t>	&lt;h1&gt;Linking External Style Sheet&lt;/h1&gt;</a:t>
            </a:r>
          </a:p>
          <a:p>
            <a:r>
              <a:rPr lang="en-US" dirty="0"/>
              <a:t>   	&lt;p&gt;The styles of this HTML document are defined in linked style sheet.&lt;/p&gt;</a:t>
            </a:r>
          </a:p>
          <a:p>
            <a:r>
              <a:rPr lang="en-US" dirty="0"/>
              <a:t>&lt;/body&gt;</a:t>
            </a:r>
          </a:p>
          <a:p>
            <a:r>
              <a:rPr lang="en-US" dirty="0"/>
              <a:t>&lt;/html&gt; </a:t>
            </a:r>
          </a:p>
        </p:txBody>
      </p:sp>
    </p:spTree>
    <p:extLst>
      <p:ext uri="{BB962C8B-B14F-4D97-AF65-F5344CB8AC3E}">
        <p14:creationId xmlns:p14="http://schemas.microsoft.com/office/powerpoint/2010/main" val="3104321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904" y="304800"/>
            <a:ext cx="4325095" cy="369332"/>
          </a:xfrm>
          <a:prstGeom prst="rect">
            <a:avLst/>
          </a:prstGeom>
        </p:spPr>
        <p:txBody>
          <a:bodyPr wrap="none">
            <a:spAutoFit/>
          </a:bodyPr>
          <a:lstStyle/>
          <a:p>
            <a:r>
              <a:rPr lang="en-US" dirty="0"/>
              <a:t>&lt;h1 style="font-size:60px;"&gt;Heading 1&lt;/h1&gt;</a:t>
            </a:r>
          </a:p>
        </p:txBody>
      </p:sp>
      <p:sp>
        <p:nvSpPr>
          <p:cNvPr id="3" name="Rectangle 2"/>
          <p:cNvSpPr/>
          <p:nvPr/>
        </p:nvSpPr>
        <p:spPr>
          <a:xfrm>
            <a:off x="457200" y="762000"/>
            <a:ext cx="617477" cy="369332"/>
          </a:xfrm>
          <a:prstGeom prst="rect">
            <a:avLst/>
          </a:prstGeom>
        </p:spPr>
        <p:txBody>
          <a:bodyPr wrap="none">
            <a:spAutoFit/>
          </a:bodyPr>
          <a:lstStyle/>
          <a:p>
            <a:r>
              <a:rPr lang="en-US" dirty="0"/>
              <a:t>&lt;</a:t>
            </a:r>
            <a:r>
              <a:rPr lang="en-US" dirty="0" err="1"/>
              <a:t>hr</a:t>
            </a:r>
            <a:r>
              <a:rPr lang="en-US" dirty="0"/>
              <a:t>&gt;</a:t>
            </a:r>
          </a:p>
        </p:txBody>
      </p:sp>
      <p:sp>
        <p:nvSpPr>
          <p:cNvPr id="4" name="Rectangle 1"/>
          <p:cNvSpPr>
            <a:spLocks noChangeArrowheads="1"/>
          </p:cNvSpPr>
          <p:nvPr/>
        </p:nvSpPr>
        <p:spPr bwMode="auto">
          <a:xfrm>
            <a:off x="212269" y="1248490"/>
            <a:ext cx="8779332" cy="58477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The </a:t>
            </a:r>
            <a:r>
              <a:rPr kumimoji="0" lang="en-US" sz="1600" b="0" i="0" u="none" strike="noStrike" cap="none" normalizeH="0" baseline="0" dirty="0" smtClean="0">
                <a:ln>
                  <a:noFill/>
                </a:ln>
                <a:solidFill>
                  <a:srgbClr val="DC143C"/>
                </a:solidFill>
                <a:effectLst/>
                <a:latin typeface="Consolas" pitchFamily="49" charset="0"/>
                <a:cs typeface="Arial" pitchFamily="34" charset="0"/>
              </a:rPr>
              <a:t>&lt;</a:t>
            </a:r>
            <a:r>
              <a:rPr kumimoji="0" lang="en-US" sz="1600" b="0" i="0" u="none" strike="noStrike" cap="none" normalizeH="0" baseline="0" dirty="0" err="1" smtClean="0">
                <a:ln>
                  <a:noFill/>
                </a:ln>
                <a:solidFill>
                  <a:srgbClr val="DC143C"/>
                </a:solidFill>
                <a:effectLst/>
                <a:latin typeface="Consolas" pitchFamily="49" charset="0"/>
                <a:cs typeface="Arial" pitchFamily="34" charset="0"/>
              </a:rPr>
              <a:t>hr</a:t>
            </a:r>
            <a:r>
              <a:rPr kumimoji="0" lang="en-US" sz="1600" b="0" i="0" u="none" strike="noStrike" cap="none" normalizeH="0" baseline="0" dirty="0" smtClean="0">
                <a:ln>
                  <a:noFill/>
                </a:ln>
                <a:solidFill>
                  <a:srgbClr val="DC143C"/>
                </a:solidFill>
                <a:effectLst/>
                <a:latin typeface="Consolas" pitchFamily="49" charset="0"/>
                <a:cs typeface="Arial" pitchFamily="34" charset="0"/>
              </a:rPr>
              <a:t>&gt;</a:t>
            </a:r>
            <a:r>
              <a:rPr kumimoji="0" lang="en-US" sz="1600" b="0" i="0" u="none" strike="noStrike" cap="none" normalizeH="0" baseline="0" dirty="0" smtClean="0">
                <a:ln>
                  <a:noFill/>
                </a:ln>
                <a:solidFill>
                  <a:srgbClr val="000000"/>
                </a:solidFill>
                <a:effectLst/>
                <a:latin typeface="Verdana" pitchFamily="34" charset="0"/>
                <a:cs typeface="Arial" pitchFamily="34" charset="0"/>
              </a:rPr>
              <a:t> tag defines a thematic break in an HTML page, and is most often displayed as a horizontal rule.</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
        <p:nvSpPr>
          <p:cNvPr id="5" name="Rectangle 4"/>
          <p:cNvSpPr/>
          <p:nvPr/>
        </p:nvSpPr>
        <p:spPr>
          <a:xfrm>
            <a:off x="318823" y="2057400"/>
            <a:ext cx="2118337" cy="369332"/>
          </a:xfrm>
          <a:prstGeom prst="rect">
            <a:avLst/>
          </a:prstGeom>
        </p:spPr>
        <p:txBody>
          <a:bodyPr wrap="none">
            <a:spAutoFit/>
          </a:bodyPr>
          <a:lstStyle/>
          <a:p>
            <a:pPr fontAlgn="base"/>
            <a:r>
              <a:rPr lang="en-US" b="1" dirty="0"/>
              <a:t>Creating Line Breaks</a:t>
            </a:r>
          </a:p>
        </p:txBody>
      </p:sp>
      <p:sp>
        <p:nvSpPr>
          <p:cNvPr id="6" name="Rectangle 2"/>
          <p:cNvSpPr>
            <a:spLocks noChangeArrowheads="1"/>
          </p:cNvSpPr>
          <p:nvPr/>
        </p:nvSpPr>
        <p:spPr bwMode="auto">
          <a:xfrm>
            <a:off x="212269" y="2420035"/>
            <a:ext cx="8792215" cy="64633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 </a:t>
            </a:r>
            <a:r>
              <a:rPr kumimoji="0" lang="en-US" b="0" i="0" u="none" strike="noStrike" cap="none" normalizeH="0" baseline="0" dirty="0" smtClean="0">
                <a:ln>
                  <a:noFill/>
                </a:ln>
                <a:solidFill>
                  <a:srgbClr val="333333"/>
                </a:solidFill>
                <a:effectLst/>
                <a:latin typeface="Consolas" pitchFamily="49" charset="0"/>
                <a:cs typeface="Segoe UI" pitchFamily="34" charset="0"/>
              </a:rPr>
              <a:t>&lt;</a:t>
            </a:r>
            <a:r>
              <a:rPr kumimoji="0" lang="en-US" b="0" i="0" u="none" strike="noStrike" cap="none" normalizeH="0" baseline="0" dirty="0" err="1" smtClean="0">
                <a:ln>
                  <a:noFill/>
                </a:ln>
                <a:solidFill>
                  <a:srgbClr val="333333"/>
                </a:solidFill>
                <a:effectLst/>
                <a:latin typeface="Consolas" pitchFamily="49" charset="0"/>
                <a:cs typeface="Segoe UI" pitchFamily="34" charset="0"/>
              </a:rPr>
              <a:t>br</a:t>
            </a:r>
            <a:r>
              <a:rPr kumimoji="0" lang="en-US" b="0" i="0" u="none" strike="noStrike" cap="none" normalizeH="0" baseline="0" dirty="0" smtClean="0">
                <a:ln>
                  <a:noFill/>
                </a:ln>
                <a:solidFill>
                  <a:srgbClr val="333333"/>
                </a:solidFill>
                <a:effectLst/>
                <a:latin typeface="Consolas" pitchFamily="49" charset="0"/>
                <a:cs typeface="Segoe UI" pitchFamily="34" charset="0"/>
              </a:rPr>
              <a:t>&gt;</a:t>
            </a:r>
            <a:r>
              <a:rPr kumimoji="0" lang="en-US" b="0" i="0" u="none" strike="noStrike" cap="none" normalizeH="0" baseline="0" dirty="0" smtClean="0">
                <a:ln>
                  <a:noFill/>
                </a:ln>
                <a:solidFill>
                  <a:srgbClr val="414141"/>
                </a:solidFill>
                <a:effectLst/>
                <a:latin typeface="Segoe UI" pitchFamily="34" charset="0"/>
                <a:cs typeface="Segoe UI" pitchFamily="34" charset="0"/>
              </a:rPr>
              <a:t> tag is used to insert a line break on the web page.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Since the </a:t>
            </a:r>
            <a:r>
              <a:rPr kumimoji="0" lang="en-US" b="0" i="0" u="none" strike="noStrike" cap="none" normalizeH="0" baseline="0" dirty="0" smtClean="0">
                <a:ln>
                  <a:noFill/>
                </a:ln>
                <a:solidFill>
                  <a:srgbClr val="333333"/>
                </a:solidFill>
                <a:effectLst/>
                <a:latin typeface="Consolas" pitchFamily="49" charset="0"/>
                <a:cs typeface="Segoe UI" pitchFamily="34" charset="0"/>
              </a:rPr>
              <a:t>&lt;</a:t>
            </a:r>
            <a:r>
              <a:rPr kumimoji="0" lang="en-US" b="0" i="0" u="none" strike="noStrike" cap="none" normalizeH="0" baseline="0" dirty="0" err="1" smtClean="0">
                <a:ln>
                  <a:noFill/>
                </a:ln>
                <a:solidFill>
                  <a:srgbClr val="333333"/>
                </a:solidFill>
                <a:effectLst/>
                <a:latin typeface="Consolas" pitchFamily="49" charset="0"/>
                <a:cs typeface="Segoe UI" pitchFamily="34" charset="0"/>
              </a:rPr>
              <a:t>br</a:t>
            </a:r>
            <a:r>
              <a:rPr kumimoji="0" lang="en-US" b="0" i="0" u="none" strike="noStrike" cap="none" normalizeH="0" baseline="0" dirty="0" smtClean="0">
                <a:ln>
                  <a:noFill/>
                </a:ln>
                <a:solidFill>
                  <a:srgbClr val="333333"/>
                </a:solidFill>
                <a:effectLst/>
                <a:latin typeface="Consolas" pitchFamily="49" charset="0"/>
                <a:cs typeface="Segoe UI" pitchFamily="34" charset="0"/>
              </a:rPr>
              <a:t>&gt;</a:t>
            </a:r>
            <a:r>
              <a:rPr kumimoji="0" lang="en-US" b="0" i="0" u="none" strike="noStrike" cap="none" normalizeH="0" baseline="0" dirty="0" smtClean="0">
                <a:ln>
                  <a:noFill/>
                </a:ln>
                <a:solidFill>
                  <a:srgbClr val="414141"/>
                </a:solidFill>
                <a:effectLst/>
                <a:latin typeface="Segoe UI" pitchFamily="34" charset="0"/>
                <a:cs typeface="Segoe UI" pitchFamily="34" charset="0"/>
              </a:rPr>
              <a:t> is an </a:t>
            </a:r>
            <a:r>
              <a:rPr kumimoji="0" lang="en-US" b="0" i="0" u="none" strike="noStrike" cap="none" normalizeH="0" baseline="0" dirty="0" smtClean="0">
                <a:ln>
                  <a:noFill/>
                </a:ln>
                <a:solidFill>
                  <a:srgbClr val="1DB79F"/>
                </a:solidFill>
                <a:effectLst/>
                <a:latin typeface="Segoe UI" pitchFamily="34" charset="0"/>
                <a:cs typeface="Segoe UI" pitchFamily="34" charset="0"/>
              </a:rPr>
              <a:t>empty element</a:t>
            </a:r>
            <a:r>
              <a:rPr kumimoji="0" lang="en-US" b="0" i="0" u="none" strike="noStrike" cap="none" normalizeH="0" baseline="0" dirty="0" smtClean="0">
                <a:ln>
                  <a:noFill/>
                </a:ln>
                <a:solidFill>
                  <a:srgbClr val="414141"/>
                </a:solidFill>
                <a:effectLst/>
                <a:latin typeface="Segoe UI" pitchFamily="34" charset="0"/>
                <a:cs typeface="Segoe UI" pitchFamily="34" charset="0"/>
              </a:rPr>
              <a:t>, so there is no need of corresponding </a:t>
            </a:r>
            <a:r>
              <a:rPr kumimoji="0" lang="en-US" b="0" i="0" u="none" strike="noStrike" cap="none" normalizeH="0" baseline="0" dirty="0" smtClean="0">
                <a:ln>
                  <a:noFill/>
                </a:ln>
                <a:solidFill>
                  <a:srgbClr val="333333"/>
                </a:solidFill>
                <a:effectLst/>
                <a:latin typeface="Consolas" pitchFamily="49" charset="0"/>
                <a:cs typeface="Segoe UI" pitchFamily="34" charset="0"/>
              </a:rPr>
              <a:t>&lt;/</a:t>
            </a:r>
            <a:r>
              <a:rPr kumimoji="0" lang="en-US" b="0" i="0" u="none" strike="noStrike" cap="none" normalizeH="0" baseline="0" dirty="0" err="1" smtClean="0">
                <a:ln>
                  <a:noFill/>
                </a:ln>
                <a:solidFill>
                  <a:srgbClr val="333333"/>
                </a:solidFill>
                <a:effectLst/>
                <a:latin typeface="Consolas" pitchFamily="49" charset="0"/>
                <a:cs typeface="Segoe UI" pitchFamily="34" charset="0"/>
              </a:rPr>
              <a:t>br</a:t>
            </a:r>
            <a:r>
              <a:rPr kumimoji="0" lang="en-US" b="0" i="0" u="none" strike="noStrike" cap="none" normalizeH="0" baseline="0" dirty="0" smtClean="0">
                <a:ln>
                  <a:noFill/>
                </a:ln>
                <a:solidFill>
                  <a:srgbClr val="333333"/>
                </a:solidFill>
                <a:effectLst/>
                <a:latin typeface="Consolas" pitchFamily="49" charset="0"/>
                <a:cs typeface="Segoe UI" pitchFamily="34" charset="0"/>
              </a:rPr>
              <a:t>&gt;</a:t>
            </a:r>
            <a:r>
              <a:rPr kumimoji="0" lang="en-US" b="0" i="0" u="none" strike="noStrike" cap="none" normalizeH="0" baseline="0" dirty="0" smtClean="0">
                <a:ln>
                  <a:noFill/>
                </a:ln>
                <a:solidFill>
                  <a:srgbClr val="414141"/>
                </a:solidFill>
                <a:effectLst/>
                <a:latin typeface="Segoe UI" pitchFamily="34" charset="0"/>
                <a:cs typeface="Segoe UI" pitchFamily="34" charset="0"/>
              </a:rPr>
              <a:t> tag.</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3"/>
          <p:cNvSpPr>
            <a:spLocks noChangeArrowheads="1"/>
          </p:cNvSpPr>
          <p:nvPr/>
        </p:nvSpPr>
        <p:spPr bwMode="auto">
          <a:xfrm>
            <a:off x="228600" y="3352800"/>
            <a:ext cx="8763000" cy="830997"/>
          </a:xfrm>
          <a:prstGeom prst="rect">
            <a:avLst/>
          </a:prstGeom>
          <a:solidFill>
            <a:srgbClr val="D5E9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144261"/>
                </a:solidFill>
                <a:effectLst/>
                <a:latin typeface="Segoe UI" pitchFamily="34" charset="0"/>
                <a:cs typeface="Segoe UI" pitchFamily="34" charset="0"/>
              </a:rPr>
              <a:t>Note:</a:t>
            </a:r>
            <a:r>
              <a:rPr kumimoji="0" lang="en-US" b="0" i="0" u="none" strike="noStrike" cap="none" normalizeH="0" baseline="0" dirty="0" smtClean="0">
                <a:ln>
                  <a:noFill/>
                </a:ln>
                <a:solidFill>
                  <a:srgbClr val="144261"/>
                </a:solidFill>
                <a:effectLst/>
                <a:latin typeface="Segoe UI" pitchFamily="34" charset="0"/>
                <a:cs typeface="Segoe UI" pitchFamily="34" charset="0"/>
              </a:rPr>
              <a:t> Don't use the empty paragraph i.e. </a:t>
            </a:r>
            <a:r>
              <a:rPr kumimoji="0" lang="en-US" b="0" i="0" u="none" strike="noStrike" cap="none" normalizeH="0" baseline="0" dirty="0" smtClean="0">
                <a:ln>
                  <a:noFill/>
                </a:ln>
                <a:solidFill>
                  <a:srgbClr val="4395C6"/>
                </a:solidFill>
                <a:effectLst/>
                <a:latin typeface="Consolas" pitchFamily="49" charset="0"/>
                <a:cs typeface="Arial" pitchFamily="34" charset="0"/>
              </a:rPr>
              <a:t>&lt;p&gt;&lt;/p&gt;</a:t>
            </a:r>
            <a:r>
              <a:rPr kumimoji="0" lang="en-US" b="0" i="0" u="none" strike="noStrike" cap="none" normalizeH="0" baseline="0" dirty="0" smtClean="0">
                <a:ln>
                  <a:noFill/>
                </a:ln>
                <a:solidFill>
                  <a:srgbClr val="144261"/>
                </a:solidFill>
                <a:effectLst/>
                <a:latin typeface="Segoe UI" pitchFamily="34" charset="0"/>
                <a:cs typeface="Segoe UI" pitchFamily="34" charset="0"/>
              </a:rPr>
              <a:t> to add extra space in your web pages. The browser may ignore the empty paragraphs since it is logical tag. Use the CSS </a:t>
            </a:r>
            <a:r>
              <a:rPr kumimoji="0" lang="en-US" b="0" i="0" u="none" strike="noStrike" cap="none" normalizeH="0" baseline="0" dirty="0" smtClean="0">
                <a:ln>
                  <a:noFill/>
                </a:ln>
                <a:solidFill>
                  <a:srgbClr val="4395C6"/>
                </a:solidFill>
                <a:effectLst/>
                <a:latin typeface="Consolas" pitchFamily="49" charset="0"/>
                <a:cs typeface="Arial" pitchFamily="34" charset="0"/>
              </a:rPr>
              <a:t>margin</a:t>
            </a:r>
            <a:r>
              <a:rPr kumimoji="0" lang="en-US" b="0" i="0" u="none" strike="noStrike" cap="none" normalizeH="0" baseline="0" dirty="0" smtClean="0">
                <a:ln>
                  <a:noFill/>
                </a:ln>
                <a:solidFill>
                  <a:srgbClr val="144261"/>
                </a:solidFill>
                <a:effectLst/>
                <a:latin typeface="Segoe UI" pitchFamily="34" charset="0"/>
                <a:cs typeface="Segoe UI" pitchFamily="34" charset="0"/>
              </a:rPr>
              <a:t> property instead to adjust the space around the elements.</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8" name="Rectangle 4"/>
          <p:cNvSpPr>
            <a:spLocks noChangeArrowheads="1"/>
          </p:cNvSpPr>
          <p:nvPr/>
        </p:nvSpPr>
        <p:spPr bwMode="auto">
          <a:xfrm>
            <a:off x="381000" y="4572000"/>
            <a:ext cx="5433795"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Insert </a:t>
            </a:r>
            <a:r>
              <a:rPr kumimoji="0" lang="en-US" b="0" i="0" u="none" strike="noStrike" cap="none" normalizeH="0" baseline="0" dirty="0" smtClean="0">
                <a:ln>
                  <a:noFill/>
                </a:ln>
                <a:solidFill>
                  <a:srgbClr val="333333"/>
                </a:solidFill>
                <a:effectLst/>
                <a:latin typeface="Consolas" pitchFamily="49" charset="0"/>
                <a:cs typeface="Arial" pitchFamily="34" charset="0"/>
              </a:rPr>
              <a:t>&amp;</a:t>
            </a:r>
            <a:r>
              <a:rPr kumimoji="0" lang="en-US" b="0" i="0" u="none" strike="noStrike" cap="none" normalizeH="0" baseline="0" dirty="0" err="1" smtClean="0">
                <a:ln>
                  <a:noFill/>
                </a:ln>
                <a:solidFill>
                  <a:srgbClr val="333333"/>
                </a:solidFill>
                <a:effectLst/>
                <a:latin typeface="Consolas" pitchFamily="49" charset="0"/>
                <a:cs typeface="Arial" pitchFamily="34" charset="0"/>
              </a:rPr>
              <a:t>nbsp</a:t>
            </a:r>
            <a:r>
              <a:rPr kumimoji="0" lang="en-US" b="0" i="0" u="none" strike="noStrike" cap="none" normalizeH="0" baseline="0" dirty="0" smtClean="0">
                <a:ln>
                  <a:noFill/>
                </a:ln>
                <a:solidFill>
                  <a:srgbClr val="333333"/>
                </a:solidFill>
                <a:effectLst/>
                <a:latin typeface="Consolas" pitchFamily="49" charset="0"/>
                <a:cs typeface="Arial"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for creating extra consecutive spaces</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657688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7543800" cy="369332"/>
          </a:xfrm>
          <a:prstGeom prst="rect">
            <a:avLst/>
          </a:prstGeom>
        </p:spPr>
        <p:txBody>
          <a:bodyPr wrap="square">
            <a:spAutoFit/>
          </a:bodyPr>
          <a:lstStyle/>
          <a:p>
            <a:r>
              <a:rPr lang="en-US" dirty="0"/>
              <a:t>HTML also defines special </a:t>
            </a:r>
            <a:r>
              <a:rPr lang="en-US" b="1" dirty="0"/>
              <a:t>elements</a:t>
            </a:r>
            <a:r>
              <a:rPr lang="en-US" dirty="0"/>
              <a:t> for defining text with a special </a:t>
            </a:r>
            <a:r>
              <a:rPr lang="en-US" b="1" dirty="0"/>
              <a:t>meaning</a:t>
            </a:r>
            <a:r>
              <a:rPr lang="en-US" dirty="0"/>
              <a:t>.</a:t>
            </a:r>
          </a:p>
        </p:txBody>
      </p:sp>
      <p:sp>
        <p:nvSpPr>
          <p:cNvPr id="3" name="Rectangle 1"/>
          <p:cNvSpPr>
            <a:spLocks noChangeArrowheads="1"/>
          </p:cNvSpPr>
          <p:nvPr/>
        </p:nvSpPr>
        <p:spPr bwMode="auto">
          <a:xfrm>
            <a:off x="457200" y="833735"/>
            <a:ext cx="8326582"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HTML uses elements like </a:t>
            </a:r>
            <a:r>
              <a:rPr kumimoji="0" lang="en-US" b="0" i="0" u="none" strike="noStrike" cap="none" normalizeH="0" baseline="0" dirty="0" smtClean="0">
                <a:ln>
                  <a:noFill/>
                </a:ln>
                <a:solidFill>
                  <a:srgbClr val="DC143C"/>
                </a:solidFill>
                <a:effectLst/>
                <a:latin typeface="Consolas" pitchFamily="49" charset="0"/>
                <a:cs typeface="Arial" pitchFamily="34" charset="0"/>
              </a:rPr>
              <a:t>&lt;b&gt;</a:t>
            </a:r>
            <a:r>
              <a:rPr kumimoji="0" lang="en-US" b="0" i="0" u="none" strike="noStrike" cap="none" normalizeH="0" baseline="0" dirty="0" smtClean="0">
                <a:ln>
                  <a:noFill/>
                </a:ln>
                <a:solidFill>
                  <a:srgbClr val="000000"/>
                </a:solidFill>
                <a:effectLst/>
                <a:latin typeface="Verdana" pitchFamily="34" charset="0"/>
                <a:cs typeface="Arial" pitchFamily="34" charset="0"/>
              </a:rPr>
              <a:t> and </a:t>
            </a:r>
            <a:r>
              <a:rPr kumimoji="0" lang="en-US" b="0" i="0" u="none" strike="noStrike" cap="none" normalizeH="0" baseline="0" dirty="0" smtClean="0">
                <a:ln>
                  <a:noFill/>
                </a:ln>
                <a:solidFill>
                  <a:srgbClr val="DC143C"/>
                </a:solidFill>
                <a:effectLst/>
                <a:latin typeface="Consolas" pitchFamily="49" charset="0"/>
                <a:cs typeface="Arial" pitchFamily="34" charset="0"/>
              </a:rPr>
              <a:t>&lt;i&gt;</a:t>
            </a:r>
            <a:r>
              <a:rPr kumimoji="0" lang="en-US" b="0" i="0" u="none" strike="noStrike" cap="none" normalizeH="0" baseline="0" dirty="0" smtClean="0">
                <a:ln>
                  <a:noFill/>
                </a:ln>
                <a:solidFill>
                  <a:srgbClr val="000000"/>
                </a:solidFill>
                <a:effectLst/>
                <a:latin typeface="Verdana" pitchFamily="34" charset="0"/>
                <a:cs typeface="Arial" pitchFamily="34" charset="0"/>
              </a:rPr>
              <a:t> for formatting output, like </a:t>
            </a:r>
            <a:r>
              <a:rPr kumimoji="0" lang="en-US" b="1" i="0" u="none" strike="noStrike" cap="none" normalizeH="0" baseline="0" dirty="0" smtClean="0">
                <a:ln>
                  <a:noFill/>
                </a:ln>
                <a:solidFill>
                  <a:srgbClr val="000000"/>
                </a:solidFill>
                <a:effectLst/>
                <a:latin typeface="Verdana" pitchFamily="34" charset="0"/>
                <a:cs typeface="Arial" pitchFamily="34" charset="0"/>
              </a:rPr>
              <a:t>bold</a:t>
            </a:r>
            <a:r>
              <a:rPr kumimoji="0" lang="en-US" b="0" i="0" u="none" strike="noStrike" cap="none" normalizeH="0" baseline="0" dirty="0" smtClean="0">
                <a:ln>
                  <a:noFill/>
                </a:ln>
                <a:solidFill>
                  <a:srgbClr val="000000"/>
                </a:solidFill>
                <a:effectLst/>
                <a:latin typeface="Verdana" pitchFamily="34" charset="0"/>
                <a:cs typeface="Arial" pitchFamily="34" charset="0"/>
              </a:rPr>
              <a:t> or </a:t>
            </a:r>
            <a:r>
              <a:rPr kumimoji="0" lang="en-US" b="0" i="1" u="none" strike="noStrike" cap="none" normalizeH="0" baseline="0" dirty="0" smtClean="0">
                <a:ln>
                  <a:noFill/>
                </a:ln>
                <a:solidFill>
                  <a:srgbClr val="000000"/>
                </a:solidFill>
                <a:effectLst/>
                <a:latin typeface="Verdana" pitchFamily="34" charset="0"/>
                <a:cs typeface="Arial" pitchFamily="34" charset="0"/>
              </a:rPr>
              <a:t>italic</a:t>
            </a:r>
            <a:r>
              <a:rPr kumimoji="0" lang="en-US" b="0" i="0" u="none" strike="noStrike" cap="none" normalizeH="0" baseline="0" dirty="0" smtClean="0">
                <a:ln>
                  <a:noFill/>
                </a:ln>
                <a:solidFill>
                  <a:srgbClr val="000000"/>
                </a:solidFill>
                <a:effectLst/>
                <a:latin typeface="Verdana" pitchFamily="34" charset="0"/>
                <a:cs typeface="Arial" pitchFamily="34" charset="0"/>
              </a:rPr>
              <a:t> text.</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4" name="Rectangle 2"/>
          <p:cNvSpPr>
            <a:spLocks noChangeArrowheads="1"/>
          </p:cNvSpPr>
          <p:nvPr/>
        </p:nvSpPr>
        <p:spPr bwMode="auto">
          <a:xfrm>
            <a:off x="477982" y="1752600"/>
            <a:ext cx="3300904" cy="34163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DC143C"/>
                </a:solidFill>
                <a:effectLst/>
                <a:latin typeface="Consolas" pitchFamily="49" charset="0"/>
                <a:cs typeface="Arial" pitchFamily="34" charset="0"/>
              </a:rPr>
              <a:t>&lt;b&gt;</a:t>
            </a:r>
            <a:r>
              <a:rPr kumimoji="0" lang="en-US" b="0" i="0" u="none" strike="noStrike" cap="none" normalizeH="0" baseline="0" dirty="0" smtClean="0">
                <a:ln>
                  <a:noFill/>
                </a:ln>
                <a:solidFill>
                  <a:srgbClr val="000000"/>
                </a:solidFill>
                <a:effectLst/>
                <a:latin typeface="Verdana" pitchFamily="34" charset="0"/>
                <a:cs typeface="Arial" pitchFamily="34" charset="0"/>
              </a:rPr>
              <a:t> - Bold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DC143C"/>
                </a:solidFill>
                <a:effectLst/>
                <a:latin typeface="Consolas" pitchFamily="49" charset="0"/>
                <a:cs typeface="Arial" pitchFamily="34" charset="0"/>
              </a:rPr>
              <a:t>&lt;strong&gt;</a:t>
            </a:r>
            <a:r>
              <a:rPr kumimoji="0" lang="en-US" b="0" i="0" u="none" strike="noStrike" cap="none" normalizeH="0" baseline="0" dirty="0" smtClean="0">
                <a:ln>
                  <a:noFill/>
                </a:ln>
                <a:solidFill>
                  <a:srgbClr val="000000"/>
                </a:solidFill>
                <a:effectLst/>
                <a:latin typeface="Verdana" pitchFamily="34" charset="0"/>
                <a:cs typeface="Arial" pitchFamily="34" charset="0"/>
              </a:rPr>
              <a:t> - Important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DC143C"/>
                </a:solidFill>
                <a:effectLst/>
                <a:latin typeface="Consolas" pitchFamily="49" charset="0"/>
                <a:cs typeface="Arial" pitchFamily="34" charset="0"/>
              </a:rPr>
              <a:t>&lt;i&gt;</a:t>
            </a:r>
            <a:r>
              <a:rPr kumimoji="0" lang="en-US" b="0" i="0" u="none" strike="noStrike" cap="none" normalizeH="0" baseline="0" dirty="0" smtClean="0">
                <a:ln>
                  <a:noFill/>
                </a:ln>
                <a:solidFill>
                  <a:srgbClr val="000000"/>
                </a:solidFill>
                <a:effectLst/>
                <a:latin typeface="Verdana" pitchFamily="34" charset="0"/>
                <a:cs typeface="Arial" pitchFamily="34" charset="0"/>
              </a:rPr>
              <a:t> - Italic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DC143C"/>
                </a:solidFill>
                <a:effectLst/>
                <a:latin typeface="Consolas" pitchFamily="49" charset="0"/>
                <a:cs typeface="Arial" pitchFamily="34" charset="0"/>
              </a:rPr>
              <a:t>&lt;</a:t>
            </a:r>
            <a:r>
              <a:rPr kumimoji="0" lang="en-US" b="0" i="0" u="none" strike="noStrike" cap="none" normalizeH="0" baseline="0" dirty="0" err="1" smtClean="0">
                <a:ln>
                  <a:noFill/>
                </a:ln>
                <a:solidFill>
                  <a:srgbClr val="DC143C"/>
                </a:solidFill>
                <a:effectLst/>
                <a:latin typeface="Consolas" pitchFamily="49" charset="0"/>
                <a:cs typeface="Arial" pitchFamily="34" charset="0"/>
              </a:rPr>
              <a:t>em</a:t>
            </a:r>
            <a:r>
              <a:rPr kumimoji="0" lang="en-US" b="0" i="0" u="none" strike="noStrike" cap="none" normalizeH="0" baseline="0" dirty="0" smtClean="0">
                <a:ln>
                  <a:noFill/>
                </a:ln>
                <a:solidFill>
                  <a:srgbClr val="DC143C"/>
                </a:solidFill>
                <a:effectLst/>
                <a:latin typeface="Consolas" pitchFamily="49" charset="0"/>
                <a:cs typeface="Arial" pitchFamily="34" charset="0"/>
              </a:rPr>
              <a:t>&gt;</a:t>
            </a:r>
            <a:r>
              <a:rPr kumimoji="0" lang="en-US" b="0" i="0" u="none" strike="noStrike" cap="none" normalizeH="0" baseline="0" dirty="0" smtClean="0">
                <a:ln>
                  <a:noFill/>
                </a:ln>
                <a:solidFill>
                  <a:srgbClr val="000000"/>
                </a:solidFill>
                <a:effectLst/>
                <a:latin typeface="Verdana" pitchFamily="34" charset="0"/>
                <a:cs typeface="Arial" pitchFamily="34" charset="0"/>
              </a:rPr>
              <a:t> - Emphasized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DC143C"/>
                </a:solidFill>
                <a:effectLst/>
                <a:latin typeface="Consolas" pitchFamily="49" charset="0"/>
                <a:cs typeface="Arial" pitchFamily="34" charset="0"/>
              </a:rPr>
              <a:t>&lt;mark&gt;</a:t>
            </a:r>
            <a:r>
              <a:rPr kumimoji="0" lang="en-US" b="0" i="0" u="none" strike="noStrike" cap="none" normalizeH="0" baseline="0" dirty="0" smtClean="0">
                <a:ln>
                  <a:noFill/>
                </a:ln>
                <a:solidFill>
                  <a:srgbClr val="000000"/>
                </a:solidFill>
                <a:effectLst/>
                <a:latin typeface="Verdana" pitchFamily="34" charset="0"/>
                <a:cs typeface="Arial" pitchFamily="34" charset="0"/>
              </a:rPr>
              <a:t> - Marked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DC143C"/>
                </a:solidFill>
                <a:effectLst/>
                <a:latin typeface="Consolas" pitchFamily="49" charset="0"/>
                <a:cs typeface="Arial" pitchFamily="34" charset="0"/>
              </a:rPr>
              <a:t>&lt;small&gt;</a:t>
            </a:r>
            <a:r>
              <a:rPr kumimoji="0" lang="en-US" b="0" i="0" u="none" strike="noStrike" cap="none" normalizeH="0" baseline="0" dirty="0" smtClean="0">
                <a:ln>
                  <a:noFill/>
                </a:ln>
                <a:solidFill>
                  <a:srgbClr val="000000"/>
                </a:solidFill>
                <a:effectLst/>
                <a:latin typeface="Verdana" pitchFamily="34" charset="0"/>
                <a:cs typeface="Arial" pitchFamily="34" charset="0"/>
              </a:rPr>
              <a:t> - Small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DC143C"/>
                </a:solidFill>
                <a:effectLst/>
                <a:latin typeface="Consolas" pitchFamily="49" charset="0"/>
                <a:cs typeface="Arial" pitchFamily="34" charset="0"/>
              </a:rPr>
              <a:t>&lt;del&gt;</a:t>
            </a:r>
            <a:r>
              <a:rPr kumimoji="0" lang="en-US" b="0" i="0" u="none" strike="noStrike" cap="none" normalizeH="0" baseline="0" dirty="0" smtClean="0">
                <a:ln>
                  <a:noFill/>
                </a:ln>
                <a:solidFill>
                  <a:srgbClr val="000000"/>
                </a:solidFill>
                <a:effectLst/>
                <a:latin typeface="Verdana" pitchFamily="34" charset="0"/>
                <a:cs typeface="Arial" pitchFamily="34" charset="0"/>
              </a:rPr>
              <a:t> - Deleted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DC143C"/>
                </a:solidFill>
                <a:effectLst/>
                <a:latin typeface="Consolas" pitchFamily="49" charset="0"/>
                <a:cs typeface="Arial" pitchFamily="34" charset="0"/>
              </a:rPr>
              <a:t>&lt;ins&gt;</a:t>
            </a:r>
            <a:r>
              <a:rPr kumimoji="0" lang="en-US" b="0" i="0" u="none" strike="noStrike" cap="none" normalizeH="0" baseline="0" dirty="0" smtClean="0">
                <a:ln>
                  <a:noFill/>
                </a:ln>
                <a:solidFill>
                  <a:srgbClr val="000000"/>
                </a:solidFill>
                <a:effectLst/>
                <a:latin typeface="Verdana" pitchFamily="34" charset="0"/>
                <a:cs typeface="Arial" pitchFamily="34" charset="0"/>
              </a:rPr>
              <a:t> - Inserted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DC143C"/>
                </a:solidFill>
                <a:effectLst/>
                <a:latin typeface="Consolas" pitchFamily="49" charset="0"/>
                <a:cs typeface="Arial" pitchFamily="34" charset="0"/>
              </a:rPr>
              <a:t>&lt;sub&gt;</a:t>
            </a:r>
            <a:r>
              <a:rPr kumimoji="0" lang="en-US" b="0" i="0" u="none" strike="noStrike" cap="none" normalizeH="0" baseline="0" dirty="0" smtClean="0">
                <a:ln>
                  <a:noFill/>
                </a:ln>
                <a:solidFill>
                  <a:srgbClr val="000000"/>
                </a:solidFill>
                <a:effectLst/>
                <a:latin typeface="Verdana" pitchFamily="34" charset="0"/>
                <a:cs typeface="Arial" pitchFamily="34" charset="0"/>
              </a:rPr>
              <a:t> - Subscript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DC143C"/>
                </a:solidFill>
                <a:effectLst/>
                <a:latin typeface="Consolas" pitchFamily="49" charset="0"/>
                <a:cs typeface="Arial" pitchFamily="34" charset="0"/>
              </a:rPr>
              <a:t>&lt;sup&gt;</a:t>
            </a:r>
            <a:r>
              <a:rPr kumimoji="0" lang="en-US" b="0" i="0" u="none" strike="noStrike" cap="none" normalizeH="0" baseline="0" dirty="0" smtClean="0">
                <a:ln>
                  <a:noFill/>
                </a:ln>
                <a:solidFill>
                  <a:srgbClr val="000000"/>
                </a:solidFill>
                <a:effectLst/>
                <a:latin typeface="Verdana" pitchFamily="34" charset="0"/>
                <a:cs typeface="Arial" pitchFamily="34" charset="0"/>
              </a:rPr>
              <a:t> - Superscript 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4114800" y="1981200"/>
            <a:ext cx="4572000" cy="2862322"/>
          </a:xfrm>
          <a:prstGeom prst="rect">
            <a:avLst/>
          </a:prstGeom>
        </p:spPr>
        <p:txBody>
          <a:bodyPr>
            <a:spAutoFit/>
          </a:bodyPr>
          <a:lstStyle/>
          <a:p>
            <a:r>
              <a:rPr lang="en-US" dirty="0"/>
              <a:t>Abbreviation tag : &lt;</a:t>
            </a:r>
            <a:r>
              <a:rPr lang="en-US" dirty="0" err="1"/>
              <a:t>abbr</a:t>
            </a:r>
            <a:r>
              <a:rPr lang="en-US" dirty="0"/>
              <a:t>&gt;</a:t>
            </a:r>
          </a:p>
          <a:p>
            <a:r>
              <a:rPr lang="en-US" dirty="0"/>
              <a:t>Acronym tag: &lt;acronym&gt; </a:t>
            </a:r>
            <a:endParaRPr lang="en-US" dirty="0" smtClean="0"/>
          </a:p>
          <a:p>
            <a:r>
              <a:rPr lang="en-US" dirty="0" smtClean="0">
                <a:solidFill>
                  <a:srgbClr val="FF0000"/>
                </a:solidFill>
              </a:rPr>
              <a:t>(</a:t>
            </a:r>
            <a:r>
              <a:rPr lang="en-US" dirty="0">
                <a:solidFill>
                  <a:srgbClr val="FF0000"/>
                </a:solidFill>
              </a:rPr>
              <a:t>not supported in HTML5)</a:t>
            </a:r>
          </a:p>
          <a:p>
            <a:r>
              <a:rPr lang="en-US" dirty="0"/>
              <a:t>Marked tag: &lt;mark&gt;</a:t>
            </a:r>
          </a:p>
          <a:p>
            <a:r>
              <a:rPr lang="en-US" dirty="0" smtClean="0"/>
              <a:t>Definition </a:t>
            </a:r>
            <a:r>
              <a:rPr lang="en-US" dirty="0"/>
              <a:t>tag: &lt;</a:t>
            </a:r>
            <a:r>
              <a:rPr lang="en-US" dirty="0" err="1"/>
              <a:t>dfn</a:t>
            </a:r>
            <a:r>
              <a:rPr lang="en-US" dirty="0"/>
              <a:t>&gt;</a:t>
            </a:r>
          </a:p>
          <a:p>
            <a:r>
              <a:rPr lang="en-US" dirty="0"/>
              <a:t>Quoting tag: &lt;</a:t>
            </a:r>
            <a:r>
              <a:rPr lang="en-US" dirty="0" err="1"/>
              <a:t>blockquote</a:t>
            </a:r>
            <a:r>
              <a:rPr lang="en-US" dirty="0"/>
              <a:t>&gt;</a:t>
            </a:r>
          </a:p>
          <a:p>
            <a:r>
              <a:rPr lang="en-US" dirty="0"/>
              <a:t>Short quote tag : &lt;q&gt;</a:t>
            </a:r>
          </a:p>
          <a:p>
            <a:r>
              <a:rPr lang="en-US" dirty="0"/>
              <a:t>Code tag: &lt;code&gt;</a:t>
            </a:r>
          </a:p>
          <a:p>
            <a:r>
              <a:rPr lang="en-US" dirty="0"/>
              <a:t>Keyboard tag: &lt;</a:t>
            </a:r>
            <a:r>
              <a:rPr lang="en-US" dirty="0" err="1"/>
              <a:t>kbd</a:t>
            </a:r>
            <a:r>
              <a:rPr lang="en-US" dirty="0"/>
              <a:t>&gt;</a:t>
            </a:r>
          </a:p>
          <a:p>
            <a:r>
              <a:rPr lang="en-US" dirty="0"/>
              <a:t>Address tag: &lt;address&gt;</a:t>
            </a:r>
          </a:p>
        </p:txBody>
      </p:sp>
      <p:sp>
        <p:nvSpPr>
          <p:cNvPr id="6" name="Rectangle 1"/>
          <p:cNvSpPr>
            <a:spLocks noChangeArrowheads="1"/>
          </p:cNvSpPr>
          <p:nvPr/>
        </p:nvSpPr>
        <p:spPr bwMode="auto">
          <a:xfrm>
            <a:off x="60483" y="5417403"/>
            <a:ext cx="8931117" cy="83099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Verdana" pitchFamily="34" charset="0"/>
                <a:cs typeface="Arial" pitchFamily="34" charset="0"/>
              </a:rPr>
              <a:t>Note:</a:t>
            </a:r>
            <a:r>
              <a:rPr kumimoji="0" lang="en-US" sz="1600" b="0" i="0" u="none" strike="noStrike" cap="none" normalizeH="0" baseline="0" smtClean="0">
                <a:ln>
                  <a:noFill/>
                </a:ln>
                <a:solidFill>
                  <a:srgbClr val="000000"/>
                </a:solidFill>
                <a:effectLst/>
                <a:latin typeface="Verdana" pitchFamily="34" charset="0"/>
                <a:cs typeface="Arial" pitchFamily="34" charset="0"/>
              </a:rPr>
              <a:t> Browsers display </a:t>
            </a:r>
            <a:r>
              <a:rPr kumimoji="0" lang="en-US" sz="1600" b="0" i="0" u="none" strike="noStrike" cap="none" normalizeH="0" baseline="0" smtClean="0">
                <a:ln>
                  <a:noFill/>
                </a:ln>
                <a:solidFill>
                  <a:srgbClr val="DC143C"/>
                </a:solidFill>
                <a:effectLst/>
                <a:latin typeface="Consolas" pitchFamily="49" charset="0"/>
                <a:cs typeface="Arial" pitchFamily="34" charset="0"/>
              </a:rPr>
              <a:t>&lt;strong&gt;</a:t>
            </a:r>
            <a:r>
              <a:rPr kumimoji="0" lang="en-US" sz="1600" b="0" i="0" u="none" strike="noStrike" cap="none" normalizeH="0" baseline="0" smtClean="0">
                <a:ln>
                  <a:noFill/>
                </a:ln>
                <a:solidFill>
                  <a:srgbClr val="000000"/>
                </a:solidFill>
                <a:effectLst/>
                <a:latin typeface="Verdana" pitchFamily="34" charset="0"/>
                <a:cs typeface="Arial" pitchFamily="34" charset="0"/>
              </a:rPr>
              <a:t> as </a:t>
            </a:r>
            <a:r>
              <a:rPr kumimoji="0" lang="en-US" sz="1600" b="0" i="0" u="none" strike="noStrike" cap="none" normalizeH="0" baseline="0" smtClean="0">
                <a:ln>
                  <a:noFill/>
                </a:ln>
                <a:solidFill>
                  <a:srgbClr val="DC143C"/>
                </a:solidFill>
                <a:effectLst/>
                <a:latin typeface="Consolas" pitchFamily="49" charset="0"/>
                <a:cs typeface="Arial" pitchFamily="34" charset="0"/>
              </a:rPr>
              <a:t>&lt;b&gt;</a:t>
            </a:r>
            <a:r>
              <a:rPr kumimoji="0" lang="en-US" sz="1600" b="0" i="0" u="none" strike="noStrike" cap="none" normalizeH="0" baseline="0" smtClean="0">
                <a:ln>
                  <a:noFill/>
                </a:ln>
                <a:solidFill>
                  <a:srgbClr val="000000"/>
                </a:solidFill>
                <a:effectLst/>
                <a:latin typeface="Verdana" pitchFamily="34" charset="0"/>
                <a:cs typeface="Arial" pitchFamily="34" charset="0"/>
              </a:rPr>
              <a:t>, and </a:t>
            </a:r>
            <a:r>
              <a:rPr kumimoji="0" lang="en-US" sz="1600" b="0" i="0" u="none" strike="noStrike" cap="none" normalizeH="0" baseline="0" smtClean="0">
                <a:ln>
                  <a:noFill/>
                </a:ln>
                <a:solidFill>
                  <a:srgbClr val="DC143C"/>
                </a:solidFill>
                <a:effectLst/>
                <a:latin typeface="Consolas" pitchFamily="49" charset="0"/>
                <a:cs typeface="Arial" pitchFamily="34" charset="0"/>
              </a:rPr>
              <a:t>&lt;em&gt;</a:t>
            </a:r>
            <a:r>
              <a:rPr kumimoji="0" lang="en-US" sz="1600" b="0" i="0" u="none" strike="noStrike" cap="none" normalizeH="0" baseline="0" smtClean="0">
                <a:ln>
                  <a:noFill/>
                </a:ln>
                <a:solidFill>
                  <a:srgbClr val="000000"/>
                </a:solidFill>
                <a:effectLst/>
                <a:latin typeface="Verdana" pitchFamily="34" charset="0"/>
                <a:cs typeface="Arial" pitchFamily="34" charset="0"/>
              </a:rPr>
              <a:t> as </a:t>
            </a:r>
            <a:r>
              <a:rPr kumimoji="0" lang="en-US" sz="1600" b="0" i="0" u="none" strike="noStrike" cap="none" normalizeH="0" baseline="0" smtClean="0">
                <a:ln>
                  <a:noFill/>
                </a:ln>
                <a:solidFill>
                  <a:srgbClr val="DC143C"/>
                </a:solidFill>
                <a:effectLst/>
                <a:latin typeface="Consolas" pitchFamily="49" charset="0"/>
                <a:cs typeface="Arial" pitchFamily="34" charset="0"/>
              </a:rPr>
              <a:t>&lt;i&gt;</a:t>
            </a:r>
            <a:r>
              <a:rPr kumimoji="0" lang="en-US" sz="1600" b="0" i="0" u="none" strike="noStrike" cap="none" normalizeH="0" baseline="0" smtClean="0">
                <a:ln>
                  <a:noFill/>
                </a:ln>
                <a:solidFill>
                  <a:srgbClr val="000000"/>
                </a:solidFill>
                <a:effectLst/>
                <a:latin typeface="Verdana" pitchFamily="34" charset="0"/>
                <a:cs typeface="Arial" pitchFamily="34" charset="0"/>
              </a:rPr>
              <a:t>. However, there is a difference in the meaning of these tags: </a:t>
            </a:r>
            <a:r>
              <a:rPr kumimoji="0" lang="en-US" sz="1600" b="0" i="0" u="none" strike="noStrike" cap="none" normalizeH="0" baseline="0" smtClean="0">
                <a:ln>
                  <a:noFill/>
                </a:ln>
                <a:solidFill>
                  <a:srgbClr val="DC143C"/>
                </a:solidFill>
                <a:effectLst/>
                <a:latin typeface="Consolas" pitchFamily="49" charset="0"/>
                <a:cs typeface="Arial" pitchFamily="34" charset="0"/>
              </a:rPr>
              <a:t>&lt;b&gt;</a:t>
            </a:r>
            <a:r>
              <a:rPr kumimoji="0" lang="en-US" sz="1600" b="0" i="0" u="none" strike="noStrike" cap="none" normalizeH="0" baseline="0" smtClean="0">
                <a:ln>
                  <a:noFill/>
                </a:ln>
                <a:solidFill>
                  <a:srgbClr val="000000"/>
                </a:solidFill>
                <a:effectLst/>
                <a:latin typeface="Verdana" pitchFamily="34" charset="0"/>
                <a:cs typeface="Arial" pitchFamily="34" charset="0"/>
              </a:rPr>
              <a:t> and </a:t>
            </a:r>
            <a:r>
              <a:rPr kumimoji="0" lang="en-US" sz="1600" b="0" i="0" u="none" strike="noStrike" cap="none" normalizeH="0" baseline="0" smtClean="0">
                <a:ln>
                  <a:noFill/>
                </a:ln>
                <a:solidFill>
                  <a:srgbClr val="DC143C"/>
                </a:solidFill>
                <a:effectLst/>
                <a:latin typeface="Consolas" pitchFamily="49" charset="0"/>
                <a:cs typeface="Arial" pitchFamily="34" charset="0"/>
              </a:rPr>
              <a:t>&lt;i&gt;</a:t>
            </a:r>
            <a:r>
              <a:rPr kumimoji="0" lang="en-US" sz="1600" b="0" i="0" u="none" strike="noStrike" cap="none" normalizeH="0" baseline="0" smtClean="0">
                <a:ln>
                  <a:noFill/>
                </a:ln>
                <a:solidFill>
                  <a:srgbClr val="000000"/>
                </a:solidFill>
                <a:effectLst/>
                <a:latin typeface="Verdana" pitchFamily="34" charset="0"/>
                <a:cs typeface="Arial" pitchFamily="34" charset="0"/>
              </a:rPr>
              <a:t> defines bold and italic text, but </a:t>
            </a:r>
            <a:r>
              <a:rPr kumimoji="0" lang="en-US" sz="1600" b="0" i="0" u="none" strike="noStrike" cap="none" normalizeH="0" baseline="0" smtClean="0">
                <a:ln>
                  <a:noFill/>
                </a:ln>
                <a:solidFill>
                  <a:srgbClr val="DC143C"/>
                </a:solidFill>
                <a:effectLst/>
                <a:latin typeface="Consolas" pitchFamily="49" charset="0"/>
                <a:cs typeface="Arial" pitchFamily="34" charset="0"/>
              </a:rPr>
              <a:t>&lt;strong&gt;</a:t>
            </a:r>
            <a:r>
              <a:rPr kumimoji="0" lang="en-US" sz="1600" b="0" i="0" u="none" strike="noStrike" cap="none" normalizeH="0" baseline="0" smtClean="0">
                <a:ln>
                  <a:noFill/>
                </a:ln>
                <a:solidFill>
                  <a:srgbClr val="000000"/>
                </a:solidFill>
                <a:effectLst/>
                <a:latin typeface="Verdana" pitchFamily="34" charset="0"/>
                <a:cs typeface="Arial" pitchFamily="34" charset="0"/>
              </a:rPr>
              <a:t> and </a:t>
            </a:r>
            <a:r>
              <a:rPr kumimoji="0" lang="en-US" sz="1600" b="0" i="0" u="none" strike="noStrike" cap="none" normalizeH="0" baseline="0" smtClean="0">
                <a:ln>
                  <a:noFill/>
                </a:ln>
                <a:solidFill>
                  <a:srgbClr val="DC143C"/>
                </a:solidFill>
                <a:effectLst/>
                <a:latin typeface="Consolas" pitchFamily="49" charset="0"/>
                <a:cs typeface="Arial" pitchFamily="34" charset="0"/>
              </a:rPr>
              <a:t>&lt;em&gt;</a:t>
            </a:r>
            <a:r>
              <a:rPr kumimoji="0" lang="en-US" sz="1600" b="0" i="0" u="none" strike="noStrike" cap="none" normalizeH="0" baseline="0" smtClean="0">
                <a:ln>
                  <a:noFill/>
                </a:ln>
                <a:solidFill>
                  <a:srgbClr val="000000"/>
                </a:solidFill>
                <a:effectLst/>
                <a:latin typeface="Verdana" pitchFamily="34" charset="0"/>
                <a:cs typeface="Arial" pitchFamily="34" charset="0"/>
              </a:rPr>
              <a:t> means that the text is "important".</a:t>
            </a:r>
            <a:r>
              <a:rPr kumimoji="0" lang="en-US" sz="1600" b="0" i="0" u="none" strike="noStrike" cap="none" normalizeH="0" baseline="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989978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171492" cy="369332"/>
          </a:xfrm>
          <a:prstGeom prst="rect">
            <a:avLst/>
          </a:prstGeom>
        </p:spPr>
        <p:txBody>
          <a:bodyPr wrap="none">
            <a:spAutoFit/>
          </a:bodyPr>
          <a:lstStyle/>
          <a:p>
            <a:r>
              <a:rPr lang="en-US" dirty="0"/>
              <a:t>HTML Comment Tags</a:t>
            </a:r>
          </a:p>
        </p:txBody>
      </p:sp>
      <p:sp>
        <p:nvSpPr>
          <p:cNvPr id="3" name="Rectangle 2"/>
          <p:cNvSpPr/>
          <p:nvPr/>
        </p:nvSpPr>
        <p:spPr>
          <a:xfrm>
            <a:off x="858982" y="615461"/>
            <a:ext cx="4452053" cy="523220"/>
          </a:xfrm>
          <a:prstGeom prst="rect">
            <a:avLst/>
          </a:prstGeom>
        </p:spPr>
        <p:txBody>
          <a:bodyPr wrap="none">
            <a:spAutoFit/>
          </a:bodyPr>
          <a:lstStyle/>
          <a:p>
            <a:r>
              <a:rPr lang="en-US" sz="2800" dirty="0" smtClean="0"/>
              <a:t>&lt;!--Some  </a:t>
            </a:r>
            <a:r>
              <a:rPr lang="en-US" sz="2800" dirty="0"/>
              <a:t>comments here --&gt;</a:t>
            </a:r>
          </a:p>
        </p:txBody>
      </p:sp>
      <p:sp>
        <p:nvSpPr>
          <p:cNvPr id="4" name="Rectangle 3"/>
          <p:cNvSpPr/>
          <p:nvPr/>
        </p:nvSpPr>
        <p:spPr>
          <a:xfrm>
            <a:off x="858982" y="1600200"/>
            <a:ext cx="3326360" cy="1200329"/>
          </a:xfrm>
          <a:prstGeom prst="rect">
            <a:avLst/>
          </a:prstGeom>
        </p:spPr>
        <p:txBody>
          <a:bodyPr wrap="none">
            <a:spAutoFit/>
          </a:bodyPr>
          <a:lstStyle/>
          <a:p>
            <a:r>
              <a:rPr lang="en-US" dirty="0"/>
              <a:t>&lt;!--Some  comments </a:t>
            </a:r>
            <a:r>
              <a:rPr lang="en-US" dirty="0" smtClean="0"/>
              <a:t>here</a:t>
            </a:r>
          </a:p>
          <a:p>
            <a:endParaRPr lang="en-US" dirty="0"/>
          </a:p>
          <a:p>
            <a:r>
              <a:rPr lang="en-US" dirty="0" smtClean="0"/>
              <a:t>This is second line after comment</a:t>
            </a:r>
          </a:p>
          <a:p>
            <a:r>
              <a:rPr lang="en-US" dirty="0" smtClean="0"/>
              <a:t> </a:t>
            </a:r>
            <a:r>
              <a:rPr lang="en-US" dirty="0"/>
              <a:t>--&gt;</a:t>
            </a:r>
          </a:p>
        </p:txBody>
      </p:sp>
      <p:sp>
        <p:nvSpPr>
          <p:cNvPr id="5" name="Rectangle 4"/>
          <p:cNvSpPr/>
          <p:nvPr/>
        </p:nvSpPr>
        <p:spPr>
          <a:xfrm>
            <a:off x="307172" y="5715000"/>
            <a:ext cx="8608228" cy="646331"/>
          </a:xfrm>
          <a:prstGeom prst="rect">
            <a:avLst/>
          </a:prstGeom>
          <a:solidFill>
            <a:schemeClr val="accent3">
              <a:lumMod val="40000"/>
              <a:lumOff val="60000"/>
            </a:schemeClr>
          </a:solidFill>
        </p:spPr>
        <p:txBody>
          <a:bodyPr wrap="square">
            <a:spAutoFit/>
          </a:bodyPr>
          <a:lstStyle/>
          <a:p>
            <a:r>
              <a:rPr lang="en-US" b="1" dirty="0"/>
              <a:t>Note:</a:t>
            </a:r>
            <a:r>
              <a:rPr lang="en-US" dirty="0"/>
              <a:t> Comments are not displayed by the browser, but they can help document your HTML source code.</a:t>
            </a:r>
          </a:p>
        </p:txBody>
      </p:sp>
    </p:spTree>
    <p:extLst>
      <p:ext uri="{BB962C8B-B14F-4D97-AF65-F5344CB8AC3E}">
        <p14:creationId xmlns:p14="http://schemas.microsoft.com/office/powerpoint/2010/main" val="872877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1506823" cy="369332"/>
          </a:xfrm>
          <a:prstGeom prst="rect">
            <a:avLst/>
          </a:prstGeom>
        </p:spPr>
        <p:txBody>
          <a:bodyPr wrap="none">
            <a:spAutoFit/>
          </a:bodyPr>
          <a:lstStyle/>
          <a:p>
            <a:pPr fontAlgn="base"/>
            <a:r>
              <a:rPr lang="en-US" b="1" dirty="0"/>
              <a:t>Links in HTML</a:t>
            </a:r>
          </a:p>
        </p:txBody>
      </p:sp>
      <p:sp>
        <p:nvSpPr>
          <p:cNvPr id="3" name="Rectangle 2"/>
          <p:cNvSpPr/>
          <p:nvPr/>
        </p:nvSpPr>
        <p:spPr>
          <a:xfrm>
            <a:off x="228600" y="533400"/>
            <a:ext cx="8610600" cy="646331"/>
          </a:xfrm>
          <a:prstGeom prst="rect">
            <a:avLst/>
          </a:prstGeom>
        </p:spPr>
        <p:txBody>
          <a:bodyPr wrap="square">
            <a:spAutoFit/>
          </a:bodyPr>
          <a:lstStyle/>
          <a:p>
            <a:r>
              <a:rPr lang="en-US" dirty="0"/>
              <a:t>A link or hyperlink is a connection from one web resource to another. Links allow users to move seamlessly from one page to another, on any server anywhere in the world.</a:t>
            </a:r>
          </a:p>
        </p:txBody>
      </p:sp>
      <p:sp>
        <p:nvSpPr>
          <p:cNvPr id="4" name="Rectangle 3"/>
          <p:cNvSpPr/>
          <p:nvPr/>
        </p:nvSpPr>
        <p:spPr>
          <a:xfrm>
            <a:off x="492716" y="1371600"/>
            <a:ext cx="2733377" cy="369332"/>
          </a:xfrm>
          <a:prstGeom prst="rect">
            <a:avLst/>
          </a:prstGeom>
        </p:spPr>
        <p:txBody>
          <a:bodyPr wrap="none">
            <a:spAutoFit/>
          </a:bodyPr>
          <a:lstStyle/>
          <a:p>
            <a:r>
              <a:rPr lang="en-US" dirty="0"/>
              <a:t>&lt;a </a:t>
            </a:r>
            <a:r>
              <a:rPr lang="en-US" dirty="0" err="1"/>
              <a:t>href</a:t>
            </a:r>
            <a:r>
              <a:rPr lang="en-US" dirty="0"/>
              <a:t>="</a:t>
            </a:r>
            <a:r>
              <a:rPr lang="en-US" i="1" dirty="0" err="1"/>
              <a:t>url</a:t>
            </a:r>
            <a:r>
              <a:rPr lang="en-US" dirty="0"/>
              <a:t>"&gt;Link text&lt;/a&gt;</a:t>
            </a:r>
          </a:p>
        </p:txBody>
      </p:sp>
      <p:sp>
        <p:nvSpPr>
          <p:cNvPr id="5" name="Rectangle 4"/>
          <p:cNvSpPr/>
          <p:nvPr/>
        </p:nvSpPr>
        <p:spPr>
          <a:xfrm>
            <a:off x="762000" y="2057400"/>
            <a:ext cx="5715000" cy="369332"/>
          </a:xfrm>
          <a:prstGeom prst="rect">
            <a:avLst/>
          </a:prstGeom>
        </p:spPr>
        <p:txBody>
          <a:bodyPr wrap="square">
            <a:spAutoFit/>
          </a:bodyPr>
          <a:lstStyle/>
          <a:p>
            <a:r>
              <a:rPr lang="en-US" dirty="0"/>
              <a:t>&lt;a </a:t>
            </a:r>
            <a:r>
              <a:rPr lang="en-US" dirty="0" err="1"/>
              <a:t>href</a:t>
            </a:r>
            <a:r>
              <a:rPr lang="en-US" dirty="0"/>
              <a:t>="https://www.google.com/"&gt;Google Search&lt;/a&gt;</a:t>
            </a:r>
          </a:p>
        </p:txBody>
      </p:sp>
      <p:sp>
        <p:nvSpPr>
          <p:cNvPr id="6" name="Rectangle 1"/>
          <p:cNvSpPr>
            <a:spLocks noChangeArrowheads="1"/>
          </p:cNvSpPr>
          <p:nvPr/>
        </p:nvSpPr>
        <p:spPr bwMode="auto">
          <a:xfrm>
            <a:off x="381000" y="3473442"/>
            <a:ext cx="8346484" cy="3155958"/>
          </a:xfrm>
          <a:prstGeom prst="rect">
            <a:avLst/>
          </a:prstGeom>
          <a:noFill/>
          <a:ln>
            <a:noFill/>
          </a:ln>
          <a:effectLst/>
        </p:spPr>
        <p:txBody>
          <a:bodyPr vert="horz" wrap="square" lIns="0" tIns="0" rIns="0" bIns="107916"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_blank</a:t>
            </a:r>
            <a:r>
              <a:rPr kumimoji="0" lang="en-US" b="0" i="0" u="none" strike="noStrike" cap="none" normalizeH="0" baseline="0" dirty="0" smtClean="0">
                <a:ln>
                  <a:noFill/>
                </a:ln>
                <a:solidFill>
                  <a:srgbClr val="414141"/>
                </a:solidFill>
                <a:effectLst/>
                <a:latin typeface="Segoe UI" pitchFamily="34" charset="0"/>
                <a:cs typeface="Segoe UI" pitchFamily="34" charset="0"/>
              </a:rPr>
              <a:t> — Opens the linked document in a new window or tab.</a:t>
            </a:r>
          </a:p>
          <a:p>
            <a:pPr marL="0" marR="0" lvl="0" indent="0" algn="l"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smtClean="0">
              <a:ln>
                <a:noFill/>
              </a:ln>
              <a:solidFill>
                <a:srgbClr val="414141"/>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_parent</a:t>
            </a:r>
            <a:r>
              <a:rPr kumimoji="0" lang="en-US" b="0" i="0" u="none" strike="noStrike" cap="none" normalizeH="0" baseline="0" dirty="0" smtClean="0">
                <a:ln>
                  <a:noFill/>
                </a:ln>
                <a:solidFill>
                  <a:srgbClr val="414141"/>
                </a:solidFill>
                <a:effectLst/>
                <a:latin typeface="Segoe UI" pitchFamily="34" charset="0"/>
                <a:cs typeface="Segoe UI" pitchFamily="34" charset="0"/>
              </a:rPr>
              <a:t> — Opens the linked document in the parent window.</a:t>
            </a:r>
          </a:p>
          <a:p>
            <a:pPr marL="0" marR="0" lvl="0" indent="0" algn="l"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smtClean="0">
              <a:ln>
                <a:noFill/>
              </a:ln>
              <a:solidFill>
                <a:srgbClr val="414141"/>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_self</a:t>
            </a:r>
            <a:r>
              <a:rPr kumimoji="0" lang="en-US" b="0" i="0" u="none" strike="noStrike" cap="none" normalizeH="0" baseline="0" dirty="0" smtClean="0">
                <a:ln>
                  <a:noFill/>
                </a:ln>
                <a:solidFill>
                  <a:srgbClr val="414141"/>
                </a:solidFill>
                <a:effectLst/>
                <a:latin typeface="Segoe UI" pitchFamily="34" charset="0"/>
                <a:cs typeface="Segoe UI" pitchFamily="34" charset="0"/>
              </a:rPr>
              <a:t> — Opens the linked document in the same window or tab as the source document. This is the default, hence it is not necessary to explicitly specify this value.</a:t>
            </a:r>
          </a:p>
          <a:p>
            <a:pPr marL="0" marR="0" lvl="0" indent="0" algn="l"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smtClean="0">
              <a:ln>
                <a:noFill/>
              </a:ln>
              <a:solidFill>
                <a:srgbClr val="414141"/>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_top</a:t>
            </a:r>
            <a:r>
              <a:rPr kumimoji="0" lang="en-US" b="0" i="0" u="none" strike="noStrike" cap="none" normalizeH="0" baseline="0" dirty="0" smtClean="0">
                <a:ln>
                  <a:noFill/>
                </a:ln>
                <a:solidFill>
                  <a:srgbClr val="414141"/>
                </a:solidFill>
                <a:effectLst/>
                <a:latin typeface="Segoe UI" pitchFamily="34" charset="0"/>
                <a:cs typeface="Segoe UI" pitchFamily="34" charset="0"/>
              </a:rPr>
              <a:t> — Opens the linked document in the full browser window.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381000" y="2743200"/>
            <a:ext cx="1724383" cy="369332"/>
          </a:xfrm>
          <a:prstGeom prst="rect">
            <a:avLst/>
          </a:prstGeom>
        </p:spPr>
        <p:txBody>
          <a:bodyPr wrap="none">
            <a:spAutoFit/>
          </a:bodyPr>
          <a:lstStyle/>
          <a:p>
            <a:pPr fontAlgn="base"/>
            <a:r>
              <a:rPr lang="en-US" b="1" dirty="0"/>
              <a:t>Targets for Links</a:t>
            </a:r>
          </a:p>
        </p:txBody>
      </p:sp>
      <p:sp>
        <p:nvSpPr>
          <p:cNvPr id="8" name="Rectangle 7"/>
          <p:cNvSpPr/>
          <p:nvPr/>
        </p:nvSpPr>
        <p:spPr>
          <a:xfrm>
            <a:off x="1981200" y="3048000"/>
            <a:ext cx="8077200" cy="369332"/>
          </a:xfrm>
          <a:prstGeom prst="rect">
            <a:avLst/>
          </a:prstGeom>
        </p:spPr>
        <p:txBody>
          <a:bodyPr wrap="square">
            <a:spAutoFit/>
          </a:bodyPr>
          <a:lstStyle/>
          <a:p>
            <a:r>
              <a:rPr lang="en-US" dirty="0"/>
              <a:t>&lt;a </a:t>
            </a:r>
            <a:r>
              <a:rPr lang="en-US" dirty="0" err="1"/>
              <a:t>href</a:t>
            </a:r>
            <a:r>
              <a:rPr lang="en-US" dirty="0"/>
              <a:t>="https://www.google.com/" target="_blank"&gt;Google&lt;/a&gt;</a:t>
            </a:r>
          </a:p>
        </p:txBody>
      </p:sp>
    </p:spTree>
    <p:extLst>
      <p:ext uri="{BB962C8B-B14F-4D97-AF65-F5344CB8AC3E}">
        <p14:creationId xmlns:p14="http://schemas.microsoft.com/office/powerpoint/2010/main" val="1970125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0164" y="228600"/>
            <a:ext cx="8153400" cy="1200329"/>
          </a:xfrm>
          <a:prstGeom prst="rect">
            <a:avLst/>
          </a:prstGeom>
        </p:spPr>
        <p:txBody>
          <a:bodyPr wrap="square">
            <a:spAutoFit/>
          </a:bodyPr>
          <a:lstStyle/>
          <a:p>
            <a:r>
              <a:rPr lang="en-US" dirty="0"/>
              <a:t>Web design is the process of creating websites. It encompasses several different aspects, including webpage layout, content production, and graphic design. While the terms web design and web development are often used interchangeably, web design is technically a subset of the broader category of web development.</a:t>
            </a:r>
          </a:p>
        </p:txBody>
      </p:sp>
      <p:sp>
        <p:nvSpPr>
          <p:cNvPr id="3" name="Rectangle 2"/>
          <p:cNvSpPr/>
          <p:nvPr/>
        </p:nvSpPr>
        <p:spPr>
          <a:xfrm>
            <a:off x="270164" y="2136339"/>
            <a:ext cx="8721436" cy="1477328"/>
          </a:xfrm>
          <a:prstGeom prst="rect">
            <a:avLst/>
          </a:prstGeom>
        </p:spPr>
        <p:txBody>
          <a:bodyPr wrap="square">
            <a:spAutoFit/>
          </a:bodyPr>
          <a:lstStyle/>
          <a:p>
            <a:r>
              <a:rPr lang="en-US" dirty="0"/>
              <a:t>HTML was originally developed by Tim Berners-Lee in 1990. He is also known as the father of the web. In 1996, the World Wide Web Consortium (W3C) became the authority to maintain the HTML specifications. HTML also became an international standard (ISO) in 2000. HTML5 is the latest version of HTML. HTML5 provides a faster and more robust approach to web development.</a:t>
            </a:r>
          </a:p>
        </p:txBody>
      </p:sp>
      <p:sp>
        <p:nvSpPr>
          <p:cNvPr id="4" name="Rectangle 3"/>
          <p:cNvSpPr/>
          <p:nvPr/>
        </p:nvSpPr>
        <p:spPr>
          <a:xfrm>
            <a:off x="270164" y="3988475"/>
            <a:ext cx="8569036" cy="2585323"/>
          </a:xfrm>
          <a:prstGeom prst="rect">
            <a:avLst/>
          </a:prstGeom>
        </p:spPr>
        <p:txBody>
          <a:bodyPr wrap="square">
            <a:spAutoFit/>
          </a:bodyPr>
          <a:lstStyle/>
          <a:p>
            <a:pPr fontAlgn="base"/>
            <a:r>
              <a:rPr lang="en-US" dirty="0"/>
              <a:t>HTML stands for </a:t>
            </a:r>
            <a:r>
              <a:rPr lang="en-US" dirty="0" err="1"/>
              <a:t>HyperText</a:t>
            </a:r>
            <a:r>
              <a:rPr lang="en-US" dirty="0"/>
              <a:t> Markup Language. HTML is the basic building block of World Wide Web</a:t>
            </a:r>
            <a:r>
              <a:rPr lang="en-US" dirty="0" smtClean="0"/>
              <a:t>.</a:t>
            </a:r>
          </a:p>
          <a:p>
            <a:pPr fontAlgn="base"/>
            <a:endParaRPr lang="en-US" dirty="0"/>
          </a:p>
          <a:p>
            <a:pPr fontAlgn="base"/>
            <a:r>
              <a:rPr lang="en-US" dirty="0"/>
              <a:t>Hypertext is text displayed on a computer or other electronic device with references to other text that the user can immediately access, usually by a mouse click or key press</a:t>
            </a:r>
            <a:r>
              <a:rPr lang="en-US" dirty="0" smtClean="0"/>
              <a:t>.</a:t>
            </a:r>
          </a:p>
          <a:p>
            <a:pPr fontAlgn="base"/>
            <a:endParaRPr lang="en-US" dirty="0"/>
          </a:p>
          <a:p>
            <a:pPr fontAlgn="base"/>
            <a:r>
              <a:rPr lang="en-US" dirty="0"/>
              <a:t>Apart from text, hypertext may contain tables, lists, forms, images, and other presentational elements. It is an easy-to-use and flexible format to share information over the Internet.</a:t>
            </a:r>
          </a:p>
        </p:txBody>
      </p:sp>
    </p:spTree>
    <p:extLst>
      <p:ext uri="{BB962C8B-B14F-4D97-AF65-F5344CB8AC3E}">
        <p14:creationId xmlns:p14="http://schemas.microsoft.com/office/powerpoint/2010/main" val="27511384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2844561" cy="369332"/>
          </a:xfrm>
          <a:prstGeom prst="rect">
            <a:avLst/>
          </a:prstGeom>
        </p:spPr>
        <p:txBody>
          <a:bodyPr wrap="none">
            <a:spAutoFit/>
          </a:bodyPr>
          <a:lstStyle/>
          <a:p>
            <a:pPr fontAlgn="base"/>
            <a:r>
              <a:rPr lang="en-US" b="1" dirty="0"/>
              <a:t>Creating Bookmark Anchors</a:t>
            </a:r>
          </a:p>
        </p:txBody>
      </p:sp>
      <p:sp>
        <p:nvSpPr>
          <p:cNvPr id="3" name="Rectangle 2"/>
          <p:cNvSpPr/>
          <p:nvPr/>
        </p:nvSpPr>
        <p:spPr>
          <a:xfrm>
            <a:off x="152400" y="496669"/>
            <a:ext cx="8763000" cy="646331"/>
          </a:xfrm>
          <a:prstGeom prst="rect">
            <a:avLst/>
          </a:prstGeom>
        </p:spPr>
        <p:txBody>
          <a:bodyPr wrap="square">
            <a:spAutoFit/>
          </a:bodyPr>
          <a:lstStyle/>
          <a:p>
            <a:r>
              <a:rPr lang="en-US" dirty="0"/>
              <a:t>create bookmark anchors to allow users to jump to a specific section of a web page. Bookmarks are especially helpful if you have a very long web page.</a:t>
            </a:r>
          </a:p>
        </p:txBody>
      </p:sp>
      <p:sp>
        <p:nvSpPr>
          <p:cNvPr id="4" name="Rectangle 3"/>
          <p:cNvSpPr/>
          <p:nvPr/>
        </p:nvSpPr>
        <p:spPr>
          <a:xfrm>
            <a:off x="381000" y="1371600"/>
            <a:ext cx="4297715" cy="369332"/>
          </a:xfrm>
          <a:prstGeom prst="rect">
            <a:avLst/>
          </a:prstGeom>
        </p:spPr>
        <p:txBody>
          <a:bodyPr wrap="none">
            <a:spAutoFit/>
          </a:bodyPr>
          <a:lstStyle/>
          <a:p>
            <a:r>
              <a:rPr lang="en-US" dirty="0"/>
              <a:t>&lt;a </a:t>
            </a:r>
            <a:r>
              <a:rPr lang="en-US" dirty="0" err="1"/>
              <a:t>href</a:t>
            </a:r>
            <a:r>
              <a:rPr lang="en-US" dirty="0"/>
              <a:t>="#</a:t>
            </a:r>
            <a:r>
              <a:rPr lang="en-US" dirty="0" err="1"/>
              <a:t>sectionA</a:t>
            </a:r>
            <a:r>
              <a:rPr lang="en-US" dirty="0"/>
              <a:t>"&gt;Jump to Section A&lt;/a&gt;</a:t>
            </a:r>
          </a:p>
        </p:txBody>
      </p:sp>
      <p:sp>
        <p:nvSpPr>
          <p:cNvPr id="5" name="Rectangle 4"/>
          <p:cNvSpPr/>
          <p:nvPr/>
        </p:nvSpPr>
        <p:spPr>
          <a:xfrm>
            <a:off x="381000" y="1905000"/>
            <a:ext cx="8534400" cy="4247317"/>
          </a:xfrm>
          <a:prstGeom prst="rect">
            <a:avLst/>
          </a:prstGeom>
        </p:spPr>
        <p:txBody>
          <a:bodyPr wrap="square">
            <a:spAutoFit/>
          </a:bodyPr>
          <a:lstStyle/>
          <a:p>
            <a:r>
              <a:rPr lang="en-US" dirty="0"/>
              <a:t>&lt;!DOCTYPE html&gt;</a:t>
            </a:r>
          </a:p>
          <a:p>
            <a:r>
              <a:rPr lang="en-US" dirty="0"/>
              <a:t>&lt;html&gt;</a:t>
            </a:r>
          </a:p>
          <a:p>
            <a:r>
              <a:rPr lang="en-US" dirty="0"/>
              <a:t>&lt;head&gt;</a:t>
            </a:r>
          </a:p>
          <a:p>
            <a:r>
              <a:rPr lang="en-US" dirty="0"/>
              <a:t>    &lt;title&gt;Creating Bookmarks in HTML&lt;/title&gt;</a:t>
            </a:r>
          </a:p>
          <a:p>
            <a:r>
              <a:rPr lang="en-US" dirty="0"/>
              <a:t>    &lt;style&gt;</a:t>
            </a:r>
          </a:p>
          <a:p>
            <a:r>
              <a:rPr lang="en-US" dirty="0"/>
              <a:t>        h2 + p{</a:t>
            </a:r>
          </a:p>
          <a:p>
            <a:r>
              <a:rPr lang="en-US" dirty="0"/>
              <a:t>        	line-height: 75px; /* increase height between lines */</a:t>
            </a:r>
          </a:p>
          <a:p>
            <a:r>
              <a:rPr lang="en-US" dirty="0"/>
              <a:t>        }</a:t>
            </a:r>
          </a:p>
          <a:p>
            <a:r>
              <a:rPr lang="en-US" dirty="0"/>
              <a:t>    &lt;/style&gt;</a:t>
            </a:r>
          </a:p>
          <a:p>
            <a:r>
              <a:rPr lang="en-US" dirty="0"/>
              <a:t>&lt;/head&gt;</a:t>
            </a:r>
          </a:p>
          <a:p>
            <a:r>
              <a:rPr lang="en-US" dirty="0"/>
              <a:t>&lt;body&gt;</a:t>
            </a:r>
          </a:p>
          <a:p>
            <a:r>
              <a:rPr lang="en-US" dirty="0"/>
              <a:t>    &lt;p&gt;&lt;a </a:t>
            </a:r>
            <a:r>
              <a:rPr lang="en-US" dirty="0" err="1"/>
              <a:t>href</a:t>
            </a:r>
            <a:r>
              <a:rPr lang="en-US" dirty="0"/>
              <a:t>="#</a:t>
            </a:r>
            <a:r>
              <a:rPr lang="en-US" dirty="0" err="1"/>
              <a:t>sectionA</a:t>
            </a:r>
            <a:r>
              <a:rPr lang="en-US" dirty="0"/>
              <a:t>"&gt;Jump to Section A&lt;/a&gt;&lt;/p&gt;</a:t>
            </a:r>
          </a:p>
          <a:p>
            <a:r>
              <a:rPr lang="en-US" dirty="0"/>
              <a:t>    &lt;p&gt;&lt;a </a:t>
            </a:r>
            <a:r>
              <a:rPr lang="en-US" dirty="0" err="1"/>
              <a:t>href</a:t>
            </a:r>
            <a:r>
              <a:rPr lang="en-US" dirty="0"/>
              <a:t>="#</a:t>
            </a:r>
            <a:r>
              <a:rPr lang="en-US" dirty="0" err="1"/>
              <a:t>sectionB</a:t>
            </a:r>
            <a:r>
              <a:rPr lang="en-US" dirty="0"/>
              <a:t>"&gt;Jump to Section B&lt;/a&gt;&lt;/p&gt;</a:t>
            </a:r>
          </a:p>
          <a:p>
            <a:r>
              <a:rPr lang="en-US" dirty="0"/>
              <a:t>    &lt;p&gt;&lt;a </a:t>
            </a:r>
            <a:r>
              <a:rPr lang="en-US" dirty="0" err="1"/>
              <a:t>href</a:t>
            </a:r>
            <a:r>
              <a:rPr lang="en-US" dirty="0"/>
              <a:t>="#</a:t>
            </a:r>
            <a:r>
              <a:rPr lang="en-US" dirty="0" err="1"/>
              <a:t>sectionC</a:t>
            </a:r>
            <a:r>
              <a:rPr lang="en-US" dirty="0"/>
              <a:t>"&gt;Jump to Section C&lt;/a&gt;&lt;/p&gt;</a:t>
            </a:r>
          </a:p>
          <a:p>
            <a:endParaRPr lang="en-US" dirty="0"/>
          </a:p>
        </p:txBody>
      </p:sp>
    </p:spTree>
    <p:extLst>
      <p:ext uri="{BB962C8B-B14F-4D97-AF65-F5344CB8AC3E}">
        <p14:creationId xmlns:p14="http://schemas.microsoft.com/office/powerpoint/2010/main" val="588198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39889"/>
            <a:ext cx="8763000" cy="5632311"/>
          </a:xfrm>
          <a:prstGeom prst="rect">
            <a:avLst/>
          </a:prstGeom>
        </p:spPr>
        <p:txBody>
          <a:bodyPr wrap="square">
            <a:spAutoFit/>
          </a:bodyPr>
          <a:lstStyle/>
          <a:p>
            <a:r>
              <a:rPr lang="en-US" dirty="0"/>
              <a:t> &lt;h2 id="</a:t>
            </a:r>
            <a:r>
              <a:rPr lang="en-US" dirty="0" err="1"/>
              <a:t>sectionA</a:t>
            </a:r>
            <a:r>
              <a:rPr lang="en-US" dirty="0"/>
              <a:t>"&gt;Section A&lt;/h2&gt;</a:t>
            </a:r>
          </a:p>
          <a:p>
            <a:r>
              <a:rPr lang="en-US" dirty="0"/>
              <a:t>    &lt;p&gt;</a:t>
            </a: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Nam </a:t>
            </a:r>
            <a:r>
              <a:rPr lang="en-US" dirty="0" err="1"/>
              <a:t>eu</a:t>
            </a:r>
            <a:r>
              <a:rPr lang="en-US" dirty="0"/>
              <a:t> </a:t>
            </a:r>
            <a:r>
              <a:rPr lang="en-US" dirty="0" err="1"/>
              <a:t>sem</a:t>
            </a:r>
            <a:r>
              <a:rPr lang="en-US" dirty="0"/>
              <a:t> </a:t>
            </a:r>
            <a:r>
              <a:rPr lang="en-US" dirty="0" err="1"/>
              <a:t>tempor</a:t>
            </a:r>
            <a:r>
              <a:rPr lang="en-US" dirty="0"/>
              <a:t>, </a:t>
            </a:r>
            <a:r>
              <a:rPr lang="en-US" dirty="0" err="1"/>
              <a:t>varius</a:t>
            </a:r>
            <a:r>
              <a:rPr lang="en-US" dirty="0"/>
              <a:t> </a:t>
            </a:r>
            <a:r>
              <a:rPr lang="en-US" dirty="0" err="1"/>
              <a:t>vel</a:t>
            </a:r>
            <a:r>
              <a:rPr lang="en-US" dirty="0"/>
              <a:t> </a:t>
            </a:r>
            <a:r>
              <a:rPr lang="en-US" dirty="0" err="1"/>
              <a:t>congue</a:t>
            </a:r>
            <a:r>
              <a:rPr lang="en-US" dirty="0"/>
              <a:t> dolor. </a:t>
            </a:r>
            <a:r>
              <a:rPr lang="en-US" dirty="0" err="1" smtClean="0"/>
              <a:t>euismod</a:t>
            </a:r>
            <a:r>
              <a:rPr lang="en-US" dirty="0"/>
              <a:t>. </a:t>
            </a:r>
            <a:r>
              <a:rPr lang="en-US" dirty="0" err="1"/>
              <a:t>Curabitur</a:t>
            </a:r>
            <a:r>
              <a:rPr lang="en-US" dirty="0"/>
              <a:t> et </a:t>
            </a:r>
            <a:r>
              <a:rPr lang="en-US" dirty="0" err="1"/>
              <a:t>diam</a:t>
            </a:r>
            <a:r>
              <a:rPr lang="en-US" dirty="0"/>
              <a:t> </a:t>
            </a:r>
            <a:r>
              <a:rPr lang="en-US" dirty="0" err="1"/>
              <a:t>tristique</a:t>
            </a:r>
            <a:r>
              <a:rPr lang="en-US" dirty="0"/>
              <a:t>, </a:t>
            </a:r>
            <a:r>
              <a:rPr lang="en-US" dirty="0" err="1"/>
              <a:t>accumsan</a:t>
            </a:r>
            <a:r>
              <a:rPr lang="en-US" dirty="0"/>
              <a:t> </a:t>
            </a:r>
            <a:r>
              <a:rPr lang="en-US" dirty="0" err="1"/>
              <a:t>nunc</a:t>
            </a:r>
            <a:r>
              <a:rPr lang="en-US" dirty="0"/>
              <a:t> </a:t>
            </a:r>
            <a:r>
              <a:rPr lang="en-US" dirty="0" err="1"/>
              <a:t>eu</a:t>
            </a:r>
            <a:r>
              <a:rPr lang="en-US" dirty="0"/>
              <a:t>, </a:t>
            </a:r>
            <a:r>
              <a:rPr lang="en-US" dirty="0" err="1"/>
              <a:t>hendrerit</a:t>
            </a:r>
            <a:r>
              <a:rPr lang="en-US" dirty="0"/>
              <a:t> </a:t>
            </a:r>
            <a:r>
              <a:rPr lang="en-US" dirty="0" err="1"/>
              <a:t>tellus</a:t>
            </a:r>
            <a:r>
              <a:rPr lang="en-US" dirty="0"/>
              <a:t>.&lt;/p&gt;</a:t>
            </a:r>
          </a:p>
          <a:p>
            <a:r>
              <a:rPr lang="en-US" dirty="0"/>
              <a:t>    </a:t>
            </a:r>
          </a:p>
          <a:p>
            <a:r>
              <a:rPr lang="en-US" dirty="0"/>
              <a:t>    &lt;h2 id="</a:t>
            </a:r>
            <a:r>
              <a:rPr lang="en-US" dirty="0" err="1"/>
              <a:t>sectionB</a:t>
            </a:r>
            <a:r>
              <a:rPr lang="en-US" dirty="0"/>
              <a:t>"&gt;Section B&lt;/h2&gt;</a:t>
            </a:r>
          </a:p>
          <a:p>
            <a:r>
              <a:rPr lang="en-US" dirty="0"/>
              <a:t>    &lt;p&gt;</a:t>
            </a:r>
            <a:r>
              <a:rPr lang="en-US" dirty="0" err="1"/>
              <a:t>Pulvinar</a:t>
            </a:r>
            <a:r>
              <a:rPr lang="en-US" dirty="0"/>
              <a:t> </a:t>
            </a:r>
            <a:r>
              <a:rPr lang="en-US" dirty="0" err="1"/>
              <a:t>leo</a:t>
            </a:r>
            <a:r>
              <a:rPr lang="en-US" dirty="0"/>
              <a:t> id </a:t>
            </a:r>
            <a:r>
              <a:rPr lang="en-US" dirty="0" err="1"/>
              <a:t>risus</a:t>
            </a:r>
            <a:r>
              <a:rPr lang="en-US" dirty="0"/>
              <a:t> </a:t>
            </a:r>
            <a:r>
              <a:rPr lang="en-US" dirty="0" err="1"/>
              <a:t>pellentesque</a:t>
            </a:r>
            <a:r>
              <a:rPr lang="en-US" dirty="0"/>
              <a:t> </a:t>
            </a:r>
            <a:r>
              <a:rPr lang="en-US" dirty="0" err="1"/>
              <a:t>vestibulum</a:t>
            </a:r>
            <a:r>
              <a:rPr lang="en-US" dirty="0"/>
              <a:t>. </a:t>
            </a:r>
            <a:r>
              <a:rPr lang="en-US" dirty="0" err="1"/>
              <a:t>Sed</a:t>
            </a:r>
            <a:r>
              <a:rPr lang="en-US" dirty="0"/>
              <a:t> </a:t>
            </a:r>
            <a:r>
              <a:rPr lang="en-US" dirty="0" err="1"/>
              <a:t>diam</a:t>
            </a:r>
            <a:r>
              <a:rPr lang="en-US" dirty="0"/>
              <a:t> </a:t>
            </a:r>
            <a:r>
              <a:rPr lang="en-US" dirty="0" err="1"/>
              <a:t>libero</a:t>
            </a:r>
            <a:r>
              <a:rPr lang="en-US" dirty="0"/>
              <a:t>, </a:t>
            </a:r>
            <a:r>
              <a:rPr lang="en-US" dirty="0" err="1"/>
              <a:t>sodales</a:t>
            </a:r>
            <a:r>
              <a:rPr lang="en-US" dirty="0"/>
              <a:t> </a:t>
            </a:r>
            <a:r>
              <a:rPr lang="en-US" dirty="0" err="1"/>
              <a:t>eget</a:t>
            </a:r>
            <a:r>
              <a:rPr lang="en-US" dirty="0"/>
              <a:t> </a:t>
            </a:r>
            <a:r>
              <a:rPr lang="en-US" dirty="0" err="1"/>
              <a:t>sapien</a:t>
            </a:r>
            <a:r>
              <a:rPr lang="en-US" dirty="0"/>
              <a:t> </a:t>
            </a:r>
            <a:r>
              <a:rPr lang="en-US" dirty="0" err="1"/>
              <a:t>vel</a:t>
            </a:r>
            <a:r>
              <a:rPr lang="en-US" dirty="0"/>
              <a:t>, </a:t>
            </a:r>
            <a:r>
              <a:rPr lang="en-US" dirty="0" err="1"/>
              <a:t>porttitor</a:t>
            </a:r>
            <a:r>
              <a:rPr lang="en-US" dirty="0"/>
              <a:t> </a:t>
            </a:r>
            <a:r>
              <a:rPr lang="en-US" dirty="0" err="1"/>
              <a:t>bibendum</a:t>
            </a:r>
            <a:r>
              <a:rPr lang="en-US" dirty="0"/>
              <a:t> </a:t>
            </a:r>
            <a:r>
              <a:rPr lang="en-US" dirty="0" err="1"/>
              <a:t>enim</a:t>
            </a:r>
            <a:r>
              <a:rPr lang="en-US" dirty="0"/>
              <a:t>. </a:t>
            </a:r>
            <a:r>
              <a:rPr lang="en-US" dirty="0" err="1"/>
              <a:t>Donec</a:t>
            </a:r>
            <a:r>
              <a:rPr lang="en-US" dirty="0"/>
              <a:t> </a:t>
            </a:r>
            <a:r>
              <a:rPr lang="en-US" dirty="0" err="1"/>
              <a:t>sed</a:t>
            </a:r>
            <a:r>
              <a:rPr lang="en-US" dirty="0"/>
              <a:t> </a:t>
            </a:r>
            <a:r>
              <a:rPr lang="en-US" dirty="0" err="1"/>
              <a:t>nibh</a:t>
            </a:r>
            <a:r>
              <a:rPr lang="en-US" dirty="0"/>
              <a:t> vitae </a:t>
            </a:r>
            <a:r>
              <a:rPr lang="en-US" dirty="0" err="1"/>
              <a:t>lorem</a:t>
            </a:r>
            <a:r>
              <a:rPr lang="en-US" dirty="0"/>
              <a:t> </a:t>
            </a:r>
            <a:r>
              <a:rPr lang="en-US" dirty="0" err="1"/>
              <a:t>porttitor</a:t>
            </a:r>
            <a:r>
              <a:rPr lang="en-US" dirty="0"/>
              <a:t> </a:t>
            </a:r>
            <a:r>
              <a:rPr lang="en-US" dirty="0" err="1"/>
              <a:t>blandit</a:t>
            </a:r>
            <a:r>
              <a:rPr lang="en-US" dirty="0"/>
              <a:t> in </a:t>
            </a:r>
            <a:r>
              <a:rPr lang="en-US" dirty="0" err="1"/>
              <a:t>nec</a:t>
            </a:r>
            <a:r>
              <a:rPr lang="en-US" dirty="0"/>
              <a:t> ante. </a:t>
            </a:r>
            <a:r>
              <a:rPr lang="en-US" dirty="0" err="1"/>
              <a:t>Pellentesque</a:t>
            </a:r>
            <a:r>
              <a:rPr lang="en-US" dirty="0"/>
              <a:t> vitae </a:t>
            </a:r>
            <a:r>
              <a:rPr lang="en-US" dirty="0" smtClean="0"/>
              <a:t>ac </a:t>
            </a:r>
            <a:r>
              <a:rPr lang="en-US" dirty="0" err="1"/>
              <a:t>erat</a:t>
            </a:r>
            <a:r>
              <a:rPr lang="en-US" dirty="0"/>
              <a:t> </a:t>
            </a:r>
            <a:r>
              <a:rPr lang="en-US" dirty="0" err="1"/>
              <a:t>blandit</a:t>
            </a:r>
            <a:r>
              <a:rPr lang="en-US" dirty="0"/>
              <a:t> </a:t>
            </a:r>
            <a:r>
              <a:rPr lang="en-US" dirty="0" err="1"/>
              <a:t>vehicula</a:t>
            </a:r>
            <a:r>
              <a:rPr lang="en-US" dirty="0"/>
              <a:t> </a:t>
            </a:r>
            <a:r>
              <a:rPr lang="en-US" dirty="0" err="1"/>
              <a:t>ut</a:t>
            </a:r>
            <a:r>
              <a:rPr lang="en-US" dirty="0"/>
              <a:t> </a:t>
            </a:r>
            <a:r>
              <a:rPr lang="en-US" dirty="0" err="1"/>
              <a:t>eget</a:t>
            </a:r>
            <a:r>
              <a:rPr lang="en-US" dirty="0"/>
              <a:t> </a:t>
            </a:r>
            <a:r>
              <a:rPr lang="en-US" dirty="0" err="1"/>
              <a:t>urna</a:t>
            </a:r>
            <a:r>
              <a:rPr lang="en-US" dirty="0"/>
              <a:t>. In </a:t>
            </a:r>
            <a:r>
              <a:rPr lang="en-US" dirty="0" err="1"/>
              <a:t>hac</a:t>
            </a:r>
            <a:r>
              <a:rPr lang="en-US" dirty="0"/>
              <a:t> </a:t>
            </a:r>
            <a:r>
              <a:rPr lang="en-US" dirty="0" err="1"/>
              <a:t>habitasse</a:t>
            </a:r>
            <a:r>
              <a:rPr lang="en-US" dirty="0"/>
              <a:t> </a:t>
            </a:r>
            <a:r>
              <a:rPr lang="en-US" dirty="0" err="1"/>
              <a:t>platea</a:t>
            </a:r>
            <a:r>
              <a:rPr lang="en-US" dirty="0"/>
              <a:t> </a:t>
            </a:r>
            <a:r>
              <a:rPr lang="en-US" dirty="0" err="1"/>
              <a:t>dictumst</a:t>
            </a:r>
            <a:r>
              <a:rPr lang="en-US" dirty="0"/>
              <a:t>. </a:t>
            </a:r>
            <a:r>
              <a:rPr lang="en-US" dirty="0" err="1"/>
              <a:t>Nullam</a:t>
            </a:r>
            <a:r>
              <a:rPr lang="en-US" dirty="0"/>
              <a:t> </a:t>
            </a:r>
            <a:r>
              <a:rPr lang="en-US" dirty="0" err="1"/>
              <a:t>ut</a:t>
            </a:r>
            <a:r>
              <a:rPr lang="en-US" dirty="0"/>
              <a:t> </a:t>
            </a:r>
            <a:r>
              <a:rPr lang="en-US" dirty="0" err="1"/>
              <a:t>iaculis</a:t>
            </a:r>
            <a:r>
              <a:rPr lang="en-US" dirty="0"/>
              <a:t> </a:t>
            </a:r>
            <a:r>
              <a:rPr lang="en-US" dirty="0" err="1"/>
              <a:t>nibh</a:t>
            </a:r>
            <a:r>
              <a:rPr lang="en-US" dirty="0"/>
              <a:t>, </a:t>
            </a:r>
            <a:r>
              <a:rPr lang="en-US" dirty="0" err="1"/>
              <a:t>eget</a:t>
            </a:r>
            <a:r>
              <a:rPr lang="en-US" dirty="0"/>
              <a:t> </a:t>
            </a:r>
            <a:r>
              <a:rPr lang="en-US" dirty="0" err="1"/>
              <a:t>eleifend</a:t>
            </a:r>
            <a:r>
              <a:rPr lang="en-US" dirty="0"/>
              <a:t> </a:t>
            </a:r>
            <a:r>
              <a:rPr lang="en-US" dirty="0" err="1"/>
              <a:t>elit</a:t>
            </a:r>
            <a:r>
              <a:rPr lang="en-US" dirty="0"/>
              <a:t>.&lt;/p&gt;</a:t>
            </a:r>
          </a:p>
          <a:p>
            <a:r>
              <a:rPr lang="en-US" dirty="0"/>
              <a:t>    </a:t>
            </a:r>
          </a:p>
          <a:p>
            <a:r>
              <a:rPr lang="en-US" dirty="0"/>
              <a:t>    &lt;h2 id="</a:t>
            </a:r>
            <a:r>
              <a:rPr lang="en-US" dirty="0" err="1"/>
              <a:t>sectionC</a:t>
            </a:r>
            <a:r>
              <a:rPr lang="en-US" dirty="0"/>
              <a:t>"&gt;Section C&lt;/h2&gt;</a:t>
            </a:r>
          </a:p>
          <a:p>
            <a:r>
              <a:rPr lang="en-US" dirty="0"/>
              <a:t>    &lt;p&gt;</a:t>
            </a:r>
            <a:r>
              <a:rPr lang="en-US" dirty="0" err="1"/>
              <a:t>Nullam</a:t>
            </a:r>
            <a:r>
              <a:rPr lang="en-US" dirty="0"/>
              <a:t> </a:t>
            </a:r>
            <a:r>
              <a:rPr lang="en-US" dirty="0" err="1"/>
              <a:t>hendrerit</a:t>
            </a:r>
            <a:r>
              <a:rPr lang="en-US" dirty="0"/>
              <a:t> </a:t>
            </a:r>
            <a:r>
              <a:rPr lang="en-US" dirty="0" err="1"/>
              <a:t>justo</a:t>
            </a:r>
            <a:r>
              <a:rPr lang="en-US" dirty="0"/>
              <a:t> non </a:t>
            </a:r>
            <a:r>
              <a:rPr lang="en-US" dirty="0" err="1"/>
              <a:t>leo</a:t>
            </a:r>
            <a:r>
              <a:rPr lang="en-US" dirty="0"/>
              <a:t> </a:t>
            </a:r>
            <a:r>
              <a:rPr lang="en-US" dirty="0" err="1"/>
              <a:t>aliquet</a:t>
            </a:r>
            <a:r>
              <a:rPr lang="en-US" dirty="0"/>
              <a:t> </a:t>
            </a:r>
            <a:r>
              <a:rPr lang="en-US" dirty="0" err="1"/>
              <a:t>imperdiet</a:t>
            </a:r>
            <a:r>
              <a:rPr lang="en-US" dirty="0"/>
              <a:t>. </a:t>
            </a:r>
            <a:r>
              <a:rPr lang="en-US" dirty="0" err="1"/>
              <a:t>Etiam</a:t>
            </a:r>
            <a:r>
              <a:rPr lang="en-US" dirty="0"/>
              <a:t> in </a:t>
            </a:r>
            <a:r>
              <a:rPr lang="en-US" dirty="0" err="1"/>
              <a:t>sagittis</a:t>
            </a:r>
            <a:r>
              <a:rPr lang="en-US" dirty="0"/>
              <a:t> </a:t>
            </a:r>
            <a:r>
              <a:rPr lang="en-US" dirty="0" err="1"/>
              <a:t>lectus</a:t>
            </a:r>
            <a:r>
              <a:rPr lang="en-US" dirty="0"/>
              <a:t>. </a:t>
            </a:r>
            <a:r>
              <a:rPr lang="en-US" dirty="0" err="1"/>
              <a:t>Suspendisse</a:t>
            </a:r>
            <a:r>
              <a:rPr lang="en-US" dirty="0"/>
              <a:t> </a:t>
            </a:r>
            <a:r>
              <a:rPr lang="en-US" dirty="0" err="1"/>
              <a:t>ultrices</a:t>
            </a:r>
            <a:r>
              <a:rPr lang="en-US" dirty="0"/>
              <a:t> </a:t>
            </a:r>
            <a:r>
              <a:rPr lang="en-US" dirty="0" err="1"/>
              <a:t>placerat</a:t>
            </a:r>
            <a:r>
              <a:rPr lang="en-US" dirty="0"/>
              <a:t> </a:t>
            </a:r>
            <a:r>
              <a:rPr lang="en-US" dirty="0" err="1"/>
              <a:t>accumsan</a:t>
            </a:r>
            <a:r>
              <a:rPr lang="en-US" dirty="0"/>
              <a:t>. </a:t>
            </a:r>
            <a:r>
              <a:rPr lang="en-US" dirty="0" err="1"/>
              <a:t>Mauris</a:t>
            </a:r>
            <a:r>
              <a:rPr lang="en-US" dirty="0"/>
              <a:t> </a:t>
            </a:r>
            <a:r>
              <a:rPr lang="en-US" dirty="0" err="1"/>
              <a:t>quis</a:t>
            </a:r>
            <a:r>
              <a:rPr lang="en-US" dirty="0"/>
              <a:t> </a:t>
            </a:r>
            <a:r>
              <a:rPr lang="en-US" dirty="0" err="1"/>
              <a:t>dapibus</a:t>
            </a:r>
            <a:r>
              <a:rPr lang="en-US" dirty="0"/>
              <a:t> </a:t>
            </a:r>
            <a:r>
              <a:rPr lang="en-US" dirty="0" err="1"/>
              <a:t>orci</a:t>
            </a:r>
            <a:r>
              <a:rPr lang="en-US" dirty="0"/>
              <a:t>. In </a:t>
            </a:r>
            <a:r>
              <a:rPr lang="en-US" dirty="0" err="1"/>
              <a:t>dapibus</a:t>
            </a:r>
            <a:r>
              <a:rPr lang="en-US" dirty="0"/>
              <a:t> </a:t>
            </a:r>
            <a:r>
              <a:rPr lang="en-US" dirty="0" err="1"/>
              <a:t>velit</a:t>
            </a:r>
            <a:r>
              <a:rPr lang="en-US" dirty="0"/>
              <a:t> </a:t>
            </a:r>
            <a:r>
              <a:rPr lang="en-US" dirty="0" err="1"/>
              <a:t>blandit</a:t>
            </a:r>
            <a:r>
              <a:rPr lang="en-US" dirty="0"/>
              <a:t> </a:t>
            </a:r>
            <a:r>
              <a:rPr lang="en-US" dirty="0" err="1"/>
              <a:t>pharetra</a:t>
            </a:r>
            <a:r>
              <a:rPr lang="en-US" dirty="0"/>
              <a:t> </a:t>
            </a:r>
            <a:r>
              <a:rPr lang="en-US" dirty="0" err="1"/>
              <a:t>tincidunt</a:t>
            </a:r>
            <a:r>
              <a:rPr lang="en-US" dirty="0"/>
              <a:t>. </a:t>
            </a:r>
            <a:r>
              <a:rPr lang="en-US" dirty="0" err="1"/>
              <a:t>Quisque</a:t>
            </a:r>
            <a:r>
              <a:rPr lang="en-US" dirty="0"/>
              <a:t> non </a:t>
            </a:r>
            <a:r>
              <a:rPr lang="en-US" dirty="0" err="1" smtClean="0"/>
              <a:t>arcu</a:t>
            </a:r>
            <a:r>
              <a:rPr lang="en-US" dirty="0"/>
              <a:t>, </a:t>
            </a:r>
            <a:r>
              <a:rPr lang="en-US" dirty="0" err="1"/>
              <a:t>interdum</a:t>
            </a:r>
            <a:r>
              <a:rPr lang="en-US" dirty="0"/>
              <a:t> </a:t>
            </a:r>
            <a:r>
              <a:rPr lang="en-US" dirty="0" err="1"/>
              <a:t>vel</a:t>
            </a:r>
            <a:r>
              <a:rPr lang="en-US" dirty="0"/>
              <a:t> </a:t>
            </a:r>
            <a:r>
              <a:rPr lang="en-US" dirty="0" err="1"/>
              <a:t>metus</a:t>
            </a:r>
            <a:r>
              <a:rPr lang="en-US" dirty="0"/>
              <a:t> </a:t>
            </a:r>
            <a:r>
              <a:rPr lang="en-US" dirty="0" err="1"/>
              <a:t>dignissim</a:t>
            </a:r>
            <a:r>
              <a:rPr lang="en-US" dirty="0"/>
              <a:t>, </a:t>
            </a:r>
            <a:r>
              <a:rPr lang="en-US" dirty="0" err="1"/>
              <a:t>venenatis</a:t>
            </a:r>
            <a:r>
              <a:rPr lang="en-US" dirty="0"/>
              <a:t> </a:t>
            </a:r>
            <a:r>
              <a:rPr lang="en-US" dirty="0" err="1"/>
              <a:t>feugiat</a:t>
            </a:r>
            <a:r>
              <a:rPr lang="en-US" dirty="0"/>
              <a:t> </a:t>
            </a:r>
            <a:r>
              <a:rPr lang="en-US" dirty="0" err="1"/>
              <a:t>purus</a:t>
            </a:r>
            <a:r>
              <a:rPr lang="en-US" dirty="0"/>
              <a:t>. </a:t>
            </a:r>
            <a:r>
              <a:rPr lang="en-US" dirty="0" err="1"/>
              <a:t>Nulla</a:t>
            </a:r>
            <a:r>
              <a:rPr lang="en-US" dirty="0"/>
              <a:t> </a:t>
            </a:r>
            <a:r>
              <a:rPr lang="en-US" dirty="0" err="1"/>
              <a:t>posuere</a:t>
            </a:r>
            <a:r>
              <a:rPr lang="en-US" dirty="0"/>
              <a:t> </a:t>
            </a:r>
            <a:r>
              <a:rPr lang="en-US" dirty="0" err="1"/>
              <a:t>orci</a:t>
            </a:r>
            <a:r>
              <a:rPr lang="en-US" dirty="0"/>
              <a:t> </a:t>
            </a:r>
            <a:r>
              <a:rPr lang="en-US" dirty="0" err="1"/>
              <a:t>ut</a:t>
            </a:r>
            <a:r>
              <a:rPr lang="en-US" dirty="0"/>
              <a:t> </a:t>
            </a:r>
            <a:r>
              <a:rPr lang="en-US" dirty="0" err="1"/>
              <a:t>leo</a:t>
            </a:r>
            <a:r>
              <a:rPr lang="en-US" dirty="0"/>
              <a:t> </a:t>
            </a:r>
            <a:r>
              <a:rPr lang="en-US" dirty="0" err="1"/>
              <a:t>sodales</a:t>
            </a:r>
            <a:r>
              <a:rPr lang="en-US" dirty="0"/>
              <a:t>, </a:t>
            </a:r>
            <a:r>
              <a:rPr lang="en-US" dirty="0" err="1"/>
              <a:t>sed</a:t>
            </a:r>
            <a:r>
              <a:rPr lang="en-US" dirty="0"/>
              <a:t> </a:t>
            </a:r>
            <a:r>
              <a:rPr lang="en-US" dirty="0" err="1"/>
              <a:t>cursus</a:t>
            </a:r>
            <a:r>
              <a:rPr lang="en-US" dirty="0"/>
              <a:t> dolor </a:t>
            </a:r>
            <a:r>
              <a:rPr lang="en-US" dirty="0" err="1"/>
              <a:t>ornare</a:t>
            </a:r>
            <a:r>
              <a:rPr lang="en-US" dirty="0"/>
              <a:t>. Cum </a:t>
            </a:r>
            <a:r>
              <a:rPr lang="en-US" dirty="0" err="1"/>
              <a:t>sociis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ultricies</a:t>
            </a:r>
            <a:r>
              <a:rPr lang="en-US" dirty="0"/>
              <a:t>, magna quam </a:t>
            </a:r>
            <a:r>
              <a:rPr lang="en-US" dirty="0" err="1"/>
              <a:t>rhoncus</a:t>
            </a:r>
            <a:r>
              <a:rPr lang="en-US" dirty="0"/>
              <a:t> </a:t>
            </a:r>
            <a:r>
              <a:rPr lang="en-US" dirty="0" err="1"/>
              <a:t>erat</a:t>
            </a:r>
            <a:r>
              <a:rPr lang="en-US" dirty="0"/>
              <a:t>, in </a:t>
            </a:r>
            <a:r>
              <a:rPr lang="en-US" dirty="0" err="1"/>
              <a:t>lacinia</a:t>
            </a:r>
            <a:r>
              <a:rPr lang="en-US" dirty="0"/>
              <a:t> </a:t>
            </a:r>
            <a:r>
              <a:rPr lang="en-US" dirty="0" err="1"/>
              <a:t>libero</a:t>
            </a:r>
            <a:r>
              <a:rPr lang="en-US" dirty="0"/>
              <a:t> magna a </a:t>
            </a:r>
            <a:r>
              <a:rPr lang="en-US" dirty="0" err="1"/>
              <a:t>ipsum</a:t>
            </a:r>
            <a:r>
              <a:rPr lang="en-US" dirty="0"/>
              <a:t>.&lt;/p&gt;</a:t>
            </a:r>
          </a:p>
          <a:p>
            <a:r>
              <a:rPr lang="en-US" dirty="0"/>
              <a:t>&lt;/body&gt;</a:t>
            </a:r>
          </a:p>
          <a:p>
            <a:r>
              <a:rPr lang="en-US" dirty="0"/>
              <a:t>&lt;/html&gt; </a:t>
            </a:r>
          </a:p>
        </p:txBody>
      </p:sp>
    </p:spTree>
    <p:extLst>
      <p:ext uri="{BB962C8B-B14F-4D97-AF65-F5344CB8AC3E}">
        <p14:creationId xmlns:p14="http://schemas.microsoft.com/office/powerpoint/2010/main" val="2714949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763000" cy="646331"/>
          </a:xfrm>
          <a:prstGeom prst="rect">
            <a:avLst/>
          </a:prstGeom>
          <a:solidFill>
            <a:schemeClr val="accent3">
              <a:lumMod val="20000"/>
              <a:lumOff val="80000"/>
            </a:schemeClr>
          </a:solidFill>
        </p:spPr>
        <p:txBody>
          <a:bodyPr wrap="square">
            <a:spAutoFit/>
          </a:bodyPr>
          <a:lstStyle/>
          <a:p>
            <a:r>
              <a:rPr lang="en-US" dirty="0"/>
              <a:t>All elements don't require the end tag or closing tag to be present. These are referred as </a:t>
            </a:r>
            <a:r>
              <a:rPr lang="en-US" i="1" dirty="0"/>
              <a:t>empty elements</a:t>
            </a:r>
            <a:r>
              <a:rPr lang="en-US" dirty="0"/>
              <a:t>, </a:t>
            </a:r>
            <a:r>
              <a:rPr lang="en-US" i="1" dirty="0"/>
              <a:t>self-closing elements</a:t>
            </a:r>
            <a:r>
              <a:rPr lang="en-US" dirty="0"/>
              <a:t> or </a:t>
            </a:r>
            <a:r>
              <a:rPr lang="en-US" i="1" dirty="0"/>
              <a:t>void elements</a:t>
            </a:r>
            <a:r>
              <a:rPr lang="en-US" dirty="0"/>
              <a:t>.</a:t>
            </a:r>
          </a:p>
        </p:txBody>
      </p:sp>
      <p:sp>
        <p:nvSpPr>
          <p:cNvPr id="3" name="Rectangle 2"/>
          <p:cNvSpPr/>
          <p:nvPr/>
        </p:nvSpPr>
        <p:spPr>
          <a:xfrm>
            <a:off x="249382" y="1143000"/>
            <a:ext cx="2340897" cy="369332"/>
          </a:xfrm>
          <a:prstGeom prst="rect">
            <a:avLst/>
          </a:prstGeom>
        </p:spPr>
        <p:txBody>
          <a:bodyPr wrap="none">
            <a:spAutoFit/>
          </a:bodyPr>
          <a:lstStyle/>
          <a:p>
            <a:pPr fontAlgn="base"/>
            <a:r>
              <a:rPr lang="en-US" b="1" dirty="0"/>
              <a:t>Empty HTML Elements</a:t>
            </a:r>
          </a:p>
        </p:txBody>
      </p:sp>
      <p:sp>
        <p:nvSpPr>
          <p:cNvPr id="4" name="Rectangle 1"/>
          <p:cNvSpPr>
            <a:spLocks noChangeArrowheads="1"/>
          </p:cNvSpPr>
          <p:nvPr/>
        </p:nvSpPr>
        <p:spPr bwMode="auto">
          <a:xfrm>
            <a:off x="404731" y="1600200"/>
            <a:ext cx="4243469"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333333"/>
                </a:solidFill>
                <a:effectLst/>
                <a:latin typeface="Consolas" pitchFamily="49" charset="0"/>
                <a:cs typeface="Arial" pitchFamily="34" charset="0"/>
              </a:rPr>
              <a:t>&lt;img&gt;</a:t>
            </a:r>
            <a:r>
              <a:rPr kumimoji="0" lang="en-US" b="0" i="0" u="none" strike="noStrike" cap="none" normalizeH="0" baseline="0" smtClean="0">
                <a:ln>
                  <a:noFill/>
                </a:ln>
                <a:solidFill>
                  <a:srgbClr val="414141"/>
                </a:solidFill>
                <a:effectLst/>
                <a:latin typeface="Segoe UI" pitchFamily="34" charset="0"/>
                <a:cs typeface="Segoe UI" pitchFamily="34" charset="0"/>
              </a:rPr>
              <a:t>, </a:t>
            </a:r>
            <a:r>
              <a:rPr kumimoji="0" lang="en-US" b="0" i="0" u="none" strike="noStrike" cap="none" normalizeH="0" baseline="0" smtClean="0">
                <a:ln>
                  <a:noFill/>
                </a:ln>
                <a:solidFill>
                  <a:srgbClr val="333333"/>
                </a:solidFill>
                <a:effectLst/>
                <a:latin typeface="Consolas" pitchFamily="49" charset="0"/>
                <a:cs typeface="Arial" pitchFamily="34" charset="0"/>
              </a:rPr>
              <a:t>&lt;input&gt;</a:t>
            </a:r>
            <a:r>
              <a:rPr kumimoji="0" lang="en-US" b="0" i="0" u="none" strike="noStrike" cap="none" normalizeH="0" baseline="0" smtClean="0">
                <a:ln>
                  <a:noFill/>
                </a:ln>
                <a:solidFill>
                  <a:srgbClr val="414141"/>
                </a:solidFill>
                <a:effectLst/>
                <a:latin typeface="Segoe UI" pitchFamily="34" charset="0"/>
                <a:cs typeface="Segoe UI" pitchFamily="34" charset="0"/>
              </a:rPr>
              <a:t>, </a:t>
            </a:r>
            <a:r>
              <a:rPr kumimoji="0" lang="en-US" b="0" i="0" u="none" strike="noStrike" cap="none" normalizeH="0" baseline="0" smtClean="0">
                <a:ln>
                  <a:noFill/>
                </a:ln>
                <a:solidFill>
                  <a:srgbClr val="333333"/>
                </a:solidFill>
                <a:effectLst/>
                <a:latin typeface="Consolas" pitchFamily="49" charset="0"/>
                <a:cs typeface="Arial" pitchFamily="34" charset="0"/>
              </a:rPr>
              <a:t>&lt;link&gt;</a:t>
            </a:r>
            <a:r>
              <a:rPr kumimoji="0" lang="en-US" b="0" i="0" u="none" strike="noStrike" cap="none" normalizeH="0" baseline="0" smtClean="0">
                <a:ln>
                  <a:noFill/>
                </a:ln>
                <a:solidFill>
                  <a:srgbClr val="414141"/>
                </a:solidFill>
                <a:effectLst/>
                <a:latin typeface="Segoe UI" pitchFamily="34" charset="0"/>
                <a:cs typeface="Segoe UI" pitchFamily="34" charset="0"/>
              </a:rPr>
              <a:t>, </a:t>
            </a:r>
            <a:r>
              <a:rPr kumimoji="0" lang="en-US" b="0" i="0" u="none" strike="noStrike" cap="none" normalizeH="0" baseline="0" smtClean="0">
                <a:ln>
                  <a:noFill/>
                </a:ln>
                <a:solidFill>
                  <a:srgbClr val="333333"/>
                </a:solidFill>
                <a:effectLst/>
                <a:latin typeface="Consolas" pitchFamily="49" charset="0"/>
                <a:cs typeface="Arial" pitchFamily="34" charset="0"/>
              </a:rPr>
              <a:t>&lt;meta&gt;</a:t>
            </a:r>
            <a:r>
              <a:rPr kumimoji="0" lang="en-US" b="0" i="0" u="none" strike="noStrike" cap="none" normalizeH="0" baseline="0" smtClean="0">
                <a:ln>
                  <a:noFill/>
                </a:ln>
                <a:solidFill>
                  <a:srgbClr val="414141"/>
                </a:solidFill>
                <a:effectLst/>
                <a:latin typeface="Segoe UI" pitchFamily="34" charset="0"/>
                <a:cs typeface="Segoe UI" pitchFamily="34" charset="0"/>
              </a:rPr>
              <a:t>, </a:t>
            </a:r>
            <a:r>
              <a:rPr kumimoji="0" lang="en-US" b="0" i="0" u="none" strike="noStrike" cap="none" normalizeH="0" baseline="0" smtClean="0">
                <a:ln>
                  <a:noFill/>
                </a:ln>
                <a:solidFill>
                  <a:srgbClr val="333333"/>
                </a:solidFill>
                <a:effectLst/>
                <a:latin typeface="Consolas" pitchFamily="49" charset="0"/>
                <a:cs typeface="Arial" pitchFamily="34" charset="0"/>
              </a:rPr>
              <a:t>&lt;hr&gt;</a:t>
            </a:r>
            <a:r>
              <a:rPr kumimoji="0" lang="en-US" b="0" i="0" u="none" strike="noStrike" cap="none" normalizeH="0" baseline="0" smtClean="0">
                <a:ln>
                  <a:noFill/>
                </a:ln>
                <a:solidFill>
                  <a:schemeClr val="tx1"/>
                </a:solidFill>
                <a:effectLst/>
                <a:latin typeface="Arial" pitchFamily="34" charset="0"/>
                <a:cs typeface="Arial" pitchFamily="34" charset="0"/>
              </a:rPr>
              <a:t> </a:t>
            </a:r>
          </a:p>
        </p:txBody>
      </p:sp>
      <p:sp>
        <p:nvSpPr>
          <p:cNvPr id="5" name="Rectangle 2"/>
          <p:cNvSpPr>
            <a:spLocks noChangeArrowheads="1"/>
          </p:cNvSpPr>
          <p:nvPr/>
        </p:nvSpPr>
        <p:spPr bwMode="auto">
          <a:xfrm>
            <a:off x="404730" y="2424499"/>
            <a:ext cx="8510669" cy="553998"/>
          </a:xfrm>
          <a:prstGeom prst="rect">
            <a:avLst/>
          </a:prstGeom>
          <a:solidFill>
            <a:srgbClr val="D5E9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144261"/>
                </a:solidFill>
                <a:effectLst/>
                <a:latin typeface="Segoe UI" pitchFamily="34" charset="0"/>
                <a:cs typeface="Segoe UI" pitchFamily="34" charset="0"/>
              </a:rPr>
              <a:t>Note:</a:t>
            </a:r>
            <a:r>
              <a:rPr kumimoji="0" lang="en-US" b="0" i="0" u="none" strike="noStrike" cap="none" normalizeH="0" baseline="0" smtClean="0">
                <a:ln>
                  <a:noFill/>
                </a:ln>
                <a:solidFill>
                  <a:srgbClr val="144261"/>
                </a:solidFill>
                <a:effectLst/>
                <a:latin typeface="Segoe UI" pitchFamily="34" charset="0"/>
                <a:cs typeface="Segoe UI" pitchFamily="34" charset="0"/>
              </a:rPr>
              <a:t> In HTML, a self-closing element is written simply as </a:t>
            </a:r>
            <a:r>
              <a:rPr kumimoji="0" lang="en-US" b="0" i="0" u="none" strike="noStrike" cap="none" normalizeH="0" baseline="0" smtClean="0">
                <a:ln>
                  <a:noFill/>
                </a:ln>
                <a:solidFill>
                  <a:srgbClr val="4395C6"/>
                </a:solidFill>
                <a:effectLst/>
                <a:latin typeface="Consolas" pitchFamily="49" charset="0"/>
                <a:cs typeface="Arial" pitchFamily="34" charset="0"/>
                <a:hlinkClick r:id="rId2"/>
              </a:rPr>
              <a:t>&lt;br&gt;</a:t>
            </a:r>
            <a:r>
              <a:rPr kumimoji="0" lang="en-US" b="0" i="0" u="none" strike="noStrike" cap="none" normalizeH="0" baseline="0" smtClean="0">
                <a:ln>
                  <a:noFill/>
                </a:ln>
                <a:solidFill>
                  <a:srgbClr val="144261"/>
                </a:solidFill>
                <a:effectLst/>
                <a:latin typeface="Segoe UI" pitchFamily="34" charset="0"/>
                <a:cs typeface="Segoe UI" pitchFamily="34" charset="0"/>
              </a:rPr>
              <a:t>. In XHTML, a self-closing element requires a space and a trailing slash, such as </a:t>
            </a:r>
            <a:r>
              <a:rPr kumimoji="0" lang="en-US" b="0" i="0" u="none" strike="noStrike" cap="none" normalizeH="0" baseline="0" smtClean="0">
                <a:ln>
                  <a:noFill/>
                </a:ln>
                <a:solidFill>
                  <a:srgbClr val="4395C6"/>
                </a:solidFill>
                <a:effectLst/>
                <a:latin typeface="Consolas" pitchFamily="49" charset="0"/>
                <a:cs typeface="Arial" pitchFamily="34" charset="0"/>
              </a:rPr>
              <a:t>&lt;br /&gt;</a:t>
            </a:r>
            <a:r>
              <a:rPr kumimoji="0" lang="en-US" b="0" i="0" u="none" strike="noStrike" cap="none" normalizeH="0" baseline="0" smtClean="0">
                <a:ln>
                  <a:noFill/>
                </a:ln>
                <a:solidFill>
                  <a:srgbClr val="144261"/>
                </a:solidFill>
                <a:effectLst/>
                <a:latin typeface="Segoe UI" pitchFamily="34" charset="0"/>
                <a:cs typeface="Segoe UI" pitchFamily="34" charset="0"/>
              </a:rPr>
              <a:t>.</a:t>
            </a:r>
            <a:r>
              <a:rPr kumimoji="0" lang="en-US" b="0" i="0" u="none" strike="noStrike" cap="none" normalizeH="0" baseline="0" smtClean="0">
                <a:ln>
                  <a:noFill/>
                </a:ln>
                <a:solidFill>
                  <a:schemeClr val="tx1"/>
                </a:solidFill>
                <a:effectLst/>
                <a:latin typeface="Arial" pitchFamily="34" charset="0"/>
                <a:cs typeface="Arial" pitchFamily="34" charset="0"/>
              </a:rPr>
              <a:t> </a:t>
            </a:r>
          </a:p>
        </p:txBody>
      </p:sp>
      <p:sp>
        <p:nvSpPr>
          <p:cNvPr id="6" name="Rectangle 5"/>
          <p:cNvSpPr/>
          <p:nvPr/>
        </p:nvSpPr>
        <p:spPr>
          <a:xfrm>
            <a:off x="404730" y="3352800"/>
            <a:ext cx="5615070" cy="369332"/>
          </a:xfrm>
          <a:prstGeom prst="rect">
            <a:avLst/>
          </a:prstGeom>
        </p:spPr>
        <p:txBody>
          <a:bodyPr wrap="square">
            <a:spAutoFit/>
          </a:bodyPr>
          <a:lstStyle/>
          <a:p>
            <a:r>
              <a:rPr lang="en-US" dirty="0"/>
              <a:t>&lt;p&gt;Here is some &lt;mark&gt;highlighted&lt;/mark&gt; text.&lt;/p&gt;</a:t>
            </a:r>
          </a:p>
        </p:txBody>
      </p:sp>
      <p:sp>
        <p:nvSpPr>
          <p:cNvPr id="7" name="Rectangle 6"/>
          <p:cNvSpPr/>
          <p:nvPr/>
        </p:nvSpPr>
        <p:spPr>
          <a:xfrm>
            <a:off x="404731" y="4012803"/>
            <a:ext cx="8510668" cy="646331"/>
          </a:xfrm>
          <a:prstGeom prst="rect">
            <a:avLst/>
          </a:prstGeom>
          <a:solidFill>
            <a:schemeClr val="accent3">
              <a:lumMod val="20000"/>
              <a:lumOff val="80000"/>
            </a:schemeClr>
          </a:solidFill>
        </p:spPr>
        <p:txBody>
          <a:bodyPr wrap="square">
            <a:spAutoFit/>
          </a:bodyPr>
          <a:lstStyle/>
          <a:p>
            <a:r>
              <a:rPr lang="en-US" b="1" dirty="0"/>
              <a:t>Tip:</a:t>
            </a:r>
            <a:r>
              <a:rPr lang="en-US" dirty="0"/>
              <a:t> Placing one element inside another is called nesting. A nested element, also called a child element, can be a parent element too if other elements are nested within it.</a:t>
            </a:r>
          </a:p>
        </p:txBody>
      </p:sp>
    </p:spTree>
    <p:extLst>
      <p:ext uri="{BB962C8B-B14F-4D97-AF65-F5344CB8AC3E}">
        <p14:creationId xmlns:p14="http://schemas.microsoft.com/office/powerpoint/2010/main" val="1929022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2275238" cy="369332"/>
          </a:xfrm>
          <a:prstGeom prst="rect">
            <a:avLst/>
          </a:prstGeom>
        </p:spPr>
        <p:txBody>
          <a:bodyPr wrap="none">
            <a:spAutoFit/>
          </a:bodyPr>
          <a:lstStyle/>
          <a:p>
            <a:pPr fontAlgn="base"/>
            <a:r>
              <a:rPr lang="en-US" b="1" dirty="0"/>
              <a:t>HTML Elements Types</a:t>
            </a:r>
          </a:p>
        </p:txBody>
      </p:sp>
      <p:sp>
        <p:nvSpPr>
          <p:cNvPr id="3" name="Rectangle 1"/>
          <p:cNvSpPr>
            <a:spLocks noChangeArrowheads="1"/>
          </p:cNvSpPr>
          <p:nvPr/>
        </p:nvSpPr>
        <p:spPr bwMode="auto">
          <a:xfrm>
            <a:off x="152400" y="798731"/>
            <a:ext cx="8763000" cy="258532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Elements can be placed in two groups: </a:t>
            </a:r>
            <a:r>
              <a:rPr kumimoji="0" lang="en-US" b="0" i="1" u="none" strike="noStrike" cap="none" normalizeH="0" baseline="0" dirty="0" smtClean="0">
                <a:ln>
                  <a:noFill/>
                </a:ln>
                <a:solidFill>
                  <a:srgbClr val="1DB79F"/>
                </a:solidFill>
                <a:effectLst/>
                <a:latin typeface="Segoe UI" pitchFamily="34" charset="0"/>
                <a:cs typeface="Segoe UI" pitchFamily="34" charset="0"/>
                <a:hlinkClick r:id="rId2"/>
              </a:rPr>
              <a:t>block level</a:t>
            </a:r>
            <a:r>
              <a:rPr kumimoji="0" lang="en-US" b="0" i="0" u="none" strike="noStrike" cap="none" normalizeH="0" baseline="0" dirty="0" smtClean="0">
                <a:ln>
                  <a:noFill/>
                </a:ln>
                <a:solidFill>
                  <a:srgbClr val="414141"/>
                </a:solidFill>
                <a:effectLst/>
                <a:latin typeface="Segoe UI" pitchFamily="34" charset="0"/>
                <a:cs typeface="Segoe UI" pitchFamily="34" charset="0"/>
              </a:rPr>
              <a:t> and </a:t>
            </a:r>
            <a:r>
              <a:rPr kumimoji="0" lang="en-US" b="0" i="1" u="none" strike="noStrike" cap="none" normalizeH="0" baseline="0" dirty="0" smtClean="0">
                <a:ln>
                  <a:noFill/>
                </a:ln>
                <a:solidFill>
                  <a:srgbClr val="1DB79F"/>
                </a:solidFill>
                <a:effectLst/>
                <a:latin typeface="Segoe UI" pitchFamily="34" charset="0"/>
                <a:cs typeface="Segoe UI" pitchFamily="34" charset="0"/>
                <a:hlinkClick r:id="rId3"/>
              </a:rPr>
              <a:t>inline level</a:t>
            </a:r>
            <a:r>
              <a:rPr kumimoji="0" lang="en-US" b="0" i="0" u="none" strike="noStrike" cap="none" normalizeH="0" baseline="0" dirty="0" smtClean="0">
                <a:ln>
                  <a:noFill/>
                </a:ln>
                <a:solidFill>
                  <a:srgbClr val="414141"/>
                </a:solidFill>
                <a:effectLst/>
                <a:latin typeface="Segoe UI" pitchFamily="34" charset="0"/>
                <a:cs typeface="Segoe UI" pitchFamily="34" charset="0"/>
              </a:rPr>
              <a:t> elements.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A block element occupies 100% of the available width and it is rendered with a line break before and after. Whereas, an inline element will take up only as much space as it needs.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 most commonly used block-level elements are </a:t>
            </a:r>
            <a:r>
              <a:rPr kumimoji="0" lang="en-US" b="0" i="0" u="none" strike="noStrike" cap="none" normalizeH="0" baseline="0" dirty="0" smtClean="0">
                <a:ln>
                  <a:noFill/>
                </a:ln>
                <a:solidFill>
                  <a:srgbClr val="333333"/>
                </a:solidFill>
                <a:effectLst/>
                <a:latin typeface="Consolas" pitchFamily="49" charset="0"/>
                <a:cs typeface="Segoe UI" pitchFamily="34" charset="0"/>
              </a:rPr>
              <a:t>&lt;div&gt;</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smtClean="0">
                <a:ln>
                  <a:noFill/>
                </a:ln>
                <a:solidFill>
                  <a:srgbClr val="333333"/>
                </a:solidFill>
                <a:effectLst/>
                <a:latin typeface="Consolas" pitchFamily="49" charset="0"/>
                <a:cs typeface="Segoe UI" pitchFamily="34" charset="0"/>
              </a:rPr>
              <a:t>&lt;p&gt;</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smtClean="0">
                <a:ln>
                  <a:noFill/>
                </a:ln>
                <a:solidFill>
                  <a:srgbClr val="333333"/>
                </a:solidFill>
                <a:effectLst/>
                <a:latin typeface="Consolas" pitchFamily="49" charset="0"/>
                <a:cs typeface="Segoe UI" pitchFamily="34" charset="0"/>
              </a:rPr>
              <a:t>&lt;h1&gt;</a:t>
            </a:r>
            <a:r>
              <a:rPr kumimoji="0" lang="en-US" b="0" i="0" u="none" strike="noStrike" cap="none" normalizeH="0" baseline="0" dirty="0" smtClean="0">
                <a:ln>
                  <a:noFill/>
                </a:ln>
                <a:solidFill>
                  <a:srgbClr val="414141"/>
                </a:solidFill>
                <a:effectLst/>
                <a:latin typeface="Segoe UI" pitchFamily="34" charset="0"/>
                <a:cs typeface="Segoe UI" pitchFamily="34" charset="0"/>
              </a:rPr>
              <a:t> through </a:t>
            </a:r>
            <a:r>
              <a:rPr kumimoji="0" lang="en-US" b="0" i="0" u="none" strike="noStrike" cap="none" normalizeH="0" baseline="0" dirty="0" smtClean="0">
                <a:ln>
                  <a:noFill/>
                </a:ln>
                <a:solidFill>
                  <a:srgbClr val="333333"/>
                </a:solidFill>
                <a:effectLst/>
                <a:latin typeface="Consolas" pitchFamily="49" charset="0"/>
                <a:cs typeface="Segoe UI" pitchFamily="34" charset="0"/>
              </a:rPr>
              <a:t>&lt;h6&gt;</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smtClean="0">
                <a:ln>
                  <a:noFill/>
                </a:ln>
                <a:solidFill>
                  <a:srgbClr val="333333"/>
                </a:solidFill>
                <a:effectLst/>
                <a:latin typeface="Consolas" pitchFamily="49" charset="0"/>
                <a:cs typeface="Segoe UI" pitchFamily="34" charset="0"/>
              </a:rPr>
              <a:t>&lt;form&gt;</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smtClean="0">
                <a:ln>
                  <a:noFill/>
                </a:ln>
                <a:solidFill>
                  <a:srgbClr val="333333"/>
                </a:solidFill>
                <a:effectLst/>
                <a:latin typeface="Consolas" pitchFamily="49" charset="0"/>
                <a:cs typeface="Segoe UI" pitchFamily="34" charset="0"/>
              </a:rPr>
              <a:t>&lt;</a:t>
            </a:r>
            <a:r>
              <a:rPr kumimoji="0" lang="en-US" b="0" i="0" u="none" strike="noStrike" cap="none" normalizeH="0" baseline="0" dirty="0" err="1" smtClean="0">
                <a:ln>
                  <a:noFill/>
                </a:ln>
                <a:solidFill>
                  <a:srgbClr val="333333"/>
                </a:solidFill>
                <a:effectLst/>
                <a:latin typeface="Consolas" pitchFamily="49" charset="0"/>
                <a:cs typeface="Segoe UI" pitchFamily="34" charset="0"/>
              </a:rPr>
              <a:t>ol</a:t>
            </a:r>
            <a:r>
              <a:rPr kumimoji="0" lang="en-US" b="0" i="0" u="none" strike="noStrike" cap="none" normalizeH="0" baseline="0" dirty="0" smtClean="0">
                <a:ln>
                  <a:noFill/>
                </a:ln>
                <a:solidFill>
                  <a:srgbClr val="333333"/>
                </a:solidFill>
                <a:effectLst/>
                <a:latin typeface="Consolas" pitchFamily="49" charset="0"/>
                <a:cs typeface="Segoe UI" pitchFamily="34" charset="0"/>
              </a:rPr>
              <a:t>&gt;</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smtClean="0">
                <a:ln>
                  <a:noFill/>
                </a:ln>
                <a:solidFill>
                  <a:srgbClr val="333333"/>
                </a:solidFill>
                <a:effectLst/>
                <a:latin typeface="Consolas" pitchFamily="49" charset="0"/>
                <a:cs typeface="Segoe UI" pitchFamily="34" charset="0"/>
              </a:rPr>
              <a:t>&lt;</a:t>
            </a:r>
            <a:r>
              <a:rPr kumimoji="0" lang="en-US" b="0" i="0" u="none" strike="noStrike" cap="none" normalizeH="0" baseline="0" dirty="0" err="1" smtClean="0">
                <a:ln>
                  <a:noFill/>
                </a:ln>
                <a:solidFill>
                  <a:srgbClr val="333333"/>
                </a:solidFill>
                <a:effectLst/>
                <a:latin typeface="Consolas" pitchFamily="49" charset="0"/>
                <a:cs typeface="Segoe UI" pitchFamily="34" charset="0"/>
              </a:rPr>
              <a:t>ul</a:t>
            </a:r>
            <a:r>
              <a:rPr kumimoji="0" lang="en-US" b="0" i="0" u="none" strike="noStrike" cap="none" normalizeH="0" baseline="0" dirty="0" smtClean="0">
                <a:ln>
                  <a:noFill/>
                </a:ln>
                <a:solidFill>
                  <a:srgbClr val="333333"/>
                </a:solidFill>
                <a:effectLst/>
                <a:latin typeface="Consolas" pitchFamily="49" charset="0"/>
                <a:cs typeface="Segoe UI" pitchFamily="34" charset="0"/>
              </a:rPr>
              <a:t>&gt;</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smtClean="0">
                <a:ln>
                  <a:noFill/>
                </a:ln>
                <a:solidFill>
                  <a:srgbClr val="333333"/>
                </a:solidFill>
                <a:effectLst/>
                <a:latin typeface="Consolas" pitchFamily="49" charset="0"/>
                <a:cs typeface="Segoe UI" pitchFamily="34" charset="0"/>
              </a:rPr>
              <a:t>&lt;li&gt;</a:t>
            </a:r>
            <a:r>
              <a:rPr kumimoji="0" lang="en-US" b="0" i="0" u="none" strike="noStrike" cap="none" normalizeH="0" baseline="0" dirty="0" smtClean="0">
                <a:ln>
                  <a:noFill/>
                </a:ln>
                <a:solidFill>
                  <a:srgbClr val="414141"/>
                </a:solidFill>
                <a:effectLst/>
                <a:latin typeface="Segoe UI" pitchFamily="34" charset="0"/>
                <a:cs typeface="Segoe UI" pitchFamily="34" charset="0"/>
              </a:rPr>
              <a:t>, and so on. Whereas, the commonly used inline-level elements are </a:t>
            </a:r>
            <a:r>
              <a:rPr kumimoji="0" lang="en-US" b="0" i="0" u="none" strike="noStrike" cap="none" normalizeH="0" baseline="0" dirty="0" smtClean="0">
                <a:ln>
                  <a:noFill/>
                </a:ln>
                <a:solidFill>
                  <a:srgbClr val="333333"/>
                </a:solidFill>
                <a:effectLst/>
                <a:latin typeface="Consolas" pitchFamily="49" charset="0"/>
                <a:cs typeface="Segoe UI" pitchFamily="34" charset="0"/>
              </a:rPr>
              <a:t>&lt;</a:t>
            </a:r>
            <a:r>
              <a:rPr kumimoji="0" lang="en-US" b="0" i="0" u="none" strike="noStrike" cap="none" normalizeH="0" baseline="0" dirty="0" err="1" smtClean="0">
                <a:ln>
                  <a:noFill/>
                </a:ln>
                <a:solidFill>
                  <a:srgbClr val="333333"/>
                </a:solidFill>
                <a:effectLst/>
                <a:latin typeface="Consolas" pitchFamily="49" charset="0"/>
                <a:cs typeface="Segoe UI" pitchFamily="34" charset="0"/>
              </a:rPr>
              <a:t>img</a:t>
            </a:r>
            <a:r>
              <a:rPr kumimoji="0" lang="en-US" b="0" i="0" u="none" strike="noStrike" cap="none" normalizeH="0" baseline="0" dirty="0" smtClean="0">
                <a:ln>
                  <a:noFill/>
                </a:ln>
                <a:solidFill>
                  <a:srgbClr val="333333"/>
                </a:solidFill>
                <a:effectLst/>
                <a:latin typeface="Consolas" pitchFamily="49" charset="0"/>
                <a:cs typeface="Segoe UI" pitchFamily="34" charset="0"/>
              </a:rPr>
              <a:t>&gt;</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smtClean="0">
                <a:ln>
                  <a:noFill/>
                </a:ln>
                <a:solidFill>
                  <a:srgbClr val="333333"/>
                </a:solidFill>
                <a:effectLst/>
                <a:latin typeface="Consolas" pitchFamily="49" charset="0"/>
                <a:cs typeface="Segoe UI" pitchFamily="34" charset="0"/>
              </a:rPr>
              <a:t>&lt;a&gt;</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smtClean="0">
                <a:ln>
                  <a:noFill/>
                </a:ln>
                <a:solidFill>
                  <a:srgbClr val="333333"/>
                </a:solidFill>
                <a:effectLst/>
                <a:latin typeface="Consolas" pitchFamily="49" charset="0"/>
                <a:cs typeface="Segoe UI" pitchFamily="34" charset="0"/>
              </a:rPr>
              <a:t>&lt;span&gt;</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smtClean="0">
                <a:ln>
                  <a:noFill/>
                </a:ln>
                <a:solidFill>
                  <a:srgbClr val="333333"/>
                </a:solidFill>
                <a:effectLst/>
                <a:latin typeface="Consolas" pitchFamily="49" charset="0"/>
                <a:cs typeface="Segoe UI" pitchFamily="34" charset="0"/>
              </a:rPr>
              <a:t>&lt;strong&gt;</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smtClean="0">
                <a:ln>
                  <a:noFill/>
                </a:ln>
                <a:solidFill>
                  <a:srgbClr val="333333"/>
                </a:solidFill>
                <a:effectLst/>
                <a:latin typeface="Consolas" pitchFamily="49" charset="0"/>
                <a:cs typeface="Segoe UI" pitchFamily="34" charset="0"/>
              </a:rPr>
              <a:t>&lt;b&gt;</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smtClean="0">
                <a:ln>
                  <a:noFill/>
                </a:ln>
                <a:solidFill>
                  <a:srgbClr val="333333"/>
                </a:solidFill>
                <a:effectLst/>
                <a:latin typeface="Consolas" pitchFamily="49" charset="0"/>
                <a:cs typeface="Segoe UI" pitchFamily="34" charset="0"/>
              </a:rPr>
              <a:t>&lt;</a:t>
            </a:r>
            <a:r>
              <a:rPr kumimoji="0" lang="en-US" b="0" i="0" u="none" strike="noStrike" cap="none" normalizeH="0" baseline="0" dirty="0" err="1" smtClean="0">
                <a:ln>
                  <a:noFill/>
                </a:ln>
                <a:solidFill>
                  <a:srgbClr val="333333"/>
                </a:solidFill>
                <a:effectLst/>
                <a:latin typeface="Consolas" pitchFamily="49" charset="0"/>
                <a:cs typeface="Segoe UI" pitchFamily="34" charset="0"/>
              </a:rPr>
              <a:t>em</a:t>
            </a:r>
            <a:r>
              <a:rPr kumimoji="0" lang="en-US" b="0" i="0" u="none" strike="noStrike" cap="none" normalizeH="0" baseline="0" dirty="0" smtClean="0">
                <a:ln>
                  <a:noFill/>
                </a:ln>
                <a:solidFill>
                  <a:srgbClr val="333333"/>
                </a:solidFill>
                <a:effectLst/>
                <a:latin typeface="Consolas" pitchFamily="49" charset="0"/>
                <a:cs typeface="Segoe UI" pitchFamily="34" charset="0"/>
              </a:rPr>
              <a:t>&gt;</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smtClean="0">
                <a:ln>
                  <a:noFill/>
                </a:ln>
                <a:solidFill>
                  <a:srgbClr val="333333"/>
                </a:solidFill>
                <a:effectLst/>
                <a:latin typeface="Consolas" pitchFamily="49" charset="0"/>
                <a:cs typeface="Segoe UI" pitchFamily="34" charset="0"/>
              </a:rPr>
              <a:t>&lt;i&gt;</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smtClean="0">
                <a:ln>
                  <a:noFill/>
                </a:ln>
                <a:solidFill>
                  <a:srgbClr val="333333"/>
                </a:solidFill>
                <a:effectLst/>
                <a:latin typeface="Consolas" pitchFamily="49" charset="0"/>
                <a:cs typeface="Segoe UI" pitchFamily="34" charset="0"/>
              </a:rPr>
              <a:t>&lt;code&gt;</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smtClean="0">
                <a:ln>
                  <a:noFill/>
                </a:ln>
                <a:solidFill>
                  <a:srgbClr val="333333"/>
                </a:solidFill>
                <a:effectLst/>
                <a:latin typeface="Consolas" pitchFamily="49" charset="0"/>
                <a:cs typeface="Segoe UI" pitchFamily="34" charset="0"/>
              </a:rPr>
              <a:t>&lt;input&gt;</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smtClean="0">
                <a:ln>
                  <a:noFill/>
                </a:ln>
                <a:solidFill>
                  <a:srgbClr val="333333"/>
                </a:solidFill>
                <a:effectLst/>
                <a:latin typeface="Consolas" pitchFamily="49" charset="0"/>
                <a:cs typeface="Segoe UI" pitchFamily="34" charset="0"/>
              </a:rPr>
              <a:t>&lt;button&gt;</a:t>
            </a:r>
            <a:r>
              <a:rPr kumimoji="0" lang="en-US" b="0" i="0" u="none" strike="noStrike" cap="none" normalizeH="0" baseline="0" dirty="0" smtClean="0">
                <a:ln>
                  <a:noFill/>
                </a:ln>
                <a:solidFill>
                  <a:srgbClr val="414141"/>
                </a:solidFill>
                <a:effectLst/>
                <a:latin typeface="Segoe UI" pitchFamily="34" charset="0"/>
                <a:cs typeface="Segoe UI" pitchFamily="34" charset="0"/>
              </a:rPr>
              <a:t>, etc.</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2"/>
          <p:cNvSpPr>
            <a:spLocks noChangeArrowheads="1"/>
          </p:cNvSpPr>
          <p:nvPr/>
        </p:nvSpPr>
        <p:spPr bwMode="auto">
          <a:xfrm>
            <a:off x="228600" y="3657600"/>
            <a:ext cx="8610600" cy="646331"/>
          </a:xfrm>
          <a:prstGeom prst="rect">
            <a:avLst/>
          </a:prstGeom>
          <a:solidFill>
            <a:srgbClr val="D5E9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144261"/>
                </a:solidFill>
                <a:effectLst/>
                <a:latin typeface="Segoe UI" pitchFamily="34" charset="0"/>
                <a:cs typeface="Segoe UI" pitchFamily="34" charset="0"/>
              </a:rPr>
              <a:t>Note:</a:t>
            </a:r>
            <a:r>
              <a:rPr kumimoji="0" lang="en-US" b="0" i="0" u="none" strike="noStrike" cap="none" normalizeH="0" baseline="0" smtClean="0">
                <a:ln>
                  <a:noFill/>
                </a:ln>
                <a:solidFill>
                  <a:srgbClr val="144261"/>
                </a:solidFill>
                <a:effectLst/>
                <a:latin typeface="Segoe UI" pitchFamily="34" charset="0"/>
                <a:cs typeface="Segoe UI" pitchFamily="34" charset="0"/>
              </a:rPr>
              <a:t> The block-level elements should not be placed within inline-level elements. For example, the </a:t>
            </a:r>
            <a:r>
              <a:rPr kumimoji="0" lang="en-US" b="0" i="0" u="none" strike="noStrike" cap="none" normalizeH="0" baseline="0" smtClean="0">
                <a:ln>
                  <a:noFill/>
                </a:ln>
                <a:solidFill>
                  <a:srgbClr val="4395C6"/>
                </a:solidFill>
                <a:effectLst/>
                <a:latin typeface="Consolas" pitchFamily="49" charset="0"/>
                <a:cs typeface="Arial" pitchFamily="34" charset="0"/>
              </a:rPr>
              <a:t>&lt;p&gt;</a:t>
            </a:r>
            <a:r>
              <a:rPr kumimoji="0" lang="en-US" b="0" i="0" u="none" strike="noStrike" cap="none" normalizeH="0" baseline="0" smtClean="0">
                <a:ln>
                  <a:noFill/>
                </a:ln>
                <a:solidFill>
                  <a:srgbClr val="144261"/>
                </a:solidFill>
                <a:effectLst/>
                <a:latin typeface="Segoe UI" pitchFamily="34" charset="0"/>
                <a:cs typeface="Segoe UI" pitchFamily="34" charset="0"/>
              </a:rPr>
              <a:t> element should not be placed inside the </a:t>
            </a:r>
            <a:r>
              <a:rPr kumimoji="0" lang="en-US" b="0" i="0" u="none" strike="noStrike" cap="none" normalizeH="0" baseline="0" smtClean="0">
                <a:ln>
                  <a:noFill/>
                </a:ln>
                <a:solidFill>
                  <a:srgbClr val="4395C6"/>
                </a:solidFill>
                <a:effectLst/>
                <a:latin typeface="Consolas" pitchFamily="49" charset="0"/>
                <a:cs typeface="Arial" pitchFamily="34" charset="0"/>
              </a:rPr>
              <a:t>&lt;b&gt;</a:t>
            </a:r>
            <a:r>
              <a:rPr kumimoji="0" lang="en-US" b="0" i="0" u="none" strike="noStrike" cap="none" normalizeH="0" baseline="0" smtClean="0">
                <a:ln>
                  <a:noFill/>
                </a:ln>
                <a:solidFill>
                  <a:srgbClr val="144261"/>
                </a:solidFill>
                <a:effectLst/>
                <a:latin typeface="Segoe UI" pitchFamily="34" charset="0"/>
                <a:cs typeface="Segoe UI" pitchFamily="34" charset="0"/>
              </a:rPr>
              <a:t> element.</a:t>
            </a:r>
            <a:r>
              <a:rPr kumimoji="0" lang="en-US" b="0" i="0" u="none" strike="noStrike" cap="none" normalizeH="0" baseline="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1513406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472536" cy="369332"/>
          </a:xfrm>
          <a:prstGeom prst="rect">
            <a:avLst/>
          </a:prstGeom>
        </p:spPr>
        <p:txBody>
          <a:bodyPr wrap="none">
            <a:spAutoFit/>
          </a:bodyPr>
          <a:lstStyle/>
          <a:p>
            <a:pPr fontAlgn="base"/>
            <a:r>
              <a:rPr lang="en-US" b="1" dirty="0"/>
              <a:t>Managing White Spaces</a:t>
            </a:r>
          </a:p>
        </p:txBody>
      </p:sp>
      <p:sp>
        <p:nvSpPr>
          <p:cNvPr id="3" name="Rectangle 1"/>
          <p:cNvSpPr>
            <a:spLocks noChangeArrowheads="1"/>
          </p:cNvSpPr>
          <p:nvPr/>
        </p:nvSpPr>
        <p:spPr bwMode="auto">
          <a:xfrm>
            <a:off x="228600" y="685800"/>
            <a:ext cx="8762999" cy="64633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414141"/>
                </a:solidFill>
                <a:effectLst/>
                <a:latin typeface="Segoe UI" pitchFamily="34" charset="0"/>
                <a:cs typeface="Segoe UI" pitchFamily="34" charset="0"/>
              </a:rPr>
              <a:t>Insert </a:t>
            </a:r>
            <a:r>
              <a:rPr kumimoji="0" lang="en-US" b="0" i="0" u="none" strike="noStrike" cap="none" normalizeH="0" baseline="0" smtClean="0">
                <a:ln>
                  <a:noFill/>
                </a:ln>
                <a:solidFill>
                  <a:srgbClr val="333333"/>
                </a:solidFill>
                <a:effectLst/>
                <a:latin typeface="Consolas" pitchFamily="49" charset="0"/>
                <a:cs typeface="Arial" pitchFamily="34" charset="0"/>
              </a:rPr>
              <a:t>&amp;nbsp;</a:t>
            </a:r>
            <a:r>
              <a:rPr kumimoji="0" lang="en-US" b="0" i="0" u="none" strike="noStrike" cap="none" normalizeH="0" baseline="0" smtClean="0">
                <a:ln>
                  <a:noFill/>
                </a:ln>
                <a:solidFill>
                  <a:srgbClr val="414141"/>
                </a:solidFill>
                <a:effectLst/>
                <a:latin typeface="Segoe UI" pitchFamily="34" charset="0"/>
                <a:cs typeface="Segoe UI" pitchFamily="34" charset="0"/>
              </a:rPr>
              <a:t> for creating extra consecutive spaces, while insert </a:t>
            </a:r>
            <a:r>
              <a:rPr kumimoji="0" lang="en-US" b="0" i="0" u="none" strike="noStrike" cap="none" normalizeH="0" baseline="0" smtClean="0">
                <a:ln>
                  <a:noFill/>
                </a:ln>
                <a:solidFill>
                  <a:srgbClr val="333333"/>
                </a:solidFill>
                <a:effectLst/>
                <a:latin typeface="Consolas" pitchFamily="49" charset="0"/>
                <a:cs typeface="Arial" pitchFamily="34" charset="0"/>
              </a:rPr>
              <a:t>&lt;br&gt;</a:t>
            </a:r>
            <a:r>
              <a:rPr kumimoji="0" lang="en-US" b="0" i="0" u="none" strike="noStrike" cap="none" normalizeH="0" baseline="0" smtClean="0">
                <a:ln>
                  <a:noFill/>
                </a:ln>
                <a:solidFill>
                  <a:srgbClr val="414141"/>
                </a:solidFill>
                <a:effectLst/>
                <a:latin typeface="Segoe UI" pitchFamily="34" charset="0"/>
                <a:cs typeface="Segoe UI" pitchFamily="34" charset="0"/>
              </a:rPr>
              <a:t> tag for creating line breaks on your web pages</a:t>
            </a:r>
            <a:r>
              <a:rPr kumimoji="0" lang="en-US" b="0" i="0" u="none" strike="noStrike" cap="none" normalizeH="0" baseline="0" smtClean="0">
                <a:ln>
                  <a:noFill/>
                </a:ln>
                <a:solidFill>
                  <a:schemeClr val="tx1"/>
                </a:solidFill>
                <a:effectLst/>
                <a:latin typeface="Arial" pitchFamily="34" charset="0"/>
                <a:cs typeface="Arial" pitchFamily="34" charset="0"/>
              </a:rPr>
              <a:t> </a:t>
            </a:r>
          </a:p>
        </p:txBody>
      </p:sp>
      <p:sp>
        <p:nvSpPr>
          <p:cNvPr id="4" name="Rectangle 3"/>
          <p:cNvSpPr/>
          <p:nvPr/>
        </p:nvSpPr>
        <p:spPr>
          <a:xfrm>
            <a:off x="228600" y="1524000"/>
            <a:ext cx="3278846" cy="369332"/>
          </a:xfrm>
          <a:prstGeom prst="rect">
            <a:avLst/>
          </a:prstGeom>
        </p:spPr>
        <p:txBody>
          <a:bodyPr wrap="none">
            <a:spAutoFit/>
          </a:bodyPr>
          <a:lstStyle/>
          <a:p>
            <a:pPr fontAlgn="base"/>
            <a:r>
              <a:rPr lang="en-US" b="1" dirty="0"/>
              <a:t>Inserting Images into Web Pages</a:t>
            </a:r>
          </a:p>
        </p:txBody>
      </p:sp>
      <p:sp>
        <p:nvSpPr>
          <p:cNvPr id="5" name="Rectangle 4"/>
          <p:cNvSpPr/>
          <p:nvPr/>
        </p:nvSpPr>
        <p:spPr>
          <a:xfrm>
            <a:off x="533400" y="2057400"/>
            <a:ext cx="3199594" cy="369332"/>
          </a:xfrm>
          <a:prstGeom prst="rect">
            <a:avLst/>
          </a:prstGeom>
        </p:spPr>
        <p:txBody>
          <a:bodyPr wrap="none">
            <a:spAutoFit/>
          </a:bodyPr>
          <a:lstStyle/>
          <a:p>
            <a:r>
              <a:rPr lang="en-US" dirty="0"/>
              <a:t>&lt;</a:t>
            </a:r>
            <a:r>
              <a:rPr lang="en-US" dirty="0" err="1"/>
              <a:t>img</a:t>
            </a:r>
            <a:r>
              <a:rPr lang="en-US" dirty="0"/>
              <a:t> </a:t>
            </a:r>
            <a:r>
              <a:rPr lang="en-US" dirty="0" err="1"/>
              <a:t>src</a:t>
            </a:r>
            <a:r>
              <a:rPr lang="en-US" dirty="0"/>
              <a:t>="</a:t>
            </a:r>
            <a:r>
              <a:rPr lang="en-US" i="1" dirty="0" err="1"/>
              <a:t>url</a:t>
            </a:r>
            <a:r>
              <a:rPr lang="en-US" dirty="0"/>
              <a:t>" alt="</a:t>
            </a:r>
            <a:r>
              <a:rPr lang="en-US" i="1" dirty="0" err="1"/>
              <a:t>some_text</a:t>
            </a:r>
            <a:r>
              <a:rPr lang="en-US" dirty="0"/>
              <a:t>"&gt;</a:t>
            </a:r>
          </a:p>
        </p:txBody>
      </p:sp>
      <p:sp>
        <p:nvSpPr>
          <p:cNvPr id="6" name="Rectangle 2"/>
          <p:cNvSpPr>
            <a:spLocks noChangeArrowheads="1"/>
          </p:cNvSpPr>
          <p:nvPr/>
        </p:nvSpPr>
        <p:spPr bwMode="auto">
          <a:xfrm>
            <a:off x="228600" y="4343400"/>
            <a:ext cx="8686800" cy="553998"/>
          </a:xfrm>
          <a:prstGeom prst="rect">
            <a:avLst/>
          </a:prstGeom>
          <a:solidFill>
            <a:srgbClr val="D5E9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144261"/>
                </a:solidFill>
                <a:effectLst/>
                <a:latin typeface="Segoe UI" pitchFamily="34" charset="0"/>
                <a:cs typeface="Segoe UI" pitchFamily="34" charset="0"/>
              </a:rPr>
              <a:t>Note:</a:t>
            </a:r>
            <a:r>
              <a:rPr kumimoji="0" lang="en-US" b="0" i="0" u="none" strike="noStrike" cap="none" normalizeH="0" baseline="0" dirty="0" smtClean="0">
                <a:ln>
                  <a:noFill/>
                </a:ln>
                <a:solidFill>
                  <a:srgbClr val="144261"/>
                </a:solidFill>
                <a:effectLst/>
                <a:latin typeface="Segoe UI" pitchFamily="34" charset="0"/>
                <a:cs typeface="Segoe UI" pitchFamily="34" charset="0"/>
              </a:rPr>
              <a:t> Like </a:t>
            </a:r>
            <a:r>
              <a:rPr kumimoji="0" lang="en-US" b="0" i="0" u="none" strike="noStrike" cap="none" normalizeH="0" baseline="0" dirty="0" smtClean="0">
                <a:ln>
                  <a:noFill/>
                </a:ln>
                <a:solidFill>
                  <a:srgbClr val="4395C6"/>
                </a:solidFill>
                <a:effectLst/>
                <a:latin typeface="Consolas" pitchFamily="49" charset="0"/>
                <a:cs typeface="Arial" pitchFamily="34" charset="0"/>
                <a:hlinkClick r:id="rId2"/>
              </a:rPr>
              <a:t>&lt;</a:t>
            </a:r>
            <a:r>
              <a:rPr kumimoji="0" lang="en-US" b="0" i="0" u="none" strike="noStrike" cap="none" normalizeH="0" baseline="0" dirty="0" err="1" smtClean="0">
                <a:ln>
                  <a:noFill/>
                </a:ln>
                <a:solidFill>
                  <a:srgbClr val="4395C6"/>
                </a:solidFill>
                <a:effectLst/>
                <a:latin typeface="Consolas" pitchFamily="49" charset="0"/>
                <a:cs typeface="Arial" pitchFamily="34" charset="0"/>
                <a:hlinkClick r:id="rId2"/>
              </a:rPr>
              <a:t>br</a:t>
            </a:r>
            <a:r>
              <a:rPr kumimoji="0" lang="en-US" b="0" i="0" u="none" strike="noStrike" cap="none" normalizeH="0" baseline="0" dirty="0" smtClean="0">
                <a:ln>
                  <a:noFill/>
                </a:ln>
                <a:solidFill>
                  <a:srgbClr val="4395C6"/>
                </a:solidFill>
                <a:effectLst/>
                <a:latin typeface="Consolas" pitchFamily="49" charset="0"/>
                <a:cs typeface="Arial" pitchFamily="34" charset="0"/>
                <a:hlinkClick r:id="rId2"/>
              </a:rPr>
              <a:t>&gt;</a:t>
            </a:r>
            <a:r>
              <a:rPr kumimoji="0" lang="en-US" b="0" i="0" u="none" strike="noStrike" cap="none" normalizeH="0" baseline="0" dirty="0" smtClean="0">
                <a:ln>
                  <a:noFill/>
                </a:ln>
                <a:solidFill>
                  <a:srgbClr val="144261"/>
                </a:solidFill>
                <a:effectLst/>
                <a:latin typeface="Segoe UI" pitchFamily="34" charset="0"/>
                <a:cs typeface="Segoe UI" pitchFamily="34" charset="0"/>
              </a:rPr>
              <a:t> , the </a:t>
            </a:r>
            <a:r>
              <a:rPr kumimoji="0" lang="en-US" b="0" i="0" u="none" strike="noStrike" cap="none" normalizeH="0" baseline="0" dirty="0" smtClean="0">
                <a:ln>
                  <a:noFill/>
                </a:ln>
                <a:solidFill>
                  <a:srgbClr val="4395C6"/>
                </a:solidFill>
                <a:effectLst/>
                <a:latin typeface="Consolas" pitchFamily="49" charset="0"/>
                <a:cs typeface="Arial" pitchFamily="34" charset="0"/>
              </a:rPr>
              <a:t>&lt;</a:t>
            </a:r>
            <a:r>
              <a:rPr kumimoji="0" lang="en-US" b="0" i="0" u="none" strike="noStrike" cap="none" normalizeH="0" baseline="0" dirty="0" err="1" smtClean="0">
                <a:ln>
                  <a:noFill/>
                </a:ln>
                <a:solidFill>
                  <a:srgbClr val="4395C6"/>
                </a:solidFill>
                <a:effectLst/>
                <a:latin typeface="Consolas" pitchFamily="49" charset="0"/>
                <a:cs typeface="Arial" pitchFamily="34" charset="0"/>
              </a:rPr>
              <a:t>img</a:t>
            </a:r>
            <a:r>
              <a:rPr kumimoji="0" lang="en-US" b="0" i="0" u="none" strike="noStrike" cap="none" normalizeH="0" baseline="0" dirty="0" smtClean="0">
                <a:ln>
                  <a:noFill/>
                </a:ln>
                <a:solidFill>
                  <a:srgbClr val="4395C6"/>
                </a:solidFill>
                <a:effectLst/>
                <a:latin typeface="Consolas" pitchFamily="49" charset="0"/>
                <a:cs typeface="Arial" pitchFamily="34" charset="0"/>
              </a:rPr>
              <a:t>&gt;</a:t>
            </a:r>
            <a:r>
              <a:rPr kumimoji="0" lang="en-US" b="0" i="0" u="none" strike="noStrike" cap="none" normalizeH="0" baseline="0" dirty="0" smtClean="0">
                <a:ln>
                  <a:noFill/>
                </a:ln>
                <a:solidFill>
                  <a:srgbClr val="144261"/>
                </a:solidFill>
                <a:effectLst/>
                <a:latin typeface="Segoe UI" pitchFamily="34" charset="0"/>
                <a:cs typeface="Segoe UI" pitchFamily="34" charset="0"/>
              </a:rPr>
              <a:t> element is also an </a:t>
            </a:r>
            <a:r>
              <a:rPr kumimoji="0" lang="en-US" b="0" i="0" u="none" strike="noStrike" cap="none" normalizeH="0" baseline="0" dirty="0" smtClean="0">
                <a:ln>
                  <a:noFill/>
                </a:ln>
                <a:solidFill>
                  <a:srgbClr val="4395C6"/>
                </a:solidFill>
                <a:effectLst/>
                <a:latin typeface="Segoe UI" pitchFamily="34" charset="0"/>
                <a:cs typeface="Segoe UI" pitchFamily="34" charset="0"/>
                <a:hlinkClick r:id="rId3"/>
              </a:rPr>
              <a:t>empty element</a:t>
            </a:r>
            <a:r>
              <a:rPr kumimoji="0" lang="en-US" b="0" i="0" u="none" strike="noStrike" cap="none" normalizeH="0" baseline="0" dirty="0" smtClean="0">
                <a:ln>
                  <a:noFill/>
                </a:ln>
                <a:solidFill>
                  <a:srgbClr val="144261"/>
                </a:solidFill>
                <a:effectLst/>
                <a:latin typeface="Segoe UI" pitchFamily="34" charset="0"/>
                <a:cs typeface="Segoe UI" pitchFamily="34" charset="0"/>
              </a:rPr>
              <a:t>, and does not have a closing tag. However, in XHTML it closes itself ending with "</a:t>
            </a:r>
            <a:r>
              <a:rPr kumimoji="0" lang="en-US" b="0" i="0" u="none" strike="noStrike" cap="none" normalizeH="0" baseline="0" dirty="0" smtClean="0">
                <a:ln>
                  <a:noFill/>
                </a:ln>
                <a:solidFill>
                  <a:srgbClr val="4395C6"/>
                </a:solidFill>
                <a:effectLst/>
                <a:latin typeface="Consolas" pitchFamily="49" charset="0"/>
                <a:cs typeface="Arial" pitchFamily="34" charset="0"/>
              </a:rPr>
              <a:t>/&gt;</a:t>
            </a:r>
            <a:r>
              <a:rPr kumimoji="0" lang="en-US" b="0" i="0" u="none" strike="noStrike" cap="none" normalizeH="0" baseline="0" dirty="0" smtClean="0">
                <a:ln>
                  <a:noFill/>
                </a:ln>
                <a:solidFill>
                  <a:srgbClr val="144261"/>
                </a:solidFill>
                <a:effectLst/>
                <a:latin typeface="Segoe UI" pitchFamily="34" charset="0"/>
                <a:cs typeface="Segoe UI" pitchFamily="34" charset="0"/>
              </a:rPr>
              <a:t>".</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Rectangle 3"/>
          <p:cNvSpPr>
            <a:spLocks noChangeArrowheads="1"/>
          </p:cNvSpPr>
          <p:nvPr/>
        </p:nvSpPr>
        <p:spPr bwMode="auto">
          <a:xfrm>
            <a:off x="228600" y="5200471"/>
            <a:ext cx="8686800" cy="1200329"/>
          </a:xfrm>
          <a:prstGeom prst="rect">
            <a:avLst/>
          </a:prstGeom>
          <a:solidFill>
            <a:srgbClr val="D5EFC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2E5014"/>
                </a:solidFill>
                <a:effectLst/>
                <a:latin typeface="Segoe UI" pitchFamily="34" charset="0"/>
                <a:cs typeface="Segoe UI" pitchFamily="34" charset="0"/>
              </a:rPr>
              <a:t>Tip:</a:t>
            </a:r>
            <a:r>
              <a:rPr kumimoji="0" lang="en-US" b="0" i="0" u="none" strike="noStrike" cap="none" normalizeH="0" baseline="0" smtClean="0">
                <a:ln>
                  <a:noFill/>
                </a:ln>
                <a:solidFill>
                  <a:srgbClr val="2E5014"/>
                </a:solidFill>
                <a:effectLst/>
                <a:latin typeface="Segoe UI" pitchFamily="34" charset="0"/>
                <a:cs typeface="Segoe UI" pitchFamily="34" charset="0"/>
              </a:rPr>
              <a:t> The required </a:t>
            </a:r>
            <a:r>
              <a:rPr kumimoji="0" lang="en-US" b="0" i="0" u="none" strike="noStrike" cap="none" normalizeH="0" baseline="0" smtClean="0">
                <a:ln>
                  <a:noFill/>
                </a:ln>
                <a:solidFill>
                  <a:srgbClr val="439800"/>
                </a:solidFill>
                <a:effectLst/>
                <a:latin typeface="Consolas" pitchFamily="49" charset="0"/>
                <a:cs typeface="Arial" pitchFamily="34" charset="0"/>
              </a:rPr>
              <a:t>alt</a:t>
            </a:r>
            <a:r>
              <a:rPr kumimoji="0" lang="en-US" b="0" i="0" u="none" strike="noStrike" cap="none" normalizeH="0" baseline="0" smtClean="0">
                <a:ln>
                  <a:noFill/>
                </a:ln>
                <a:solidFill>
                  <a:srgbClr val="2E5014"/>
                </a:solidFill>
                <a:effectLst/>
                <a:latin typeface="Segoe UI" pitchFamily="34" charset="0"/>
                <a:cs typeface="Segoe UI" pitchFamily="34" charset="0"/>
              </a:rPr>
              <a:t> attribute provides alternative text description for an image if a user for some reason cannot able to view it because of slow connection, image is not available at the specified URL, or if the user uses a screen reader or non-graphical browser.</a:t>
            </a:r>
            <a:r>
              <a:rPr kumimoji="0" lang="en-US" b="0" i="0" u="none" strike="noStrike" cap="none" normalizeH="0" baseline="0" smtClean="0">
                <a:ln>
                  <a:noFill/>
                </a:ln>
                <a:solidFill>
                  <a:schemeClr val="tx1"/>
                </a:solidFill>
                <a:effectLst/>
                <a:latin typeface="Arial" pitchFamily="34" charset="0"/>
                <a:cs typeface="Arial" pitchFamily="34" charset="0"/>
              </a:rPr>
              <a:t> </a:t>
            </a:r>
          </a:p>
        </p:txBody>
      </p:sp>
      <p:sp>
        <p:nvSpPr>
          <p:cNvPr id="8" name="Rectangle 7"/>
          <p:cNvSpPr/>
          <p:nvPr/>
        </p:nvSpPr>
        <p:spPr>
          <a:xfrm>
            <a:off x="533400" y="2514600"/>
            <a:ext cx="8153400" cy="369332"/>
          </a:xfrm>
          <a:prstGeom prst="rect">
            <a:avLst/>
          </a:prstGeom>
        </p:spPr>
        <p:txBody>
          <a:bodyPr wrap="square">
            <a:spAutoFit/>
          </a:bodyPr>
          <a:lstStyle/>
          <a:p>
            <a:r>
              <a:rPr lang="en-US" dirty="0"/>
              <a:t>&lt;</a:t>
            </a:r>
            <a:r>
              <a:rPr lang="en-US" dirty="0" err="1"/>
              <a:t>img</a:t>
            </a:r>
            <a:r>
              <a:rPr lang="en-US" dirty="0"/>
              <a:t> </a:t>
            </a:r>
            <a:r>
              <a:rPr lang="en-US" dirty="0" err="1"/>
              <a:t>src</a:t>
            </a:r>
            <a:r>
              <a:rPr lang="en-US" dirty="0" smtClean="0"/>
              <a:t>=“welcome.jpg</a:t>
            </a:r>
            <a:r>
              <a:rPr lang="en-US" dirty="0"/>
              <a:t>" alt</a:t>
            </a:r>
            <a:r>
              <a:rPr lang="en-US" dirty="0" smtClean="0"/>
              <a:t>=“Welcome To My City" </a:t>
            </a:r>
            <a:r>
              <a:rPr lang="en-US" dirty="0"/>
              <a:t>width="300" height="300"&gt;</a:t>
            </a:r>
          </a:p>
        </p:txBody>
      </p:sp>
    </p:spTree>
    <p:extLst>
      <p:ext uri="{BB962C8B-B14F-4D97-AF65-F5344CB8AC3E}">
        <p14:creationId xmlns:p14="http://schemas.microsoft.com/office/powerpoint/2010/main" val="3586073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1393523" cy="369332"/>
          </a:xfrm>
          <a:prstGeom prst="rect">
            <a:avLst/>
          </a:prstGeom>
        </p:spPr>
        <p:txBody>
          <a:bodyPr wrap="none">
            <a:spAutoFit/>
          </a:bodyPr>
          <a:lstStyle/>
          <a:p>
            <a:pPr fontAlgn="base"/>
            <a:r>
              <a:rPr lang="en-US" b="1" dirty="0"/>
              <a:t>HTML Tables</a:t>
            </a:r>
          </a:p>
        </p:txBody>
      </p:sp>
      <p:sp>
        <p:nvSpPr>
          <p:cNvPr id="3" name="Rectangle 1"/>
          <p:cNvSpPr>
            <a:spLocks noChangeArrowheads="1"/>
          </p:cNvSpPr>
          <p:nvPr/>
        </p:nvSpPr>
        <p:spPr bwMode="auto">
          <a:xfrm>
            <a:off x="228600" y="511076"/>
            <a:ext cx="8686800"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HTML table allows you to arrange data into rows and columns. They are commonly used to display tabular data like product listings, customer's details, financial reports, and so on.</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You can create a table using the </a:t>
            </a:r>
            <a:r>
              <a:rPr kumimoji="0" lang="en-US" b="0" i="0" u="none" strike="noStrike" cap="none" normalizeH="0" baseline="0" dirty="0" smtClean="0">
                <a:ln>
                  <a:noFill/>
                </a:ln>
                <a:solidFill>
                  <a:srgbClr val="333333"/>
                </a:solidFill>
                <a:effectLst/>
                <a:latin typeface="Consolas" pitchFamily="49" charset="0"/>
                <a:cs typeface="Segoe UI" pitchFamily="34" charset="0"/>
              </a:rPr>
              <a:t>&lt;table&gt;</a:t>
            </a:r>
            <a:r>
              <a:rPr kumimoji="0" lang="en-US" b="0" i="0" u="none" strike="noStrike" cap="none" normalizeH="0" baseline="0" dirty="0" smtClean="0">
                <a:ln>
                  <a:noFill/>
                </a:ln>
                <a:solidFill>
                  <a:srgbClr val="414141"/>
                </a:solidFill>
                <a:effectLst/>
                <a:latin typeface="Segoe UI" pitchFamily="34" charset="0"/>
                <a:cs typeface="Segoe UI" pitchFamily="34" charset="0"/>
              </a:rPr>
              <a:t> element. Inside the </a:t>
            </a:r>
            <a:r>
              <a:rPr kumimoji="0" lang="en-US" b="0" i="0" u="none" strike="noStrike" cap="none" normalizeH="0" baseline="0" dirty="0" smtClean="0">
                <a:ln>
                  <a:noFill/>
                </a:ln>
                <a:solidFill>
                  <a:srgbClr val="333333"/>
                </a:solidFill>
                <a:effectLst/>
                <a:latin typeface="Consolas" pitchFamily="49" charset="0"/>
                <a:cs typeface="Segoe UI" pitchFamily="34" charset="0"/>
              </a:rPr>
              <a:t>&lt;table&gt;</a:t>
            </a:r>
            <a:r>
              <a:rPr kumimoji="0" lang="en-US" b="0" i="0" u="none" strike="noStrike" cap="none" normalizeH="0" baseline="0" dirty="0" smtClean="0">
                <a:ln>
                  <a:noFill/>
                </a:ln>
                <a:solidFill>
                  <a:srgbClr val="414141"/>
                </a:solidFill>
                <a:effectLst/>
                <a:latin typeface="Segoe UI" pitchFamily="34" charset="0"/>
                <a:cs typeface="Segoe UI" pitchFamily="34" charset="0"/>
              </a:rPr>
              <a:t> element, you can use the </a:t>
            </a:r>
            <a:r>
              <a:rPr kumimoji="0" lang="en-US" b="0" i="0" u="none" strike="noStrike" cap="none" normalizeH="0" baseline="0" dirty="0" smtClean="0">
                <a:ln>
                  <a:noFill/>
                </a:ln>
                <a:solidFill>
                  <a:srgbClr val="333333"/>
                </a:solidFill>
                <a:effectLst/>
                <a:latin typeface="Consolas" pitchFamily="49" charset="0"/>
                <a:cs typeface="Segoe UI" pitchFamily="34" charset="0"/>
              </a:rPr>
              <a:t>&lt;</a:t>
            </a:r>
            <a:r>
              <a:rPr kumimoji="0" lang="en-US" b="0" i="0" u="none" strike="noStrike" cap="none" normalizeH="0" baseline="0" dirty="0" err="1" smtClean="0">
                <a:ln>
                  <a:noFill/>
                </a:ln>
                <a:solidFill>
                  <a:srgbClr val="333333"/>
                </a:solidFill>
                <a:effectLst/>
                <a:latin typeface="Consolas" pitchFamily="49" charset="0"/>
                <a:cs typeface="Segoe UI" pitchFamily="34" charset="0"/>
              </a:rPr>
              <a:t>tr</a:t>
            </a:r>
            <a:r>
              <a:rPr kumimoji="0" lang="en-US" b="0" i="0" u="none" strike="noStrike" cap="none" normalizeH="0" baseline="0" dirty="0" smtClean="0">
                <a:ln>
                  <a:noFill/>
                </a:ln>
                <a:solidFill>
                  <a:srgbClr val="333333"/>
                </a:solidFill>
                <a:effectLst/>
                <a:latin typeface="Consolas" pitchFamily="49" charset="0"/>
                <a:cs typeface="Segoe UI" pitchFamily="34" charset="0"/>
              </a:rPr>
              <a:t>&gt;</a:t>
            </a:r>
            <a:r>
              <a:rPr kumimoji="0" lang="en-US" b="0" i="0" u="none" strike="noStrike" cap="none" normalizeH="0" baseline="0" dirty="0" smtClean="0">
                <a:ln>
                  <a:noFill/>
                </a:ln>
                <a:solidFill>
                  <a:srgbClr val="414141"/>
                </a:solidFill>
                <a:effectLst/>
                <a:latin typeface="Segoe UI" pitchFamily="34" charset="0"/>
                <a:cs typeface="Segoe UI" pitchFamily="34" charset="0"/>
              </a:rPr>
              <a:t> elements to create rows, and to create columns inside a row you can use the </a:t>
            </a:r>
            <a:r>
              <a:rPr kumimoji="0" lang="en-US" b="0" i="0" u="none" strike="noStrike" cap="none" normalizeH="0" baseline="0" dirty="0" smtClean="0">
                <a:ln>
                  <a:noFill/>
                </a:ln>
                <a:solidFill>
                  <a:srgbClr val="333333"/>
                </a:solidFill>
                <a:effectLst/>
                <a:latin typeface="Consolas" pitchFamily="49" charset="0"/>
                <a:cs typeface="Segoe UI" pitchFamily="34" charset="0"/>
              </a:rPr>
              <a:t>&lt;td&gt;</a:t>
            </a:r>
            <a:r>
              <a:rPr kumimoji="0" lang="en-US" b="0" i="0" u="none" strike="noStrike" cap="none" normalizeH="0" baseline="0" dirty="0" smtClean="0">
                <a:ln>
                  <a:noFill/>
                </a:ln>
                <a:solidFill>
                  <a:srgbClr val="414141"/>
                </a:solidFill>
                <a:effectLst/>
                <a:latin typeface="Segoe UI" pitchFamily="34" charset="0"/>
                <a:cs typeface="Segoe UI" pitchFamily="34" charset="0"/>
              </a:rPr>
              <a:t> elements. You can also define a cell as a header for a group of table cells using the </a:t>
            </a:r>
            <a:r>
              <a:rPr kumimoji="0" lang="en-US" b="0" i="0" u="none" strike="noStrike" cap="none" normalizeH="0" baseline="0" dirty="0" smtClean="0">
                <a:ln>
                  <a:noFill/>
                </a:ln>
                <a:solidFill>
                  <a:srgbClr val="333333"/>
                </a:solidFill>
                <a:effectLst/>
                <a:latin typeface="Consolas" pitchFamily="49" charset="0"/>
                <a:cs typeface="Segoe UI" pitchFamily="34" charset="0"/>
              </a:rPr>
              <a:t>&lt;</a:t>
            </a:r>
            <a:r>
              <a:rPr kumimoji="0" lang="en-US" b="0" i="0" u="none" strike="noStrike" cap="none" normalizeH="0" baseline="0" dirty="0" err="1" smtClean="0">
                <a:ln>
                  <a:noFill/>
                </a:ln>
                <a:solidFill>
                  <a:srgbClr val="333333"/>
                </a:solidFill>
                <a:effectLst/>
                <a:latin typeface="Consolas" pitchFamily="49" charset="0"/>
                <a:cs typeface="Segoe UI" pitchFamily="34" charset="0"/>
              </a:rPr>
              <a:t>th</a:t>
            </a:r>
            <a:r>
              <a:rPr kumimoji="0" lang="en-US" b="0" i="0" u="none" strike="noStrike" cap="none" normalizeH="0" baseline="0" dirty="0" smtClean="0">
                <a:ln>
                  <a:noFill/>
                </a:ln>
                <a:solidFill>
                  <a:srgbClr val="333333"/>
                </a:solidFill>
                <a:effectLst/>
                <a:latin typeface="Consolas" pitchFamily="49" charset="0"/>
                <a:cs typeface="Segoe UI" pitchFamily="34" charset="0"/>
              </a:rPr>
              <a:t>&gt;</a:t>
            </a:r>
            <a:r>
              <a:rPr kumimoji="0" lang="en-US" b="0" i="0" u="none" strike="noStrike" cap="none" normalizeH="0" baseline="0" dirty="0" smtClean="0">
                <a:ln>
                  <a:noFill/>
                </a:ln>
                <a:solidFill>
                  <a:srgbClr val="414141"/>
                </a:solidFill>
                <a:effectLst/>
                <a:latin typeface="Segoe UI" pitchFamily="34" charset="0"/>
                <a:cs typeface="Segoe UI" pitchFamily="34" charset="0"/>
              </a:rPr>
              <a:t> element.</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6283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84287"/>
            <a:ext cx="8458200" cy="5078313"/>
          </a:xfrm>
          <a:prstGeom prst="rect">
            <a:avLst/>
          </a:prstGeom>
        </p:spPr>
        <p:txBody>
          <a:bodyPr wrap="square">
            <a:spAutoFit/>
          </a:bodyPr>
          <a:lstStyle/>
          <a:p>
            <a:r>
              <a:rPr lang="en-US" dirty="0"/>
              <a:t>&lt;!DOCTYPE html&gt;</a:t>
            </a:r>
          </a:p>
          <a:p>
            <a:r>
              <a:rPr lang="en-US" dirty="0"/>
              <a:t>&lt;html&gt;</a:t>
            </a:r>
          </a:p>
          <a:p>
            <a:r>
              <a:rPr lang="en-US" dirty="0"/>
              <a:t>&lt;head&gt;</a:t>
            </a:r>
          </a:p>
          <a:p>
            <a:r>
              <a:rPr lang="en-US" dirty="0"/>
              <a:t>    &lt;title&gt;Creating Tables in HTML&lt;/title&gt;</a:t>
            </a:r>
          </a:p>
          <a:p>
            <a:r>
              <a:rPr lang="en-US" dirty="0"/>
              <a:t>&lt;/head&gt;</a:t>
            </a:r>
          </a:p>
          <a:p>
            <a:r>
              <a:rPr lang="en-US" dirty="0"/>
              <a:t>&lt;body&gt;</a:t>
            </a:r>
          </a:p>
          <a:p>
            <a:r>
              <a:rPr lang="en-US" dirty="0"/>
              <a:t>    &lt;h2&gt;HTML Table (Default Style)&lt;/h2&gt;</a:t>
            </a:r>
          </a:p>
          <a:p>
            <a:r>
              <a:rPr lang="en-US" dirty="0"/>
              <a:t>    &lt;table&gt;</a:t>
            </a:r>
          </a:p>
          <a:p>
            <a:r>
              <a:rPr lang="en-US" dirty="0"/>
              <a:t>        &lt;</a:t>
            </a:r>
            <a:r>
              <a:rPr lang="en-US" dirty="0" err="1"/>
              <a:t>tr</a:t>
            </a:r>
            <a:r>
              <a:rPr lang="en-US" dirty="0"/>
              <a:t>&gt;</a:t>
            </a:r>
          </a:p>
          <a:p>
            <a:r>
              <a:rPr lang="en-US" dirty="0"/>
              <a:t>            &lt;</a:t>
            </a:r>
            <a:r>
              <a:rPr lang="en-US" dirty="0" err="1"/>
              <a:t>th</a:t>
            </a:r>
            <a:r>
              <a:rPr lang="en-US" dirty="0"/>
              <a:t>&gt;No.&lt;/</a:t>
            </a:r>
            <a:r>
              <a:rPr lang="en-US" dirty="0" err="1"/>
              <a:t>th</a:t>
            </a:r>
            <a:r>
              <a:rPr lang="en-US" dirty="0"/>
              <a:t>&gt;</a:t>
            </a:r>
          </a:p>
          <a:p>
            <a:r>
              <a:rPr lang="en-US" dirty="0"/>
              <a:t>            &lt;</a:t>
            </a:r>
            <a:r>
              <a:rPr lang="en-US" dirty="0" err="1"/>
              <a:t>th</a:t>
            </a:r>
            <a:r>
              <a:rPr lang="en-US" dirty="0"/>
              <a:t>&gt;Name&lt;/</a:t>
            </a:r>
            <a:r>
              <a:rPr lang="en-US" dirty="0" err="1"/>
              <a:t>th</a:t>
            </a:r>
            <a:r>
              <a:rPr lang="en-US" dirty="0"/>
              <a:t>&gt;</a:t>
            </a:r>
          </a:p>
          <a:p>
            <a:r>
              <a:rPr lang="en-US" dirty="0"/>
              <a:t>            &lt;</a:t>
            </a:r>
            <a:r>
              <a:rPr lang="en-US" dirty="0" err="1"/>
              <a:t>th</a:t>
            </a:r>
            <a:r>
              <a:rPr lang="en-US" dirty="0"/>
              <a:t>&gt;Age&lt;/</a:t>
            </a:r>
            <a:r>
              <a:rPr lang="en-US" dirty="0" err="1"/>
              <a:t>th</a:t>
            </a:r>
            <a:r>
              <a:rPr lang="en-US" dirty="0"/>
              <a:t>&gt;</a:t>
            </a:r>
          </a:p>
          <a:p>
            <a:r>
              <a:rPr lang="en-US" dirty="0"/>
              <a:t>        &lt;/</a:t>
            </a:r>
            <a:r>
              <a:rPr lang="en-US" dirty="0" err="1"/>
              <a:t>tr</a:t>
            </a:r>
            <a:r>
              <a:rPr lang="en-US" dirty="0"/>
              <a:t>&gt;</a:t>
            </a:r>
          </a:p>
          <a:p>
            <a:r>
              <a:rPr lang="en-US" dirty="0"/>
              <a:t>        &lt;</a:t>
            </a:r>
            <a:r>
              <a:rPr lang="en-US" dirty="0" err="1"/>
              <a:t>tr</a:t>
            </a:r>
            <a:r>
              <a:rPr lang="en-US" dirty="0"/>
              <a:t>&gt;</a:t>
            </a:r>
          </a:p>
          <a:p>
            <a:r>
              <a:rPr lang="en-US" dirty="0"/>
              <a:t>            &lt;td&gt;1&lt;/td&gt;</a:t>
            </a:r>
          </a:p>
          <a:p>
            <a:r>
              <a:rPr lang="en-US" dirty="0"/>
              <a:t>            &lt;</a:t>
            </a:r>
            <a:r>
              <a:rPr lang="en-US" dirty="0" smtClean="0"/>
              <a:t>td&gt;Deepak </a:t>
            </a:r>
            <a:r>
              <a:rPr lang="en-US" dirty="0" err="1" smtClean="0"/>
              <a:t>Pareek</a:t>
            </a:r>
            <a:r>
              <a:rPr lang="en-US" dirty="0" smtClean="0"/>
              <a:t>&lt;/</a:t>
            </a:r>
            <a:r>
              <a:rPr lang="en-US" dirty="0"/>
              <a:t>td&gt;</a:t>
            </a:r>
          </a:p>
          <a:p>
            <a:r>
              <a:rPr lang="en-US" dirty="0"/>
              <a:t>            &lt;td&gt;16&lt;/td&gt;</a:t>
            </a:r>
          </a:p>
          <a:p>
            <a:r>
              <a:rPr lang="en-US" dirty="0"/>
              <a:t>        &lt;/</a:t>
            </a:r>
            <a:r>
              <a:rPr lang="en-US" dirty="0" err="1"/>
              <a:t>tr</a:t>
            </a:r>
            <a:r>
              <a:rPr lang="en-US" dirty="0" smtClean="0"/>
              <a:t>&gt;</a:t>
            </a:r>
            <a:endParaRPr lang="en-US" dirty="0"/>
          </a:p>
        </p:txBody>
      </p:sp>
    </p:spTree>
    <p:extLst>
      <p:ext uri="{BB962C8B-B14F-4D97-AF65-F5344CB8AC3E}">
        <p14:creationId xmlns:p14="http://schemas.microsoft.com/office/powerpoint/2010/main" val="3610946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7848600" cy="3693319"/>
          </a:xfrm>
          <a:prstGeom prst="rect">
            <a:avLst/>
          </a:prstGeom>
        </p:spPr>
        <p:txBody>
          <a:bodyPr wrap="square">
            <a:spAutoFit/>
          </a:bodyPr>
          <a:lstStyle/>
          <a:p>
            <a:r>
              <a:rPr lang="en-US" dirty="0"/>
              <a:t> &lt;</a:t>
            </a:r>
            <a:r>
              <a:rPr lang="en-US" dirty="0" err="1"/>
              <a:t>tr</a:t>
            </a:r>
            <a:r>
              <a:rPr lang="en-US" dirty="0"/>
              <a:t>&gt;</a:t>
            </a:r>
          </a:p>
          <a:p>
            <a:r>
              <a:rPr lang="en-US" dirty="0"/>
              <a:t>            &lt;td&gt;2&lt;/td&gt;</a:t>
            </a:r>
          </a:p>
          <a:p>
            <a:r>
              <a:rPr lang="en-US" dirty="0"/>
              <a:t>            &lt;</a:t>
            </a:r>
            <a:r>
              <a:rPr lang="en-US" dirty="0" smtClean="0"/>
              <a:t>td&gt;</a:t>
            </a:r>
            <a:r>
              <a:rPr lang="en-US" dirty="0" err="1" smtClean="0"/>
              <a:t>Rakesh</a:t>
            </a:r>
            <a:r>
              <a:rPr lang="en-US" dirty="0" smtClean="0"/>
              <a:t> </a:t>
            </a:r>
            <a:r>
              <a:rPr lang="en-US" dirty="0" err="1" smtClean="0"/>
              <a:t>Verma</a:t>
            </a:r>
            <a:r>
              <a:rPr lang="en-US" dirty="0" smtClean="0"/>
              <a:t>&lt;/</a:t>
            </a:r>
            <a:r>
              <a:rPr lang="en-US" dirty="0"/>
              <a:t>td&gt;</a:t>
            </a:r>
          </a:p>
          <a:p>
            <a:r>
              <a:rPr lang="en-US" dirty="0"/>
              <a:t>            &lt;td&gt;34&lt;/td&gt;</a:t>
            </a:r>
          </a:p>
          <a:p>
            <a:r>
              <a:rPr lang="en-US" dirty="0"/>
              <a:t>        &lt;/</a:t>
            </a:r>
            <a:r>
              <a:rPr lang="en-US" dirty="0" err="1"/>
              <a:t>tr</a:t>
            </a:r>
            <a:r>
              <a:rPr lang="en-US" dirty="0"/>
              <a:t>&gt;</a:t>
            </a:r>
          </a:p>
          <a:p>
            <a:r>
              <a:rPr lang="en-US" dirty="0"/>
              <a:t>        &lt;</a:t>
            </a:r>
            <a:r>
              <a:rPr lang="en-US" dirty="0" err="1"/>
              <a:t>tr</a:t>
            </a:r>
            <a:r>
              <a:rPr lang="en-US" dirty="0"/>
              <a:t>&gt;</a:t>
            </a:r>
          </a:p>
          <a:p>
            <a:r>
              <a:rPr lang="en-US" dirty="0"/>
              <a:t>            &lt;td&gt;3&lt;/td&gt;</a:t>
            </a:r>
          </a:p>
          <a:p>
            <a:r>
              <a:rPr lang="en-US" dirty="0"/>
              <a:t>            &lt;</a:t>
            </a:r>
            <a:r>
              <a:rPr lang="en-US" dirty="0" smtClean="0"/>
              <a:t>td&gt;Anjali </a:t>
            </a:r>
            <a:r>
              <a:rPr lang="en-US" dirty="0" err="1" smtClean="0"/>
              <a:t>Yadav</a:t>
            </a:r>
            <a:r>
              <a:rPr lang="en-US" dirty="0" smtClean="0"/>
              <a:t>&lt;/</a:t>
            </a:r>
            <a:r>
              <a:rPr lang="en-US" dirty="0"/>
              <a:t>td&gt;</a:t>
            </a:r>
          </a:p>
          <a:p>
            <a:r>
              <a:rPr lang="en-US" dirty="0"/>
              <a:t>            &lt;td&gt;11&lt;/td&gt;</a:t>
            </a:r>
          </a:p>
          <a:p>
            <a:r>
              <a:rPr lang="en-US" dirty="0"/>
              <a:t>        &lt;/</a:t>
            </a:r>
            <a:r>
              <a:rPr lang="en-US" dirty="0" err="1"/>
              <a:t>tr</a:t>
            </a:r>
            <a:r>
              <a:rPr lang="en-US" dirty="0"/>
              <a:t>&gt;</a:t>
            </a:r>
          </a:p>
          <a:p>
            <a:r>
              <a:rPr lang="en-US" dirty="0"/>
              <a:t>    &lt;/table&gt;</a:t>
            </a:r>
          </a:p>
          <a:p>
            <a:r>
              <a:rPr lang="en-US" dirty="0"/>
              <a:t>&lt;/body&gt;</a:t>
            </a:r>
          </a:p>
          <a:p>
            <a:r>
              <a:rPr lang="en-US" dirty="0"/>
              <a:t>&lt;/html </a:t>
            </a:r>
          </a:p>
        </p:txBody>
      </p:sp>
    </p:spTree>
    <p:extLst>
      <p:ext uri="{BB962C8B-B14F-4D97-AF65-F5344CB8AC3E}">
        <p14:creationId xmlns:p14="http://schemas.microsoft.com/office/powerpoint/2010/main" val="886527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291792"/>
            <a:ext cx="8839200" cy="1200329"/>
          </a:xfrm>
          <a:prstGeom prst="rect">
            <a:avLst/>
          </a:prstGeom>
          <a:solidFill>
            <a:srgbClr val="D5E9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144261"/>
                </a:solidFill>
                <a:effectLst/>
                <a:latin typeface="Segoe UI" pitchFamily="34" charset="0"/>
                <a:cs typeface="Segoe UI" pitchFamily="34" charset="0"/>
              </a:rPr>
              <a:t>Note:</a:t>
            </a:r>
            <a:r>
              <a:rPr kumimoji="0" lang="en-US" b="0" i="0" u="none" strike="noStrike" cap="none" normalizeH="0" baseline="0" dirty="0" smtClean="0">
                <a:ln>
                  <a:noFill/>
                </a:ln>
                <a:solidFill>
                  <a:srgbClr val="144261"/>
                </a:solidFill>
                <a:effectLst/>
                <a:latin typeface="Segoe UI" pitchFamily="34" charset="0"/>
                <a:cs typeface="Segoe UI" pitchFamily="34" charset="0"/>
              </a:rPr>
              <a:t> Most of the </a:t>
            </a:r>
            <a:r>
              <a:rPr kumimoji="0" lang="en-US" b="0" i="0" u="none" strike="noStrike" cap="none" normalizeH="0" baseline="0" dirty="0" smtClean="0">
                <a:ln>
                  <a:noFill/>
                </a:ln>
                <a:solidFill>
                  <a:srgbClr val="4395C6"/>
                </a:solidFill>
                <a:effectLst/>
                <a:latin typeface="Consolas" pitchFamily="49" charset="0"/>
                <a:cs typeface="Segoe UI" pitchFamily="34" charset="0"/>
              </a:rPr>
              <a:t>&lt;table&gt;</a:t>
            </a:r>
            <a:r>
              <a:rPr kumimoji="0" lang="en-US" b="0" i="0" u="none" strike="noStrike" cap="none" normalizeH="0" baseline="0" dirty="0" smtClean="0">
                <a:ln>
                  <a:noFill/>
                </a:ln>
                <a:solidFill>
                  <a:srgbClr val="144261"/>
                </a:solidFill>
                <a:effectLst/>
                <a:latin typeface="Segoe UI" pitchFamily="34" charset="0"/>
                <a:cs typeface="Segoe UI" pitchFamily="34" charset="0"/>
              </a:rPr>
              <a:t> element's attribute such as </a:t>
            </a:r>
            <a:r>
              <a:rPr kumimoji="0" lang="en-US" b="0" i="0" u="none" strike="noStrike" cap="none" normalizeH="0" baseline="0" dirty="0" smtClean="0">
                <a:ln>
                  <a:noFill/>
                </a:ln>
                <a:solidFill>
                  <a:srgbClr val="FF0000"/>
                </a:solidFill>
                <a:effectLst/>
                <a:latin typeface="Consolas" pitchFamily="49" charset="0"/>
                <a:cs typeface="Arial" pitchFamily="34" charset="0"/>
              </a:rPr>
              <a:t>border</a:t>
            </a:r>
            <a:r>
              <a:rPr kumimoji="0" lang="en-US" b="0" i="0" u="none" strike="noStrike" cap="none" normalizeH="0" baseline="0" dirty="0" smtClean="0">
                <a:ln>
                  <a:noFill/>
                </a:ln>
                <a:solidFill>
                  <a:srgbClr val="FF0000"/>
                </a:solidFill>
                <a:effectLst/>
                <a:latin typeface="Segoe UI" pitchFamily="34" charset="0"/>
                <a:cs typeface="Segoe UI" pitchFamily="34" charset="0"/>
              </a:rPr>
              <a:t>, </a:t>
            </a:r>
            <a:r>
              <a:rPr kumimoji="0" lang="en-US" b="0" i="0" u="none" strike="noStrike" cap="none" normalizeH="0" baseline="0" dirty="0" err="1" smtClean="0">
                <a:ln>
                  <a:noFill/>
                </a:ln>
                <a:solidFill>
                  <a:srgbClr val="FF0000"/>
                </a:solidFill>
                <a:effectLst/>
                <a:latin typeface="Consolas" pitchFamily="49" charset="0"/>
                <a:cs typeface="Arial" pitchFamily="34" charset="0"/>
              </a:rPr>
              <a:t>cellpadding</a:t>
            </a:r>
            <a:r>
              <a:rPr kumimoji="0" lang="en-US" b="0" i="0" u="none" strike="noStrike" cap="none" normalizeH="0" baseline="0" dirty="0" smtClean="0">
                <a:ln>
                  <a:noFill/>
                </a:ln>
                <a:solidFill>
                  <a:srgbClr val="FF0000"/>
                </a:solidFill>
                <a:effectLst/>
                <a:latin typeface="Segoe UI" pitchFamily="34" charset="0"/>
                <a:cs typeface="Segoe UI" pitchFamily="34" charset="0"/>
              </a:rPr>
              <a:t>, </a:t>
            </a:r>
            <a:r>
              <a:rPr kumimoji="0" lang="en-US" b="0" i="0" u="none" strike="noStrike" cap="none" normalizeH="0" baseline="0" dirty="0" err="1" smtClean="0">
                <a:ln>
                  <a:noFill/>
                </a:ln>
                <a:solidFill>
                  <a:srgbClr val="FF0000"/>
                </a:solidFill>
                <a:effectLst/>
                <a:latin typeface="Consolas" pitchFamily="49" charset="0"/>
                <a:cs typeface="Arial" pitchFamily="34" charset="0"/>
              </a:rPr>
              <a:t>cellspacing</a:t>
            </a:r>
            <a:r>
              <a:rPr kumimoji="0" lang="en-US" b="0" i="0" u="none" strike="noStrike" cap="none" normalizeH="0" baseline="0" dirty="0" smtClean="0">
                <a:ln>
                  <a:noFill/>
                </a:ln>
                <a:solidFill>
                  <a:srgbClr val="FF0000"/>
                </a:solidFill>
                <a:effectLst/>
                <a:latin typeface="Segoe UI" pitchFamily="34" charset="0"/>
                <a:cs typeface="Segoe UI" pitchFamily="34" charset="0"/>
              </a:rPr>
              <a:t>, </a:t>
            </a:r>
            <a:r>
              <a:rPr kumimoji="0" lang="en-US" b="0" i="0" u="none" strike="noStrike" cap="none" normalizeH="0" baseline="0" dirty="0" smtClean="0">
                <a:ln>
                  <a:noFill/>
                </a:ln>
                <a:solidFill>
                  <a:srgbClr val="FF0000"/>
                </a:solidFill>
                <a:effectLst/>
                <a:latin typeface="Consolas" pitchFamily="49" charset="0"/>
                <a:cs typeface="Arial" pitchFamily="34" charset="0"/>
              </a:rPr>
              <a:t>width</a:t>
            </a:r>
            <a:r>
              <a:rPr kumimoji="0" lang="en-US" b="0" i="0" u="none" strike="noStrike" cap="none" normalizeH="0" baseline="0" dirty="0" smtClean="0">
                <a:ln>
                  <a:noFill/>
                </a:ln>
                <a:solidFill>
                  <a:srgbClr val="FF0000"/>
                </a:solidFill>
                <a:effectLst/>
                <a:latin typeface="Segoe UI" pitchFamily="34" charset="0"/>
                <a:cs typeface="Segoe UI" pitchFamily="34" charset="0"/>
              </a:rPr>
              <a:t>, </a:t>
            </a:r>
            <a:r>
              <a:rPr kumimoji="0" lang="en-US" b="0" i="0" u="none" strike="noStrike" cap="none" normalizeH="0" baseline="0" dirty="0" smtClean="0">
                <a:ln>
                  <a:noFill/>
                </a:ln>
                <a:solidFill>
                  <a:srgbClr val="FF0000"/>
                </a:solidFill>
                <a:effectLst/>
                <a:latin typeface="Consolas" pitchFamily="49" charset="0"/>
                <a:cs typeface="Arial" pitchFamily="34" charset="0"/>
              </a:rPr>
              <a:t>align</a:t>
            </a:r>
            <a:r>
              <a:rPr kumimoji="0" lang="en-US" b="0" i="0" u="none" strike="noStrike" cap="none" normalizeH="0" baseline="0" dirty="0" smtClean="0">
                <a:ln>
                  <a:noFill/>
                </a:ln>
                <a:solidFill>
                  <a:srgbClr val="144261"/>
                </a:solidFill>
                <a:effectLst/>
                <a:latin typeface="Segoe UI" pitchFamily="34" charset="0"/>
                <a:cs typeface="Segoe UI" pitchFamily="34" charset="0"/>
              </a:rPr>
              <a:t>, etc. for styling table appearances in earlier versions has been dropped in HTML5, so avoid using them. Use CSS to </a:t>
            </a:r>
            <a:r>
              <a:rPr kumimoji="0" lang="en-US" b="0" i="0" u="none" strike="noStrike" cap="none" normalizeH="0" baseline="0" dirty="0" smtClean="0">
                <a:ln>
                  <a:noFill/>
                </a:ln>
                <a:solidFill>
                  <a:srgbClr val="4395C6"/>
                </a:solidFill>
                <a:effectLst/>
                <a:latin typeface="Segoe UI" pitchFamily="34" charset="0"/>
                <a:cs typeface="Segoe UI" pitchFamily="34" charset="0"/>
              </a:rPr>
              <a:t>style HTML tables</a:t>
            </a:r>
            <a:r>
              <a:rPr kumimoji="0" lang="en-US" b="0" i="0" u="none" strike="noStrike" cap="none" normalizeH="0" baseline="0" dirty="0" smtClean="0">
                <a:ln>
                  <a:noFill/>
                </a:ln>
                <a:solidFill>
                  <a:srgbClr val="144261"/>
                </a:solidFill>
                <a:effectLst/>
                <a:latin typeface="Segoe UI" pitchFamily="34" charset="0"/>
                <a:cs typeface="Segoe UI" pitchFamily="34" charset="0"/>
              </a:rPr>
              <a:t> instead.</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3" name="Rectangle 2"/>
          <p:cNvSpPr/>
          <p:nvPr/>
        </p:nvSpPr>
        <p:spPr>
          <a:xfrm>
            <a:off x="381000" y="1752600"/>
            <a:ext cx="4572000" cy="2308324"/>
          </a:xfrm>
          <a:prstGeom prst="rect">
            <a:avLst/>
          </a:prstGeom>
        </p:spPr>
        <p:txBody>
          <a:bodyPr>
            <a:spAutoFit/>
          </a:bodyPr>
          <a:lstStyle/>
          <a:p>
            <a:r>
              <a:rPr lang="en-US" dirty="0"/>
              <a:t> &lt;style&gt;</a:t>
            </a:r>
          </a:p>
          <a:p>
            <a:r>
              <a:rPr lang="en-US" dirty="0"/>
              <a:t>        table, </a:t>
            </a:r>
            <a:r>
              <a:rPr lang="en-US" dirty="0" err="1"/>
              <a:t>th</a:t>
            </a:r>
            <a:r>
              <a:rPr lang="en-US" dirty="0"/>
              <a:t>, td {</a:t>
            </a:r>
          </a:p>
          <a:p>
            <a:r>
              <a:rPr lang="en-US" dirty="0"/>
              <a:t>            border: 1px solid black;</a:t>
            </a:r>
          </a:p>
          <a:p>
            <a:r>
              <a:rPr lang="en-US" dirty="0"/>
              <a:t>        }</a:t>
            </a:r>
          </a:p>
          <a:p>
            <a:r>
              <a:rPr lang="en-US" dirty="0"/>
              <a:t>        </a:t>
            </a:r>
            <a:r>
              <a:rPr lang="en-US" dirty="0" err="1"/>
              <a:t>th</a:t>
            </a:r>
            <a:r>
              <a:rPr lang="en-US" dirty="0"/>
              <a:t>, td {</a:t>
            </a:r>
          </a:p>
          <a:p>
            <a:r>
              <a:rPr lang="en-US" dirty="0"/>
              <a:t>            padding: 10px;</a:t>
            </a:r>
          </a:p>
          <a:p>
            <a:r>
              <a:rPr lang="en-US" dirty="0"/>
              <a:t>        }</a:t>
            </a:r>
          </a:p>
          <a:p>
            <a:r>
              <a:rPr lang="en-US" dirty="0"/>
              <a:t>    &lt;/style&gt;</a:t>
            </a:r>
          </a:p>
        </p:txBody>
      </p:sp>
    </p:spTree>
    <p:extLst>
      <p:ext uri="{BB962C8B-B14F-4D97-AF65-F5344CB8AC3E}">
        <p14:creationId xmlns:p14="http://schemas.microsoft.com/office/powerpoint/2010/main" val="1950505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4572000" cy="3970318"/>
          </a:xfrm>
          <a:prstGeom prst="rect">
            <a:avLst/>
          </a:prstGeom>
        </p:spPr>
        <p:txBody>
          <a:bodyPr>
            <a:spAutoFit/>
          </a:bodyPr>
          <a:lstStyle/>
          <a:p>
            <a:r>
              <a:rPr lang="en-US" dirty="0"/>
              <a:t>&lt;style&gt;</a:t>
            </a:r>
          </a:p>
          <a:p>
            <a:r>
              <a:rPr lang="en-US" dirty="0"/>
              <a:t>        table {</a:t>
            </a:r>
          </a:p>
          <a:p>
            <a:r>
              <a:rPr lang="en-US" dirty="0"/>
              <a:t>            border-collapse: collapse;</a:t>
            </a:r>
          </a:p>
          <a:p>
            <a:r>
              <a:rPr lang="en-US" dirty="0"/>
              <a:t>        }</a:t>
            </a:r>
          </a:p>
          <a:p>
            <a:r>
              <a:rPr lang="en-US" dirty="0"/>
              <a:t>        table, </a:t>
            </a:r>
            <a:r>
              <a:rPr lang="en-US" dirty="0" err="1"/>
              <a:t>th</a:t>
            </a:r>
            <a:r>
              <a:rPr lang="en-US" dirty="0"/>
              <a:t>, td {</a:t>
            </a:r>
          </a:p>
          <a:p>
            <a:r>
              <a:rPr lang="en-US" dirty="0"/>
              <a:t>            border: 1px solid black;</a:t>
            </a:r>
          </a:p>
          <a:p>
            <a:r>
              <a:rPr lang="en-US" dirty="0"/>
              <a:t>        }</a:t>
            </a:r>
          </a:p>
          <a:p>
            <a:r>
              <a:rPr lang="en-US" dirty="0"/>
              <a:t>        </a:t>
            </a:r>
            <a:r>
              <a:rPr lang="en-US" dirty="0" err="1"/>
              <a:t>th</a:t>
            </a:r>
            <a:r>
              <a:rPr lang="en-US" dirty="0"/>
              <a:t>, td {</a:t>
            </a:r>
          </a:p>
          <a:p>
            <a:r>
              <a:rPr lang="en-US" dirty="0"/>
              <a:t>            padding: 10px;</a:t>
            </a:r>
          </a:p>
          <a:p>
            <a:r>
              <a:rPr lang="en-US" dirty="0"/>
              <a:t>        }</a:t>
            </a:r>
          </a:p>
          <a:p>
            <a:r>
              <a:rPr lang="en-US" dirty="0"/>
              <a:t>        </a:t>
            </a:r>
            <a:r>
              <a:rPr lang="en-US" dirty="0" err="1"/>
              <a:t>th</a:t>
            </a:r>
            <a:r>
              <a:rPr lang="en-US" dirty="0"/>
              <a:t> {</a:t>
            </a:r>
          </a:p>
          <a:p>
            <a:r>
              <a:rPr lang="en-US" dirty="0"/>
              <a:t>            text-align: left;</a:t>
            </a:r>
          </a:p>
          <a:p>
            <a:r>
              <a:rPr lang="en-US" dirty="0"/>
              <a:t>        }</a:t>
            </a:r>
          </a:p>
          <a:p>
            <a:r>
              <a:rPr lang="en-US" dirty="0"/>
              <a:t>    &lt;/style&gt;</a:t>
            </a:r>
          </a:p>
        </p:txBody>
      </p:sp>
    </p:spTree>
    <p:extLst>
      <p:ext uri="{BB962C8B-B14F-4D97-AF65-F5344CB8AC3E}">
        <p14:creationId xmlns:p14="http://schemas.microsoft.com/office/powerpoint/2010/main" val="4223366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061" y="152400"/>
            <a:ext cx="2941959" cy="369332"/>
          </a:xfrm>
          <a:prstGeom prst="rect">
            <a:avLst/>
          </a:prstGeom>
        </p:spPr>
        <p:txBody>
          <a:bodyPr wrap="none">
            <a:spAutoFit/>
          </a:bodyPr>
          <a:lstStyle/>
          <a:p>
            <a:pPr fontAlgn="base"/>
            <a:r>
              <a:rPr lang="en-US" b="1" dirty="0"/>
              <a:t>What You Can Do with HTML</a:t>
            </a:r>
          </a:p>
        </p:txBody>
      </p:sp>
      <p:sp>
        <p:nvSpPr>
          <p:cNvPr id="3" name="Rectangle 2"/>
          <p:cNvSpPr/>
          <p:nvPr/>
        </p:nvSpPr>
        <p:spPr>
          <a:xfrm>
            <a:off x="304800" y="762000"/>
            <a:ext cx="8229600" cy="4247317"/>
          </a:xfrm>
          <a:prstGeom prst="rect">
            <a:avLst/>
          </a:prstGeom>
        </p:spPr>
        <p:txBody>
          <a:bodyPr wrap="square">
            <a:spAutoFit/>
          </a:bodyPr>
          <a:lstStyle/>
          <a:p>
            <a:r>
              <a:rPr lang="en-US" dirty="0"/>
              <a:t>You can publish documents online with text, images, lists, tables, etc</a:t>
            </a:r>
            <a:r>
              <a:rPr lang="en-US" dirty="0" smtClean="0"/>
              <a:t>.</a:t>
            </a:r>
          </a:p>
          <a:p>
            <a:endParaRPr lang="en-US" dirty="0"/>
          </a:p>
          <a:p>
            <a:r>
              <a:rPr lang="en-US" dirty="0"/>
              <a:t>You can access web resources such as images, videos or other HTML document via hyperlinks</a:t>
            </a:r>
            <a:r>
              <a:rPr lang="en-US" dirty="0" smtClean="0"/>
              <a:t>.</a:t>
            </a:r>
          </a:p>
          <a:p>
            <a:endParaRPr lang="en-US" dirty="0"/>
          </a:p>
          <a:p>
            <a:r>
              <a:rPr lang="en-US" dirty="0"/>
              <a:t>You can create forms to collect user inputs like name, e-mail address, comments, etc</a:t>
            </a:r>
            <a:r>
              <a:rPr lang="en-US" dirty="0" smtClean="0"/>
              <a:t>.</a:t>
            </a:r>
          </a:p>
          <a:p>
            <a:endParaRPr lang="en-US" dirty="0"/>
          </a:p>
          <a:p>
            <a:r>
              <a:rPr lang="en-US" dirty="0"/>
              <a:t>You can include images, videos, sound clips, flash movies, applications and other HTML documents directly inside an HTML document</a:t>
            </a:r>
            <a:r>
              <a:rPr lang="en-US" dirty="0" smtClean="0"/>
              <a:t>.</a:t>
            </a:r>
          </a:p>
          <a:p>
            <a:endParaRPr lang="en-US" dirty="0"/>
          </a:p>
          <a:p>
            <a:r>
              <a:rPr lang="en-US" dirty="0"/>
              <a:t>You can create offline version of your website that work without internet</a:t>
            </a:r>
            <a:r>
              <a:rPr lang="en-US" dirty="0" smtClean="0"/>
              <a:t>.</a:t>
            </a:r>
          </a:p>
          <a:p>
            <a:endParaRPr lang="en-US" dirty="0"/>
          </a:p>
          <a:p>
            <a:r>
              <a:rPr lang="en-US" dirty="0"/>
              <a:t>You can store data in the user's web browser and access later on</a:t>
            </a:r>
            <a:r>
              <a:rPr lang="en-US" dirty="0" smtClean="0"/>
              <a:t>.</a:t>
            </a:r>
          </a:p>
          <a:p>
            <a:endParaRPr lang="en-US" dirty="0"/>
          </a:p>
          <a:p>
            <a:r>
              <a:rPr lang="en-US" dirty="0"/>
              <a:t>You can find the current location of your website's visitor.</a:t>
            </a:r>
          </a:p>
        </p:txBody>
      </p:sp>
      <p:sp>
        <p:nvSpPr>
          <p:cNvPr id="4" name="Rectangle 3"/>
          <p:cNvSpPr/>
          <p:nvPr/>
        </p:nvSpPr>
        <p:spPr>
          <a:xfrm>
            <a:off x="304800" y="5276671"/>
            <a:ext cx="8305800" cy="1200329"/>
          </a:xfrm>
          <a:prstGeom prst="rect">
            <a:avLst/>
          </a:prstGeom>
          <a:solidFill>
            <a:schemeClr val="accent1">
              <a:lumMod val="20000"/>
              <a:lumOff val="80000"/>
            </a:schemeClr>
          </a:solidFill>
        </p:spPr>
        <p:txBody>
          <a:bodyPr wrap="square">
            <a:spAutoFit/>
          </a:bodyPr>
          <a:lstStyle/>
          <a:p>
            <a:r>
              <a:rPr lang="en-US" b="1" dirty="0"/>
              <a:t>Note:</a:t>
            </a:r>
            <a:r>
              <a:rPr lang="en-US" dirty="0"/>
              <a:t> HTML as described earlier is a markup language not a programming language, like Java, Ruby, PHP, etc. You need a web browser to view the HTML pages. The web browsers do not display the HTML tags, but uses the tags to interpret the content of the web pages.</a:t>
            </a:r>
          </a:p>
        </p:txBody>
      </p:sp>
    </p:spTree>
    <p:extLst>
      <p:ext uri="{BB962C8B-B14F-4D97-AF65-F5344CB8AC3E}">
        <p14:creationId xmlns:p14="http://schemas.microsoft.com/office/powerpoint/2010/main" val="19566327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1735"/>
            <a:ext cx="2417650" cy="461665"/>
          </a:xfrm>
          <a:prstGeom prst="rect">
            <a:avLst/>
          </a:prstGeom>
          <a:noFill/>
        </p:spPr>
        <p:txBody>
          <a:bodyPr wrap="none" rtlCol="0">
            <a:spAutoFit/>
          </a:bodyPr>
          <a:lstStyle/>
          <a:p>
            <a:r>
              <a:rPr lang="en-US" sz="2400" b="1" dirty="0" smtClean="0"/>
              <a:t>Spanning Column</a:t>
            </a:r>
            <a:endParaRPr lang="en-US" sz="2400" b="1" dirty="0"/>
          </a:p>
        </p:txBody>
      </p:sp>
      <p:sp>
        <p:nvSpPr>
          <p:cNvPr id="3" name="Rectangle 2"/>
          <p:cNvSpPr/>
          <p:nvPr/>
        </p:nvSpPr>
        <p:spPr>
          <a:xfrm>
            <a:off x="228600" y="913686"/>
            <a:ext cx="7848600" cy="4801314"/>
          </a:xfrm>
          <a:prstGeom prst="rect">
            <a:avLst/>
          </a:prstGeom>
        </p:spPr>
        <p:txBody>
          <a:bodyPr wrap="square">
            <a:spAutoFit/>
          </a:bodyPr>
          <a:lstStyle/>
          <a:p>
            <a:r>
              <a:rPr lang="en-US" dirty="0"/>
              <a:t>&lt;!DOCTYPE html&gt;</a:t>
            </a:r>
          </a:p>
          <a:p>
            <a:r>
              <a:rPr lang="en-US" dirty="0"/>
              <a:t>&lt;html&gt;</a:t>
            </a:r>
          </a:p>
          <a:p>
            <a:r>
              <a:rPr lang="en-US" dirty="0"/>
              <a:t>&lt;head&gt;</a:t>
            </a:r>
          </a:p>
          <a:p>
            <a:r>
              <a:rPr lang="en-US" dirty="0"/>
              <a:t>    &lt;title&gt;Span Multiple Columns </a:t>
            </a:r>
            <a:r>
              <a:rPr lang="en-US" dirty="0" smtClean="0"/>
              <a:t>&lt;/</a:t>
            </a:r>
            <a:r>
              <a:rPr lang="en-US" dirty="0"/>
              <a:t>title&gt;</a:t>
            </a:r>
          </a:p>
          <a:p>
            <a:r>
              <a:rPr lang="en-US" dirty="0"/>
              <a:t>    &lt;style&gt;</a:t>
            </a:r>
          </a:p>
          <a:p>
            <a:r>
              <a:rPr lang="en-US" dirty="0"/>
              <a:t>        table {</a:t>
            </a:r>
          </a:p>
          <a:p>
            <a:r>
              <a:rPr lang="en-US" dirty="0"/>
              <a:t>            width: 300px;</a:t>
            </a:r>
          </a:p>
          <a:p>
            <a:r>
              <a:rPr lang="en-US" dirty="0"/>
              <a:t>            border-collapse: collapse;</a:t>
            </a:r>
          </a:p>
          <a:p>
            <a:r>
              <a:rPr lang="en-US" dirty="0"/>
              <a:t>        }</a:t>
            </a:r>
          </a:p>
          <a:p>
            <a:r>
              <a:rPr lang="en-US" dirty="0"/>
              <a:t>        table, </a:t>
            </a:r>
            <a:r>
              <a:rPr lang="en-US" dirty="0" err="1"/>
              <a:t>th</a:t>
            </a:r>
            <a:r>
              <a:rPr lang="en-US" dirty="0"/>
              <a:t>, td {</a:t>
            </a:r>
          </a:p>
          <a:p>
            <a:r>
              <a:rPr lang="en-US" dirty="0"/>
              <a:t>            border: 1px solid black;</a:t>
            </a:r>
          </a:p>
          <a:p>
            <a:r>
              <a:rPr lang="en-US" dirty="0"/>
              <a:t>        }</a:t>
            </a:r>
          </a:p>
          <a:p>
            <a:r>
              <a:rPr lang="en-US" dirty="0"/>
              <a:t>        </a:t>
            </a:r>
            <a:r>
              <a:rPr lang="en-US" dirty="0" err="1"/>
              <a:t>th</a:t>
            </a:r>
            <a:r>
              <a:rPr lang="en-US" dirty="0"/>
              <a:t>, td {</a:t>
            </a:r>
          </a:p>
          <a:p>
            <a:r>
              <a:rPr lang="en-US" dirty="0"/>
              <a:t>            padding: 10px;</a:t>
            </a:r>
          </a:p>
          <a:p>
            <a:r>
              <a:rPr lang="en-US" dirty="0"/>
              <a:t>        }</a:t>
            </a:r>
          </a:p>
          <a:p>
            <a:r>
              <a:rPr lang="en-US" dirty="0"/>
              <a:t>    &lt;/style&gt;</a:t>
            </a:r>
          </a:p>
          <a:p>
            <a:r>
              <a:rPr lang="en-US" dirty="0"/>
              <a:t>&lt;/head</a:t>
            </a:r>
            <a:r>
              <a:rPr lang="en-US" dirty="0" smtClean="0"/>
              <a:t>&gt;</a:t>
            </a:r>
            <a:endParaRPr lang="en-US" dirty="0"/>
          </a:p>
        </p:txBody>
      </p:sp>
    </p:spTree>
    <p:extLst>
      <p:ext uri="{BB962C8B-B14F-4D97-AF65-F5344CB8AC3E}">
        <p14:creationId xmlns:p14="http://schemas.microsoft.com/office/powerpoint/2010/main" val="1662100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305800" cy="4247317"/>
          </a:xfrm>
          <a:prstGeom prst="rect">
            <a:avLst/>
          </a:prstGeom>
        </p:spPr>
        <p:txBody>
          <a:bodyPr wrap="square">
            <a:spAutoFit/>
          </a:bodyPr>
          <a:lstStyle/>
          <a:p>
            <a:r>
              <a:rPr lang="en-US" dirty="0"/>
              <a:t>&lt;body&gt;</a:t>
            </a:r>
          </a:p>
          <a:p>
            <a:r>
              <a:rPr lang="en-US" dirty="0"/>
              <a:t>    &lt;h2&gt;Spanning Columns&lt;/h2&gt;</a:t>
            </a:r>
          </a:p>
          <a:p>
            <a:r>
              <a:rPr lang="en-US" dirty="0"/>
              <a:t>    &lt;table&gt;</a:t>
            </a:r>
          </a:p>
          <a:p>
            <a:r>
              <a:rPr lang="en-US" dirty="0"/>
              <a:t>        &lt;</a:t>
            </a:r>
            <a:r>
              <a:rPr lang="en-US" dirty="0" err="1"/>
              <a:t>tr</a:t>
            </a:r>
            <a:r>
              <a:rPr lang="en-US" dirty="0"/>
              <a:t>&gt;</a:t>
            </a:r>
          </a:p>
          <a:p>
            <a:r>
              <a:rPr lang="en-US" dirty="0"/>
              <a:t>            &lt;</a:t>
            </a:r>
            <a:r>
              <a:rPr lang="en-US" dirty="0" err="1"/>
              <a:t>th</a:t>
            </a:r>
            <a:r>
              <a:rPr lang="en-US" dirty="0"/>
              <a:t>&gt;Name&lt;/</a:t>
            </a:r>
            <a:r>
              <a:rPr lang="en-US" dirty="0" err="1"/>
              <a:t>th</a:t>
            </a:r>
            <a:r>
              <a:rPr lang="en-US" dirty="0"/>
              <a:t>&gt;</a:t>
            </a:r>
          </a:p>
          <a:p>
            <a:r>
              <a:rPr lang="en-US" dirty="0"/>
              <a:t>            &lt;</a:t>
            </a:r>
            <a:r>
              <a:rPr lang="en-US" dirty="0" err="1"/>
              <a:t>th</a:t>
            </a:r>
            <a:r>
              <a:rPr lang="en-US" dirty="0"/>
              <a:t> </a:t>
            </a:r>
            <a:r>
              <a:rPr lang="en-US" dirty="0" err="1"/>
              <a:t>colspan</a:t>
            </a:r>
            <a:r>
              <a:rPr lang="en-US" dirty="0"/>
              <a:t>="2"&gt;Phone&lt;/</a:t>
            </a:r>
            <a:r>
              <a:rPr lang="en-US" dirty="0" err="1"/>
              <a:t>th</a:t>
            </a:r>
            <a:r>
              <a:rPr lang="en-US" dirty="0"/>
              <a:t>&gt;</a:t>
            </a:r>
          </a:p>
          <a:p>
            <a:r>
              <a:rPr lang="en-US" dirty="0"/>
              <a:t>        &lt;/</a:t>
            </a:r>
            <a:r>
              <a:rPr lang="en-US" dirty="0" err="1"/>
              <a:t>tr</a:t>
            </a:r>
            <a:r>
              <a:rPr lang="en-US" dirty="0"/>
              <a:t>&gt;</a:t>
            </a:r>
          </a:p>
          <a:p>
            <a:r>
              <a:rPr lang="en-US" dirty="0"/>
              <a:t>        &lt;</a:t>
            </a:r>
            <a:r>
              <a:rPr lang="en-US" dirty="0" err="1"/>
              <a:t>tr</a:t>
            </a:r>
            <a:r>
              <a:rPr lang="en-US" dirty="0"/>
              <a:t>&gt;</a:t>
            </a:r>
          </a:p>
          <a:p>
            <a:r>
              <a:rPr lang="en-US" dirty="0"/>
              <a:t>            &lt;</a:t>
            </a:r>
            <a:r>
              <a:rPr lang="en-US" dirty="0" smtClean="0"/>
              <a:t>td&gt;Rajesh Kumar&lt;/</a:t>
            </a:r>
            <a:r>
              <a:rPr lang="en-US" dirty="0"/>
              <a:t>td&gt;</a:t>
            </a:r>
          </a:p>
          <a:p>
            <a:r>
              <a:rPr lang="en-US" dirty="0"/>
              <a:t>            &lt;</a:t>
            </a:r>
            <a:r>
              <a:rPr lang="en-US" dirty="0" smtClean="0"/>
              <a:t>td&gt;2958648&lt;/</a:t>
            </a:r>
            <a:r>
              <a:rPr lang="en-US" dirty="0"/>
              <a:t>td&gt;</a:t>
            </a:r>
          </a:p>
          <a:p>
            <a:r>
              <a:rPr lang="en-US" dirty="0"/>
              <a:t>            &lt;</a:t>
            </a:r>
            <a:r>
              <a:rPr lang="en-US" dirty="0" smtClean="0"/>
              <a:t>td&gt;7859256&lt;/</a:t>
            </a:r>
            <a:r>
              <a:rPr lang="en-US" dirty="0"/>
              <a:t>td&gt;</a:t>
            </a:r>
          </a:p>
          <a:p>
            <a:r>
              <a:rPr lang="en-US" dirty="0"/>
              <a:t>        &lt;/</a:t>
            </a:r>
            <a:r>
              <a:rPr lang="en-US" dirty="0" err="1"/>
              <a:t>tr</a:t>
            </a:r>
            <a:r>
              <a:rPr lang="en-US" dirty="0"/>
              <a:t>&gt;</a:t>
            </a:r>
          </a:p>
          <a:p>
            <a:r>
              <a:rPr lang="en-US" dirty="0"/>
              <a:t>    &lt;/table&gt;</a:t>
            </a:r>
          </a:p>
          <a:p>
            <a:r>
              <a:rPr lang="en-US" dirty="0"/>
              <a:t>&lt;/body&gt;</a:t>
            </a:r>
          </a:p>
          <a:p>
            <a:r>
              <a:rPr lang="en-US" dirty="0"/>
              <a:t>&lt;/html </a:t>
            </a:r>
          </a:p>
        </p:txBody>
      </p:sp>
      <p:graphicFrame>
        <p:nvGraphicFramePr>
          <p:cNvPr id="3" name="Table 2"/>
          <p:cNvGraphicFramePr>
            <a:graphicFrameLocks noGrp="1"/>
          </p:cNvGraphicFramePr>
          <p:nvPr>
            <p:extLst>
              <p:ext uri="{D42A27DB-BD31-4B8C-83A1-F6EECF244321}">
                <p14:modId xmlns:p14="http://schemas.microsoft.com/office/powerpoint/2010/main" val="2451618668"/>
              </p:ext>
            </p:extLst>
          </p:nvPr>
        </p:nvGraphicFramePr>
        <p:xfrm>
          <a:off x="3962400" y="4724400"/>
          <a:ext cx="4800600" cy="929640"/>
        </p:xfrm>
        <a:graphic>
          <a:graphicData uri="http://schemas.openxmlformats.org/drawingml/2006/table">
            <a:tbl>
              <a:tblPr/>
              <a:tblGrid>
                <a:gridCol w="1600200"/>
                <a:gridCol w="1600200"/>
                <a:gridCol w="1600200"/>
              </a:tblGrid>
              <a:tr h="0">
                <a:tc>
                  <a:txBody>
                    <a:bodyPr/>
                    <a:lstStyle/>
                    <a:p>
                      <a:r>
                        <a:rPr lang="en-US" dirty="0">
                          <a:effectLst/>
                        </a:rPr>
                        <a:t>Name</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2">
                  <a:txBody>
                    <a:bodyPr/>
                    <a:lstStyle/>
                    <a:p>
                      <a:r>
                        <a:rPr lang="en-US">
                          <a:effectLst/>
                        </a:rPr>
                        <a:t>Phone</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n-US"/>
                    </a:p>
                  </a:txBody>
                  <a:tcPr/>
                </a:tc>
              </a:tr>
              <a:tr h="0">
                <a:tc>
                  <a:txBody>
                    <a:bodyPr/>
                    <a:lstStyle/>
                    <a:p>
                      <a:r>
                        <a:rPr lang="en-US" dirty="0" smtClean="0"/>
                        <a:t>Rajesh Kumar</a:t>
                      </a:r>
                      <a:endParaRPr lang="en-US" dirty="0">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dirty="0" smtClean="0"/>
                        <a:t>2958648</a:t>
                      </a:r>
                      <a:endParaRPr lang="en-US" dirty="0">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dirty="0" smtClean="0"/>
                        <a:t>7859256</a:t>
                      </a:r>
                      <a:endParaRPr lang="en-US" dirty="0">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39645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09600"/>
            <a:ext cx="5638800" cy="4524315"/>
          </a:xfrm>
          <a:prstGeom prst="rect">
            <a:avLst/>
          </a:prstGeom>
        </p:spPr>
        <p:txBody>
          <a:bodyPr wrap="square">
            <a:spAutoFit/>
          </a:bodyPr>
          <a:lstStyle/>
          <a:p>
            <a:r>
              <a:rPr lang="en-US" dirty="0"/>
              <a:t>&lt;body&gt;</a:t>
            </a:r>
          </a:p>
          <a:p>
            <a:r>
              <a:rPr lang="en-US" dirty="0"/>
              <a:t>    &lt;h2&gt;Spanning Rows&lt;/h2&gt;</a:t>
            </a:r>
          </a:p>
          <a:p>
            <a:r>
              <a:rPr lang="en-US" dirty="0"/>
              <a:t>    &lt;table&gt;</a:t>
            </a:r>
          </a:p>
          <a:p>
            <a:r>
              <a:rPr lang="en-US" dirty="0"/>
              <a:t>        &lt;</a:t>
            </a:r>
            <a:r>
              <a:rPr lang="en-US" dirty="0" err="1"/>
              <a:t>tr</a:t>
            </a:r>
            <a:r>
              <a:rPr lang="en-US" dirty="0"/>
              <a:t>&gt;</a:t>
            </a:r>
          </a:p>
          <a:p>
            <a:r>
              <a:rPr lang="en-US" dirty="0"/>
              <a:t>            &lt;</a:t>
            </a:r>
            <a:r>
              <a:rPr lang="en-US" dirty="0" err="1"/>
              <a:t>th</a:t>
            </a:r>
            <a:r>
              <a:rPr lang="en-US" dirty="0"/>
              <a:t>&gt;Name:&lt;/</a:t>
            </a:r>
            <a:r>
              <a:rPr lang="en-US" dirty="0" err="1"/>
              <a:t>th</a:t>
            </a:r>
            <a:r>
              <a:rPr lang="en-US" dirty="0"/>
              <a:t>&gt;</a:t>
            </a:r>
          </a:p>
          <a:p>
            <a:r>
              <a:rPr lang="en-US" dirty="0"/>
              <a:t>            &lt;</a:t>
            </a:r>
            <a:r>
              <a:rPr lang="en-US" dirty="0" smtClean="0"/>
              <a:t>td&gt;Rajesh Kumar&lt;/</a:t>
            </a:r>
            <a:r>
              <a:rPr lang="en-US" dirty="0"/>
              <a:t>td&gt;</a:t>
            </a:r>
          </a:p>
          <a:p>
            <a:r>
              <a:rPr lang="en-US" dirty="0"/>
              <a:t>        &lt;/</a:t>
            </a:r>
            <a:r>
              <a:rPr lang="en-US" dirty="0" err="1"/>
              <a:t>tr</a:t>
            </a:r>
            <a:r>
              <a:rPr lang="en-US" dirty="0"/>
              <a:t>&gt;</a:t>
            </a:r>
          </a:p>
          <a:p>
            <a:r>
              <a:rPr lang="en-US" dirty="0"/>
              <a:t>        &lt;</a:t>
            </a:r>
            <a:r>
              <a:rPr lang="en-US" dirty="0" err="1"/>
              <a:t>tr</a:t>
            </a:r>
            <a:r>
              <a:rPr lang="en-US" dirty="0"/>
              <a:t>&gt;</a:t>
            </a:r>
          </a:p>
          <a:p>
            <a:r>
              <a:rPr lang="en-US" dirty="0"/>
              <a:t>            &lt;</a:t>
            </a:r>
            <a:r>
              <a:rPr lang="en-US" dirty="0" err="1"/>
              <a:t>th</a:t>
            </a:r>
            <a:r>
              <a:rPr lang="en-US" dirty="0"/>
              <a:t> </a:t>
            </a:r>
            <a:r>
              <a:rPr lang="en-US" dirty="0" err="1"/>
              <a:t>rowspan</a:t>
            </a:r>
            <a:r>
              <a:rPr lang="en-US" dirty="0"/>
              <a:t>="2"&gt;Phone:&lt;/</a:t>
            </a:r>
            <a:r>
              <a:rPr lang="en-US" dirty="0" err="1"/>
              <a:t>th</a:t>
            </a:r>
            <a:r>
              <a:rPr lang="en-US" dirty="0"/>
              <a:t>&gt;</a:t>
            </a:r>
          </a:p>
          <a:p>
            <a:r>
              <a:rPr lang="en-US" dirty="0"/>
              <a:t>            &lt;</a:t>
            </a:r>
            <a:r>
              <a:rPr lang="en-US" dirty="0" smtClean="0"/>
              <a:t>td&gt;</a:t>
            </a:r>
            <a:r>
              <a:rPr lang="en-US" dirty="0"/>
              <a:t>2958648</a:t>
            </a:r>
            <a:r>
              <a:rPr lang="en-US" dirty="0" smtClean="0"/>
              <a:t>&lt;/</a:t>
            </a:r>
            <a:r>
              <a:rPr lang="en-US" dirty="0"/>
              <a:t>td&gt;</a:t>
            </a:r>
          </a:p>
          <a:p>
            <a:r>
              <a:rPr lang="en-US" dirty="0"/>
              <a:t>        &lt;/</a:t>
            </a:r>
            <a:r>
              <a:rPr lang="en-US" dirty="0" err="1"/>
              <a:t>tr</a:t>
            </a:r>
            <a:r>
              <a:rPr lang="en-US" dirty="0"/>
              <a:t>&gt;</a:t>
            </a:r>
          </a:p>
          <a:p>
            <a:r>
              <a:rPr lang="en-US" dirty="0"/>
              <a:t>        &lt;</a:t>
            </a:r>
            <a:r>
              <a:rPr lang="en-US" dirty="0" err="1"/>
              <a:t>tr</a:t>
            </a:r>
            <a:r>
              <a:rPr lang="en-US" dirty="0"/>
              <a:t>&gt;</a:t>
            </a:r>
          </a:p>
          <a:p>
            <a:r>
              <a:rPr lang="en-US" dirty="0"/>
              <a:t>            &lt;</a:t>
            </a:r>
            <a:r>
              <a:rPr lang="en-US" dirty="0" smtClean="0"/>
              <a:t>td&gt;</a:t>
            </a:r>
            <a:r>
              <a:rPr lang="en-US" dirty="0"/>
              <a:t>7859256</a:t>
            </a:r>
            <a:r>
              <a:rPr lang="en-US" dirty="0" smtClean="0"/>
              <a:t>&lt;/</a:t>
            </a:r>
            <a:r>
              <a:rPr lang="en-US" dirty="0"/>
              <a:t>td&gt;</a:t>
            </a:r>
          </a:p>
          <a:p>
            <a:r>
              <a:rPr lang="en-US" dirty="0"/>
              <a:t>        &lt;/</a:t>
            </a:r>
            <a:r>
              <a:rPr lang="en-US" dirty="0" err="1"/>
              <a:t>tr</a:t>
            </a:r>
            <a:r>
              <a:rPr lang="en-US" dirty="0"/>
              <a:t>&gt;</a:t>
            </a:r>
          </a:p>
          <a:p>
            <a:r>
              <a:rPr lang="en-US" dirty="0"/>
              <a:t>    &lt;/table&gt;</a:t>
            </a:r>
          </a:p>
          <a:p>
            <a:r>
              <a:rPr lang="en-US" dirty="0"/>
              <a:t>&lt;/body&gt;</a:t>
            </a:r>
          </a:p>
        </p:txBody>
      </p:sp>
      <p:sp>
        <p:nvSpPr>
          <p:cNvPr id="3" name="TextBox 2"/>
          <p:cNvSpPr txBox="1"/>
          <p:nvPr/>
        </p:nvSpPr>
        <p:spPr>
          <a:xfrm>
            <a:off x="152400" y="71735"/>
            <a:ext cx="2116413" cy="461665"/>
          </a:xfrm>
          <a:prstGeom prst="rect">
            <a:avLst/>
          </a:prstGeom>
          <a:noFill/>
        </p:spPr>
        <p:txBody>
          <a:bodyPr wrap="none" rtlCol="0">
            <a:spAutoFit/>
          </a:bodyPr>
          <a:lstStyle/>
          <a:p>
            <a:r>
              <a:rPr lang="en-US" sz="2400" b="1" dirty="0" smtClean="0"/>
              <a:t>Spanning Rows</a:t>
            </a:r>
            <a:endParaRPr lang="en-US" sz="2400" b="1" dirty="0"/>
          </a:p>
        </p:txBody>
      </p:sp>
      <p:graphicFrame>
        <p:nvGraphicFramePr>
          <p:cNvPr id="4" name="Table 3"/>
          <p:cNvGraphicFramePr>
            <a:graphicFrameLocks noGrp="1"/>
          </p:cNvGraphicFramePr>
          <p:nvPr>
            <p:extLst>
              <p:ext uri="{D42A27DB-BD31-4B8C-83A1-F6EECF244321}">
                <p14:modId xmlns:p14="http://schemas.microsoft.com/office/powerpoint/2010/main" val="1762341695"/>
              </p:ext>
            </p:extLst>
          </p:nvPr>
        </p:nvGraphicFramePr>
        <p:xfrm>
          <a:off x="4648200" y="4876800"/>
          <a:ext cx="4111336" cy="1394460"/>
        </p:xfrm>
        <a:graphic>
          <a:graphicData uri="http://schemas.openxmlformats.org/drawingml/2006/table">
            <a:tbl>
              <a:tblPr/>
              <a:tblGrid>
                <a:gridCol w="2055668"/>
                <a:gridCol w="2055668"/>
              </a:tblGrid>
              <a:tr h="0">
                <a:tc>
                  <a:txBody>
                    <a:bodyPr/>
                    <a:lstStyle/>
                    <a:p>
                      <a:r>
                        <a:rPr lang="en-US" dirty="0">
                          <a:effectLst/>
                        </a:rPr>
                        <a:t>Name:</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dirty="0" smtClean="0"/>
                        <a:t>Rajesh Kumar</a:t>
                      </a:r>
                      <a:endParaRPr lang="en-US" dirty="0">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0">
                <a:tc rowSpan="2">
                  <a:txBody>
                    <a:bodyPr/>
                    <a:lstStyle/>
                    <a:p>
                      <a:r>
                        <a:rPr lang="en-US">
                          <a:effectLst/>
                        </a:rPr>
                        <a:t>Phone:</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dirty="0" smtClean="0"/>
                        <a:t>2958648</a:t>
                      </a:r>
                      <a:endParaRPr lang="en-US" dirty="0">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0">
                <a:tc vMerge="1">
                  <a:txBody>
                    <a:bodyPr/>
                    <a:lstStyle/>
                    <a:p>
                      <a:endParaRPr lang="en-US"/>
                    </a:p>
                  </a:txBody>
                  <a:tcPr/>
                </a:tc>
                <a:tc>
                  <a:txBody>
                    <a:bodyPr/>
                    <a:lstStyle/>
                    <a:p>
                      <a:r>
                        <a:rPr lang="en-US" dirty="0" smtClean="0"/>
                        <a:t>7859256</a:t>
                      </a:r>
                      <a:endParaRPr lang="en-US" dirty="0">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26337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1211229" cy="369332"/>
          </a:xfrm>
          <a:prstGeom prst="rect">
            <a:avLst/>
          </a:prstGeom>
        </p:spPr>
        <p:txBody>
          <a:bodyPr wrap="none">
            <a:spAutoFit/>
          </a:bodyPr>
          <a:lstStyle/>
          <a:p>
            <a:pPr fontAlgn="base"/>
            <a:r>
              <a:rPr lang="en-US" b="1" dirty="0"/>
              <a:t>HTML Lists</a:t>
            </a:r>
          </a:p>
        </p:txBody>
      </p:sp>
      <p:sp>
        <p:nvSpPr>
          <p:cNvPr id="3" name="Rectangle 1"/>
          <p:cNvSpPr>
            <a:spLocks noChangeArrowheads="1"/>
          </p:cNvSpPr>
          <p:nvPr/>
        </p:nvSpPr>
        <p:spPr bwMode="auto">
          <a:xfrm>
            <a:off x="256309" y="515035"/>
            <a:ext cx="8735291" cy="64633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An unordered list created using the </a:t>
            </a:r>
            <a:r>
              <a:rPr kumimoji="0" lang="en-US" b="0" i="0" u="none" strike="noStrike" cap="none" normalizeH="0" baseline="0" dirty="0" smtClean="0">
                <a:ln>
                  <a:noFill/>
                </a:ln>
                <a:solidFill>
                  <a:srgbClr val="333333"/>
                </a:solidFill>
                <a:effectLst/>
                <a:latin typeface="Consolas" pitchFamily="49" charset="0"/>
                <a:cs typeface="Arial" pitchFamily="34" charset="0"/>
              </a:rPr>
              <a:t>&lt;</a:t>
            </a:r>
            <a:r>
              <a:rPr kumimoji="0" lang="en-US" b="0" i="0" u="none" strike="noStrike" cap="none" normalizeH="0" baseline="0" dirty="0" err="1" smtClean="0">
                <a:ln>
                  <a:noFill/>
                </a:ln>
                <a:solidFill>
                  <a:srgbClr val="333333"/>
                </a:solidFill>
                <a:effectLst/>
                <a:latin typeface="Consolas" pitchFamily="49" charset="0"/>
                <a:cs typeface="Arial" pitchFamily="34" charset="0"/>
              </a:rPr>
              <a:t>ul</a:t>
            </a:r>
            <a:r>
              <a:rPr kumimoji="0" lang="en-US" b="0" i="0" u="none" strike="noStrike" cap="none" normalizeH="0" baseline="0" dirty="0" smtClean="0">
                <a:ln>
                  <a:noFill/>
                </a:ln>
                <a:solidFill>
                  <a:srgbClr val="333333"/>
                </a:solidFill>
                <a:effectLst/>
                <a:latin typeface="Consolas" pitchFamily="49" charset="0"/>
                <a:cs typeface="Arial" pitchFamily="34" charset="0"/>
              </a:rPr>
              <a:t>&gt;</a:t>
            </a:r>
            <a:r>
              <a:rPr kumimoji="0" lang="en-US" b="0" i="0" u="none" strike="noStrike" cap="none" normalizeH="0" baseline="0" dirty="0" smtClean="0">
                <a:ln>
                  <a:noFill/>
                </a:ln>
                <a:solidFill>
                  <a:srgbClr val="414141"/>
                </a:solidFill>
                <a:effectLst/>
                <a:latin typeface="Segoe UI" pitchFamily="34" charset="0"/>
                <a:cs typeface="Segoe UI" pitchFamily="34" charset="0"/>
              </a:rPr>
              <a:t> element, and each list item starts with the </a:t>
            </a:r>
            <a:r>
              <a:rPr kumimoji="0" lang="en-US" b="0" i="0" u="none" strike="noStrike" cap="none" normalizeH="0" baseline="0" dirty="0" smtClean="0">
                <a:ln>
                  <a:noFill/>
                </a:ln>
                <a:solidFill>
                  <a:srgbClr val="333333"/>
                </a:solidFill>
                <a:effectLst/>
                <a:latin typeface="Consolas" pitchFamily="49" charset="0"/>
                <a:cs typeface="Arial" pitchFamily="34" charset="0"/>
              </a:rPr>
              <a:t>&lt;li&gt;</a:t>
            </a:r>
            <a:r>
              <a:rPr kumimoji="0" lang="en-US" b="0" i="0" u="none" strike="noStrike" cap="none" normalizeH="0" baseline="0" dirty="0" smtClean="0">
                <a:ln>
                  <a:noFill/>
                </a:ln>
                <a:solidFill>
                  <a:srgbClr val="414141"/>
                </a:solidFill>
                <a:effectLst/>
                <a:latin typeface="Segoe UI" pitchFamily="34" charset="0"/>
                <a:cs typeface="Segoe UI" pitchFamily="34" charset="0"/>
              </a:rPr>
              <a:t> element.</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4" name="Rectangle 3"/>
          <p:cNvSpPr/>
          <p:nvPr/>
        </p:nvSpPr>
        <p:spPr>
          <a:xfrm>
            <a:off x="533400" y="1524000"/>
            <a:ext cx="4572000" cy="1477328"/>
          </a:xfrm>
          <a:prstGeom prst="rect">
            <a:avLst/>
          </a:prstGeom>
        </p:spPr>
        <p:txBody>
          <a:bodyPr>
            <a:spAutoFit/>
          </a:bodyPr>
          <a:lstStyle/>
          <a:p>
            <a:r>
              <a:rPr lang="it-IT" dirty="0"/>
              <a:t>&lt;ul&gt;</a:t>
            </a:r>
          </a:p>
          <a:p>
            <a:r>
              <a:rPr lang="it-IT" dirty="0"/>
              <a:t>        &lt;li&gt;Chocolate Cake&lt;/li&gt;</a:t>
            </a:r>
          </a:p>
          <a:p>
            <a:r>
              <a:rPr lang="it-IT" dirty="0"/>
              <a:t>        &lt;li&gt;Black Forest Cake&lt;/li&gt;</a:t>
            </a:r>
          </a:p>
          <a:p>
            <a:r>
              <a:rPr lang="it-IT" dirty="0"/>
              <a:t>        &lt;li&gt;Pineapple Cake&lt;/li&gt;</a:t>
            </a:r>
          </a:p>
          <a:p>
            <a:r>
              <a:rPr lang="it-IT" dirty="0"/>
              <a:t>    &lt;/ul&gt;</a:t>
            </a:r>
            <a:endParaRPr lang="en-US" dirty="0"/>
          </a:p>
        </p:txBody>
      </p:sp>
      <p:sp>
        <p:nvSpPr>
          <p:cNvPr id="5" name="Rectangle 4"/>
          <p:cNvSpPr/>
          <p:nvPr/>
        </p:nvSpPr>
        <p:spPr>
          <a:xfrm>
            <a:off x="4191000" y="3733800"/>
            <a:ext cx="4572000" cy="2862322"/>
          </a:xfrm>
          <a:prstGeom prst="rect">
            <a:avLst/>
          </a:prstGeom>
        </p:spPr>
        <p:txBody>
          <a:bodyPr>
            <a:spAutoFit/>
          </a:bodyPr>
          <a:lstStyle/>
          <a:p>
            <a:r>
              <a:rPr lang="it-IT" dirty="0"/>
              <a:t> &lt;ul&gt;</a:t>
            </a:r>
          </a:p>
          <a:p>
            <a:r>
              <a:rPr lang="it-IT" dirty="0"/>
              <a:t>        &lt;li&gt;Chocolate Cake</a:t>
            </a:r>
          </a:p>
          <a:p>
            <a:r>
              <a:rPr lang="it-IT" dirty="0"/>
              <a:t>            &lt;ul&gt;</a:t>
            </a:r>
          </a:p>
          <a:p>
            <a:r>
              <a:rPr lang="it-IT" dirty="0"/>
              <a:t>                &lt;li&gt;Chocolate Velvet Cake&lt;/li&gt;</a:t>
            </a:r>
          </a:p>
          <a:p>
            <a:r>
              <a:rPr lang="it-IT" dirty="0"/>
              <a:t>                &lt;li&gt;Chocolate Lava Cake&lt;/li&gt;</a:t>
            </a:r>
          </a:p>
          <a:p>
            <a:r>
              <a:rPr lang="it-IT" dirty="0"/>
              <a:t>            &lt;/ul&gt;</a:t>
            </a:r>
          </a:p>
          <a:p>
            <a:r>
              <a:rPr lang="it-IT" dirty="0"/>
              <a:t>        &lt;/li&gt;</a:t>
            </a:r>
          </a:p>
          <a:p>
            <a:r>
              <a:rPr lang="it-IT" dirty="0"/>
              <a:t>        &lt;li&gt;Black Forest Cake&lt;/li&gt;</a:t>
            </a:r>
          </a:p>
          <a:p>
            <a:r>
              <a:rPr lang="it-IT" dirty="0"/>
              <a:t>        &lt;li&gt;Pineapple Cake&lt;/li&gt;</a:t>
            </a:r>
          </a:p>
          <a:p>
            <a:r>
              <a:rPr lang="it-IT" dirty="0"/>
              <a:t>    &lt;/ul&gt;</a:t>
            </a:r>
            <a:endParaRPr lang="en-US" dirty="0"/>
          </a:p>
        </p:txBody>
      </p:sp>
    </p:spTree>
    <p:extLst>
      <p:ext uri="{BB962C8B-B14F-4D97-AF65-F5344CB8AC3E}">
        <p14:creationId xmlns:p14="http://schemas.microsoft.com/office/powerpoint/2010/main" val="910574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4572000" cy="1477328"/>
          </a:xfrm>
          <a:prstGeom prst="rect">
            <a:avLst/>
          </a:prstGeom>
        </p:spPr>
        <p:txBody>
          <a:bodyPr>
            <a:spAutoFit/>
          </a:bodyPr>
          <a:lstStyle/>
          <a:p>
            <a:r>
              <a:rPr lang="pl-PL" dirty="0"/>
              <a:t> &lt;style&gt;</a:t>
            </a:r>
          </a:p>
          <a:p>
            <a:r>
              <a:rPr lang="pl-PL" dirty="0"/>
              <a:t>        ul {</a:t>
            </a:r>
          </a:p>
          <a:p>
            <a:r>
              <a:rPr lang="pl-PL" dirty="0"/>
              <a:t>            list-style-type: square;</a:t>
            </a:r>
          </a:p>
          <a:p>
            <a:r>
              <a:rPr lang="pl-PL" dirty="0"/>
              <a:t>        }</a:t>
            </a:r>
          </a:p>
          <a:p>
            <a:r>
              <a:rPr lang="pl-PL" dirty="0"/>
              <a:t>    &lt;/style&gt;</a:t>
            </a:r>
            <a:endParaRPr lang="en-US" dirty="0"/>
          </a:p>
        </p:txBody>
      </p:sp>
      <p:sp>
        <p:nvSpPr>
          <p:cNvPr id="3" name="Rectangle 2"/>
          <p:cNvSpPr/>
          <p:nvPr/>
        </p:nvSpPr>
        <p:spPr>
          <a:xfrm>
            <a:off x="381000" y="2057400"/>
            <a:ext cx="6477000" cy="369332"/>
          </a:xfrm>
          <a:prstGeom prst="rect">
            <a:avLst/>
          </a:prstGeom>
        </p:spPr>
        <p:txBody>
          <a:bodyPr wrap="square">
            <a:spAutoFit/>
          </a:bodyPr>
          <a:lstStyle/>
          <a:p>
            <a:r>
              <a:rPr lang="en-US" dirty="0"/>
              <a:t>&lt;</a:t>
            </a:r>
            <a:r>
              <a:rPr lang="en-US" dirty="0" err="1"/>
              <a:t>ul</a:t>
            </a:r>
            <a:r>
              <a:rPr lang="en-US" dirty="0"/>
              <a:t> style="</a:t>
            </a:r>
            <a:r>
              <a:rPr lang="en-US" dirty="0" err="1"/>
              <a:t>list-style-image:url</a:t>
            </a:r>
            <a:r>
              <a:rPr lang="en-US" dirty="0"/>
              <a:t>(/pix/printer_icon.gif);"&gt;</a:t>
            </a:r>
          </a:p>
        </p:txBody>
      </p:sp>
      <p:sp>
        <p:nvSpPr>
          <p:cNvPr id="4" name="Rectangle 3"/>
          <p:cNvSpPr/>
          <p:nvPr/>
        </p:nvSpPr>
        <p:spPr>
          <a:xfrm>
            <a:off x="457200" y="2858777"/>
            <a:ext cx="3253135" cy="369332"/>
          </a:xfrm>
          <a:prstGeom prst="rect">
            <a:avLst/>
          </a:prstGeom>
        </p:spPr>
        <p:txBody>
          <a:bodyPr wrap="none">
            <a:spAutoFit/>
          </a:bodyPr>
          <a:lstStyle/>
          <a:p>
            <a:r>
              <a:rPr lang="en-US" dirty="0"/>
              <a:t>&lt;</a:t>
            </a:r>
            <a:r>
              <a:rPr lang="en-US" dirty="0" err="1"/>
              <a:t>ul</a:t>
            </a:r>
            <a:r>
              <a:rPr lang="en-US" dirty="0"/>
              <a:t> style="</a:t>
            </a:r>
            <a:r>
              <a:rPr lang="en-US" dirty="0" err="1"/>
              <a:t>list-style-type:none</a:t>
            </a:r>
            <a:r>
              <a:rPr lang="en-US" dirty="0"/>
              <a:t>;"&gt;</a:t>
            </a:r>
          </a:p>
        </p:txBody>
      </p:sp>
      <p:sp>
        <p:nvSpPr>
          <p:cNvPr id="5" name="Rectangle 4"/>
          <p:cNvSpPr/>
          <p:nvPr/>
        </p:nvSpPr>
        <p:spPr>
          <a:xfrm>
            <a:off x="510014" y="3429000"/>
            <a:ext cx="3134512" cy="369332"/>
          </a:xfrm>
          <a:prstGeom prst="rect">
            <a:avLst/>
          </a:prstGeom>
        </p:spPr>
        <p:txBody>
          <a:bodyPr wrap="none">
            <a:spAutoFit/>
          </a:bodyPr>
          <a:lstStyle/>
          <a:p>
            <a:r>
              <a:rPr lang="en-US" dirty="0"/>
              <a:t>&lt;</a:t>
            </a:r>
            <a:r>
              <a:rPr lang="en-US" dirty="0" err="1"/>
              <a:t>ul</a:t>
            </a:r>
            <a:r>
              <a:rPr lang="en-US" dirty="0"/>
              <a:t> style="</a:t>
            </a:r>
            <a:r>
              <a:rPr lang="en-US" dirty="0" err="1"/>
              <a:t>list-style-type:disc</a:t>
            </a:r>
            <a:r>
              <a:rPr lang="en-US" dirty="0"/>
              <a:t>;"&gt;</a:t>
            </a:r>
          </a:p>
        </p:txBody>
      </p:sp>
      <p:sp>
        <p:nvSpPr>
          <p:cNvPr id="6" name="Rectangle 5"/>
          <p:cNvSpPr/>
          <p:nvPr/>
        </p:nvSpPr>
        <p:spPr>
          <a:xfrm>
            <a:off x="609600" y="4038600"/>
            <a:ext cx="5867400" cy="369332"/>
          </a:xfrm>
          <a:prstGeom prst="rect">
            <a:avLst/>
          </a:prstGeom>
        </p:spPr>
        <p:txBody>
          <a:bodyPr wrap="square">
            <a:spAutoFit/>
          </a:bodyPr>
          <a:lstStyle/>
          <a:p>
            <a:r>
              <a:rPr lang="en-US" dirty="0"/>
              <a:t>&lt;</a:t>
            </a:r>
            <a:r>
              <a:rPr lang="en-US" dirty="0" err="1"/>
              <a:t>ul</a:t>
            </a:r>
            <a:r>
              <a:rPr lang="en-US" dirty="0"/>
              <a:t> style="</a:t>
            </a:r>
            <a:r>
              <a:rPr lang="en-US" dirty="0" err="1"/>
              <a:t>list-style-type:decimal-leading-zero</a:t>
            </a:r>
            <a:r>
              <a:rPr lang="en-US" dirty="0"/>
              <a:t>;"&gt;</a:t>
            </a:r>
          </a:p>
        </p:txBody>
      </p:sp>
    </p:spTree>
    <p:extLst>
      <p:ext uri="{BB962C8B-B14F-4D97-AF65-F5344CB8AC3E}">
        <p14:creationId xmlns:p14="http://schemas.microsoft.com/office/powerpoint/2010/main" val="29863063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55672651"/>
              </p:ext>
            </p:extLst>
          </p:nvPr>
        </p:nvGraphicFramePr>
        <p:xfrm>
          <a:off x="304800" y="152400"/>
          <a:ext cx="7980641" cy="6010721"/>
        </p:xfrm>
        <a:graphic>
          <a:graphicData uri="http://schemas.openxmlformats.org/drawingml/2006/table">
            <a:tbl>
              <a:tblPr/>
              <a:tblGrid>
                <a:gridCol w="1992539"/>
                <a:gridCol w="5988102"/>
              </a:tblGrid>
              <a:tr h="288010">
                <a:tc>
                  <a:txBody>
                    <a:bodyPr/>
                    <a:lstStyle/>
                    <a:p>
                      <a:pPr algn="l" fontAlgn="t"/>
                      <a:r>
                        <a:rPr lang="en-US" sz="1600">
                          <a:solidFill>
                            <a:srgbClr val="000000"/>
                          </a:solidFill>
                          <a:effectLst/>
                        </a:rPr>
                        <a:t>Value</a:t>
                      </a:r>
                    </a:p>
                  </a:txBody>
                  <a:tcPr marL="22242" marR="22242" marT="25420" marB="2542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sz="1600">
                          <a:solidFill>
                            <a:srgbClr val="000000"/>
                          </a:solidFill>
                          <a:effectLst/>
                        </a:rPr>
                        <a:t>Description</a:t>
                      </a:r>
                    </a:p>
                  </a:txBody>
                  <a:tcPr marL="22242" marR="22242" marT="25420" marB="2542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507697">
                <a:tc>
                  <a:txBody>
                    <a:bodyPr/>
                    <a:lstStyle/>
                    <a:p>
                      <a:pPr fontAlgn="t"/>
                      <a:r>
                        <a:rPr lang="en-US" sz="1600">
                          <a:solidFill>
                            <a:srgbClr val="484848"/>
                          </a:solidFill>
                          <a:effectLst/>
                        </a:rPr>
                        <a:t>disc</a:t>
                      </a:r>
                    </a:p>
                  </a:txBody>
                  <a:tcPr marL="22242" marR="22242" marT="15887" marB="1588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The marker is a filled circle.</a:t>
                      </a:r>
                    </a:p>
                  </a:txBody>
                  <a:tcPr marL="22242" marR="22242" marT="15887" marB="1588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07697">
                <a:tc>
                  <a:txBody>
                    <a:bodyPr/>
                    <a:lstStyle/>
                    <a:p>
                      <a:pPr fontAlgn="t"/>
                      <a:r>
                        <a:rPr lang="en-US" sz="1600">
                          <a:solidFill>
                            <a:srgbClr val="484848"/>
                          </a:solidFill>
                          <a:effectLst/>
                        </a:rPr>
                        <a:t>circle</a:t>
                      </a:r>
                    </a:p>
                  </a:txBody>
                  <a:tcPr marL="22242" marR="22242" marT="15887" marB="1588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The marker is a hollow circle.</a:t>
                      </a:r>
                    </a:p>
                  </a:txBody>
                  <a:tcPr marL="22242" marR="22242" marT="15887" marB="1588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07697">
                <a:tc>
                  <a:txBody>
                    <a:bodyPr/>
                    <a:lstStyle/>
                    <a:p>
                      <a:pPr fontAlgn="t"/>
                      <a:r>
                        <a:rPr lang="en-US" sz="1600">
                          <a:solidFill>
                            <a:srgbClr val="484848"/>
                          </a:solidFill>
                          <a:effectLst/>
                        </a:rPr>
                        <a:t>square</a:t>
                      </a:r>
                    </a:p>
                  </a:txBody>
                  <a:tcPr marL="22242" marR="22242" marT="15887" marB="1588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The marker is a filled square.</a:t>
                      </a:r>
                    </a:p>
                  </a:txBody>
                  <a:tcPr marL="22242" marR="22242" marT="15887" marB="1588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746017">
                <a:tc>
                  <a:txBody>
                    <a:bodyPr/>
                    <a:lstStyle/>
                    <a:p>
                      <a:pPr fontAlgn="t"/>
                      <a:r>
                        <a:rPr lang="en-US" sz="1600">
                          <a:solidFill>
                            <a:srgbClr val="484848"/>
                          </a:solidFill>
                          <a:effectLst/>
                        </a:rPr>
                        <a:t>decimal</a:t>
                      </a:r>
                    </a:p>
                  </a:txBody>
                  <a:tcPr marL="22242" marR="22242" marT="15887" marB="1588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base"/>
                      <a:r>
                        <a:rPr lang="en-US" sz="1600">
                          <a:solidFill>
                            <a:srgbClr val="484848"/>
                          </a:solidFill>
                          <a:effectLst/>
                        </a:rPr>
                        <a:t>The marker is a –</a:t>
                      </a:r>
                    </a:p>
                    <a:p>
                      <a:pPr fontAlgn="t">
                        <a:buFont typeface="Arial"/>
                        <a:buChar char="•"/>
                      </a:pPr>
                      <a:r>
                        <a:rPr lang="en-US" sz="1600">
                          <a:solidFill>
                            <a:srgbClr val="484848"/>
                          </a:solidFill>
                          <a:effectLst/>
                        </a:rPr>
                        <a:t>Decimal number</a:t>
                      </a:r>
                    </a:p>
                    <a:p>
                      <a:pPr fontAlgn="t">
                        <a:buFont typeface="Arial"/>
                        <a:buChar char="•"/>
                      </a:pPr>
                      <a:r>
                        <a:rPr lang="en-US" sz="1600">
                          <a:solidFill>
                            <a:srgbClr val="484848"/>
                          </a:solidFill>
                          <a:effectLst/>
                        </a:rPr>
                        <a:t>Beginning with 1.</a:t>
                      </a:r>
                    </a:p>
                  </a:txBody>
                  <a:tcPr marL="22242" marR="22242" marT="15887" marB="1588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1460980">
                <a:tc>
                  <a:txBody>
                    <a:bodyPr/>
                    <a:lstStyle/>
                    <a:p>
                      <a:pPr fontAlgn="t"/>
                      <a:r>
                        <a:rPr lang="en-US" sz="1600">
                          <a:solidFill>
                            <a:srgbClr val="484848"/>
                          </a:solidFill>
                          <a:effectLst/>
                        </a:rPr>
                        <a:t>decimal-leading-zero</a:t>
                      </a:r>
                    </a:p>
                  </a:txBody>
                  <a:tcPr marL="22242" marR="22242" marT="15887" marB="1588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base"/>
                      <a:r>
                        <a:rPr lang="en-US" sz="1600">
                          <a:solidFill>
                            <a:srgbClr val="484848"/>
                          </a:solidFill>
                          <a:effectLst/>
                        </a:rPr>
                        <a:t>The marker is a –</a:t>
                      </a:r>
                    </a:p>
                    <a:p>
                      <a:pPr fontAlgn="t">
                        <a:buFont typeface="Arial"/>
                        <a:buChar char="•"/>
                      </a:pPr>
                      <a:r>
                        <a:rPr lang="en-US" sz="1600">
                          <a:solidFill>
                            <a:srgbClr val="484848"/>
                          </a:solidFill>
                          <a:effectLst/>
                        </a:rPr>
                        <a:t>Decimal number</a:t>
                      </a:r>
                    </a:p>
                    <a:p>
                      <a:pPr fontAlgn="t">
                        <a:buFont typeface="Arial"/>
                        <a:buChar char="•"/>
                      </a:pPr>
                      <a:r>
                        <a:rPr lang="en-US" sz="1600">
                          <a:solidFill>
                            <a:srgbClr val="484848"/>
                          </a:solidFill>
                          <a:effectLst/>
                        </a:rPr>
                        <a:t>Padded by initial zero</a:t>
                      </a:r>
                    </a:p>
                    <a:p>
                      <a:pPr fontAlgn="t">
                        <a:buFont typeface="Arial"/>
                        <a:buChar char="•"/>
                      </a:pPr>
                      <a:r>
                        <a:rPr lang="en-US" sz="1600">
                          <a:solidFill>
                            <a:srgbClr val="484848"/>
                          </a:solidFill>
                          <a:effectLst/>
                        </a:rPr>
                        <a:t>E.g. 01, 02, 03, ... 10, 11</a:t>
                      </a:r>
                    </a:p>
                  </a:txBody>
                  <a:tcPr marL="22242" marR="22242" marT="15887" marB="1588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984338">
                <a:tc>
                  <a:txBody>
                    <a:bodyPr/>
                    <a:lstStyle/>
                    <a:p>
                      <a:pPr fontAlgn="t"/>
                      <a:r>
                        <a:rPr lang="en-US" sz="1600">
                          <a:solidFill>
                            <a:srgbClr val="484848"/>
                          </a:solidFill>
                          <a:effectLst/>
                        </a:rPr>
                        <a:t>lower-roman</a:t>
                      </a:r>
                    </a:p>
                  </a:txBody>
                  <a:tcPr marL="22242" marR="22242" marT="15887" marB="1588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base"/>
                      <a:r>
                        <a:rPr lang="en-US" sz="1600">
                          <a:solidFill>
                            <a:srgbClr val="484848"/>
                          </a:solidFill>
                          <a:effectLst/>
                        </a:rPr>
                        <a:t>The marker is –</a:t>
                      </a:r>
                    </a:p>
                    <a:p>
                      <a:pPr fontAlgn="t">
                        <a:buFont typeface="Arial"/>
                        <a:buChar char="•"/>
                      </a:pPr>
                      <a:r>
                        <a:rPr lang="en-US" sz="1600">
                          <a:solidFill>
                            <a:srgbClr val="484848"/>
                          </a:solidFill>
                          <a:effectLst/>
                        </a:rPr>
                        <a:t>Lowercase roman numerals</a:t>
                      </a:r>
                    </a:p>
                    <a:p>
                      <a:pPr fontAlgn="t">
                        <a:buFont typeface="Arial"/>
                        <a:buChar char="•"/>
                      </a:pPr>
                      <a:r>
                        <a:rPr lang="en-US" sz="1600">
                          <a:solidFill>
                            <a:srgbClr val="484848"/>
                          </a:solidFill>
                          <a:effectLst/>
                        </a:rPr>
                        <a:t>E.g. i, ii, iii, iv, v, ...</a:t>
                      </a:r>
                    </a:p>
                  </a:txBody>
                  <a:tcPr marL="22242" marR="22242" marT="15887" marB="1588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984338">
                <a:tc>
                  <a:txBody>
                    <a:bodyPr/>
                    <a:lstStyle/>
                    <a:p>
                      <a:pPr fontAlgn="t"/>
                      <a:r>
                        <a:rPr lang="en-US" sz="1600">
                          <a:solidFill>
                            <a:srgbClr val="484848"/>
                          </a:solidFill>
                          <a:effectLst/>
                        </a:rPr>
                        <a:t>upper-roman</a:t>
                      </a:r>
                    </a:p>
                  </a:txBody>
                  <a:tcPr marL="22242" marR="22242" marT="15887" marB="1588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base"/>
                      <a:r>
                        <a:rPr lang="en-US" sz="1600" dirty="0">
                          <a:solidFill>
                            <a:srgbClr val="484848"/>
                          </a:solidFill>
                          <a:effectLst/>
                        </a:rPr>
                        <a:t>The marker is –</a:t>
                      </a:r>
                    </a:p>
                    <a:p>
                      <a:pPr fontAlgn="t">
                        <a:buFont typeface="Arial"/>
                        <a:buChar char="•"/>
                      </a:pPr>
                      <a:r>
                        <a:rPr lang="en-US" sz="1600" dirty="0">
                          <a:solidFill>
                            <a:srgbClr val="484848"/>
                          </a:solidFill>
                          <a:effectLst/>
                        </a:rPr>
                        <a:t>Uppercase roman numerals</a:t>
                      </a:r>
                    </a:p>
                    <a:p>
                      <a:pPr fontAlgn="t">
                        <a:buFont typeface="Arial"/>
                        <a:buChar char="•"/>
                      </a:pPr>
                      <a:r>
                        <a:rPr lang="en-US" sz="1600" dirty="0">
                          <a:solidFill>
                            <a:srgbClr val="484848"/>
                          </a:solidFill>
                          <a:effectLst/>
                        </a:rPr>
                        <a:t>E.g. I, II, III, IV, V, ...</a:t>
                      </a:r>
                    </a:p>
                  </a:txBody>
                  <a:tcPr marL="22242" marR="22242" marT="15887" marB="1588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
        <p:nvSpPr>
          <p:cNvPr id="3" name="Rectangle 1"/>
          <p:cNvSpPr>
            <a:spLocks noChangeArrowheads="1"/>
          </p:cNvSpPr>
          <p:nvPr/>
        </p:nvSpPr>
        <p:spPr bwMode="auto">
          <a:xfrm>
            <a:off x="3362325"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45776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26018887"/>
              </p:ext>
            </p:extLst>
          </p:nvPr>
        </p:nvGraphicFramePr>
        <p:xfrm>
          <a:off x="533400" y="228600"/>
          <a:ext cx="7980641" cy="6212123"/>
        </p:xfrm>
        <a:graphic>
          <a:graphicData uri="http://schemas.openxmlformats.org/drawingml/2006/table">
            <a:tbl>
              <a:tblPr/>
              <a:tblGrid>
                <a:gridCol w="1992539"/>
                <a:gridCol w="5988102"/>
              </a:tblGrid>
              <a:tr h="1460980">
                <a:tc>
                  <a:txBody>
                    <a:bodyPr/>
                    <a:lstStyle/>
                    <a:p>
                      <a:pPr fontAlgn="t"/>
                      <a:r>
                        <a:rPr lang="en-US" sz="1800" dirty="0">
                          <a:solidFill>
                            <a:srgbClr val="484848"/>
                          </a:solidFill>
                          <a:effectLst/>
                        </a:rPr>
                        <a:t>lower-</a:t>
                      </a:r>
                      <a:r>
                        <a:rPr lang="en-US" sz="1800" dirty="0" err="1">
                          <a:solidFill>
                            <a:srgbClr val="484848"/>
                          </a:solidFill>
                          <a:effectLst/>
                        </a:rPr>
                        <a:t>greek</a:t>
                      </a:r>
                      <a:endParaRPr lang="en-US" sz="1800" dirty="0">
                        <a:solidFill>
                          <a:srgbClr val="484848"/>
                        </a:solidFill>
                        <a:effectLst/>
                      </a:endParaRPr>
                    </a:p>
                  </a:txBody>
                  <a:tcPr marL="22242" marR="22242" marT="15887" marB="1588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base"/>
                      <a:r>
                        <a:rPr lang="en-US" sz="1800" dirty="0">
                          <a:solidFill>
                            <a:srgbClr val="484848"/>
                          </a:solidFill>
                          <a:effectLst/>
                        </a:rPr>
                        <a:t>The marker is –</a:t>
                      </a:r>
                    </a:p>
                    <a:p>
                      <a:pPr fontAlgn="t">
                        <a:buFont typeface="Arial"/>
                        <a:buChar char="•"/>
                      </a:pPr>
                      <a:r>
                        <a:rPr lang="en-US" sz="1800" dirty="0">
                          <a:solidFill>
                            <a:srgbClr val="484848"/>
                          </a:solidFill>
                          <a:effectLst/>
                        </a:rPr>
                        <a:t>Lowercase Greek letters</a:t>
                      </a:r>
                    </a:p>
                    <a:p>
                      <a:pPr fontAlgn="t">
                        <a:buFont typeface="Arial"/>
                        <a:buChar char="•"/>
                      </a:pPr>
                      <a:r>
                        <a:rPr lang="en-US" sz="1800" dirty="0">
                          <a:solidFill>
                            <a:srgbClr val="484848"/>
                          </a:solidFill>
                          <a:effectLst/>
                        </a:rPr>
                        <a:t>alpha, beta, gamma, ...</a:t>
                      </a:r>
                    </a:p>
                    <a:p>
                      <a:pPr fontAlgn="t">
                        <a:buFont typeface="Arial"/>
                        <a:buChar char="•"/>
                      </a:pPr>
                      <a:r>
                        <a:rPr lang="en-US" sz="1800" dirty="0">
                          <a:solidFill>
                            <a:srgbClr val="484848"/>
                          </a:solidFill>
                          <a:effectLst/>
                        </a:rPr>
                        <a:t>E.g. α, β, γ, ...</a:t>
                      </a:r>
                    </a:p>
                  </a:txBody>
                  <a:tcPr marL="22242" marR="22242" marT="15887" marB="1588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984338">
                <a:tc>
                  <a:txBody>
                    <a:bodyPr/>
                    <a:lstStyle/>
                    <a:p>
                      <a:pPr fontAlgn="t"/>
                      <a:r>
                        <a:rPr lang="en-US" sz="1800">
                          <a:solidFill>
                            <a:srgbClr val="484848"/>
                          </a:solidFill>
                          <a:effectLst/>
                        </a:rPr>
                        <a:t>lower-latin</a:t>
                      </a:r>
                    </a:p>
                  </a:txBody>
                  <a:tcPr marL="22242" marR="22242" marT="15887" marB="1588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base"/>
                      <a:r>
                        <a:rPr lang="en-US" sz="1800" dirty="0">
                          <a:solidFill>
                            <a:srgbClr val="484848"/>
                          </a:solidFill>
                          <a:effectLst/>
                        </a:rPr>
                        <a:t>The marker is –</a:t>
                      </a:r>
                    </a:p>
                    <a:p>
                      <a:pPr fontAlgn="t">
                        <a:buFont typeface="Arial"/>
                        <a:buChar char="•"/>
                      </a:pPr>
                      <a:r>
                        <a:rPr lang="en-US" sz="1800" dirty="0">
                          <a:solidFill>
                            <a:srgbClr val="484848"/>
                          </a:solidFill>
                          <a:effectLst/>
                        </a:rPr>
                        <a:t>Lowercase Latin letters</a:t>
                      </a:r>
                    </a:p>
                    <a:p>
                      <a:pPr fontAlgn="t">
                        <a:buFont typeface="Arial"/>
                        <a:buChar char="•"/>
                      </a:pPr>
                      <a:r>
                        <a:rPr lang="en-US" sz="1800" dirty="0">
                          <a:solidFill>
                            <a:srgbClr val="484848"/>
                          </a:solidFill>
                          <a:effectLst/>
                        </a:rPr>
                        <a:t>E.g. a, b, c, ... z</a:t>
                      </a:r>
                    </a:p>
                  </a:txBody>
                  <a:tcPr marL="22242" marR="22242" marT="15887" marB="1588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984338">
                <a:tc>
                  <a:txBody>
                    <a:bodyPr/>
                    <a:lstStyle/>
                    <a:p>
                      <a:pPr fontAlgn="t"/>
                      <a:r>
                        <a:rPr lang="en-US" sz="1800">
                          <a:solidFill>
                            <a:srgbClr val="484848"/>
                          </a:solidFill>
                          <a:effectLst/>
                        </a:rPr>
                        <a:t>upper-latin</a:t>
                      </a:r>
                    </a:p>
                  </a:txBody>
                  <a:tcPr marL="22242" marR="22242" marT="15887" marB="1588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base"/>
                      <a:r>
                        <a:rPr lang="en-US" sz="1800" dirty="0">
                          <a:solidFill>
                            <a:srgbClr val="484848"/>
                          </a:solidFill>
                          <a:effectLst/>
                        </a:rPr>
                        <a:t>The marker is –</a:t>
                      </a:r>
                    </a:p>
                    <a:p>
                      <a:pPr fontAlgn="t">
                        <a:buFont typeface="Arial"/>
                        <a:buChar char="•"/>
                      </a:pPr>
                      <a:r>
                        <a:rPr lang="en-US" sz="1800" dirty="0">
                          <a:solidFill>
                            <a:srgbClr val="484848"/>
                          </a:solidFill>
                          <a:effectLst/>
                        </a:rPr>
                        <a:t>Uppercase Latin letters</a:t>
                      </a:r>
                    </a:p>
                    <a:p>
                      <a:pPr fontAlgn="t">
                        <a:buFont typeface="Arial"/>
                        <a:buChar char="•"/>
                      </a:pPr>
                      <a:r>
                        <a:rPr lang="en-US" sz="1800" dirty="0">
                          <a:solidFill>
                            <a:srgbClr val="484848"/>
                          </a:solidFill>
                          <a:effectLst/>
                        </a:rPr>
                        <a:t>E.g. A, B, C, ... Z</a:t>
                      </a:r>
                    </a:p>
                  </a:txBody>
                  <a:tcPr marL="22242" marR="22242" marT="15887" marB="1588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984338">
                <a:tc>
                  <a:txBody>
                    <a:bodyPr/>
                    <a:lstStyle/>
                    <a:p>
                      <a:pPr fontAlgn="t"/>
                      <a:r>
                        <a:rPr lang="en-US" sz="1800" dirty="0">
                          <a:solidFill>
                            <a:srgbClr val="484848"/>
                          </a:solidFill>
                          <a:effectLst/>
                        </a:rPr>
                        <a:t>lower-alpha</a:t>
                      </a:r>
                    </a:p>
                  </a:txBody>
                  <a:tcPr marL="22242" marR="22242" marT="15887" marB="1588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base"/>
                      <a:r>
                        <a:rPr lang="en-US" sz="1800" dirty="0">
                          <a:solidFill>
                            <a:srgbClr val="484848"/>
                          </a:solidFill>
                          <a:effectLst/>
                        </a:rPr>
                        <a:t>The marker is –</a:t>
                      </a:r>
                    </a:p>
                    <a:p>
                      <a:pPr fontAlgn="t">
                        <a:buFont typeface="Arial"/>
                        <a:buChar char="•"/>
                      </a:pPr>
                      <a:r>
                        <a:rPr lang="en-US" sz="1800" dirty="0">
                          <a:solidFill>
                            <a:srgbClr val="484848"/>
                          </a:solidFill>
                          <a:effectLst/>
                        </a:rPr>
                        <a:t>Uppercase Latin letters</a:t>
                      </a:r>
                    </a:p>
                    <a:p>
                      <a:pPr fontAlgn="t">
                        <a:buFont typeface="Arial"/>
                        <a:buChar char="•"/>
                      </a:pPr>
                      <a:r>
                        <a:rPr lang="en-US" sz="1800" dirty="0">
                          <a:solidFill>
                            <a:srgbClr val="484848"/>
                          </a:solidFill>
                          <a:effectLst/>
                        </a:rPr>
                        <a:t>E.g. a, b, c, ... z</a:t>
                      </a:r>
                    </a:p>
                  </a:txBody>
                  <a:tcPr marL="22242" marR="22242" marT="15887" marB="1588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984338">
                <a:tc>
                  <a:txBody>
                    <a:bodyPr/>
                    <a:lstStyle/>
                    <a:p>
                      <a:pPr fontAlgn="t"/>
                      <a:r>
                        <a:rPr lang="en-US" sz="1800">
                          <a:solidFill>
                            <a:srgbClr val="484848"/>
                          </a:solidFill>
                          <a:effectLst/>
                        </a:rPr>
                        <a:t>upper-alpha</a:t>
                      </a:r>
                    </a:p>
                  </a:txBody>
                  <a:tcPr marL="22242" marR="22242" marT="15887" marB="1588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base"/>
                      <a:r>
                        <a:rPr lang="en-US" sz="1800" dirty="0">
                          <a:solidFill>
                            <a:srgbClr val="484848"/>
                          </a:solidFill>
                          <a:effectLst/>
                        </a:rPr>
                        <a:t>The marker is –</a:t>
                      </a:r>
                    </a:p>
                    <a:p>
                      <a:pPr fontAlgn="t">
                        <a:buFont typeface="Arial"/>
                        <a:buChar char="•"/>
                      </a:pPr>
                      <a:r>
                        <a:rPr lang="en-US" sz="1800" dirty="0">
                          <a:solidFill>
                            <a:srgbClr val="484848"/>
                          </a:solidFill>
                          <a:effectLst/>
                        </a:rPr>
                        <a:t>Uppercase Latin letters</a:t>
                      </a:r>
                    </a:p>
                    <a:p>
                      <a:pPr fontAlgn="t">
                        <a:buFont typeface="Arial"/>
                        <a:buChar char="•"/>
                      </a:pPr>
                      <a:r>
                        <a:rPr lang="en-US" sz="1800" dirty="0">
                          <a:solidFill>
                            <a:srgbClr val="484848"/>
                          </a:solidFill>
                          <a:effectLst/>
                        </a:rPr>
                        <a:t>E.g. A, B, C, ... Z</a:t>
                      </a:r>
                    </a:p>
                  </a:txBody>
                  <a:tcPr marL="22242" marR="22242" marT="15887" marB="1588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69376">
                <a:tc>
                  <a:txBody>
                    <a:bodyPr/>
                    <a:lstStyle/>
                    <a:p>
                      <a:pPr fontAlgn="t"/>
                      <a:r>
                        <a:rPr lang="en-US" sz="1800">
                          <a:solidFill>
                            <a:srgbClr val="484848"/>
                          </a:solidFill>
                          <a:effectLst/>
                        </a:rPr>
                        <a:t>none</a:t>
                      </a:r>
                    </a:p>
                  </a:txBody>
                  <a:tcPr marL="22242" marR="22242" marT="15887" marB="1588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dirty="0">
                          <a:solidFill>
                            <a:srgbClr val="484848"/>
                          </a:solidFill>
                          <a:effectLst/>
                        </a:rPr>
                        <a:t>Specifies no marker.</a:t>
                      </a:r>
                    </a:p>
                  </a:txBody>
                  <a:tcPr marL="22242" marR="22242" marT="15887" marB="1588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07697">
                <a:tc>
                  <a:txBody>
                    <a:bodyPr/>
                    <a:lstStyle/>
                    <a:p>
                      <a:pPr fontAlgn="t"/>
                      <a:r>
                        <a:rPr lang="en-US" sz="1800">
                          <a:solidFill>
                            <a:srgbClr val="484848"/>
                          </a:solidFill>
                          <a:effectLst/>
                        </a:rPr>
                        <a:t>initial</a:t>
                      </a:r>
                    </a:p>
                  </a:txBody>
                  <a:tcPr marL="22242" marR="22242" marT="15887" marB="1588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dirty="0">
                          <a:solidFill>
                            <a:srgbClr val="484848"/>
                          </a:solidFill>
                          <a:effectLst/>
                        </a:rPr>
                        <a:t>Sets this property to its default value.</a:t>
                      </a:r>
                    </a:p>
                  </a:txBody>
                  <a:tcPr marL="22242" marR="22242" marT="15887" marB="1588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566743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4572000" cy="1477328"/>
          </a:xfrm>
          <a:prstGeom prst="rect">
            <a:avLst/>
          </a:prstGeom>
        </p:spPr>
        <p:txBody>
          <a:bodyPr>
            <a:spAutoFit/>
          </a:bodyPr>
          <a:lstStyle/>
          <a:p>
            <a:r>
              <a:rPr lang="en-US" dirty="0"/>
              <a:t> &lt;</a:t>
            </a:r>
            <a:r>
              <a:rPr lang="en-US" dirty="0" err="1"/>
              <a:t>ol</a:t>
            </a:r>
            <a:r>
              <a:rPr lang="en-US" dirty="0"/>
              <a:t> start="10"&gt;</a:t>
            </a:r>
          </a:p>
          <a:p>
            <a:r>
              <a:rPr lang="en-US" dirty="0"/>
              <a:t>        &lt;</a:t>
            </a:r>
            <a:r>
              <a:rPr lang="en-US" dirty="0" smtClean="0"/>
              <a:t>li&gt;Mango&lt;/</a:t>
            </a:r>
            <a:r>
              <a:rPr lang="en-US" dirty="0"/>
              <a:t>li&gt;</a:t>
            </a:r>
          </a:p>
          <a:p>
            <a:r>
              <a:rPr lang="en-US" dirty="0"/>
              <a:t>        </a:t>
            </a:r>
            <a:r>
              <a:rPr lang="en-US" dirty="0" smtClean="0"/>
              <a:t>&lt;li&gt;Apple&lt;/</a:t>
            </a:r>
            <a:r>
              <a:rPr lang="en-US" dirty="0"/>
              <a:t>li&gt;</a:t>
            </a:r>
          </a:p>
          <a:p>
            <a:r>
              <a:rPr lang="en-US" dirty="0"/>
              <a:t>        &lt;</a:t>
            </a:r>
            <a:r>
              <a:rPr lang="en-US" dirty="0" smtClean="0"/>
              <a:t>li&gt;Orange&lt;/</a:t>
            </a:r>
            <a:r>
              <a:rPr lang="en-US" dirty="0"/>
              <a:t>li&gt;</a:t>
            </a:r>
          </a:p>
          <a:p>
            <a:r>
              <a:rPr lang="en-US" dirty="0"/>
              <a:t>    &lt;/</a:t>
            </a:r>
            <a:r>
              <a:rPr lang="en-US" dirty="0" err="1"/>
              <a:t>ol</a:t>
            </a:r>
            <a:r>
              <a:rPr lang="en-US" dirty="0"/>
              <a:t>&gt;</a:t>
            </a:r>
          </a:p>
        </p:txBody>
      </p:sp>
    </p:spTree>
    <p:extLst>
      <p:ext uri="{BB962C8B-B14F-4D97-AF65-F5344CB8AC3E}">
        <p14:creationId xmlns:p14="http://schemas.microsoft.com/office/powerpoint/2010/main" val="18631304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2356479" cy="369332"/>
          </a:xfrm>
          <a:prstGeom prst="rect">
            <a:avLst/>
          </a:prstGeom>
        </p:spPr>
        <p:txBody>
          <a:bodyPr wrap="none">
            <a:spAutoFit/>
          </a:bodyPr>
          <a:lstStyle/>
          <a:p>
            <a:pPr fontAlgn="base"/>
            <a:r>
              <a:rPr lang="en-US" b="1" dirty="0"/>
              <a:t>HTML Description Lists</a:t>
            </a:r>
          </a:p>
        </p:txBody>
      </p:sp>
      <p:sp>
        <p:nvSpPr>
          <p:cNvPr id="3" name="Rectangle 2"/>
          <p:cNvSpPr/>
          <p:nvPr/>
        </p:nvSpPr>
        <p:spPr>
          <a:xfrm>
            <a:off x="381000" y="762000"/>
            <a:ext cx="7467600" cy="369332"/>
          </a:xfrm>
          <a:prstGeom prst="rect">
            <a:avLst/>
          </a:prstGeom>
        </p:spPr>
        <p:txBody>
          <a:bodyPr wrap="square">
            <a:spAutoFit/>
          </a:bodyPr>
          <a:lstStyle/>
          <a:p>
            <a:r>
              <a:rPr lang="en-US" dirty="0"/>
              <a:t>A description list is a list of items with a description or definition of each item.</a:t>
            </a:r>
          </a:p>
        </p:txBody>
      </p:sp>
      <p:sp>
        <p:nvSpPr>
          <p:cNvPr id="4" name="Rectangle 1"/>
          <p:cNvSpPr>
            <a:spLocks noChangeArrowheads="1"/>
          </p:cNvSpPr>
          <p:nvPr/>
        </p:nvSpPr>
        <p:spPr bwMode="auto">
          <a:xfrm>
            <a:off x="381000" y="1026213"/>
            <a:ext cx="8534400" cy="147732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 description list is created using </a:t>
            </a:r>
            <a:r>
              <a:rPr kumimoji="0" lang="en-US" b="0" i="0" u="none" strike="noStrike" cap="none" normalizeH="0" baseline="0" dirty="0" smtClean="0">
                <a:ln>
                  <a:noFill/>
                </a:ln>
                <a:solidFill>
                  <a:srgbClr val="333333"/>
                </a:solidFill>
                <a:effectLst/>
                <a:latin typeface="Consolas" pitchFamily="49" charset="0"/>
                <a:cs typeface="Arial" pitchFamily="34" charset="0"/>
              </a:rPr>
              <a:t>&lt;dl&gt;</a:t>
            </a:r>
            <a:r>
              <a:rPr kumimoji="0" lang="en-US" b="0" i="0" u="none" strike="noStrike" cap="none" normalizeH="0" baseline="0" dirty="0" smtClean="0">
                <a:ln>
                  <a:noFill/>
                </a:ln>
                <a:solidFill>
                  <a:srgbClr val="414141"/>
                </a:solidFill>
                <a:effectLst/>
                <a:latin typeface="Segoe UI" pitchFamily="34" charset="0"/>
                <a:cs typeface="Segoe UI" pitchFamily="34" charset="0"/>
              </a:rPr>
              <a:t> element. The </a:t>
            </a:r>
            <a:r>
              <a:rPr kumimoji="0" lang="en-US" b="0" i="0" u="none" strike="noStrike" cap="none" normalizeH="0" baseline="0" dirty="0" smtClean="0">
                <a:ln>
                  <a:noFill/>
                </a:ln>
                <a:solidFill>
                  <a:srgbClr val="333333"/>
                </a:solidFill>
                <a:effectLst/>
                <a:latin typeface="Consolas" pitchFamily="49" charset="0"/>
                <a:cs typeface="Arial" pitchFamily="34" charset="0"/>
              </a:rPr>
              <a:t>&lt;dl&gt;</a:t>
            </a:r>
            <a:r>
              <a:rPr kumimoji="0" lang="en-US" b="0" i="0" u="none" strike="noStrike" cap="none" normalizeH="0" baseline="0" dirty="0" smtClean="0">
                <a:ln>
                  <a:noFill/>
                </a:ln>
                <a:solidFill>
                  <a:srgbClr val="414141"/>
                </a:solidFill>
                <a:effectLst/>
                <a:latin typeface="Segoe UI" pitchFamily="34" charset="0"/>
                <a:cs typeface="Segoe UI" pitchFamily="34" charset="0"/>
              </a:rPr>
              <a:t> element is used in conjunction with the </a:t>
            </a:r>
            <a:r>
              <a:rPr kumimoji="0" lang="en-US" b="0" i="0" u="none" strike="noStrike" cap="none" normalizeH="0" baseline="0" dirty="0" smtClean="0">
                <a:ln>
                  <a:noFill/>
                </a:ln>
                <a:solidFill>
                  <a:srgbClr val="333333"/>
                </a:solidFill>
                <a:effectLst/>
                <a:latin typeface="Consolas" pitchFamily="49" charset="0"/>
                <a:cs typeface="Arial" pitchFamily="34" charset="0"/>
              </a:rPr>
              <a:t>&lt;</a:t>
            </a:r>
            <a:r>
              <a:rPr kumimoji="0" lang="en-US" b="0" i="0" u="none" strike="noStrike" cap="none" normalizeH="0" baseline="0" dirty="0" err="1" smtClean="0">
                <a:ln>
                  <a:noFill/>
                </a:ln>
                <a:solidFill>
                  <a:srgbClr val="333333"/>
                </a:solidFill>
                <a:effectLst/>
                <a:latin typeface="Consolas" pitchFamily="49" charset="0"/>
                <a:cs typeface="Arial" pitchFamily="34" charset="0"/>
              </a:rPr>
              <a:t>dt</a:t>
            </a:r>
            <a:r>
              <a:rPr kumimoji="0" lang="en-US" b="0" i="0" u="none" strike="noStrike" cap="none" normalizeH="0" baseline="0" dirty="0" smtClean="0">
                <a:ln>
                  <a:noFill/>
                </a:ln>
                <a:solidFill>
                  <a:srgbClr val="333333"/>
                </a:solidFill>
                <a:effectLst/>
                <a:latin typeface="Consolas" pitchFamily="49" charset="0"/>
                <a:cs typeface="Arial" pitchFamily="34" charset="0"/>
              </a:rPr>
              <a:t>&gt;</a:t>
            </a:r>
            <a:r>
              <a:rPr kumimoji="0" lang="en-US" b="0" i="0" u="none" strike="noStrike" cap="none" normalizeH="0" baseline="0" dirty="0" smtClean="0">
                <a:ln>
                  <a:noFill/>
                </a:ln>
                <a:solidFill>
                  <a:srgbClr val="414141"/>
                </a:solidFill>
                <a:effectLst/>
                <a:latin typeface="Segoe UI" pitchFamily="34" charset="0"/>
                <a:cs typeface="Segoe UI" pitchFamily="34" charset="0"/>
              </a:rPr>
              <a:t> element which specify a term, and the </a:t>
            </a:r>
            <a:r>
              <a:rPr kumimoji="0" lang="en-US" b="0" i="0" u="none" strike="noStrike" cap="none" normalizeH="0" baseline="0" dirty="0" smtClean="0">
                <a:ln>
                  <a:noFill/>
                </a:ln>
                <a:solidFill>
                  <a:srgbClr val="333333"/>
                </a:solidFill>
                <a:effectLst/>
                <a:latin typeface="Consolas" pitchFamily="49" charset="0"/>
                <a:cs typeface="Arial" pitchFamily="34" charset="0"/>
              </a:rPr>
              <a:t>&lt;</a:t>
            </a:r>
            <a:r>
              <a:rPr kumimoji="0" lang="en-US" b="0" i="0" u="none" strike="noStrike" cap="none" normalizeH="0" baseline="0" dirty="0" err="1" smtClean="0">
                <a:ln>
                  <a:noFill/>
                </a:ln>
                <a:solidFill>
                  <a:srgbClr val="333333"/>
                </a:solidFill>
                <a:effectLst/>
                <a:latin typeface="Consolas" pitchFamily="49" charset="0"/>
                <a:cs typeface="Arial" pitchFamily="34" charset="0"/>
              </a:rPr>
              <a:t>dd</a:t>
            </a:r>
            <a:r>
              <a:rPr kumimoji="0" lang="en-US" b="0" i="0" u="none" strike="noStrike" cap="none" normalizeH="0" baseline="0" dirty="0" smtClean="0">
                <a:ln>
                  <a:noFill/>
                </a:ln>
                <a:solidFill>
                  <a:srgbClr val="333333"/>
                </a:solidFill>
                <a:effectLst/>
                <a:latin typeface="Consolas" pitchFamily="49" charset="0"/>
                <a:cs typeface="Arial" pitchFamily="34" charset="0"/>
              </a:rPr>
              <a:t>&gt;</a:t>
            </a:r>
            <a:r>
              <a:rPr kumimoji="0" lang="en-US" b="0" i="0" u="none" strike="noStrike" cap="none" normalizeH="0" baseline="0" dirty="0" smtClean="0">
                <a:ln>
                  <a:noFill/>
                </a:ln>
                <a:solidFill>
                  <a:srgbClr val="414141"/>
                </a:solidFill>
                <a:effectLst/>
                <a:latin typeface="Segoe UI" pitchFamily="34" charset="0"/>
                <a:cs typeface="Segoe UI" pitchFamily="34" charset="0"/>
              </a:rPr>
              <a:t> element which specify the term's definition.</a:t>
            </a:r>
            <a:r>
              <a:rPr kumimoji="0" lang="en-US" b="0" i="0" u="none" strike="noStrike" cap="none" normalizeH="0" baseline="0" dirty="0" smtClean="0">
                <a:ln>
                  <a:noFill/>
                </a:ln>
                <a:solidFill>
                  <a:schemeClr val="tx1"/>
                </a:solidFill>
                <a:effectLst/>
                <a:latin typeface="Arial" pitchFamily="34" charset="0"/>
                <a:cs typeface="Arial" pitchFamily="34" charset="0"/>
              </a:rPr>
              <a:t> </a:t>
            </a:r>
          </a:p>
          <a:p>
            <a:pPr lvl="0" fontAlgn="base">
              <a:spcBef>
                <a:spcPct val="0"/>
              </a:spcBef>
              <a:spcAft>
                <a:spcPct val="0"/>
              </a:spcAft>
            </a:pPr>
            <a:r>
              <a:rPr lang="en-US" dirty="0"/>
              <a:t>Definition </a:t>
            </a:r>
            <a:r>
              <a:rPr lang="en-US" dirty="0" smtClean="0"/>
              <a:t>Term</a:t>
            </a:r>
          </a:p>
          <a:p>
            <a:pPr lvl="0" fontAlgn="base">
              <a:spcBef>
                <a:spcPct val="0"/>
              </a:spcBef>
              <a:spcAft>
                <a:spcPct val="0"/>
              </a:spcAft>
            </a:pPr>
            <a:r>
              <a:rPr lang="en-US" dirty="0"/>
              <a:t>Definition Description</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685800" y="2895600"/>
            <a:ext cx="7772400" cy="2585323"/>
          </a:xfrm>
          <a:prstGeom prst="rect">
            <a:avLst/>
          </a:prstGeom>
        </p:spPr>
        <p:txBody>
          <a:bodyPr wrap="square">
            <a:spAutoFit/>
          </a:bodyPr>
          <a:lstStyle/>
          <a:p>
            <a:r>
              <a:rPr lang="en-US" dirty="0"/>
              <a:t>&lt;body&gt;</a:t>
            </a:r>
          </a:p>
          <a:p>
            <a:r>
              <a:rPr lang="en-US" dirty="0"/>
              <a:t>    &lt;h2&gt;HTML Definition List&lt;/h2&gt;</a:t>
            </a:r>
          </a:p>
          <a:p>
            <a:r>
              <a:rPr lang="en-US" dirty="0" smtClean="0"/>
              <a:t>&lt;</a:t>
            </a:r>
            <a:r>
              <a:rPr lang="en-US" dirty="0"/>
              <a:t>dl&gt;</a:t>
            </a:r>
          </a:p>
          <a:p>
            <a:r>
              <a:rPr lang="en-US" dirty="0"/>
              <a:t>        &lt;</a:t>
            </a:r>
            <a:r>
              <a:rPr lang="en-US" dirty="0" err="1" smtClean="0"/>
              <a:t>dt</a:t>
            </a:r>
            <a:r>
              <a:rPr lang="en-US" dirty="0" smtClean="0"/>
              <a:t>&gt;Test-1&lt;/</a:t>
            </a:r>
            <a:r>
              <a:rPr lang="en-US" dirty="0" err="1"/>
              <a:t>dt</a:t>
            </a:r>
            <a:r>
              <a:rPr lang="en-US" dirty="0"/>
              <a:t>&gt;</a:t>
            </a:r>
          </a:p>
          <a:p>
            <a:r>
              <a:rPr lang="en-US" dirty="0"/>
              <a:t>        &lt;</a:t>
            </a:r>
            <a:r>
              <a:rPr lang="en-US" dirty="0" err="1" smtClean="0"/>
              <a:t>dd</a:t>
            </a:r>
            <a:r>
              <a:rPr lang="en-US" dirty="0" smtClean="0"/>
              <a:t>&gt;This is test1 </a:t>
            </a:r>
            <a:r>
              <a:rPr lang="en-US" dirty="0"/>
              <a:t>Definition </a:t>
            </a:r>
            <a:r>
              <a:rPr lang="en-US" dirty="0" smtClean="0"/>
              <a:t>.&lt;/</a:t>
            </a:r>
            <a:r>
              <a:rPr lang="en-US" dirty="0" err="1"/>
              <a:t>dd</a:t>
            </a:r>
            <a:r>
              <a:rPr lang="en-US" dirty="0"/>
              <a:t>&gt;</a:t>
            </a:r>
          </a:p>
          <a:p>
            <a:r>
              <a:rPr lang="en-US" dirty="0"/>
              <a:t>        &lt;</a:t>
            </a:r>
            <a:r>
              <a:rPr lang="en-US" dirty="0" err="1"/>
              <a:t>dt</a:t>
            </a:r>
            <a:r>
              <a:rPr lang="en-US" dirty="0"/>
              <a:t>&gt;Coffee&lt;/</a:t>
            </a:r>
            <a:r>
              <a:rPr lang="en-US" dirty="0" err="1"/>
              <a:t>dt</a:t>
            </a:r>
            <a:r>
              <a:rPr lang="en-US" dirty="0"/>
              <a:t>&gt;</a:t>
            </a:r>
          </a:p>
          <a:p>
            <a:r>
              <a:rPr lang="en-US" dirty="0"/>
              <a:t>        &lt;</a:t>
            </a:r>
            <a:r>
              <a:rPr lang="en-US" dirty="0" err="1"/>
              <a:t>dd</a:t>
            </a:r>
            <a:r>
              <a:rPr lang="en-US" dirty="0"/>
              <a:t>&gt;A drink made from roasted coffee beans.&lt;/</a:t>
            </a:r>
            <a:r>
              <a:rPr lang="en-US" dirty="0" err="1"/>
              <a:t>dd</a:t>
            </a:r>
            <a:r>
              <a:rPr lang="en-US" dirty="0"/>
              <a:t>&gt;</a:t>
            </a:r>
          </a:p>
          <a:p>
            <a:r>
              <a:rPr lang="en-US" dirty="0"/>
              <a:t>    &lt;/dl&gt;</a:t>
            </a:r>
          </a:p>
          <a:p>
            <a:r>
              <a:rPr lang="en-US" dirty="0"/>
              <a:t>&lt;/body&gt;</a:t>
            </a:r>
          </a:p>
        </p:txBody>
      </p:sp>
    </p:spTree>
    <p:extLst>
      <p:ext uri="{BB962C8B-B14F-4D97-AF65-F5344CB8AC3E}">
        <p14:creationId xmlns:p14="http://schemas.microsoft.com/office/powerpoint/2010/main" val="2055266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2071273" cy="369332"/>
          </a:xfrm>
          <a:prstGeom prst="rect">
            <a:avLst/>
          </a:prstGeom>
        </p:spPr>
        <p:txBody>
          <a:bodyPr wrap="none">
            <a:spAutoFit/>
          </a:bodyPr>
          <a:lstStyle/>
          <a:p>
            <a:pPr fontAlgn="base"/>
            <a:r>
              <a:rPr lang="en-US" b="1" dirty="0"/>
              <a:t>What is HTML Form</a:t>
            </a:r>
          </a:p>
        </p:txBody>
      </p:sp>
      <p:sp>
        <p:nvSpPr>
          <p:cNvPr id="3" name="Rectangle 2"/>
          <p:cNvSpPr/>
          <p:nvPr/>
        </p:nvSpPr>
        <p:spPr>
          <a:xfrm>
            <a:off x="304800" y="843677"/>
            <a:ext cx="8610600" cy="1477328"/>
          </a:xfrm>
          <a:prstGeom prst="rect">
            <a:avLst/>
          </a:prstGeom>
        </p:spPr>
        <p:txBody>
          <a:bodyPr wrap="square">
            <a:spAutoFit/>
          </a:bodyPr>
          <a:lstStyle/>
          <a:p>
            <a:pPr algn="just" fontAlgn="base"/>
            <a:r>
              <a:rPr lang="en-US" dirty="0"/>
              <a:t>HTML Forms are required to collect different kinds of user inputs, such as contact details like name, email address, phone numbers, or details like credit card information, etc</a:t>
            </a:r>
            <a:r>
              <a:rPr lang="en-US" dirty="0" smtClean="0"/>
              <a:t>.</a:t>
            </a:r>
          </a:p>
          <a:p>
            <a:pPr algn="just" fontAlgn="base"/>
            <a:endParaRPr lang="en-US" dirty="0"/>
          </a:p>
          <a:p>
            <a:pPr algn="just" fontAlgn="base"/>
            <a:r>
              <a:rPr lang="en-US" dirty="0"/>
              <a:t>Forms contain special elements called controls like </a:t>
            </a:r>
            <a:r>
              <a:rPr lang="en-US" dirty="0" err="1"/>
              <a:t>inputbox</a:t>
            </a:r>
            <a:r>
              <a:rPr lang="en-US" dirty="0"/>
              <a:t>, checkboxes, radio-buttons, submit buttons, etc. </a:t>
            </a:r>
          </a:p>
        </p:txBody>
      </p:sp>
      <p:sp>
        <p:nvSpPr>
          <p:cNvPr id="4" name="Rectangle 3"/>
          <p:cNvSpPr/>
          <p:nvPr/>
        </p:nvSpPr>
        <p:spPr>
          <a:xfrm>
            <a:off x="609600" y="2819400"/>
            <a:ext cx="7620000" cy="3416320"/>
          </a:xfrm>
          <a:prstGeom prst="rect">
            <a:avLst/>
          </a:prstGeom>
        </p:spPr>
        <p:txBody>
          <a:bodyPr wrap="square">
            <a:spAutoFit/>
          </a:bodyPr>
          <a:lstStyle/>
          <a:p>
            <a:r>
              <a:rPr lang="en-US" dirty="0"/>
              <a:t>&lt;!DOCTYPE html&gt;</a:t>
            </a:r>
          </a:p>
          <a:p>
            <a:r>
              <a:rPr lang="en-US" dirty="0" smtClean="0"/>
              <a:t>&lt;</a:t>
            </a:r>
            <a:r>
              <a:rPr lang="en-US" dirty="0"/>
              <a:t>head&gt;</a:t>
            </a:r>
          </a:p>
          <a:p>
            <a:r>
              <a:rPr lang="en-US" dirty="0"/>
              <a:t>    &lt;</a:t>
            </a:r>
            <a:r>
              <a:rPr lang="en-US" dirty="0" smtClean="0"/>
              <a:t>title&gt;HTML </a:t>
            </a:r>
            <a:r>
              <a:rPr lang="en-US" dirty="0"/>
              <a:t>Form&lt;/title&gt;</a:t>
            </a:r>
          </a:p>
          <a:p>
            <a:r>
              <a:rPr lang="en-US" dirty="0"/>
              <a:t>&lt;/head&gt;</a:t>
            </a:r>
          </a:p>
          <a:p>
            <a:r>
              <a:rPr lang="en-US" dirty="0"/>
              <a:t>&lt;body&gt;</a:t>
            </a:r>
          </a:p>
          <a:p>
            <a:r>
              <a:rPr lang="en-US" dirty="0"/>
              <a:t>    &lt;form action</a:t>
            </a:r>
            <a:r>
              <a:rPr lang="en-US" dirty="0" smtClean="0"/>
              <a:t>="</a:t>
            </a:r>
            <a:r>
              <a:rPr lang="en-US" dirty="0" err="1" smtClean="0"/>
              <a:t>confirmation.php</a:t>
            </a:r>
            <a:r>
              <a:rPr lang="en-US" dirty="0" smtClean="0"/>
              <a:t>" </a:t>
            </a:r>
            <a:r>
              <a:rPr lang="en-US" dirty="0"/>
              <a:t>method="post"&gt;</a:t>
            </a:r>
          </a:p>
          <a:p>
            <a:r>
              <a:rPr lang="en-US" dirty="0"/>
              <a:t>        &lt;label&gt;Username: &lt;input type="text" name="username"&gt;&lt;/label&gt;</a:t>
            </a:r>
          </a:p>
          <a:p>
            <a:r>
              <a:rPr lang="en-US" dirty="0"/>
              <a:t>        &lt;label&gt;Password: &lt;input type="password" name="</a:t>
            </a:r>
            <a:r>
              <a:rPr lang="en-US" dirty="0" err="1"/>
              <a:t>userpass</a:t>
            </a:r>
            <a:r>
              <a:rPr lang="en-US" dirty="0"/>
              <a:t>"&gt;&lt;/label&gt;</a:t>
            </a:r>
          </a:p>
          <a:p>
            <a:r>
              <a:rPr lang="en-US" dirty="0"/>
              <a:t>        &lt;input type="submit" value="Submit"&gt;</a:t>
            </a:r>
          </a:p>
          <a:p>
            <a:r>
              <a:rPr lang="en-US" dirty="0"/>
              <a:t>    &lt;/form&gt;</a:t>
            </a:r>
          </a:p>
          <a:p>
            <a:r>
              <a:rPr lang="en-US" dirty="0"/>
              <a:t>&lt;/body&gt;</a:t>
            </a:r>
          </a:p>
          <a:p>
            <a:r>
              <a:rPr lang="en-US" dirty="0"/>
              <a:t>&lt;/html&gt; </a:t>
            </a:r>
          </a:p>
        </p:txBody>
      </p:sp>
    </p:spTree>
    <p:extLst>
      <p:ext uri="{BB962C8B-B14F-4D97-AF65-F5344CB8AC3E}">
        <p14:creationId xmlns:p14="http://schemas.microsoft.com/office/powerpoint/2010/main" val="3032665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85800"/>
            <a:ext cx="2648867" cy="369332"/>
          </a:xfrm>
          <a:prstGeom prst="rect">
            <a:avLst/>
          </a:prstGeom>
        </p:spPr>
        <p:txBody>
          <a:bodyPr wrap="none">
            <a:spAutoFit/>
          </a:bodyPr>
          <a:lstStyle/>
          <a:p>
            <a:r>
              <a:rPr lang="en-US" b="1" dirty="0"/>
              <a:t>World Wide Web (WWW)</a:t>
            </a:r>
          </a:p>
        </p:txBody>
      </p:sp>
      <p:sp>
        <p:nvSpPr>
          <p:cNvPr id="3" name="Rectangle 2"/>
          <p:cNvSpPr/>
          <p:nvPr/>
        </p:nvSpPr>
        <p:spPr>
          <a:xfrm>
            <a:off x="990600" y="1143000"/>
            <a:ext cx="7543800" cy="646331"/>
          </a:xfrm>
          <a:prstGeom prst="rect">
            <a:avLst/>
          </a:prstGeom>
        </p:spPr>
        <p:txBody>
          <a:bodyPr wrap="square">
            <a:spAutoFit/>
          </a:bodyPr>
          <a:lstStyle/>
          <a:p>
            <a:r>
              <a:rPr lang="en-US" dirty="0"/>
              <a:t>The World Wide Web (WWW) is combination of all resources and users on the Internet that are using the Hypertext Transfer Protocol</a:t>
            </a:r>
          </a:p>
        </p:txBody>
      </p:sp>
      <p:sp>
        <p:nvSpPr>
          <p:cNvPr id="4" name="Rectangle 3"/>
          <p:cNvSpPr/>
          <p:nvPr/>
        </p:nvSpPr>
        <p:spPr>
          <a:xfrm>
            <a:off x="990600" y="1997839"/>
            <a:ext cx="7543800" cy="2308324"/>
          </a:xfrm>
          <a:prstGeom prst="rect">
            <a:avLst/>
          </a:prstGeom>
        </p:spPr>
        <p:txBody>
          <a:bodyPr wrap="square">
            <a:spAutoFit/>
          </a:bodyPr>
          <a:lstStyle/>
          <a:p>
            <a:r>
              <a:rPr lang="en-US" dirty="0"/>
              <a:t>The main difference between WWW and HTTP is that they refer to different concepts. Simply put, HTTP is the protocol that enables communication online, transferring data from one machine to another. WWW is the set of linked hypertext documents that can be viewed on web browsers (such as Firefox, Google Chrome, and more</a:t>
            </a:r>
            <a:r>
              <a:rPr lang="en-US" dirty="0" smtClean="0"/>
              <a:t>).</a:t>
            </a:r>
          </a:p>
          <a:p>
            <a:endParaRPr lang="en-US" dirty="0"/>
          </a:p>
          <a:p>
            <a:r>
              <a:rPr lang="en-US" dirty="0"/>
              <a:t>A major similarity, though, is that both HTTP and WWW are used in website URLs.</a:t>
            </a:r>
          </a:p>
        </p:txBody>
      </p:sp>
    </p:spTree>
    <p:extLst>
      <p:ext uri="{BB962C8B-B14F-4D97-AF65-F5344CB8AC3E}">
        <p14:creationId xmlns:p14="http://schemas.microsoft.com/office/powerpoint/2010/main" val="3916029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5562600" cy="369332"/>
          </a:xfrm>
          <a:prstGeom prst="rect">
            <a:avLst/>
          </a:prstGeom>
        </p:spPr>
        <p:txBody>
          <a:bodyPr wrap="square">
            <a:spAutoFit/>
          </a:bodyPr>
          <a:lstStyle/>
          <a:p>
            <a:r>
              <a:rPr lang="en-US" dirty="0"/>
              <a:t>&lt;input type="text" name="username" id="username"&gt;</a:t>
            </a:r>
          </a:p>
        </p:txBody>
      </p:sp>
      <p:sp>
        <p:nvSpPr>
          <p:cNvPr id="3" name="Rectangle 2"/>
          <p:cNvSpPr/>
          <p:nvPr/>
        </p:nvSpPr>
        <p:spPr>
          <a:xfrm>
            <a:off x="311727" y="838200"/>
            <a:ext cx="7765473" cy="369332"/>
          </a:xfrm>
          <a:prstGeom prst="rect">
            <a:avLst/>
          </a:prstGeom>
        </p:spPr>
        <p:txBody>
          <a:bodyPr wrap="square">
            <a:spAutoFit/>
          </a:bodyPr>
          <a:lstStyle/>
          <a:p>
            <a:r>
              <a:rPr lang="en-US" dirty="0"/>
              <a:t>&lt;input type="password" name="user-password" id="user-</a:t>
            </a:r>
            <a:r>
              <a:rPr lang="en-US" dirty="0" err="1"/>
              <a:t>pwd</a:t>
            </a:r>
            <a:r>
              <a:rPr lang="en-US" dirty="0"/>
              <a:t>"&gt;</a:t>
            </a:r>
          </a:p>
        </p:txBody>
      </p:sp>
      <p:sp>
        <p:nvSpPr>
          <p:cNvPr id="4" name="Rectangle 3"/>
          <p:cNvSpPr/>
          <p:nvPr/>
        </p:nvSpPr>
        <p:spPr>
          <a:xfrm>
            <a:off x="304800" y="1371600"/>
            <a:ext cx="8704120" cy="646331"/>
          </a:xfrm>
          <a:prstGeom prst="rect">
            <a:avLst/>
          </a:prstGeom>
        </p:spPr>
        <p:txBody>
          <a:bodyPr wrap="square">
            <a:spAutoFit/>
          </a:bodyPr>
          <a:lstStyle/>
          <a:p>
            <a:r>
              <a:rPr lang="en-US" dirty="0"/>
              <a:t>&lt;input type="radio" name="gender" id="male"&gt; </a:t>
            </a:r>
            <a:r>
              <a:rPr lang="en-US" dirty="0" smtClean="0"/>
              <a:t>  &lt;</a:t>
            </a:r>
            <a:r>
              <a:rPr lang="en-US" dirty="0"/>
              <a:t>label for="male"&gt;Male&lt;/label&gt; </a:t>
            </a:r>
            <a:endParaRPr lang="en-US" dirty="0" smtClean="0"/>
          </a:p>
          <a:p>
            <a:r>
              <a:rPr lang="en-US" dirty="0" smtClean="0"/>
              <a:t>&lt;</a:t>
            </a:r>
            <a:r>
              <a:rPr lang="en-US" dirty="0"/>
              <a:t>input type="radio" name="gender" id="female"&gt; &lt;label </a:t>
            </a:r>
            <a:r>
              <a:rPr lang="en-US" dirty="0" smtClean="0"/>
              <a:t>for</a:t>
            </a:r>
            <a:r>
              <a:rPr lang="en-US" dirty="0"/>
              <a:t>="female"&gt;Female&lt;/label&gt;</a:t>
            </a:r>
          </a:p>
        </p:txBody>
      </p:sp>
      <p:sp>
        <p:nvSpPr>
          <p:cNvPr id="5" name="Rectangle 4"/>
          <p:cNvSpPr/>
          <p:nvPr/>
        </p:nvSpPr>
        <p:spPr>
          <a:xfrm>
            <a:off x="311726" y="2286000"/>
            <a:ext cx="8527473" cy="2308324"/>
          </a:xfrm>
          <a:prstGeom prst="rect">
            <a:avLst/>
          </a:prstGeom>
        </p:spPr>
        <p:txBody>
          <a:bodyPr wrap="square">
            <a:spAutoFit/>
          </a:bodyPr>
          <a:lstStyle/>
          <a:p>
            <a:r>
              <a:rPr lang="en-US" dirty="0"/>
              <a:t>&lt;input type="checkbox" name="sports" id="soccer"&gt; </a:t>
            </a:r>
            <a:endParaRPr lang="en-US" dirty="0" smtClean="0"/>
          </a:p>
          <a:p>
            <a:r>
              <a:rPr lang="en-US" dirty="0" smtClean="0"/>
              <a:t>&lt;</a:t>
            </a:r>
            <a:r>
              <a:rPr lang="en-US" dirty="0"/>
              <a:t>label for="soccer"&gt;Soccer&lt;/label&gt; </a:t>
            </a:r>
            <a:endParaRPr lang="en-US" dirty="0" smtClean="0"/>
          </a:p>
          <a:p>
            <a:endParaRPr lang="en-US" dirty="0"/>
          </a:p>
          <a:p>
            <a:r>
              <a:rPr lang="en-US" dirty="0" smtClean="0"/>
              <a:t>&lt;</a:t>
            </a:r>
            <a:r>
              <a:rPr lang="en-US" dirty="0"/>
              <a:t>input type="checkbox" name="sports" id="cricket"&gt; </a:t>
            </a:r>
            <a:endParaRPr lang="en-US" dirty="0" smtClean="0"/>
          </a:p>
          <a:p>
            <a:r>
              <a:rPr lang="en-US" dirty="0" smtClean="0"/>
              <a:t>&lt;</a:t>
            </a:r>
            <a:r>
              <a:rPr lang="en-US" dirty="0"/>
              <a:t>label for="cricket"&gt;Cricket&lt;/label&gt; </a:t>
            </a:r>
            <a:endParaRPr lang="en-US" dirty="0" smtClean="0"/>
          </a:p>
          <a:p>
            <a:endParaRPr lang="en-US" dirty="0" smtClean="0"/>
          </a:p>
          <a:p>
            <a:r>
              <a:rPr lang="en-US" dirty="0" smtClean="0"/>
              <a:t>&lt;</a:t>
            </a:r>
            <a:r>
              <a:rPr lang="en-US" dirty="0"/>
              <a:t>input type="checkbox" name="sports" id="baseball"&gt; </a:t>
            </a:r>
            <a:endParaRPr lang="en-US" dirty="0" smtClean="0"/>
          </a:p>
          <a:p>
            <a:r>
              <a:rPr lang="en-US" dirty="0" smtClean="0"/>
              <a:t>&lt;</a:t>
            </a:r>
            <a:r>
              <a:rPr lang="en-US" dirty="0"/>
              <a:t>label for="baseball"&gt;Baseball&lt;/label&gt;</a:t>
            </a:r>
          </a:p>
        </p:txBody>
      </p:sp>
      <p:sp>
        <p:nvSpPr>
          <p:cNvPr id="6" name="Rectangle 5"/>
          <p:cNvSpPr/>
          <p:nvPr/>
        </p:nvSpPr>
        <p:spPr>
          <a:xfrm>
            <a:off x="325582" y="4768334"/>
            <a:ext cx="7003473" cy="369332"/>
          </a:xfrm>
          <a:prstGeom prst="rect">
            <a:avLst/>
          </a:prstGeom>
        </p:spPr>
        <p:txBody>
          <a:bodyPr wrap="square">
            <a:spAutoFit/>
          </a:bodyPr>
          <a:lstStyle/>
          <a:p>
            <a:r>
              <a:rPr lang="en-US" dirty="0"/>
              <a:t>&lt;input type="file" name="upload" id="file-select"&gt;</a:t>
            </a:r>
          </a:p>
        </p:txBody>
      </p:sp>
      <p:sp>
        <p:nvSpPr>
          <p:cNvPr id="7" name="Rectangle 6"/>
          <p:cNvSpPr/>
          <p:nvPr/>
        </p:nvSpPr>
        <p:spPr>
          <a:xfrm>
            <a:off x="457200" y="5486400"/>
            <a:ext cx="8305800" cy="646331"/>
          </a:xfrm>
          <a:prstGeom prst="rect">
            <a:avLst/>
          </a:prstGeom>
        </p:spPr>
        <p:txBody>
          <a:bodyPr wrap="square">
            <a:spAutoFit/>
          </a:bodyPr>
          <a:lstStyle/>
          <a:p>
            <a:r>
              <a:rPr lang="en-US" dirty="0"/>
              <a:t>&lt;label for="address"&gt;Address:&lt;/label&gt; </a:t>
            </a:r>
            <a:endParaRPr lang="en-US" dirty="0" smtClean="0"/>
          </a:p>
          <a:p>
            <a:r>
              <a:rPr lang="en-US" dirty="0" smtClean="0"/>
              <a:t>&lt;</a:t>
            </a:r>
            <a:r>
              <a:rPr lang="en-US" dirty="0" err="1"/>
              <a:t>textarea</a:t>
            </a:r>
            <a:r>
              <a:rPr lang="en-US" dirty="0"/>
              <a:t> rows="3" cols="30" name="address" id="address"&gt;&lt;/</a:t>
            </a:r>
            <a:r>
              <a:rPr lang="en-US" dirty="0" err="1"/>
              <a:t>textarea</a:t>
            </a:r>
            <a:r>
              <a:rPr lang="en-US" dirty="0"/>
              <a:t>&gt;</a:t>
            </a:r>
          </a:p>
        </p:txBody>
      </p:sp>
    </p:spTree>
    <p:extLst>
      <p:ext uri="{BB962C8B-B14F-4D97-AF65-F5344CB8AC3E}">
        <p14:creationId xmlns:p14="http://schemas.microsoft.com/office/powerpoint/2010/main" val="26723293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6629400" cy="2031325"/>
          </a:xfrm>
          <a:prstGeom prst="rect">
            <a:avLst/>
          </a:prstGeom>
        </p:spPr>
        <p:txBody>
          <a:bodyPr wrap="square">
            <a:spAutoFit/>
          </a:bodyPr>
          <a:lstStyle/>
          <a:p>
            <a:r>
              <a:rPr lang="en-US" dirty="0"/>
              <a:t>&lt;label for</a:t>
            </a:r>
            <a:r>
              <a:rPr lang="en-US" dirty="0" smtClean="0"/>
              <a:t>=“state"&gt;State:&lt;/</a:t>
            </a:r>
            <a:r>
              <a:rPr lang="en-US" dirty="0"/>
              <a:t>label&gt; </a:t>
            </a:r>
            <a:endParaRPr lang="en-US" dirty="0" smtClean="0"/>
          </a:p>
          <a:p>
            <a:endParaRPr lang="en-US" dirty="0" smtClean="0"/>
          </a:p>
          <a:p>
            <a:r>
              <a:rPr lang="en-US" dirty="0" smtClean="0"/>
              <a:t>&lt;</a:t>
            </a:r>
            <a:r>
              <a:rPr lang="en-US" dirty="0"/>
              <a:t>select name</a:t>
            </a:r>
            <a:r>
              <a:rPr lang="en-US" dirty="0" smtClean="0"/>
              <a:t>=“state" </a:t>
            </a:r>
            <a:r>
              <a:rPr lang="en-US" dirty="0"/>
              <a:t>id</a:t>
            </a:r>
            <a:r>
              <a:rPr lang="en-US" dirty="0" smtClean="0"/>
              <a:t>=“state"&gt; </a:t>
            </a:r>
          </a:p>
          <a:p>
            <a:r>
              <a:rPr lang="en-US" dirty="0"/>
              <a:t>	</a:t>
            </a:r>
            <a:r>
              <a:rPr lang="en-US" dirty="0" smtClean="0"/>
              <a:t>&lt;</a:t>
            </a:r>
            <a:r>
              <a:rPr lang="en-US" dirty="0"/>
              <a:t>option value</a:t>
            </a:r>
            <a:r>
              <a:rPr lang="en-US" dirty="0" smtClean="0"/>
              <a:t>=“Rajasthan"&gt;Rajasthan&lt;/</a:t>
            </a:r>
            <a:r>
              <a:rPr lang="en-US" dirty="0"/>
              <a:t>option&gt; </a:t>
            </a:r>
            <a:endParaRPr lang="en-US" dirty="0" smtClean="0"/>
          </a:p>
          <a:p>
            <a:r>
              <a:rPr lang="en-US" dirty="0"/>
              <a:t>	</a:t>
            </a:r>
            <a:r>
              <a:rPr lang="en-US" dirty="0" smtClean="0"/>
              <a:t>&lt;</a:t>
            </a:r>
            <a:r>
              <a:rPr lang="en-US" dirty="0"/>
              <a:t>option value</a:t>
            </a:r>
            <a:r>
              <a:rPr lang="en-US" dirty="0" smtClean="0"/>
              <a:t>=“Mumbai"&gt;Mumbai&lt;/</a:t>
            </a:r>
            <a:r>
              <a:rPr lang="en-US" dirty="0"/>
              <a:t>option&gt; </a:t>
            </a:r>
            <a:endParaRPr lang="en-US" dirty="0" smtClean="0"/>
          </a:p>
          <a:p>
            <a:r>
              <a:rPr lang="en-US" dirty="0"/>
              <a:t>	</a:t>
            </a:r>
            <a:r>
              <a:rPr lang="en-US" dirty="0" smtClean="0"/>
              <a:t>&lt;</a:t>
            </a:r>
            <a:r>
              <a:rPr lang="en-US" dirty="0"/>
              <a:t>option value</a:t>
            </a:r>
            <a:r>
              <a:rPr lang="en-US" dirty="0" smtClean="0"/>
              <a:t>=“Uttar Pradesh"&gt;</a:t>
            </a:r>
            <a:r>
              <a:rPr lang="en-US" dirty="0"/>
              <a:t> Uttar Pradesh </a:t>
            </a:r>
            <a:r>
              <a:rPr lang="en-US" dirty="0" smtClean="0"/>
              <a:t>&lt;/</a:t>
            </a:r>
            <a:r>
              <a:rPr lang="en-US" dirty="0"/>
              <a:t>option&gt; </a:t>
            </a:r>
            <a:endParaRPr lang="en-US" dirty="0" smtClean="0"/>
          </a:p>
          <a:p>
            <a:r>
              <a:rPr lang="en-US" dirty="0" smtClean="0"/>
              <a:t>&lt;/</a:t>
            </a:r>
            <a:r>
              <a:rPr lang="en-US" dirty="0"/>
              <a:t>select&gt;</a:t>
            </a:r>
          </a:p>
        </p:txBody>
      </p:sp>
      <p:sp>
        <p:nvSpPr>
          <p:cNvPr id="3" name="Rectangle 2"/>
          <p:cNvSpPr/>
          <p:nvPr/>
        </p:nvSpPr>
        <p:spPr>
          <a:xfrm>
            <a:off x="339436" y="3426584"/>
            <a:ext cx="6975764" cy="646331"/>
          </a:xfrm>
          <a:prstGeom prst="rect">
            <a:avLst/>
          </a:prstGeom>
        </p:spPr>
        <p:txBody>
          <a:bodyPr wrap="square">
            <a:spAutoFit/>
          </a:bodyPr>
          <a:lstStyle/>
          <a:p>
            <a:r>
              <a:rPr lang="en-US" dirty="0"/>
              <a:t>&lt;input type="submit" value="Submit"&gt; </a:t>
            </a:r>
            <a:endParaRPr lang="en-US" dirty="0" smtClean="0"/>
          </a:p>
          <a:p>
            <a:r>
              <a:rPr lang="en-US" dirty="0" smtClean="0"/>
              <a:t>&lt;</a:t>
            </a:r>
            <a:r>
              <a:rPr lang="en-US" dirty="0"/>
              <a:t>input type="reset" value="Reset"&gt;</a:t>
            </a:r>
          </a:p>
        </p:txBody>
      </p:sp>
    </p:spTree>
    <p:extLst>
      <p:ext uri="{BB962C8B-B14F-4D97-AF65-F5344CB8AC3E}">
        <p14:creationId xmlns:p14="http://schemas.microsoft.com/office/powerpoint/2010/main" val="1583270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7239000" cy="2862322"/>
          </a:xfrm>
          <a:prstGeom prst="rect">
            <a:avLst/>
          </a:prstGeom>
        </p:spPr>
        <p:txBody>
          <a:bodyPr wrap="square">
            <a:spAutoFit/>
          </a:bodyPr>
          <a:lstStyle/>
          <a:p>
            <a:r>
              <a:rPr lang="en-US" dirty="0"/>
              <a:t>input[type=text], select, </a:t>
            </a:r>
            <a:r>
              <a:rPr lang="en-US" dirty="0" err="1"/>
              <a:t>textarea</a:t>
            </a:r>
            <a:r>
              <a:rPr lang="en-US" dirty="0"/>
              <a:t> {</a:t>
            </a:r>
            <a:br>
              <a:rPr lang="en-US" dirty="0"/>
            </a:br>
            <a:r>
              <a:rPr lang="en-US" dirty="0"/>
              <a:t>  width: 100%; </a:t>
            </a:r>
            <a:endParaRPr lang="en-US" dirty="0" smtClean="0"/>
          </a:p>
          <a:p>
            <a:r>
              <a:rPr lang="en-US" dirty="0"/>
              <a:t>  padding: 12px; </a:t>
            </a:r>
            <a:endParaRPr lang="en-US" dirty="0" smtClean="0"/>
          </a:p>
          <a:p>
            <a:r>
              <a:rPr lang="en-US" dirty="0"/>
              <a:t>  border: 1px solid #ccc; </a:t>
            </a:r>
            <a:endParaRPr lang="en-US" dirty="0" smtClean="0"/>
          </a:p>
          <a:p>
            <a:r>
              <a:rPr lang="en-US" dirty="0"/>
              <a:t>  border-radius: 4px; </a:t>
            </a:r>
            <a:endParaRPr lang="en-US" dirty="0" smtClean="0"/>
          </a:p>
          <a:p>
            <a:r>
              <a:rPr lang="en-US" dirty="0"/>
              <a:t>  box-sizing: border-box; </a:t>
            </a:r>
            <a:br>
              <a:rPr lang="en-US" dirty="0"/>
            </a:br>
            <a:r>
              <a:rPr lang="en-US" dirty="0"/>
              <a:t>  margin-top: 6px; </a:t>
            </a:r>
            <a:endParaRPr lang="en-US" dirty="0" smtClean="0"/>
          </a:p>
          <a:p>
            <a:r>
              <a:rPr lang="en-US" dirty="0"/>
              <a:t>  margin-bottom: 16px; </a:t>
            </a:r>
            <a:endParaRPr lang="en-US" dirty="0" smtClean="0"/>
          </a:p>
          <a:p>
            <a:r>
              <a:rPr lang="en-US" dirty="0"/>
              <a:t>  resize: vertical </a:t>
            </a:r>
            <a:r>
              <a:rPr lang="en-US" dirty="0" smtClean="0"/>
              <a:t>;</a:t>
            </a:r>
            <a:r>
              <a:rPr lang="en-US" dirty="0"/>
              <a:t/>
            </a:r>
            <a:br>
              <a:rPr lang="en-US" dirty="0"/>
            </a:br>
            <a:r>
              <a:rPr lang="en-US" dirty="0"/>
              <a:t>}</a:t>
            </a:r>
          </a:p>
        </p:txBody>
      </p:sp>
    </p:spTree>
    <p:extLst>
      <p:ext uri="{BB962C8B-B14F-4D97-AF65-F5344CB8AC3E}">
        <p14:creationId xmlns:p14="http://schemas.microsoft.com/office/powerpoint/2010/main" val="34250062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1692066" cy="369332"/>
          </a:xfrm>
          <a:prstGeom prst="rect">
            <a:avLst/>
          </a:prstGeom>
        </p:spPr>
        <p:txBody>
          <a:bodyPr wrap="none">
            <a:spAutoFit/>
          </a:bodyPr>
          <a:lstStyle/>
          <a:p>
            <a:pPr fontAlgn="base"/>
            <a:r>
              <a:rPr lang="en-US" b="1" dirty="0"/>
              <a:t>Form Attributes</a:t>
            </a:r>
          </a:p>
        </p:txBody>
      </p:sp>
      <p:graphicFrame>
        <p:nvGraphicFramePr>
          <p:cNvPr id="3" name="Table 2"/>
          <p:cNvGraphicFramePr>
            <a:graphicFrameLocks noGrp="1"/>
          </p:cNvGraphicFramePr>
          <p:nvPr>
            <p:extLst>
              <p:ext uri="{D42A27DB-BD31-4B8C-83A1-F6EECF244321}">
                <p14:modId xmlns:p14="http://schemas.microsoft.com/office/powerpoint/2010/main" val="3538749617"/>
              </p:ext>
            </p:extLst>
          </p:nvPr>
        </p:nvGraphicFramePr>
        <p:xfrm>
          <a:off x="228600" y="914400"/>
          <a:ext cx="8610600" cy="3371850"/>
        </p:xfrm>
        <a:graphic>
          <a:graphicData uri="http://schemas.openxmlformats.org/drawingml/2006/table">
            <a:tbl>
              <a:tblPr/>
              <a:tblGrid>
                <a:gridCol w="1131485"/>
                <a:gridCol w="7479115"/>
              </a:tblGrid>
              <a:tr h="0">
                <a:tc>
                  <a:txBody>
                    <a:bodyPr/>
                    <a:lstStyle/>
                    <a:p>
                      <a:pPr algn="l" fontAlgn="t"/>
                      <a:r>
                        <a:rPr lang="en-US">
                          <a:solidFill>
                            <a:srgbClr val="000000"/>
                          </a:solidFill>
                          <a:effectLst/>
                        </a:rPr>
                        <a:t>Attribute</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Description</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0">
                <a:tc>
                  <a:txBody>
                    <a:bodyPr/>
                    <a:lstStyle/>
                    <a:p>
                      <a:pPr fontAlgn="t"/>
                      <a:r>
                        <a:rPr lang="en-US">
                          <a:solidFill>
                            <a:srgbClr val="484848"/>
                          </a:solidFill>
                          <a:effectLst/>
                        </a:rPr>
                        <a:t>name</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Specifies the name of the form.</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action</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Specifies the URL of the program or script on the web server that will be used for processing the information submitted via form.</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method</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Specifies the HTTP method used for sending the data to the web server by the browser. The value can be either get (the default) and post.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target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Specifies where to display the response that is received after submitting the form. Possible values are _blank, _self, _parent and _top.</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enctype</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Specifies how the form data should be encoded when submitting the form to the server. Applicable only when the value of the method attribute is post.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251222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6200" y="367099"/>
            <a:ext cx="8839200" cy="64633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HTML5 introduces several new </a:t>
            </a:r>
            <a:r>
              <a:rPr kumimoji="0" lang="en-US" b="0" i="0" u="none" strike="noStrike" cap="none" normalizeH="0" baseline="0" dirty="0" smtClean="0">
                <a:ln>
                  <a:noFill/>
                </a:ln>
                <a:solidFill>
                  <a:srgbClr val="1DB79F"/>
                </a:solidFill>
                <a:effectLst/>
                <a:latin typeface="Consolas" pitchFamily="49" charset="0"/>
                <a:cs typeface="Arial" pitchFamily="34" charset="0"/>
              </a:rPr>
              <a:t>&lt;input&gt;</a:t>
            </a:r>
            <a:r>
              <a:rPr kumimoji="0" lang="en-US" b="0" i="0" u="none" strike="noStrike" cap="none" normalizeH="0" baseline="0" dirty="0" smtClean="0">
                <a:ln>
                  <a:noFill/>
                </a:ln>
                <a:solidFill>
                  <a:srgbClr val="414141"/>
                </a:solidFill>
                <a:effectLst/>
                <a:latin typeface="Segoe UI" pitchFamily="34" charset="0"/>
                <a:cs typeface="Segoe UI" pitchFamily="34" charset="0"/>
              </a:rPr>
              <a:t> types like email, date, time, color, range, etc. to improve the user experience and to make the forms more interactive.</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3" name="Rectangle 2"/>
          <p:cNvSpPr/>
          <p:nvPr/>
        </p:nvSpPr>
        <p:spPr>
          <a:xfrm>
            <a:off x="228600" y="1582341"/>
            <a:ext cx="8229600" cy="1200329"/>
          </a:xfrm>
          <a:prstGeom prst="rect">
            <a:avLst/>
          </a:prstGeom>
        </p:spPr>
        <p:txBody>
          <a:bodyPr wrap="square">
            <a:spAutoFit/>
          </a:bodyPr>
          <a:lstStyle/>
          <a:p>
            <a:r>
              <a:rPr lang="en-US" dirty="0" smtClean="0"/>
              <a:t>Color		date		</a:t>
            </a:r>
            <a:r>
              <a:rPr lang="en-US" dirty="0" err="1" smtClean="0"/>
              <a:t>datetime</a:t>
            </a:r>
            <a:r>
              <a:rPr lang="en-US" dirty="0" smtClean="0"/>
              <a:t>		</a:t>
            </a:r>
            <a:r>
              <a:rPr lang="en-US" dirty="0" err="1" smtClean="0"/>
              <a:t>datetime</a:t>
            </a:r>
            <a:r>
              <a:rPr lang="en-US" dirty="0" smtClean="0"/>
              <a:t>-local</a:t>
            </a:r>
            <a:endParaRPr lang="en-US" dirty="0"/>
          </a:p>
          <a:p>
            <a:r>
              <a:rPr lang="en-US" dirty="0" smtClean="0"/>
              <a:t>Email		month		number		range</a:t>
            </a:r>
            <a:endParaRPr lang="en-US" dirty="0"/>
          </a:p>
          <a:p>
            <a:r>
              <a:rPr lang="en-US" dirty="0" smtClean="0"/>
              <a:t>Search		</a:t>
            </a:r>
            <a:r>
              <a:rPr lang="en-US" dirty="0" err="1" smtClean="0"/>
              <a:t>tel</a:t>
            </a:r>
            <a:r>
              <a:rPr lang="en-US" dirty="0" smtClean="0"/>
              <a:t>		time		</a:t>
            </a:r>
            <a:r>
              <a:rPr lang="en-US" dirty="0" err="1" smtClean="0"/>
              <a:t>url</a:t>
            </a:r>
            <a:endParaRPr lang="en-US" dirty="0"/>
          </a:p>
          <a:p>
            <a:r>
              <a:rPr lang="en-US" dirty="0"/>
              <a:t>week</a:t>
            </a:r>
          </a:p>
        </p:txBody>
      </p:sp>
      <p:sp>
        <p:nvSpPr>
          <p:cNvPr id="4" name="Rectangle 3"/>
          <p:cNvSpPr/>
          <p:nvPr/>
        </p:nvSpPr>
        <p:spPr>
          <a:xfrm>
            <a:off x="381000" y="3105835"/>
            <a:ext cx="5562600" cy="369332"/>
          </a:xfrm>
          <a:prstGeom prst="rect">
            <a:avLst/>
          </a:prstGeom>
        </p:spPr>
        <p:txBody>
          <a:bodyPr wrap="square">
            <a:spAutoFit/>
          </a:bodyPr>
          <a:lstStyle/>
          <a:p>
            <a:r>
              <a:rPr lang="en-US" dirty="0"/>
              <a:t>Select Color: &lt;input type="color" name="</a:t>
            </a:r>
            <a:r>
              <a:rPr lang="en-US" dirty="0" err="1"/>
              <a:t>mycolor</a:t>
            </a:r>
            <a:r>
              <a:rPr lang="en-US" dirty="0"/>
              <a:t>"&gt;</a:t>
            </a:r>
          </a:p>
        </p:txBody>
      </p:sp>
      <p:sp>
        <p:nvSpPr>
          <p:cNvPr id="5" name="Rectangle 4"/>
          <p:cNvSpPr/>
          <p:nvPr/>
        </p:nvSpPr>
        <p:spPr>
          <a:xfrm>
            <a:off x="408709" y="3581400"/>
            <a:ext cx="6172200" cy="369332"/>
          </a:xfrm>
          <a:prstGeom prst="rect">
            <a:avLst/>
          </a:prstGeom>
        </p:spPr>
        <p:txBody>
          <a:bodyPr wrap="square">
            <a:spAutoFit/>
          </a:bodyPr>
          <a:lstStyle/>
          <a:p>
            <a:r>
              <a:rPr lang="en-US" dirty="0"/>
              <a:t>Select Date: &lt;input type="date" name="</a:t>
            </a:r>
            <a:r>
              <a:rPr lang="en-US" dirty="0" err="1"/>
              <a:t>mydate</a:t>
            </a:r>
            <a:r>
              <a:rPr lang="en-US" dirty="0"/>
              <a:t>"&gt;</a:t>
            </a:r>
          </a:p>
        </p:txBody>
      </p:sp>
      <p:sp>
        <p:nvSpPr>
          <p:cNvPr id="6" name="Rectangle 5"/>
          <p:cNvSpPr/>
          <p:nvPr/>
        </p:nvSpPr>
        <p:spPr>
          <a:xfrm>
            <a:off x="443344" y="4126468"/>
            <a:ext cx="7252856" cy="369332"/>
          </a:xfrm>
          <a:prstGeom prst="rect">
            <a:avLst/>
          </a:prstGeom>
        </p:spPr>
        <p:txBody>
          <a:bodyPr wrap="square">
            <a:spAutoFit/>
          </a:bodyPr>
          <a:lstStyle/>
          <a:p>
            <a:r>
              <a:rPr lang="en-US" dirty="0"/>
              <a:t>Date &amp; Time: &lt;input type="</a:t>
            </a:r>
            <a:r>
              <a:rPr lang="en-US" dirty="0" err="1"/>
              <a:t>datetime</a:t>
            </a:r>
            <a:r>
              <a:rPr lang="en-US" dirty="0"/>
              <a:t>" name="</a:t>
            </a:r>
            <a:r>
              <a:rPr lang="en-US" dirty="0" err="1"/>
              <a:t>mydatetime</a:t>
            </a:r>
            <a:r>
              <a:rPr lang="en-US" dirty="0"/>
              <a:t>"&gt;</a:t>
            </a:r>
          </a:p>
        </p:txBody>
      </p:sp>
      <p:sp>
        <p:nvSpPr>
          <p:cNvPr id="7" name="Rectangle 6"/>
          <p:cNvSpPr/>
          <p:nvPr/>
        </p:nvSpPr>
        <p:spPr>
          <a:xfrm>
            <a:off x="533400" y="4648200"/>
            <a:ext cx="7239000" cy="369332"/>
          </a:xfrm>
          <a:prstGeom prst="rect">
            <a:avLst/>
          </a:prstGeom>
        </p:spPr>
        <p:txBody>
          <a:bodyPr wrap="square">
            <a:spAutoFit/>
          </a:bodyPr>
          <a:lstStyle/>
          <a:p>
            <a:r>
              <a:rPr lang="en-US" dirty="0"/>
              <a:t>Local Date &amp; Time: &lt;input type="</a:t>
            </a:r>
            <a:r>
              <a:rPr lang="en-US" dirty="0" err="1"/>
              <a:t>datetime</a:t>
            </a:r>
            <a:r>
              <a:rPr lang="en-US" dirty="0"/>
              <a:t>-local" name="</a:t>
            </a:r>
            <a:r>
              <a:rPr lang="en-US" dirty="0" err="1"/>
              <a:t>mylocaldatetime</a:t>
            </a:r>
            <a:r>
              <a:rPr lang="en-US" dirty="0"/>
              <a:t>"&gt;</a:t>
            </a:r>
          </a:p>
        </p:txBody>
      </p:sp>
      <p:sp>
        <p:nvSpPr>
          <p:cNvPr id="8" name="Rectangle 7"/>
          <p:cNvSpPr/>
          <p:nvPr/>
        </p:nvSpPr>
        <p:spPr>
          <a:xfrm>
            <a:off x="533400" y="5257800"/>
            <a:ext cx="6477000" cy="369332"/>
          </a:xfrm>
          <a:prstGeom prst="rect">
            <a:avLst/>
          </a:prstGeom>
        </p:spPr>
        <p:txBody>
          <a:bodyPr wrap="square">
            <a:spAutoFit/>
          </a:bodyPr>
          <a:lstStyle/>
          <a:p>
            <a:r>
              <a:rPr lang="en-US" dirty="0"/>
              <a:t>Email Address: &lt;input type="email" name="</a:t>
            </a:r>
            <a:r>
              <a:rPr lang="en-US" dirty="0" err="1"/>
              <a:t>myemail</a:t>
            </a:r>
            <a:r>
              <a:rPr lang="en-US" dirty="0"/>
              <a:t>" required&gt;</a:t>
            </a:r>
          </a:p>
        </p:txBody>
      </p:sp>
      <p:sp>
        <p:nvSpPr>
          <p:cNvPr id="9" name="Rectangle 8"/>
          <p:cNvSpPr/>
          <p:nvPr/>
        </p:nvSpPr>
        <p:spPr>
          <a:xfrm>
            <a:off x="533400" y="5791200"/>
            <a:ext cx="7162800" cy="369332"/>
          </a:xfrm>
          <a:prstGeom prst="rect">
            <a:avLst/>
          </a:prstGeom>
        </p:spPr>
        <p:txBody>
          <a:bodyPr wrap="square">
            <a:spAutoFit/>
          </a:bodyPr>
          <a:lstStyle/>
          <a:p>
            <a:r>
              <a:rPr lang="en-US" dirty="0"/>
              <a:t>Select Month: &lt;input type="month" name="</a:t>
            </a:r>
            <a:r>
              <a:rPr lang="en-US" dirty="0" err="1"/>
              <a:t>mymonth</a:t>
            </a:r>
            <a:r>
              <a:rPr lang="en-US" dirty="0"/>
              <a:t>"&gt;</a:t>
            </a:r>
          </a:p>
        </p:txBody>
      </p:sp>
    </p:spTree>
    <p:extLst>
      <p:ext uri="{BB962C8B-B14F-4D97-AF65-F5344CB8AC3E}">
        <p14:creationId xmlns:p14="http://schemas.microsoft.com/office/powerpoint/2010/main" val="35568801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382000" cy="646331"/>
          </a:xfrm>
          <a:prstGeom prst="rect">
            <a:avLst/>
          </a:prstGeom>
        </p:spPr>
        <p:txBody>
          <a:bodyPr wrap="square">
            <a:spAutoFit/>
          </a:bodyPr>
          <a:lstStyle/>
          <a:p>
            <a:r>
              <a:rPr lang="en-US" dirty="0"/>
              <a:t>Select Number: &lt;input type="number" value="1" min="1" max="10" step="0.5" name="</a:t>
            </a:r>
            <a:r>
              <a:rPr lang="en-US" dirty="0" err="1"/>
              <a:t>mynumber</a:t>
            </a:r>
            <a:r>
              <a:rPr lang="en-US" dirty="0"/>
              <a:t>"&gt;</a:t>
            </a:r>
          </a:p>
        </p:txBody>
      </p:sp>
      <p:sp>
        <p:nvSpPr>
          <p:cNvPr id="3" name="Rectangle 2"/>
          <p:cNvSpPr/>
          <p:nvPr/>
        </p:nvSpPr>
        <p:spPr>
          <a:xfrm>
            <a:off x="381000" y="1371600"/>
            <a:ext cx="8305800" cy="646331"/>
          </a:xfrm>
          <a:prstGeom prst="rect">
            <a:avLst/>
          </a:prstGeom>
        </p:spPr>
        <p:txBody>
          <a:bodyPr wrap="square">
            <a:spAutoFit/>
          </a:bodyPr>
          <a:lstStyle/>
          <a:p>
            <a:r>
              <a:rPr lang="en-US" dirty="0"/>
              <a:t>Select Number: &lt;input type="range" value="1" min="1" max="10" step="0.5" name="</a:t>
            </a:r>
            <a:r>
              <a:rPr lang="en-US" dirty="0" err="1"/>
              <a:t>mynumber</a:t>
            </a:r>
            <a:r>
              <a:rPr lang="en-US" dirty="0"/>
              <a:t>"&gt;</a:t>
            </a:r>
          </a:p>
        </p:txBody>
      </p:sp>
      <p:sp>
        <p:nvSpPr>
          <p:cNvPr id="4" name="Rectangle 3"/>
          <p:cNvSpPr/>
          <p:nvPr/>
        </p:nvSpPr>
        <p:spPr>
          <a:xfrm>
            <a:off x="381000" y="2459504"/>
            <a:ext cx="8153400" cy="369332"/>
          </a:xfrm>
          <a:prstGeom prst="rect">
            <a:avLst/>
          </a:prstGeom>
        </p:spPr>
        <p:txBody>
          <a:bodyPr wrap="square">
            <a:spAutoFit/>
          </a:bodyPr>
          <a:lstStyle/>
          <a:p>
            <a:r>
              <a:rPr lang="en-US" dirty="0"/>
              <a:t>Search Website: &lt;input type="search" name="</a:t>
            </a:r>
            <a:r>
              <a:rPr lang="en-US" dirty="0" err="1"/>
              <a:t>mysearch</a:t>
            </a:r>
            <a:r>
              <a:rPr lang="en-US" dirty="0"/>
              <a:t>"&gt;</a:t>
            </a:r>
          </a:p>
        </p:txBody>
      </p:sp>
      <p:sp>
        <p:nvSpPr>
          <p:cNvPr id="5" name="Rectangle 4"/>
          <p:cNvSpPr/>
          <p:nvPr/>
        </p:nvSpPr>
        <p:spPr>
          <a:xfrm>
            <a:off x="381000" y="3276600"/>
            <a:ext cx="7696200" cy="369332"/>
          </a:xfrm>
          <a:prstGeom prst="rect">
            <a:avLst/>
          </a:prstGeom>
        </p:spPr>
        <p:txBody>
          <a:bodyPr wrap="square">
            <a:spAutoFit/>
          </a:bodyPr>
          <a:lstStyle/>
          <a:p>
            <a:r>
              <a:rPr lang="en-US" dirty="0"/>
              <a:t>Telephone Number: &lt;input type="</a:t>
            </a:r>
            <a:r>
              <a:rPr lang="en-US" dirty="0" err="1"/>
              <a:t>tel</a:t>
            </a:r>
            <a:r>
              <a:rPr lang="en-US" dirty="0"/>
              <a:t>" name="</a:t>
            </a:r>
            <a:r>
              <a:rPr lang="en-US" dirty="0" err="1"/>
              <a:t>mytelephone</a:t>
            </a:r>
            <a:r>
              <a:rPr lang="en-US" dirty="0"/>
              <a:t>" required&gt;</a:t>
            </a:r>
          </a:p>
        </p:txBody>
      </p:sp>
      <p:sp>
        <p:nvSpPr>
          <p:cNvPr id="6" name="Rectangle 5"/>
          <p:cNvSpPr/>
          <p:nvPr/>
        </p:nvSpPr>
        <p:spPr>
          <a:xfrm>
            <a:off x="381000" y="3962400"/>
            <a:ext cx="7315200" cy="369332"/>
          </a:xfrm>
          <a:prstGeom prst="rect">
            <a:avLst/>
          </a:prstGeom>
        </p:spPr>
        <p:txBody>
          <a:bodyPr wrap="square">
            <a:spAutoFit/>
          </a:bodyPr>
          <a:lstStyle/>
          <a:p>
            <a:r>
              <a:rPr lang="en-US" dirty="0"/>
              <a:t>Select Time: &lt;input type="time" name="</a:t>
            </a:r>
            <a:r>
              <a:rPr lang="en-US" dirty="0" err="1"/>
              <a:t>mytime</a:t>
            </a:r>
            <a:r>
              <a:rPr lang="en-US" dirty="0"/>
              <a:t>"&gt;</a:t>
            </a:r>
          </a:p>
        </p:txBody>
      </p:sp>
      <p:sp>
        <p:nvSpPr>
          <p:cNvPr id="7" name="Rectangle 6"/>
          <p:cNvSpPr/>
          <p:nvPr/>
        </p:nvSpPr>
        <p:spPr>
          <a:xfrm>
            <a:off x="381000" y="4736068"/>
            <a:ext cx="7010400" cy="369332"/>
          </a:xfrm>
          <a:prstGeom prst="rect">
            <a:avLst/>
          </a:prstGeom>
        </p:spPr>
        <p:txBody>
          <a:bodyPr wrap="square">
            <a:spAutoFit/>
          </a:bodyPr>
          <a:lstStyle/>
          <a:p>
            <a:r>
              <a:rPr lang="en-US" dirty="0"/>
              <a:t>Select Week: &lt;input type="week" name="</a:t>
            </a:r>
            <a:r>
              <a:rPr lang="en-US" dirty="0" err="1"/>
              <a:t>myweek</a:t>
            </a:r>
            <a:r>
              <a:rPr lang="en-US" dirty="0"/>
              <a:t>"&gt;</a:t>
            </a:r>
          </a:p>
        </p:txBody>
      </p:sp>
    </p:spTree>
    <p:extLst>
      <p:ext uri="{BB962C8B-B14F-4D97-AF65-F5344CB8AC3E}">
        <p14:creationId xmlns:p14="http://schemas.microsoft.com/office/powerpoint/2010/main" val="27672170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1586525" cy="369332"/>
          </a:xfrm>
          <a:prstGeom prst="rect">
            <a:avLst/>
          </a:prstGeom>
        </p:spPr>
        <p:txBody>
          <a:bodyPr wrap="none">
            <a:spAutoFit/>
          </a:bodyPr>
          <a:lstStyle/>
          <a:p>
            <a:pPr fontAlgn="base"/>
            <a:r>
              <a:rPr lang="en-US" b="1" dirty="0"/>
              <a:t>What is </a:t>
            </a:r>
            <a:r>
              <a:rPr lang="en-US" b="1" dirty="0" err="1"/>
              <a:t>iframe</a:t>
            </a:r>
            <a:endParaRPr lang="en-US" b="1" dirty="0"/>
          </a:p>
        </p:txBody>
      </p:sp>
      <p:sp>
        <p:nvSpPr>
          <p:cNvPr id="3" name="Rectangle 2"/>
          <p:cNvSpPr/>
          <p:nvPr/>
        </p:nvSpPr>
        <p:spPr>
          <a:xfrm>
            <a:off x="228600" y="609600"/>
            <a:ext cx="8686800" cy="923330"/>
          </a:xfrm>
          <a:prstGeom prst="rect">
            <a:avLst/>
          </a:prstGeom>
        </p:spPr>
        <p:txBody>
          <a:bodyPr wrap="square">
            <a:spAutoFit/>
          </a:bodyPr>
          <a:lstStyle/>
          <a:p>
            <a:r>
              <a:rPr lang="en-US" dirty="0"/>
              <a:t>An </a:t>
            </a:r>
            <a:r>
              <a:rPr lang="en-US" dirty="0" err="1"/>
              <a:t>iframe</a:t>
            </a:r>
            <a:r>
              <a:rPr lang="en-US" dirty="0"/>
              <a:t> or inline frame is used to display external objects including other web pages within a web page. An </a:t>
            </a:r>
            <a:r>
              <a:rPr lang="en-US" dirty="0" err="1"/>
              <a:t>iframe</a:t>
            </a:r>
            <a:r>
              <a:rPr lang="en-US" dirty="0"/>
              <a:t> pretty much acts like a mini web browser within a web browser. </a:t>
            </a:r>
          </a:p>
        </p:txBody>
      </p:sp>
      <p:sp>
        <p:nvSpPr>
          <p:cNvPr id="4" name="Rectangle 3"/>
          <p:cNvSpPr/>
          <p:nvPr/>
        </p:nvSpPr>
        <p:spPr>
          <a:xfrm>
            <a:off x="457200" y="1752600"/>
            <a:ext cx="2943370" cy="369332"/>
          </a:xfrm>
          <a:prstGeom prst="rect">
            <a:avLst/>
          </a:prstGeom>
        </p:spPr>
        <p:txBody>
          <a:bodyPr wrap="none">
            <a:spAutoFit/>
          </a:bodyPr>
          <a:lstStyle/>
          <a:p>
            <a:r>
              <a:rPr lang="en-US" dirty="0"/>
              <a:t>&lt;</a:t>
            </a:r>
            <a:r>
              <a:rPr lang="en-US" dirty="0" err="1"/>
              <a:t>iframe</a:t>
            </a:r>
            <a:r>
              <a:rPr lang="en-US" dirty="0"/>
              <a:t> </a:t>
            </a:r>
            <a:r>
              <a:rPr lang="en-US" dirty="0" err="1"/>
              <a:t>src</a:t>
            </a:r>
            <a:r>
              <a:rPr lang="en-US" dirty="0"/>
              <a:t>="</a:t>
            </a:r>
            <a:r>
              <a:rPr lang="en-US" i="1" dirty="0"/>
              <a:t>URL</a:t>
            </a:r>
            <a:r>
              <a:rPr lang="en-US" dirty="0"/>
              <a:t>"&gt;&lt;/</a:t>
            </a:r>
            <a:r>
              <a:rPr lang="en-US" dirty="0" err="1"/>
              <a:t>iframe</a:t>
            </a:r>
            <a:r>
              <a:rPr lang="en-US" dirty="0"/>
              <a:t>&gt;</a:t>
            </a:r>
          </a:p>
        </p:txBody>
      </p:sp>
      <p:sp>
        <p:nvSpPr>
          <p:cNvPr id="5" name="Rectangle 4"/>
          <p:cNvSpPr/>
          <p:nvPr/>
        </p:nvSpPr>
        <p:spPr>
          <a:xfrm>
            <a:off x="491115" y="2286000"/>
            <a:ext cx="6747886" cy="369332"/>
          </a:xfrm>
          <a:prstGeom prst="rect">
            <a:avLst/>
          </a:prstGeom>
        </p:spPr>
        <p:txBody>
          <a:bodyPr wrap="square">
            <a:spAutoFit/>
          </a:bodyPr>
          <a:lstStyle/>
          <a:p>
            <a:r>
              <a:rPr lang="en-US" dirty="0"/>
              <a:t>&lt;</a:t>
            </a:r>
            <a:r>
              <a:rPr lang="en-US" dirty="0" err="1"/>
              <a:t>iframe</a:t>
            </a:r>
            <a:r>
              <a:rPr lang="en-US" dirty="0"/>
              <a:t> </a:t>
            </a:r>
            <a:r>
              <a:rPr lang="en-US" dirty="0" err="1"/>
              <a:t>src</a:t>
            </a:r>
            <a:r>
              <a:rPr lang="en-US" dirty="0"/>
              <a:t>="hello.html" width="400" height="200"&gt;&lt;/</a:t>
            </a:r>
            <a:r>
              <a:rPr lang="en-US" dirty="0" err="1"/>
              <a:t>iframe</a:t>
            </a:r>
            <a:r>
              <a:rPr lang="en-US" dirty="0"/>
              <a:t>&gt;</a:t>
            </a:r>
          </a:p>
        </p:txBody>
      </p:sp>
      <p:sp>
        <p:nvSpPr>
          <p:cNvPr id="6" name="Rectangle 5"/>
          <p:cNvSpPr/>
          <p:nvPr/>
        </p:nvSpPr>
        <p:spPr>
          <a:xfrm>
            <a:off x="609600" y="3105834"/>
            <a:ext cx="7239000" cy="369332"/>
          </a:xfrm>
          <a:prstGeom prst="rect">
            <a:avLst/>
          </a:prstGeom>
        </p:spPr>
        <p:txBody>
          <a:bodyPr wrap="square">
            <a:spAutoFit/>
          </a:bodyPr>
          <a:lstStyle/>
          <a:p>
            <a:r>
              <a:rPr lang="en-US" dirty="0"/>
              <a:t>&lt;</a:t>
            </a:r>
            <a:r>
              <a:rPr lang="en-US" dirty="0" err="1"/>
              <a:t>iframe</a:t>
            </a:r>
            <a:r>
              <a:rPr lang="en-US" dirty="0"/>
              <a:t> </a:t>
            </a:r>
            <a:r>
              <a:rPr lang="en-US" dirty="0" err="1"/>
              <a:t>src</a:t>
            </a:r>
            <a:r>
              <a:rPr lang="en-US" dirty="0"/>
              <a:t>="hello.html" style="border: none;"&gt;&lt;/</a:t>
            </a:r>
            <a:r>
              <a:rPr lang="en-US" dirty="0" err="1"/>
              <a:t>iframe</a:t>
            </a:r>
            <a:r>
              <a:rPr lang="en-US" dirty="0"/>
              <a:t>&gt;</a:t>
            </a:r>
          </a:p>
        </p:txBody>
      </p:sp>
    </p:spTree>
    <p:extLst>
      <p:ext uri="{BB962C8B-B14F-4D97-AF65-F5344CB8AC3E}">
        <p14:creationId xmlns:p14="http://schemas.microsoft.com/office/powerpoint/2010/main" val="3149897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0306"/>
            <a:ext cx="8382000" cy="6186309"/>
          </a:xfrm>
          <a:prstGeom prst="rect">
            <a:avLst/>
          </a:prstGeom>
        </p:spPr>
        <p:txBody>
          <a:bodyPr wrap="square">
            <a:spAutoFit/>
          </a:bodyPr>
          <a:lstStyle/>
          <a:p>
            <a:r>
              <a:rPr lang="en-US" dirty="0"/>
              <a:t>&lt;!DOCTYPE html&gt;</a:t>
            </a:r>
          </a:p>
          <a:p>
            <a:r>
              <a:rPr lang="en-US" dirty="0"/>
              <a:t>&lt;html </a:t>
            </a:r>
            <a:r>
              <a:rPr lang="en-US" dirty="0" err="1"/>
              <a:t>lang</a:t>
            </a:r>
            <a:r>
              <a:rPr lang="en-US" dirty="0"/>
              <a:t>="en"&gt;</a:t>
            </a:r>
          </a:p>
          <a:p>
            <a:r>
              <a:rPr lang="en-US" dirty="0"/>
              <a:t>&lt;head&gt;</a:t>
            </a:r>
          </a:p>
          <a:p>
            <a:r>
              <a:rPr lang="en-US" dirty="0"/>
              <a:t>&lt;meta charset="utf-8"&gt;</a:t>
            </a:r>
          </a:p>
          <a:p>
            <a:r>
              <a:rPr lang="en-US" dirty="0"/>
              <a:t>&lt;</a:t>
            </a:r>
            <a:r>
              <a:rPr lang="en-US" dirty="0" smtClean="0"/>
              <a:t>title&gt;Layout</a:t>
            </a:r>
            <a:r>
              <a:rPr lang="en-US" dirty="0"/>
              <a:t>&lt;/title&gt;</a:t>
            </a:r>
          </a:p>
          <a:p>
            <a:r>
              <a:rPr lang="en-US" dirty="0"/>
              <a:t>&lt;/head&gt;</a:t>
            </a:r>
          </a:p>
          <a:p>
            <a:r>
              <a:rPr lang="en-US" dirty="0"/>
              <a:t>&lt;body style="margin:0px;"&gt;</a:t>
            </a:r>
          </a:p>
          <a:p>
            <a:r>
              <a:rPr lang="en-US" dirty="0"/>
              <a:t>    &lt;table style="width:100%; </a:t>
            </a:r>
            <a:r>
              <a:rPr lang="en-US" dirty="0" err="1"/>
              <a:t>border-collapse:collapse</a:t>
            </a:r>
            <a:r>
              <a:rPr lang="en-US" dirty="0"/>
              <a:t>; font:14px </a:t>
            </a:r>
            <a:r>
              <a:rPr lang="en-US" dirty="0" err="1"/>
              <a:t>Arial,sans</a:t>
            </a:r>
            <a:r>
              <a:rPr lang="en-US" dirty="0"/>
              <a:t>-serif;"&gt;</a:t>
            </a:r>
          </a:p>
          <a:p>
            <a:r>
              <a:rPr lang="en-US" dirty="0"/>
              <a:t>        &lt;</a:t>
            </a:r>
            <a:r>
              <a:rPr lang="en-US" dirty="0" err="1"/>
              <a:t>tr</a:t>
            </a:r>
            <a:r>
              <a:rPr lang="en-US" dirty="0"/>
              <a:t>&gt;</a:t>
            </a:r>
          </a:p>
          <a:p>
            <a:r>
              <a:rPr lang="en-US" dirty="0"/>
              <a:t>            &lt;td </a:t>
            </a:r>
            <a:r>
              <a:rPr lang="en-US" dirty="0" err="1"/>
              <a:t>colspan</a:t>
            </a:r>
            <a:r>
              <a:rPr lang="en-US" dirty="0"/>
              <a:t>="2" style="padding:10px 20px; background-color:#acb3b9;"&gt;</a:t>
            </a:r>
          </a:p>
          <a:p>
            <a:r>
              <a:rPr lang="en-US" dirty="0"/>
              <a:t>                &lt;h1 style="font-size:24px</a:t>
            </a:r>
            <a:r>
              <a:rPr lang="en-US" dirty="0" smtClean="0"/>
              <a:t>;"&gt;My Website&lt;/</a:t>
            </a:r>
            <a:r>
              <a:rPr lang="en-US" dirty="0"/>
              <a:t>h1&gt;</a:t>
            </a:r>
          </a:p>
          <a:p>
            <a:r>
              <a:rPr lang="en-US" dirty="0"/>
              <a:t>            &lt;/td&gt;</a:t>
            </a:r>
          </a:p>
          <a:p>
            <a:r>
              <a:rPr lang="en-US" dirty="0"/>
              <a:t>        &lt;/</a:t>
            </a:r>
            <a:r>
              <a:rPr lang="en-US" dirty="0" err="1"/>
              <a:t>tr</a:t>
            </a:r>
            <a:r>
              <a:rPr lang="en-US" dirty="0"/>
              <a:t>&gt;</a:t>
            </a:r>
          </a:p>
          <a:p>
            <a:r>
              <a:rPr lang="en-US" dirty="0"/>
              <a:t>        &lt;</a:t>
            </a:r>
            <a:r>
              <a:rPr lang="en-US" dirty="0" err="1"/>
              <a:t>tr</a:t>
            </a:r>
            <a:r>
              <a:rPr lang="en-US" dirty="0"/>
              <a:t> style="height:170px;"&gt;</a:t>
            </a:r>
          </a:p>
          <a:p>
            <a:r>
              <a:rPr lang="en-US" dirty="0"/>
              <a:t>            &lt;td style="width:20%; padding:20px; background-color:#d4d7dc; vertical-align: top;"&gt;</a:t>
            </a:r>
          </a:p>
          <a:p>
            <a:r>
              <a:rPr lang="en-US" dirty="0"/>
              <a:t>                &lt;</a:t>
            </a:r>
            <a:r>
              <a:rPr lang="en-US" dirty="0" err="1"/>
              <a:t>ul</a:t>
            </a:r>
            <a:r>
              <a:rPr lang="en-US" dirty="0"/>
              <a:t> style="</a:t>
            </a:r>
            <a:r>
              <a:rPr lang="en-US" dirty="0" err="1"/>
              <a:t>list-style:none</a:t>
            </a:r>
            <a:r>
              <a:rPr lang="en-US" dirty="0"/>
              <a:t>; padding:0px; line-height:24px;"&gt;</a:t>
            </a:r>
          </a:p>
          <a:p>
            <a:r>
              <a:rPr lang="en-US" dirty="0"/>
              <a:t>                    &lt;li&gt;&lt;a </a:t>
            </a:r>
            <a:r>
              <a:rPr lang="en-US" dirty="0" err="1"/>
              <a:t>href</a:t>
            </a:r>
            <a:r>
              <a:rPr lang="en-US" dirty="0"/>
              <a:t>="#" style="color:#333;"&gt;Home&lt;/a&gt;&lt;/li&gt;</a:t>
            </a:r>
          </a:p>
          <a:p>
            <a:r>
              <a:rPr lang="en-US" dirty="0"/>
              <a:t>                    &lt;li&gt;&lt;a </a:t>
            </a:r>
            <a:r>
              <a:rPr lang="en-US" dirty="0" err="1"/>
              <a:t>href</a:t>
            </a:r>
            <a:r>
              <a:rPr lang="en-US" dirty="0"/>
              <a:t>="#" style="color:#333;"&gt;About&lt;/a&gt;&lt;/li&gt;</a:t>
            </a:r>
          </a:p>
          <a:p>
            <a:r>
              <a:rPr lang="en-US" dirty="0"/>
              <a:t>                    &lt;li&gt;&lt;a </a:t>
            </a:r>
            <a:r>
              <a:rPr lang="en-US" dirty="0" err="1"/>
              <a:t>href</a:t>
            </a:r>
            <a:r>
              <a:rPr lang="en-US" dirty="0"/>
              <a:t>="#" style="color:#333;"&gt;Contact&lt;/a&gt;&lt;/li&gt;</a:t>
            </a:r>
          </a:p>
          <a:p>
            <a:r>
              <a:rPr lang="en-US" dirty="0"/>
              <a:t>                &lt;/</a:t>
            </a:r>
            <a:r>
              <a:rPr lang="en-US" dirty="0" err="1"/>
              <a:t>ul</a:t>
            </a:r>
            <a:r>
              <a:rPr lang="en-US" dirty="0"/>
              <a:t>&gt;</a:t>
            </a:r>
          </a:p>
          <a:p>
            <a:r>
              <a:rPr lang="en-US" dirty="0"/>
              <a:t>            &lt;/td</a:t>
            </a:r>
            <a:r>
              <a:rPr lang="en-US" dirty="0" smtClean="0"/>
              <a:t>&gt;</a:t>
            </a:r>
            <a:endParaRPr lang="en-US" dirty="0"/>
          </a:p>
        </p:txBody>
      </p:sp>
    </p:spTree>
    <p:extLst>
      <p:ext uri="{BB962C8B-B14F-4D97-AF65-F5344CB8AC3E}">
        <p14:creationId xmlns:p14="http://schemas.microsoft.com/office/powerpoint/2010/main" val="11325606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458200" cy="3970318"/>
          </a:xfrm>
          <a:prstGeom prst="rect">
            <a:avLst/>
          </a:prstGeom>
        </p:spPr>
        <p:txBody>
          <a:bodyPr wrap="square">
            <a:spAutoFit/>
          </a:bodyPr>
          <a:lstStyle/>
          <a:p>
            <a:r>
              <a:rPr lang="en-US" dirty="0"/>
              <a:t> &lt;td style="padding:20px; background-color:#f2f2f2; </a:t>
            </a:r>
            <a:r>
              <a:rPr lang="en-US" dirty="0" err="1"/>
              <a:t>vertical-align:top</a:t>
            </a:r>
            <a:r>
              <a:rPr lang="en-US" dirty="0"/>
              <a:t>;"&gt;</a:t>
            </a:r>
          </a:p>
          <a:p>
            <a:r>
              <a:rPr lang="en-US" dirty="0"/>
              <a:t>                &lt;h2&gt;Welcome to our site&lt;/h2&gt;</a:t>
            </a:r>
          </a:p>
          <a:p>
            <a:r>
              <a:rPr lang="en-US" dirty="0"/>
              <a:t>                &lt;</a:t>
            </a:r>
            <a:r>
              <a:rPr lang="en-US" dirty="0" smtClean="0"/>
              <a:t>p&gt;This is welcome text </a:t>
            </a:r>
            <a:r>
              <a:rPr lang="en-US" dirty="0" err="1" smtClean="0"/>
              <a:t>peragraph</a:t>
            </a:r>
            <a:r>
              <a:rPr lang="en-US" dirty="0" smtClean="0"/>
              <a:t>...&lt;/</a:t>
            </a:r>
            <a:r>
              <a:rPr lang="en-US" dirty="0"/>
              <a:t>p&gt;</a:t>
            </a:r>
          </a:p>
          <a:p>
            <a:r>
              <a:rPr lang="en-US" dirty="0"/>
              <a:t>            &lt;/td&gt;</a:t>
            </a:r>
          </a:p>
          <a:p>
            <a:r>
              <a:rPr lang="en-US" dirty="0"/>
              <a:t>        &lt;/</a:t>
            </a:r>
            <a:r>
              <a:rPr lang="en-US" dirty="0" err="1"/>
              <a:t>tr</a:t>
            </a:r>
            <a:r>
              <a:rPr lang="en-US" dirty="0"/>
              <a:t>&gt;</a:t>
            </a:r>
          </a:p>
          <a:p>
            <a:r>
              <a:rPr lang="en-US" dirty="0"/>
              <a:t>        &lt;</a:t>
            </a:r>
            <a:r>
              <a:rPr lang="en-US" dirty="0" err="1"/>
              <a:t>tr</a:t>
            </a:r>
            <a:r>
              <a:rPr lang="en-US" dirty="0"/>
              <a:t>&gt;</a:t>
            </a:r>
          </a:p>
          <a:p>
            <a:r>
              <a:rPr lang="en-US" dirty="0"/>
              <a:t>            &lt;td </a:t>
            </a:r>
            <a:r>
              <a:rPr lang="en-US" dirty="0" err="1"/>
              <a:t>colspan</a:t>
            </a:r>
            <a:r>
              <a:rPr lang="en-US" dirty="0"/>
              <a:t>="2" style="padding:5px; background-color:#acb3b9; </a:t>
            </a:r>
            <a:r>
              <a:rPr lang="en-US" dirty="0" err="1"/>
              <a:t>text-align:center</a:t>
            </a:r>
            <a:r>
              <a:rPr lang="en-US" dirty="0"/>
              <a:t>;"&gt;</a:t>
            </a:r>
          </a:p>
          <a:p>
            <a:r>
              <a:rPr lang="en-US" dirty="0"/>
              <a:t>                &lt;p&gt;copyright &amp;copy; </a:t>
            </a:r>
            <a:r>
              <a:rPr lang="en-US" dirty="0" err="1" smtClean="0"/>
              <a:t>Parishkar</a:t>
            </a:r>
            <a:r>
              <a:rPr lang="en-US" dirty="0" smtClean="0"/>
              <a:t> BCA II Year&lt;/</a:t>
            </a:r>
            <a:r>
              <a:rPr lang="en-US" dirty="0"/>
              <a:t>p&gt;</a:t>
            </a:r>
          </a:p>
          <a:p>
            <a:r>
              <a:rPr lang="en-US" dirty="0"/>
              <a:t>            &lt;/td&gt;</a:t>
            </a:r>
          </a:p>
          <a:p>
            <a:r>
              <a:rPr lang="en-US" dirty="0"/>
              <a:t>        &lt;/</a:t>
            </a:r>
            <a:r>
              <a:rPr lang="en-US" dirty="0" err="1"/>
              <a:t>tr</a:t>
            </a:r>
            <a:r>
              <a:rPr lang="en-US" dirty="0"/>
              <a:t>&gt;</a:t>
            </a:r>
          </a:p>
          <a:p>
            <a:r>
              <a:rPr lang="en-US" dirty="0"/>
              <a:t>    &lt;/table&gt;</a:t>
            </a:r>
          </a:p>
          <a:p>
            <a:r>
              <a:rPr lang="en-US" dirty="0"/>
              <a:t>&lt;/body&gt;</a:t>
            </a:r>
          </a:p>
          <a:p>
            <a:r>
              <a:rPr lang="en-US" dirty="0"/>
              <a:t>&lt;/html&gt; </a:t>
            </a:r>
          </a:p>
        </p:txBody>
      </p:sp>
    </p:spTree>
    <p:extLst>
      <p:ext uri="{BB962C8B-B14F-4D97-AF65-F5344CB8AC3E}">
        <p14:creationId xmlns:p14="http://schemas.microsoft.com/office/powerpoint/2010/main" val="37769113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610600" cy="923330"/>
          </a:xfrm>
          <a:prstGeom prst="rect">
            <a:avLst/>
          </a:prstGeom>
          <a:solidFill>
            <a:schemeClr val="accent2">
              <a:lumMod val="20000"/>
              <a:lumOff val="80000"/>
            </a:schemeClr>
          </a:solidFill>
        </p:spPr>
        <p:txBody>
          <a:bodyPr wrap="square">
            <a:spAutoFit/>
          </a:bodyPr>
          <a:lstStyle/>
          <a:p>
            <a:r>
              <a:rPr lang="en-US" b="1" dirty="0"/>
              <a:t>Warning:</a:t>
            </a:r>
            <a:r>
              <a:rPr lang="en-US" dirty="0"/>
              <a:t> The method used for creating layout in the above example is not wrong, but it's not recommended. Avoid tables and inline styles for creating layouts. Layouts created using tables often rendered very slowly. Tables should only be used to display tabular data.</a:t>
            </a:r>
          </a:p>
        </p:txBody>
      </p:sp>
      <p:sp>
        <p:nvSpPr>
          <p:cNvPr id="3" name="Rectangle 2"/>
          <p:cNvSpPr/>
          <p:nvPr/>
        </p:nvSpPr>
        <p:spPr>
          <a:xfrm>
            <a:off x="304800" y="1981200"/>
            <a:ext cx="2428614" cy="369332"/>
          </a:xfrm>
          <a:prstGeom prst="rect">
            <a:avLst/>
          </a:prstGeom>
        </p:spPr>
        <p:txBody>
          <a:bodyPr wrap="none">
            <a:spAutoFit/>
          </a:bodyPr>
          <a:lstStyle/>
          <a:p>
            <a:pPr fontAlgn="base"/>
            <a:r>
              <a:rPr lang="en-US" b="1" dirty="0"/>
              <a:t>HTML </a:t>
            </a:r>
            <a:r>
              <a:rPr lang="en-US" b="1" dirty="0" err="1"/>
              <a:t>Div</a:t>
            </a:r>
            <a:r>
              <a:rPr lang="en-US" b="1" dirty="0"/>
              <a:t> Based Layout</a:t>
            </a:r>
          </a:p>
        </p:txBody>
      </p:sp>
      <p:sp>
        <p:nvSpPr>
          <p:cNvPr id="4" name="Rectangle 1"/>
          <p:cNvSpPr>
            <a:spLocks noChangeArrowheads="1"/>
          </p:cNvSpPr>
          <p:nvPr/>
        </p:nvSpPr>
        <p:spPr bwMode="auto">
          <a:xfrm>
            <a:off x="228600" y="2350532"/>
            <a:ext cx="8610600" cy="120032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Using the </a:t>
            </a:r>
            <a:r>
              <a:rPr kumimoji="0" lang="en-US" b="0" i="0" u="none" strike="noStrike" cap="none" normalizeH="0" baseline="0" dirty="0" smtClean="0">
                <a:ln>
                  <a:noFill/>
                </a:ln>
                <a:solidFill>
                  <a:srgbClr val="1DB79F"/>
                </a:solidFill>
                <a:effectLst/>
                <a:latin typeface="Consolas" pitchFamily="49" charset="0"/>
                <a:cs typeface="Segoe UI" pitchFamily="34" charset="0"/>
              </a:rPr>
              <a:t>&lt;div&gt;</a:t>
            </a:r>
            <a:r>
              <a:rPr kumimoji="0" lang="en-US" b="0" i="0" u="none" strike="noStrike" cap="none" normalizeH="0" baseline="0" dirty="0" smtClean="0">
                <a:ln>
                  <a:noFill/>
                </a:ln>
                <a:solidFill>
                  <a:srgbClr val="414141"/>
                </a:solidFill>
                <a:effectLst/>
                <a:latin typeface="Segoe UI" pitchFamily="34" charset="0"/>
                <a:cs typeface="Segoe UI" pitchFamily="34" charset="0"/>
              </a:rPr>
              <a:t> elements is the most common method of creating layouts in HTML. The </a:t>
            </a:r>
            <a:r>
              <a:rPr kumimoji="0" lang="en-US" b="0" i="0" u="none" strike="noStrike" cap="none" normalizeH="0" baseline="0" dirty="0" smtClean="0">
                <a:ln>
                  <a:noFill/>
                </a:ln>
                <a:solidFill>
                  <a:srgbClr val="333333"/>
                </a:solidFill>
                <a:effectLst/>
                <a:latin typeface="Consolas" pitchFamily="49" charset="0"/>
                <a:cs typeface="Arial" pitchFamily="34" charset="0"/>
              </a:rPr>
              <a:t>&lt;div&gt;</a:t>
            </a:r>
            <a:r>
              <a:rPr kumimoji="0" lang="en-US" b="0" i="0" u="none" strike="noStrike" cap="none" normalizeH="0" baseline="0" dirty="0" smtClean="0">
                <a:ln>
                  <a:noFill/>
                </a:ln>
                <a:solidFill>
                  <a:srgbClr val="414141"/>
                </a:solidFill>
                <a:effectLst/>
                <a:latin typeface="Segoe UI" pitchFamily="34" charset="0"/>
                <a:cs typeface="Segoe UI" pitchFamily="34" charset="0"/>
              </a:rPr>
              <a:t>(stands for division) element is used for marking out a block of content, or set of other elements inside an HTML document. It can contain further other div elements if required.</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1382370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295400"/>
            <a:ext cx="8305800" cy="3970318"/>
          </a:xfrm>
          <a:prstGeom prst="rect">
            <a:avLst/>
          </a:prstGeom>
        </p:spPr>
        <p:txBody>
          <a:bodyPr wrap="square">
            <a:spAutoFit/>
          </a:bodyPr>
          <a:lstStyle/>
          <a:p>
            <a:r>
              <a:rPr lang="en-US" b="1" dirty="0"/>
              <a:t>HTML (Hyper Text Markup Language)</a:t>
            </a:r>
            <a:r>
              <a:rPr lang="en-US" dirty="0"/>
              <a:t>The publishing format for the web. It includes the ability to format documents and link to other documents and resources</a:t>
            </a:r>
            <a:r>
              <a:rPr lang="en-US" dirty="0" smtClean="0"/>
              <a:t>.</a:t>
            </a:r>
          </a:p>
          <a:p>
            <a:endParaRPr lang="en-US" dirty="0" smtClean="0"/>
          </a:p>
          <a:p>
            <a:endParaRPr lang="en-US" dirty="0"/>
          </a:p>
          <a:p>
            <a:r>
              <a:rPr lang="en-US" b="1" dirty="0"/>
              <a:t>URL (Uniform Resource Locator)</a:t>
            </a:r>
            <a:r>
              <a:rPr lang="en-US" dirty="0"/>
              <a:t>The URL is a kind of 'address' that is unique to each resource on the web. It could be the address of a webpage or an image file</a:t>
            </a:r>
            <a:r>
              <a:rPr lang="en-US" dirty="0" smtClean="0"/>
              <a:t>.</a:t>
            </a:r>
          </a:p>
          <a:p>
            <a:endParaRPr lang="en-US" dirty="0" smtClean="0"/>
          </a:p>
          <a:p>
            <a:endParaRPr lang="en-US" dirty="0"/>
          </a:p>
          <a:p>
            <a:r>
              <a:rPr lang="en-US" b="1" dirty="0"/>
              <a:t>HTTP (Hypertext Transfer Protocol)</a:t>
            </a:r>
            <a:r>
              <a:rPr lang="en-US" dirty="0"/>
              <a:t>Allows HTML documents to be requested and transmitted between browsers and web servers via the internet</a:t>
            </a:r>
            <a:r>
              <a:rPr lang="en-US" dirty="0" smtClean="0"/>
              <a:t>.</a:t>
            </a:r>
          </a:p>
          <a:p>
            <a:endParaRPr lang="en-US" dirty="0"/>
          </a:p>
          <a:p>
            <a:endParaRPr lang="en-US" dirty="0"/>
          </a:p>
          <a:p>
            <a:r>
              <a:rPr lang="en-US" b="1" dirty="0"/>
              <a:t>Web </a:t>
            </a:r>
            <a:r>
              <a:rPr lang="en-US" b="1" dirty="0" err="1"/>
              <a:t>server</a:t>
            </a:r>
            <a:r>
              <a:rPr lang="en-US" dirty="0" err="1"/>
              <a:t>A</a:t>
            </a:r>
            <a:r>
              <a:rPr lang="en-US" dirty="0"/>
              <a:t> computer where files are stored which can be accessed via the internet using HTTP.</a:t>
            </a:r>
          </a:p>
        </p:txBody>
      </p:sp>
    </p:spTree>
    <p:extLst>
      <p:ext uri="{BB962C8B-B14F-4D97-AF65-F5344CB8AC3E}">
        <p14:creationId xmlns:p14="http://schemas.microsoft.com/office/powerpoint/2010/main" val="12062568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86800" cy="5909310"/>
          </a:xfrm>
          <a:prstGeom prst="rect">
            <a:avLst/>
          </a:prstGeom>
        </p:spPr>
        <p:txBody>
          <a:bodyPr wrap="square">
            <a:spAutoFit/>
          </a:bodyPr>
          <a:lstStyle/>
          <a:p>
            <a:r>
              <a:rPr lang="en-US" dirty="0"/>
              <a:t>&lt;!DOCTYPE html&gt;</a:t>
            </a:r>
          </a:p>
          <a:p>
            <a:r>
              <a:rPr lang="en-US" dirty="0"/>
              <a:t>&lt;html </a:t>
            </a:r>
            <a:r>
              <a:rPr lang="en-US" dirty="0" err="1"/>
              <a:t>lang</a:t>
            </a:r>
            <a:r>
              <a:rPr lang="en-US" dirty="0"/>
              <a:t>="en"&gt;</a:t>
            </a:r>
          </a:p>
          <a:p>
            <a:r>
              <a:rPr lang="en-US" dirty="0"/>
              <a:t>&lt;head&gt;</a:t>
            </a:r>
          </a:p>
          <a:p>
            <a:r>
              <a:rPr lang="en-US" dirty="0"/>
              <a:t>&lt;meta charset="utf-8"&gt;</a:t>
            </a:r>
          </a:p>
          <a:p>
            <a:r>
              <a:rPr lang="en-US" dirty="0"/>
              <a:t>&lt;title&gt;HTML </a:t>
            </a:r>
            <a:r>
              <a:rPr lang="en-US" dirty="0" err="1"/>
              <a:t>Div</a:t>
            </a:r>
            <a:r>
              <a:rPr lang="en-US" dirty="0"/>
              <a:t> Layout&lt;/title&gt;</a:t>
            </a:r>
          </a:p>
          <a:p>
            <a:r>
              <a:rPr lang="en-US" dirty="0"/>
              <a:t>&lt;style&gt;</a:t>
            </a:r>
          </a:p>
          <a:p>
            <a:r>
              <a:rPr lang="en-US" dirty="0"/>
              <a:t>    body {</a:t>
            </a:r>
          </a:p>
          <a:p>
            <a:r>
              <a:rPr lang="en-US" dirty="0"/>
              <a:t>        font: 14px </a:t>
            </a:r>
            <a:r>
              <a:rPr lang="en-US" dirty="0" err="1"/>
              <a:t>Arial,sans</a:t>
            </a:r>
            <a:r>
              <a:rPr lang="en-US" dirty="0"/>
              <a:t>-serif; </a:t>
            </a:r>
          </a:p>
          <a:p>
            <a:r>
              <a:rPr lang="en-US" dirty="0"/>
              <a:t>        margin: 0px;</a:t>
            </a:r>
          </a:p>
          <a:p>
            <a:r>
              <a:rPr lang="en-US" dirty="0"/>
              <a:t>    }</a:t>
            </a:r>
          </a:p>
          <a:p>
            <a:r>
              <a:rPr lang="en-US" dirty="0"/>
              <a:t>    .header {</a:t>
            </a:r>
          </a:p>
          <a:p>
            <a:r>
              <a:rPr lang="en-US" dirty="0"/>
              <a:t>        padding: 10px 20px;</a:t>
            </a:r>
          </a:p>
          <a:p>
            <a:r>
              <a:rPr lang="en-US" dirty="0"/>
              <a:t>        background: #acb3b9; </a:t>
            </a:r>
          </a:p>
          <a:p>
            <a:r>
              <a:rPr lang="en-US" dirty="0"/>
              <a:t>    }</a:t>
            </a:r>
          </a:p>
          <a:p>
            <a:r>
              <a:rPr lang="en-US" dirty="0"/>
              <a:t>    .header h1 {</a:t>
            </a:r>
          </a:p>
          <a:p>
            <a:r>
              <a:rPr lang="en-US" dirty="0"/>
              <a:t>        font-size: 24px;</a:t>
            </a:r>
          </a:p>
          <a:p>
            <a:r>
              <a:rPr lang="en-US" dirty="0"/>
              <a:t>    </a:t>
            </a:r>
            <a:r>
              <a:rPr lang="en-US" dirty="0" smtClean="0"/>
              <a:t>}</a:t>
            </a:r>
          </a:p>
          <a:p>
            <a:r>
              <a:rPr lang="en-US" dirty="0" smtClean="0"/>
              <a:t>    .container {</a:t>
            </a:r>
          </a:p>
          <a:p>
            <a:r>
              <a:rPr lang="en-US" dirty="0" smtClean="0"/>
              <a:t>        width: 100%;</a:t>
            </a:r>
          </a:p>
          <a:p>
            <a:r>
              <a:rPr lang="en-US" dirty="0" smtClean="0"/>
              <a:t>        background: #f2f2f2; </a:t>
            </a:r>
          </a:p>
          <a:p>
            <a:r>
              <a:rPr lang="en-US" dirty="0" smtClean="0"/>
              <a:t>    }</a:t>
            </a:r>
          </a:p>
        </p:txBody>
      </p:sp>
    </p:spTree>
    <p:extLst>
      <p:ext uri="{BB962C8B-B14F-4D97-AF65-F5344CB8AC3E}">
        <p14:creationId xmlns:p14="http://schemas.microsoft.com/office/powerpoint/2010/main" val="5411229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18705"/>
            <a:ext cx="8382000" cy="5909310"/>
          </a:xfrm>
          <a:prstGeom prst="rect">
            <a:avLst/>
          </a:prstGeom>
        </p:spPr>
        <p:txBody>
          <a:bodyPr wrap="square">
            <a:spAutoFit/>
          </a:bodyPr>
          <a:lstStyle/>
          <a:p>
            <a:r>
              <a:rPr lang="en-US" dirty="0"/>
              <a:t> .</a:t>
            </a:r>
            <a:r>
              <a:rPr lang="en-US" dirty="0" err="1"/>
              <a:t>nav</a:t>
            </a:r>
            <a:r>
              <a:rPr lang="en-US" dirty="0"/>
              <a:t>, .section {</a:t>
            </a:r>
          </a:p>
          <a:p>
            <a:r>
              <a:rPr lang="en-US" dirty="0"/>
              <a:t>        float: left; </a:t>
            </a:r>
          </a:p>
          <a:p>
            <a:r>
              <a:rPr lang="en-US" dirty="0"/>
              <a:t>        padding: 20px;</a:t>
            </a:r>
          </a:p>
          <a:p>
            <a:r>
              <a:rPr lang="en-US" dirty="0"/>
              <a:t>        min-height: 170px;</a:t>
            </a:r>
          </a:p>
          <a:p>
            <a:r>
              <a:rPr lang="en-US" dirty="0"/>
              <a:t>        box-sizing: border-box;</a:t>
            </a:r>
          </a:p>
          <a:p>
            <a:r>
              <a:rPr lang="en-US" dirty="0"/>
              <a:t>    }</a:t>
            </a:r>
          </a:p>
          <a:p>
            <a:r>
              <a:rPr lang="en-US" dirty="0"/>
              <a:t>    .</a:t>
            </a:r>
            <a:r>
              <a:rPr lang="en-US" dirty="0" err="1"/>
              <a:t>nav</a:t>
            </a:r>
            <a:r>
              <a:rPr lang="en-US" dirty="0"/>
              <a:t> {            </a:t>
            </a:r>
          </a:p>
          <a:p>
            <a:r>
              <a:rPr lang="en-US" dirty="0"/>
              <a:t>        width: 20%;             </a:t>
            </a:r>
          </a:p>
          <a:p>
            <a:r>
              <a:rPr lang="en-US" dirty="0"/>
              <a:t>        background: #d4d7dc;</a:t>
            </a:r>
          </a:p>
          <a:p>
            <a:r>
              <a:rPr lang="en-US" dirty="0"/>
              <a:t>    }</a:t>
            </a:r>
          </a:p>
          <a:p>
            <a:r>
              <a:rPr lang="en-US" dirty="0"/>
              <a:t>    .section {</a:t>
            </a:r>
          </a:p>
          <a:p>
            <a:r>
              <a:rPr lang="en-US" dirty="0"/>
              <a:t>        width: 80%;</a:t>
            </a:r>
          </a:p>
          <a:p>
            <a:r>
              <a:rPr lang="en-US" dirty="0"/>
              <a:t>    }</a:t>
            </a:r>
          </a:p>
          <a:p>
            <a:r>
              <a:rPr lang="en-US" dirty="0"/>
              <a:t>    .</a:t>
            </a:r>
            <a:r>
              <a:rPr lang="en-US" dirty="0" err="1"/>
              <a:t>nav</a:t>
            </a:r>
            <a:r>
              <a:rPr lang="en-US" dirty="0"/>
              <a:t> </a:t>
            </a:r>
            <a:r>
              <a:rPr lang="en-US" dirty="0" err="1"/>
              <a:t>ul</a:t>
            </a:r>
            <a:r>
              <a:rPr lang="en-US" dirty="0"/>
              <a:t> {</a:t>
            </a:r>
          </a:p>
          <a:p>
            <a:r>
              <a:rPr lang="en-US" dirty="0"/>
              <a:t>        list-style: none; </a:t>
            </a:r>
          </a:p>
          <a:p>
            <a:r>
              <a:rPr lang="en-US" dirty="0"/>
              <a:t>        line-height: 24px;</a:t>
            </a:r>
          </a:p>
          <a:p>
            <a:r>
              <a:rPr lang="en-US" dirty="0"/>
              <a:t>        padding: 0px; </a:t>
            </a:r>
          </a:p>
          <a:p>
            <a:r>
              <a:rPr lang="en-US" dirty="0"/>
              <a:t>    }</a:t>
            </a:r>
          </a:p>
          <a:p>
            <a:r>
              <a:rPr lang="en-US" dirty="0"/>
              <a:t>    .</a:t>
            </a:r>
            <a:r>
              <a:rPr lang="en-US" dirty="0" err="1"/>
              <a:t>nav</a:t>
            </a:r>
            <a:r>
              <a:rPr lang="en-US" dirty="0"/>
              <a:t> </a:t>
            </a:r>
            <a:r>
              <a:rPr lang="en-US" dirty="0" err="1"/>
              <a:t>ul</a:t>
            </a:r>
            <a:r>
              <a:rPr lang="en-US" dirty="0"/>
              <a:t> li a {</a:t>
            </a:r>
          </a:p>
          <a:p>
            <a:r>
              <a:rPr lang="en-US" dirty="0"/>
              <a:t>        color: #333;</a:t>
            </a:r>
          </a:p>
          <a:p>
            <a:r>
              <a:rPr lang="en-US" dirty="0"/>
              <a:t>    }    </a:t>
            </a:r>
          </a:p>
        </p:txBody>
      </p:sp>
    </p:spTree>
    <p:extLst>
      <p:ext uri="{BB962C8B-B14F-4D97-AF65-F5344CB8AC3E}">
        <p14:creationId xmlns:p14="http://schemas.microsoft.com/office/powerpoint/2010/main" val="36916653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5029200" cy="3970318"/>
          </a:xfrm>
          <a:prstGeom prst="rect">
            <a:avLst/>
          </a:prstGeom>
        </p:spPr>
        <p:txBody>
          <a:bodyPr wrap="square">
            <a:spAutoFit/>
          </a:bodyPr>
          <a:lstStyle/>
          <a:p>
            <a:r>
              <a:rPr lang="en-US" dirty="0"/>
              <a:t> .</a:t>
            </a:r>
            <a:r>
              <a:rPr lang="en-US" dirty="0" err="1"/>
              <a:t>clearfix:after</a:t>
            </a:r>
            <a:r>
              <a:rPr lang="en-US" dirty="0"/>
              <a:t> {</a:t>
            </a:r>
          </a:p>
          <a:p>
            <a:r>
              <a:rPr lang="en-US" dirty="0"/>
              <a:t>        content: ".";</a:t>
            </a:r>
          </a:p>
          <a:p>
            <a:r>
              <a:rPr lang="en-US" dirty="0"/>
              <a:t>        display: block;</a:t>
            </a:r>
          </a:p>
          <a:p>
            <a:r>
              <a:rPr lang="en-US" dirty="0"/>
              <a:t>        height: 0;</a:t>
            </a:r>
          </a:p>
          <a:p>
            <a:r>
              <a:rPr lang="en-US" dirty="0"/>
              <a:t>        clear: both;</a:t>
            </a:r>
          </a:p>
          <a:p>
            <a:r>
              <a:rPr lang="en-US" dirty="0"/>
              <a:t>        visibility: hidden;</a:t>
            </a:r>
          </a:p>
          <a:p>
            <a:r>
              <a:rPr lang="en-US" dirty="0"/>
              <a:t>    }</a:t>
            </a:r>
          </a:p>
          <a:p>
            <a:r>
              <a:rPr lang="en-US" dirty="0"/>
              <a:t>    .footer {</a:t>
            </a:r>
          </a:p>
          <a:p>
            <a:r>
              <a:rPr lang="en-US" dirty="0"/>
              <a:t>        background: #acb3b9;            </a:t>
            </a:r>
          </a:p>
          <a:p>
            <a:r>
              <a:rPr lang="en-US" dirty="0"/>
              <a:t>        text-align: center;</a:t>
            </a:r>
          </a:p>
          <a:p>
            <a:r>
              <a:rPr lang="en-US" dirty="0"/>
              <a:t>        padding: 5px;</a:t>
            </a:r>
          </a:p>
          <a:p>
            <a:r>
              <a:rPr lang="en-US" dirty="0"/>
              <a:t>    }</a:t>
            </a:r>
          </a:p>
          <a:p>
            <a:r>
              <a:rPr lang="en-US" dirty="0"/>
              <a:t>&lt;/style&gt;</a:t>
            </a:r>
          </a:p>
          <a:p>
            <a:r>
              <a:rPr lang="en-US" dirty="0"/>
              <a:t>&lt;/head&gt;</a:t>
            </a:r>
          </a:p>
        </p:txBody>
      </p:sp>
    </p:spTree>
    <p:extLst>
      <p:ext uri="{BB962C8B-B14F-4D97-AF65-F5344CB8AC3E}">
        <p14:creationId xmlns:p14="http://schemas.microsoft.com/office/powerpoint/2010/main" val="13751429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1493"/>
            <a:ext cx="7086600" cy="6740307"/>
          </a:xfrm>
          <a:prstGeom prst="rect">
            <a:avLst/>
          </a:prstGeom>
        </p:spPr>
        <p:txBody>
          <a:bodyPr wrap="square">
            <a:spAutoFit/>
          </a:bodyPr>
          <a:lstStyle/>
          <a:p>
            <a:r>
              <a:rPr lang="en-US" dirty="0"/>
              <a:t>&lt;body&gt;</a:t>
            </a:r>
          </a:p>
          <a:p>
            <a:r>
              <a:rPr lang="en-US" dirty="0"/>
              <a:t>    &lt;div class="container"&gt;</a:t>
            </a:r>
          </a:p>
          <a:p>
            <a:r>
              <a:rPr lang="en-US" dirty="0"/>
              <a:t>        &lt;div class="header"&gt;</a:t>
            </a:r>
          </a:p>
          <a:p>
            <a:r>
              <a:rPr lang="en-US" dirty="0"/>
              <a:t>            &lt;</a:t>
            </a:r>
            <a:r>
              <a:rPr lang="en-US" dirty="0" smtClean="0"/>
              <a:t>h1&gt;My Website&lt;/</a:t>
            </a:r>
            <a:r>
              <a:rPr lang="en-US" dirty="0"/>
              <a:t>h1&gt;</a:t>
            </a:r>
          </a:p>
          <a:p>
            <a:r>
              <a:rPr lang="en-US" dirty="0"/>
              <a:t>        &lt;/div&gt;</a:t>
            </a:r>
          </a:p>
          <a:p>
            <a:r>
              <a:rPr lang="en-US" dirty="0"/>
              <a:t>        &lt;div class="wrapper </a:t>
            </a:r>
            <a:r>
              <a:rPr lang="en-US" dirty="0" err="1"/>
              <a:t>clearfix</a:t>
            </a:r>
            <a:r>
              <a:rPr lang="en-US" dirty="0"/>
              <a:t>"&gt;</a:t>
            </a:r>
          </a:p>
          <a:p>
            <a:r>
              <a:rPr lang="en-US" dirty="0"/>
              <a:t>            &lt;div class="</a:t>
            </a:r>
            <a:r>
              <a:rPr lang="en-US" dirty="0" err="1"/>
              <a:t>nav</a:t>
            </a:r>
            <a:r>
              <a:rPr lang="en-US" dirty="0"/>
              <a:t>"&gt;</a:t>
            </a:r>
          </a:p>
          <a:p>
            <a:r>
              <a:rPr lang="en-US" dirty="0"/>
              <a:t>                &lt;</a:t>
            </a:r>
            <a:r>
              <a:rPr lang="en-US" dirty="0" err="1"/>
              <a:t>ul</a:t>
            </a:r>
            <a:r>
              <a:rPr lang="en-US" dirty="0"/>
              <a:t>&gt;</a:t>
            </a:r>
          </a:p>
          <a:p>
            <a:r>
              <a:rPr lang="en-US" dirty="0"/>
              <a:t>                    &lt;li&gt;&lt;a </a:t>
            </a:r>
            <a:r>
              <a:rPr lang="en-US" dirty="0" err="1"/>
              <a:t>href</a:t>
            </a:r>
            <a:r>
              <a:rPr lang="en-US" dirty="0"/>
              <a:t>="#"&gt;Home&lt;/a&gt;&lt;/li&gt;</a:t>
            </a:r>
          </a:p>
          <a:p>
            <a:r>
              <a:rPr lang="en-US" dirty="0"/>
              <a:t>                    &lt;li&gt;&lt;a </a:t>
            </a:r>
            <a:r>
              <a:rPr lang="en-US" dirty="0" err="1"/>
              <a:t>href</a:t>
            </a:r>
            <a:r>
              <a:rPr lang="en-US" dirty="0"/>
              <a:t>="#"&gt;About&lt;/a&gt;&lt;/li&gt;</a:t>
            </a:r>
          </a:p>
          <a:p>
            <a:r>
              <a:rPr lang="en-US" dirty="0"/>
              <a:t>                    &lt;li&gt;&lt;a </a:t>
            </a:r>
            <a:r>
              <a:rPr lang="en-US" dirty="0" err="1"/>
              <a:t>href</a:t>
            </a:r>
            <a:r>
              <a:rPr lang="en-US" dirty="0"/>
              <a:t>="#"&gt;Contact&lt;/a&gt;&lt;/li&gt;</a:t>
            </a:r>
          </a:p>
          <a:p>
            <a:r>
              <a:rPr lang="en-US" dirty="0"/>
              <a:t>                &lt;/</a:t>
            </a:r>
            <a:r>
              <a:rPr lang="en-US" dirty="0" err="1"/>
              <a:t>ul</a:t>
            </a:r>
            <a:r>
              <a:rPr lang="en-US" dirty="0"/>
              <a:t>&gt;</a:t>
            </a:r>
          </a:p>
          <a:p>
            <a:r>
              <a:rPr lang="en-US" dirty="0"/>
              <a:t>            &lt;/div&gt;</a:t>
            </a:r>
          </a:p>
          <a:p>
            <a:r>
              <a:rPr lang="en-US" dirty="0"/>
              <a:t>            &lt;div class="section"&gt;</a:t>
            </a:r>
          </a:p>
          <a:p>
            <a:r>
              <a:rPr lang="en-US" dirty="0"/>
              <a:t>                &lt;h2&gt;Welcome to our site&lt;/h2&gt;</a:t>
            </a:r>
          </a:p>
          <a:p>
            <a:r>
              <a:rPr lang="en-US" dirty="0"/>
              <a:t>                &lt;</a:t>
            </a:r>
            <a:r>
              <a:rPr lang="en-US" dirty="0" smtClean="0"/>
              <a:t>p&gt;This is </a:t>
            </a:r>
            <a:r>
              <a:rPr lang="en-US" dirty="0" err="1" smtClean="0"/>
              <a:t>Welocme</a:t>
            </a:r>
            <a:r>
              <a:rPr lang="en-US" dirty="0" smtClean="0"/>
              <a:t> text </a:t>
            </a:r>
            <a:r>
              <a:rPr lang="en-US" dirty="0" err="1" smtClean="0"/>
              <a:t>peragraph</a:t>
            </a:r>
            <a:r>
              <a:rPr lang="en-US" dirty="0" smtClean="0"/>
              <a:t>...&lt;/</a:t>
            </a:r>
            <a:r>
              <a:rPr lang="en-US" dirty="0"/>
              <a:t>p&gt;</a:t>
            </a:r>
          </a:p>
          <a:p>
            <a:r>
              <a:rPr lang="en-US" dirty="0"/>
              <a:t>            &lt;/div&gt;</a:t>
            </a:r>
          </a:p>
          <a:p>
            <a:r>
              <a:rPr lang="en-US" dirty="0"/>
              <a:t>        &lt;/div&gt;</a:t>
            </a:r>
          </a:p>
          <a:p>
            <a:r>
              <a:rPr lang="en-US" dirty="0"/>
              <a:t>        &lt;div class="footer"&gt;</a:t>
            </a:r>
          </a:p>
          <a:p>
            <a:r>
              <a:rPr lang="en-US" dirty="0"/>
              <a:t>            &lt;p&gt;copyright &amp;copy; </a:t>
            </a:r>
            <a:r>
              <a:rPr lang="en-US" dirty="0" err="1"/>
              <a:t>Parishkar</a:t>
            </a:r>
            <a:r>
              <a:rPr lang="en-US" dirty="0"/>
              <a:t> BCA II Year </a:t>
            </a:r>
            <a:r>
              <a:rPr lang="en-US" dirty="0" smtClean="0"/>
              <a:t>&lt;/</a:t>
            </a:r>
            <a:r>
              <a:rPr lang="en-US" dirty="0"/>
              <a:t>p&gt;</a:t>
            </a:r>
          </a:p>
          <a:p>
            <a:r>
              <a:rPr lang="en-US" dirty="0"/>
              <a:t>        &lt;/div&gt;</a:t>
            </a:r>
          </a:p>
          <a:p>
            <a:r>
              <a:rPr lang="en-US" dirty="0"/>
              <a:t>    &lt;/div&gt;</a:t>
            </a:r>
          </a:p>
          <a:p>
            <a:r>
              <a:rPr lang="en-US" dirty="0"/>
              <a:t>&lt;/body&gt;</a:t>
            </a:r>
          </a:p>
          <a:p>
            <a:r>
              <a:rPr lang="en-US" dirty="0"/>
              <a:t>&lt;/html&gt; </a:t>
            </a:r>
          </a:p>
        </p:txBody>
      </p:sp>
    </p:spTree>
    <p:extLst>
      <p:ext uri="{BB962C8B-B14F-4D97-AF65-F5344CB8AC3E}">
        <p14:creationId xmlns:p14="http://schemas.microsoft.com/office/powerpoint/2010/main" val="3761404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1752600"/>
            <a:ext cx="6477000" cy="3416320"/>
          </a:xfrm>
          <a:prstGeom prst="rect">
            <a:avLst/>
          </a:prstGeom>
        </p:spPr>
        <p:txBody>
          <a:bodyPr wrap="square">
            <a:spAutoFit/>
          </a:bodyPr>
          <a:lstStyle/>
          <a:p>
            <a:r>
              <a:rPr lang="en-US" dirty="0"/>
              <a:t>&lt;!DOCTYPE html&gt;</a:t>
            </a:r>
            <a:r>
              <a:rPr lang="en-US" dirty="0" smtClean="0"/>
              <a:t/>
            </a:r>
            <a:br>
              <a:rPr lang="en-US" dirty="0" smtClean="0"/>
            </a:br>
            <a:r>
              <a:rPr lang="en-US" dirty="0"/>
              <a:t>&lt;html&gt;</a:t>
            </a:r>
            <a:r>
              <a:rPr lang="en-US" dirty="0" smtClean="0"/>
              <a:t/>
            </a:r>
            <a:br>
              <a:rPr lang="en-US" dirty="0" smtClean="0"/>
            </a:br>
            <a:r>
              <a:rPr lang="en-US" dirty="0"/>
              <a:t>&lt;head&gt;</a:t>
            </a:r>
            <a:r>
              <a:rPr lang="en-US" dirty="0" smtClean="0"/>
              <a:t/>
            </a:r>
            <a:br>
              <a:rPr lang="en-US" dirty="0" smtClean="0"/>
            </a:br>
            <a:r>
              <a:rPr lang="en-US" dirty="0"/>
              <a:t>&lt;title&gt;Page Title&lt;/title&gt;</a:t>
            </a:r>
            <a:r>
              <a:rPr lang="en-US" dirty="0" smtClean="0"/>
              <a:t/>
            </a:r>
            <a:br>
              <a:rPr lang="en-US" dirty="0" smtClean="0"/>
            </a:br>
            <a:r>
              <a:rPr lang="en-US" dirty="0"/>
              <a:t>&lt;/head&gt;</a:t>
            </a:r>
            <a:r>
              <a:rPr lang="en-US" dirty="0" smtClean="0"/>
              <a:t/>
            </a:r>
            <a:br>
              <a:rPr lang="en-US" dirty="0" smtClean="0"/>
            </a:br>
            <a:r>
              <a:rPr lang="en-US" dirty="0"/>
              <a:t>&lt;body&gt;</a:t>
            </a:r>
            <a:r>
              <a:rPr lang="en-US" dirty="0" smtClean="0"/>
              <a:t/>
            </a:r>
            <a:br>
              <a:rPr lang="en-US" dirty="0" smtClean="0"/>
            </a:br>
            <a:r>
              <a:rPr lang="en-US" dirty="0" smtClean="0"/>
              <a:t/>
            </a:r>
            <a:br>
              <a:rPr lang="en-US" dirty="0" smtClean="0"/>
            </a:br>
            <a:r>
              <a:rPr lang="en-US" dirty="0"/>
              <a:t>&lt;h1&gt;This is a Heading&lt;/h1&gt;</a:t>
            </a:r>
            <a:r>
              <a:rPr lang="en-US" dirty="0" smtClean="0"/>
              <a:t/>
            </a:r>
            <a:br>
              <a:rPr lang="en-US" dirty="0" smtClean="0"/>
            </a:br>
            <a:r>
              <a:rPr lang="en-US" dirty="0"/>
              <a:t>&lt;p&gt;This is a paragraph.&lt;/p&gt;</a:t>
            </a:r>
            <a:r>
              <a:rPr lang="en-US" dirty="0" smtClean="0"/>
              <a:t/>
            </a:r>
            <a:br>
              <a:rPr lang="en-US" dirty="0" smtClean="0"/>
            </a:br>
            <a:r>
              <a:rPr lang="en-US" dirty="0" smtClean="0"/>
              <a:t/>
            </a:r>
            <a:br>
              <a:rPr lang="en-US" dirty="0" smtClean="0"/>
            </a:br>
            <a:r>
              <a:rPr lang="en-US" dirty="0"/>
              <a:t>&lt;/body&gt;</a:t>
            </a:r>
            <a:r>
              <a:rPr lang="en-US" dirty="0" smtClean="0"/>
              <a:t/>
            </a:r>
            <a:br>
              <a:rPr lang="en-US" dirty="0" smtClean="0"/>
            </a:br>
            <a:r>
              <a:rPr lang="en-US" dirty="0"/>
              <a:t>&lt;/html&gt;</a:t>
            </a:r>
          </a:p>
        </p:txBody>
      </p:sp>
    </p:spTree>
    <p:extLst>
      <p:ext uri="{BB962C8B-B14F-4D97-AF65-F5344CB8AC3E}">
        <p14:creationId xmlns:p14="http://schemas.microsoft.com/office/powerpoint/2010/main" val="2221682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152400"/>
            <a:ext cx="9144000" cy="644398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8566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41484D"/>
                </a:solidFill>
                <a:effectLst/>
                <a:latin typeface="Source Sans Pro" pitchFamily="34" charset="0"/>
                <a:cs typeface="Arial" pitchFamily="34" charset="0"/>
              </a:rPr>
              <a:t>The </a:t>
            </a:r>
            <a:r>
              <a:rPr kumimoji="0" lang="en-US" sz="2000" b="0" i="0" u="none" strike="noStrike" cap="none" normalizeH="0" baseline="0" dirty="0" smtClean="0">
                <a:ln>
                  <a:noFill/>
                </a:ln>
                <a:solidFill>
                  <a:srgbClr val="993366"/>
                </a:solidFill>
                <a:effectLst/>
                <a:latin typeface="Monaco"/>
                <a:cs typeface="Arial" pitchFamily="34" charset="0"/>
                <a:hlinkClick r:id="rId2"/>
              </a:rPr>
              <a:t>!DOCTYPE... </a:t>
            </a:r>
            <a:r>
              <a:rPr kumimoji="0" lang="en-US" sz="2000" b="0" i="0" u="none" strike="noStrike" cap="none" normalizeH="0" baseline="0" dirty="0" smtClean="0">
                <a:ln>
                  <a:noFill/>
                </a:ln>
                <a:solidFill>
                  <a:srgbClr val="41484D"/>
                </a:solidFill>
                <a:effectLst/>
                <a:latin typeface="Source Sans Pro" pitchFamily="34" charset="0"/>
                <a:cs typeface="Arial" pitchFamily="34" charset="0"/>
              </a:rPr>
              <a:t> declaration tells the browser which version of HTML the document is using.</a:t>
            </a:r>
          </a:p>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solidFill>
                <a:srgbClr val="41484D"/>
              </a:solidFill>
              <a:effectLst/>
              <a:latin typeface="Source Sans Pro"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41484D"/>
                </a:solidFill>
                <a:effectLst/>
                <a:latin typeface="Source Sans Pro" pitchFamily="34" charset="0"/>
                <a:cs typeface="Arial" pitchFamily="34" charset="0"/>
              </a:rPr>
              <a:t>The </a:t>
            </a:r>
            <a:r>
              <a:rPr kumimoji="0" lang="en-US" sz="2000" b="0" i="0" u="none" strike="noStrike" cap="none" normalizeH="0" baseline="0" dirty="0" smtClean="0">
                <a:ln>
                  <a:noFill/>
                </a:ln>
                <a:solidFill>
                  <a:srgbClr val="993366"/>
                </a:solidFill>
                <a:effectLst/>
                <a:latin typeface="Monaco"/>
                <a:cs typeface="Arial" pitchFamily="34" charset="0"/>
                <a:hlinkClick r:id="rId3"/>
              </a:rPr>
              <a:t>html</a:t>
            </a:r>
            <a:r>
              <a:rPr kumimoji="0" lang="en-US" sz="2000" b="0" i="0" u="none" strike="noStrike" cap="none" normalizeH="0" baseline="0" dirty="0" smtClean="0">
                <a:ln>
                  <a:noFill/>
                </a:ln>
                <a:solidFill>
                  <a:srgbClr val="41484D"/>
                </a:solidFill>
                <a:effectLst/>
                <a:latin typeface="Source Sans Pro" pitchFamily="34" charset="0"/>
                <a:cs typeface="Arial" pitchFamily="34" charset="0"/>
              </a:rPr>
              <a:t> element is the document's </a:t>
            </a:r>
            <a:r>
              <a:rPr kumimoji="0" lang="en-US" sz="2000" b="0" i="1" u="none" strike="noStrike" cap="none" normalizeH="0" baseline="0" dirty="0" smtClean="0">
                <a:ln>
                  <a:noFill/>
                </a:ln>
                <a:solidFill>
                  <a:srgbClr val="41484D"/>
                </a:solidFill>
                <a:effectLst/>
                <a:latin typeface="Source Sans Pro" pitchFamily="34" charset="0"/>
                <a:cs typeface="Arial" pitchFamily="34" charset="0"/>
              </a:rPr>
              <a:t>root</a:t>
            </a:r>
            <a:r>
              <a:rPr kumimoji="0" lang="en-US" sz="2000" b="0" i="0" u="none" strike="noStrike" cap="none" normalizeH="0" baseline="0" dirty="0" smtClean="0">
                <a:ln>
                  <a:noFill/>
                </a:ln>
                <a:solidFill>
                  <a:srgbClr val="41484D"/>
                </a:solidFill>
                <a:effectLst/>
                <a:latin typeface="Source Sans Pro" pitchFamily="34" charset="0"/>
                <a:cs typeface="Arial" pitchFamily="34" charset="0"/>
              </a:rPr>
              <a:t> element - it can be thought of as a container that all other tags sit inside (except for the !DOCTYPE declaration).</a:t>
            </a:r>
          </a:p>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solidFill>
                <a:srgbClr val="41484D"/>
              </a:solidFill>
              <a:effectLst/>
              <a:latin typeface="Source Sans Pro"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41484D"/>
                </a:solidFill>
                <a:effectLst/>
                <a:latin typeface="Source Sans Pro" pitchFamily="34" charset="0"/>
                <a:cs typeface="Arial" pitchFamily="34" charset="0"/>
              </a:rPr>
              <a:t>The </a:t>
            </a:r>
            <a:r>
              <a:rPr kumimoji="0" lang="en-US" sz="2000" b="0" i="0" u="none" strike="noStrike" cap="none" normalizeH="0" baseline="0" dirty="0" smtClean="0">
                <a:ln>
                  <a:noFill/>
                </a:ln>
                <a:solidFill>
                  <a:srgbClr val="993366"/>
                </a:solidFill>
                <a:effectLst/>
                <a:latin typeface="Monaco"/>
                <a:cs typeface="Arial" pitchFamily="34" charset="0"/>
                <a:hlinkClick r:id="rId4"/>
              </a:rPr>
              <a:t>head</a:t>
            </a:r>
            <a:r>
              <a:rPr kumimoji="0" lang="en-US" sz="2000" b="0" i="0" u="none" strike="noStrike" cap="none" normalizeH="0" baseline="0" dirty="0" smtClean="0">
                <a:ln>
                  <a:noFill/>
                </a:ln>
                <a:solidFill>
                  <a:srgbClr val="41484D"/>
                </a:solidFill>
                <a:effectLst/>
                <a:latin typeface="Source Sans Pro" pitchFamily="34" charset="0"/>
                <a:cs typeface="Arial" pitchFamily="34" charset="0"/>
              </a:rPr>
              <a:t> tag contains information that is not normally viewable within your browser (such as meta tags, JavaScript and CSS), although</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2000" dirty="0">
              <a:solidFill>
                <a:srgbClr val="41484D"/>
              </a:solidFill>
              <a:latin typeface="Source Sans Pro"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rgbClr val="41484D"/>
                </a:solidFill>
                <a:effectLst/>
                <a:latin typeface="Source Sans Pro" pitchFamily="34" charset="0"/>
                <a:cs typeface="Arial" pitchFamily="34" charset="0"/>
              </a:rPr>
              <a:t> the </a:t>
            </a:r>
            <a:r>
              <a:rPr kumimoji="0" lang="en-US" sz="2000" b="0" i="0" u="none" strike="noStrike" cap="none" normalizeH="0" baseline="0" dirty="0" smtClean="0">
                <a:ln>
                  <a:noFill/>
                </a:ln>
                <a:solidFill>
                  <a:srgbClr val="993366"/>
                </a:solidFill>
                <a:effectLst/>
                <a:latin typeface="Monaco"/>
                <a:cs typeface="Arial" pitchFamily="34" charset="0"/>
                <a:hlinkClick r:id="rId5"/>
              </a:rPr>
              <a:t>title</a:t>
            </a:r>
            <a:r>
              <a:rPr kumimoji="0" lang="en-US" sz="2000" b="0" i="0" u="none" strike="noStrike" cap="none" normalizeH="0" baseline="0" dirty="0" smtClean="0">
                <a:ln>
                  <a:noFill/>
                </a:ln>
                <a:solidFill>
                  <a:srgbClr val="993366"/>
                </a:solidFill>
                <a:effectLst/>
                <a:latin typeface="Monaco"/>
                <a:cs typeface="Arial" pitchFamily="34" charset="0"/>
              </a:rPr>
              <a:t> </a:t>
            </a:r>
            <a:r>
              <a:rPr kumimoji="0" lang="en-US" sz="2000" b="0" i="0" u="none" strike="noStrike" cap="none" normalizeH="0" baseline="0" dirty="0" smtClean="0">
                <a:ln>
                  <a:noFill/>
                </a:ln>
                <a:solidFill>
                  <a:srgbClr val="41484D"/>
                </a:solidFill>
                <a:effectLst/>
                <a:latin typeface="Source Sans Pro" pitchFamily="34" charset="0"/>
                <a:cs typeface="Arial" pitchFamily="34" charset="0"/>
              </a:rPr>
              <a:t>tag is an exception to this. The content of the </a:t>
            </a:r>
            <a:r>
              <a:rPr kumimoji="0" lang="en-US" sz="2000" b="0" i="0" u="none" strike="noStrike" cap="none" normalizeH="0" baseline="0" dirty="0" smtClean="0">
                <a:ln>
                  <a:noFill/>
                </a:ln>
                <a:solidFill>
                  <a:srgbClr val="000000"/>
                </a:solidFill>
                <a:effectLst/>
                <a:latin typeface="Monaco"/>
                <a:cs typeface="Arial" pitchFamily="34" charset="0"/>
              </a:rPr>
              <a:t>title</a:t>
            </a:r>
            <a:r>
              <a:rPr kumimoji="0" lang="en-US" sz="2000" b="0" i="0" u="none" strike="noStrike" cap="none" normalizeH="0" baseline="0" dirty="0" smtClean="0">
                <a:ln>
                  <a:noFill/>
                </a:ln>
                <a:solidFill>
                  <a:srgbClr val="41484D"/>
                </a:solidFill>
                <a:effectLst/>
                <a:latin typeface="Source Sans Pro" pitchFamily="34" charset="0"/>
                <a:cs typeface="Arial" pitchFamily="34" charset="0"/>
              </a:rPr>
              <a:t> tag is displayed in the browser's title bar (right at the very top of the browser).</a:t>
            </a:r>
          </a:p>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solidFill>
                <a:srgbClr val="41484D"/>
              </a:solidFill>
              <a:effectLst/>
              <a:latin typeface="Source Sans Pro"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41484D"/>
                </a:solidFill>
                <a:effectLst/>
                <a:latin typeface="Source Sans Pro" pitchFamily="34" charset="0"/>
                <a:cs typeface="Arial" pitchFamily="34" charset="0"/>
              </a:rPr>
              <a:t>The </a:t>
            </a:r>
            <a:r>
              <a:rPr kumimoji="0" lang="en-US" sz="2000" b="0" i="0" u="none" strike="noStrike" cap="none" normalizeH="0" baseline="0" dirty="0" smtClean="0">
                <a:ln>
                  <a:noFill/>
                </a:ln>
                <a:solidFill>
                  <a:srgbClr val="993366"/>
                </a:solidFill>
                <a:effectLst/>
                <a:latin typeface="Monaco"/>
                <a:cs typeface="Arial" pitchFamily="34" charset="0"/>
                <a:hlinkClick r:id="rId6"/>
              </a:rPr>
              <a:t>body</a:t>
            </a:r>
            <a:r>
              <a:rPr kumimoji="0" lang="en-US" sz="2000" b="0" i="0" u="none" strike="noStrike" cap="none" normalizeH="0" baseline="0" dirty="0" smtClean="0">
                <a:ln>
                  <a:noFill/>
                </a:ln>
                <a:solidFill>
                  <a:srgbClr val="41484D"/>
                </a:solidFill>
                <a:effectLst/>
                <a:latin typeface="Source Sans Pro" pitchFamily="34" charset="0"/>
                <a:cs typeface="Arial" pitchFamily="34" charset="0"/>
              </a:rPr>
              <a:t> tag is the main area for your content. This is where most of your code (and viewable elements) will go.</a:t>
            </a:r>
          </a:p>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solidFill>
                <a:srgbClr val="41484D"/>
              </a:solidFill>
              <a:effectLst/>
              <a:latin typeface="Source Sans Pro"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41484D"/>
                </a:solidFill>
                <a:effectLst/>
                <a:latin typeface="Source Sans Pro" pitchFamily="34" charset="0"/>
                <a:cs typeface="Arial" pitchFamily="34" charset="0"/>
              </a:rPr>
              <a:t>The </a:t>
            </a:r>
            <a:r>
              <a:rPr kumimoji="0" lang="en-US" sz="2000" b="0" i="0" u="none" strike="noStrike" cap="none" normalizeH="0" baseline="0" dirty="0" smtClean="0">
                <a:ln>
                  <a:noFill/>
                </a:ln>
                <a:solidFill>
                  <a:srgbClr val="993366"/>
                </a:solidFill>
                <a:effectLst/>
                <a:latin typeface="Monaco"/>
                <a:cs typeface="Arial" pitchFamily="34" charset="0"/>
                <a:hlinkClick r:id="rId7"/>
              </a:rPr>
              <a:t>h1</a:t>
            </a:r>
            <a:r>
              <a:rPr kumimoji="0" lang="en-US" sz="2000" b="0" i="0" u="none" strike="noStrike" cap="none" normalizeH="0" baseline="0" dirty="0" smtClean="0">
                <a:ln>
                  <a:noFill/>
                </a:ln>
                <a:solidFill>
                  <a:srgbClr val="41484D"/>
                </a:solidFill>
                <a:effectLst/>
                <a:latin typeface="Source Sans Pro" pitchFamily="34" charset="0"/>
                <a:cs typeface="Arial" pitchFamily="34" charset="0"/>
              </a:rPr>
              <a:t> tag defines a level 1 heading.</a:t>
            </a:r>
          </a:p>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solidFill>
                <a:srgbClr val="41484D"/>
              </a:solidFill>
              <a:effectLst/>
              <a:latin typeface="Source Sans Pro"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41484D"/>
                </a:solidFill>
                <a:effectLst/>
                <a:latin typeface="Source Sans Pro" pitchFamily="34" charset="0"/>
                <a:cs typeface="Arial" pitchFamily="34" charset="0"/>
              </a:rPr>
              <a:t>The </a:t>
            </a:r>
            <a:r>
              <a:rPr kumimoji="0" lang="en-US" sz="2000" b="0" i="0" u="none" strike="noStrike" cap="none" normalizeH="0" baseline="0" dirty="0" smtClean="0">
                <a:ln>
                  <a:noFill/>
                </a:ln>
                <a:solidFill>
                  <a:srgbClr val="993366"/>
                </a:solidFill>
                <a:effectLst/>
                <a:latin typeface="Monaco"/>
                <a:cs typeface="Arial" pitchFamily="34" charset="0"/>
                <a:hlinkClick r:id="rId8"/>
              </a:rPr>
              <a:t>p</a:t>
            </a:r>
            <a:r>
              <a:rPr kumimoji="0" lang="en-US" sz="2000" b="0" i="0" u="none" strike="noStrike" cap="none" normalizeH="0" baseline="0" dirty="0" smtClean="0">
                <a:ln>
                  <a:noFill/>
                </a:ln>
                <a:solidFill>
                  <a:srgbClr val="41484D"/>
                </a:solidFill>
                <a:effectLst/>
                <a:latin typeface="Source Sans Pro" pitchFamily="34" charset="0"/>
                <a:cs typeface="Arial" pitchFamily="34" charset="0"/>
              </a:rPr>
              <a:t> tag defines a paragraph. This contains the body 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80852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948509" y="304800"/>
            <a:ext cx="1439818" cy="1088669"/>
          </a:xfrm>
          <a:prstGeom prst="rect">
            <a:avLst/>
          </a:prstGeom>
          <a:noFill/>
          <a:ln>
            <a:noFill/>
          </a:ln>
          <a:effectLst/>
        </p:spPr>
        <p:txBody>
          <a:bodyPr vert="horz" wrap="none" lIns="91440" tIns="0" rIns="91440" bIns="28566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500" b="1" i="0" u="none" strike="noStrike" cap="none" normalizeH="0" baseline="0" dirty="0" smtClean="0">
                <a:ln>
                  <a:noFill/>
                </a:ln>
                <a:solidFill>
                  <a:srgbClr val="41484D"/>
                </a:solidFill>
                <a:effectLst/>
                <a:latin typeface="Source Sans Pro" pitchFamily="34" charset="0"/>
                <a:cs typeface="Arial" pitchFamily="34" charset="0"/>
              </a:rPr>
              <a:t>Good: </a:t>
            </a:r>
            <a:r>
              <a:rPr kumimoji="0" lang="en-US" sz="1500" b="0" i="0" u="none" strike="noStrike" cap="none" normalizeH="0" baseline="0" dirty="0" smtClean="0">
                <a:ln>
                  <a:noFill/>
                </a:ln>
                <a:solidFill>
                  <a:srgbClr val="41484D"/>
                </a:solidFill>
                <a:effectLst/>
                <a:latin typeface="Source Sans Pro" pitchFamily="34" charset="0"/>
                <a:cs typeface="Arial" pitchFamily="34" charset="0"/>
              </a:rPr>
              <a:t> &lt;</a:t>
            </a:r>
            <a:r>
              <a:rPr kumimoji="0" lang="en-US" sz="1600" b="0" i="0" u="none" strike="noStrike" cap="none" normalizeH="0" baseline="0" dirty="0" smtClean="0">
                <a:ln>
                  <a:noFill/>
                </a:ln>
                <a:solidFill>
                  <a:srgbClr val="000000"/>
                </a:solidFill>
                <a:effectLst/>
                <a:latin typeface="Monaco"/>
                <a:cs typeface="Arial" pitchFamily="34" charset="0"/>
              </a:rPr>
              <a:t>head&gt;</a:t>
            </a:r>
            <a:endParaRPr kumimoji="0" lang="en-US" sz="1600" b="0" i="0" u="none" strike="noStrike" cap="none" normalizeH="0" baseline="0" dirty="0" smtClean="0">
              <a:ln>
                <a:noFill/>
              </a:ln>
              <a:solidFill>
                <a:srgbClr val="41484D"/>
              </a:solidFill>
              <a:effectLst/>
              <a:latin typeface="Source Sans Pro"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a:spLocks noChangeArrowheads="1"/>
          </p:cNvSpPr>
          <p:nvPr/>
        </p:nvSpPr>
        <p:spPr bwMode="auto">
          <a:xfrm>
            <a:off x="1053829" y="839607"/>
            <a:ext cx="1308371" cy="1073280"/>
          </a:xfrm>
          <a:prstGeom prst="rect">
            <a:avLst/>
          </a:prstGeom>
          <a:noFill/>
          <a:ln>
            <a:noFill/>
          </a:ln>
          <a:effectLst/>
        </p:spPr>
        <p:txBody>
          <a:bodyPr vert="horz" wrap="none" lIns="91440" tIns="0" rIns="91440" bIns="28566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500" b="1" i="0" u="none" strike="noStrike" cap="none" normalizeH="0" baseline="0" dirty="0" smtClean="0">
                <a:ln>
                  <a:noFill/>
                </a:ln>
                <a:solidFill>
                  <a:srgbClr val="41484D"/>
                </a:solidFill>
                <a:effectLst/>
                <a:latin typeface="Source Sans Pro" pitchFamily="34" charset="0"/>
                <a:cs typeface="Arial" pitchFamily="34" charset="0"/>
              </a:rPr>
              <a:t>OK:</a:t>
            </a:r>
            <a:r>
              <a:rPr kumimoji="0" lang="en-US" sz="1500" b="0" i="0" u="none" strike="noStrike" cap="none" normalizeH="0" baseline="0" dirty="0" smtClean="0">
                <a:ln>
                  <a:noFill/>
                </a:ln>
                <a:solidFill>
                  <a:srgbClr val="41484D"/>
                </a:solidFill>
                <a:effectLst/>
                <a:latin typeface="Source Sans Pro" pitchFamily="34" charset="0"/>
                <a:cs typeface="Arial" pitchFamily="34" charset="0"/>
              </a:rPr>
              <a:t>   &lt;</a:t>
            </a:r>
            <a:r>
              <a:rPr kumimoji="0" lang="en-US" sz="1400" b="0" i="0" u="none" strike="noStrike" cap="none" normalizeH="0" baseline="0" dirty="0" smtClean="0">
                <a:ln>
                  <a:noFill/>
                </a:ln>
                <a:solidFill>
                  <a:srgbClr val="000000"/>
                </a:solidFill>
                <a:effectLst/>
                <a:latin typeface="Monaco"/>
                <a:cs typeface="Arial" pitchFamily="34" charset="0"/>
              </a:rPr>
              <a:t>HEAD&gt;</a:t>
            </a:r>
            <a:endParaRPr kumimoji="0" lang="en-US" sz="1400" b="0" i="0" u="none" strike="noStrike" cap="none" normalizeH="0" baseline="0" dirty="0" smtClean="0">
              <a:ln>
                <a:noFill/>
              </a:ln>
              <a:solidFill>
                <a:srgbClr val="41484D"/>
              </a:solidFill>
              <a:effectLst/>
              <a:latin typeface="Source Sans Pro"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934654" y="1600200"/>
            <a:ext cx="4360809" cy="369332"/>
          </a:xfrm>
          <a:prstGeom prst="rect">
            <a:avLst/>
          </a:prstGeom>
        </p:spPr>
        <p:txBody>
          <a:bodyPr wrap="none">
            <a:spAutoFit/>
          </a:bodyPr>
          <a:lstStyle/>
          <a:p>
            <a:r>
              <a:rPr lang="en-US" dirty="0"/>
              <a:t>&lt;</a:t>
            </a:r>
            <a:r>
              <a:rPr lang="en-US" dirty="0" err="1"/>
              <a:t>tagname</a:t>
            </a:r>
            <a:r>
              <a:rPr lang="en-US" dirty="0" smtClean="0"/>
              <a:t>&gt; content </a:t>
            </a:r>
            <a:r>
              <a:rPr lang="en-US" dirty="0"/>
              <a:t>goes here</a:t>
            </a:r>
            <a:r>
              <a:rPr lang="en-US" dirty="0" smtClean="0"/>
              <a:t>... &lt;/</a:t>
            </a:r>
            <a:r>
              <a:rPr lang="en-US" dirty="0" err="1"/>
              <a:t>tagname</a:t>
            </a:r>
            <a:r>
              <a:rPr lang="en-US" dirty="0"/>
              <a:t>&gt;</a:t>
            </a:r>
          </a:p>
        </p:txBody>
      </p:sp>
      <p:sp>
        <p:nvSpPr>
          <p:cNvPr id="7" name="Rectangle 6"/>
          <p:cNvSpPr/>
          <p:nvPr/>
        </p:nvSpPr>
        <p:spPr>
          <a:xfrm>
            <a:off x="1039974" y="2133600"/>
            <a:ext cx="6477000" cy="369332"/>
          </a:xfrm>
          <a:prstGeom prst="rect">
            <a:avLst/>
          </a:prstGeom>
        </p:spPr>
        <p:txBody>
          <a:bodyPr wrap="square">
            <a:spAutoFit/>
          </a:bodyPr>
          <a:lstStyle/>
          <a:p>
            <a:r>
              <a:rPr lang="en-US" dirty="0"/>
              <a:t>The first tag in a pair is the </a:t>
            </a:r>
            <a:r>
              <a:rPr lang="en-US" b="1" dirty="0"/>
              <a:t>start tag,</a:t>
            </a:r>
            <a:r>
              <a:rPr lang="en-US" dirty="0"/>
              <a:t> the second tag is the </a:t>
            </a:r>
            <a:r>
              <a:rPr lang="en-US" b="1" dirty="0"/>
              <a:t>end tag</a:t>
            </a:r>
            <a:endParaRPr lang="en-US" dirty="0"/>
          </a:p>
        </p:txBody>
      </p:sp>
      <p:sp>
        <p:nvSpPr>
          <p:cNvPr id="8" name="Rectangle 7"/>
          <p:cNvSpPr/>
          <p:nvPr/>
        </p:nvSpPr>
        <p:spPr>
          <a:xfrm>
            <a:off x="1039974" y="2819400"/>
            <a:ext cx="7723026" cy="369332"/>
          </a:xfrm>
          <a:prstGeom prst="rect">
            <a:avLst/>
          </a:prstGeom>
          <a:solidFill>
            <a:schemeClr val="accent1">
              <a:lumMod val="20000"/>
              <a:lumOff val="80000"/>
            </a:schemeClr>
          </a:solidFill>
        </p:spPr>
        <p:txBody>
          <a:bodyPr wrap="square">
            <a:spAutoFit/>
          </a:bodyPr>
          <a:lstStyle/>
          <a:p>
            <a:r>
              <a:rPr lang="en-US" dirty="0"/>
              <a:t>The start tag is also called the </a:t>
            </a:r>
            <a:r>
              <a:rPr lang="en-US" b="1" dirty="0"/>
              <a:t>opening tag</a:t>
            </a:r>
            <a:r>
              <a:rPr lang="en-US" dirty="0"/>
              <a:t>, and the end tag the </a:t>
            </a:r>
            <a:r>
              <a:rPr lang="en-US" b="1" dirty="0"/>
              <a:t>closing tag</a:t>
            </a:r>
            <a:r>
              <a:rPr lang="en-US" dirty="0"/>
              <a:t>.</a:t>
            </a:r>
          </a:p>
        </p:txBody>
      </p:sp>
      <p:graphicFrame>
        <p:nvGraphicFramePr>
          <p:cNvPr id="9" name="Table 8"/>
          <p:cNvGraphicFramePr>
            <a:graphicFrameLocks noGrp="1"/>
          </p:cNvGraphicFramePr>
          <p:nvPr>
            <p:extLst>
              <p:ext uri="{D42A27DB-BD31-4B8C-83A1-F6EECF244321}">
                <p14:modId xmlns:p14="http://schemas.microsoft.com/office/powerpoint/2010/main" val="1556578395"/>
              </p:ext>
            </p:extLst>
          </p:nvPr>
        </p:nvGraphicFramePr>
        <p:xfrm>
          <a:off x="609600" y="3657600"/>
          <a:ext cx="8229600" cy="2842294"/>
        </p:xfrm>
        <a:graphic>
          <a:graphicData uri="http://schemas.openxmlformats.org/drawingml/2006/table">
            <a:tbl>
              <a:tblPr/>
              <a:tblGrid>
                <a:gridCol w="4114800"/>
                <a:gridCol w="4114800"/>
              </a:tblGrid>
              <a:tr h="406042">
                <a:tc>
                  <a:txBody>
                    <a:bodyPr/>
                    <a:lstStyle/>
                    <a:p>
                      <a:pPr algn="l" fontAlgn="t"/>
                      <a:r>
                        <a:rPr lang="en-US" sz="1700" dirty="0">
                          <a:effectLst/>
                        </a:rPr>
                        <a:t>Version</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dirty="0">
                          <a:effectLst/>
                        </a:rPr>
                        <a:t>Year</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6042">
                <a:tc>
                  <a:txBody>
                    <a:bodyPr/>
                    <a:lstStyle/>
                    <a:p>
                      <a:pPr algn="l" fontAlgn="t"/>
                      <a:r>
                        <a:rPr lang="en-US" sz="1700">
                          <a:effectLst/>
                        </a:rPr>
                        <a:t>HTML</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1991</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06042">
                <a:tc>
                  <a:txBody>
                    <a:bodyPr/>
                    <a:lstStyle/>
                    <a:p>
                      <a:pPr algn="l" fontAlgn="t"/>
                      <a:r>
                        <a:rPr lang="en-US" sz="1700">
                          <a:effectLst/>
                        </a:rPr>
                        <a:t>HTML 2.0</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1995</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6042">
                <a:tc>
                  <a:txBody>
                    <a:bodyPr/>
                    <a:lstStyle/>
                    <a:p>
                      <a:pPr algn="l" fontAlgn="t"/>
                      <a:r>
                        <a:rPr lang="en-US" sz="1700">
                          <a:effectLst/>
                        </a:rPr>
                        <a:t>HTML 3.2</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1997</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06042">
                <a:tc>
                  <a:txBody>
                    <a:bodyPr/>
                    <a:lstStyle/>
                    <a:p>
                      <a:pPr algn="l" fontAlgn="t"/>
                      <a:r>
                        <a:rPr lang="en-US" sz="1700">
                          <a:effectLst/>
                        </a:rPr>
                        <a:t>HTML 4.01</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1999</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6042">
                <a:tc>
                  <a:txBody>
                    <a:bodyPr/>
                    <a:lstStyle/>
                    <a:p>
                      <a:pPr algn="l" fontAlgn="t"/>
                      <a:r>
                        <a:rPr lang="en-US" sz="1700">
                          <a:effectLst/>
                        </a:rPr>
                        <a:t>XHTML</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2000</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06042">
                <a:tc>
                  <a:txBody>
                    <a:bodyPr/>
                    <a:lstStyle/>
                    <a:p>
                      <a:pPr algn="l" fontAlgn="t"/>
                      <a:r>
                        <a:rPr lang="en-US" sz="1700" dirty="0">
                          <a:effectLst/>
                        </a:rPr>
                        <a:t>HTML5</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effectLst/>
                        </a:rPr>
                        <a:t>2014</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114042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7086600" cy="4247317"/>
          </a:xfrm>
          <a:prstGeom prst="rect">
            <a:avLst/>
          </a:prstGeom>
        </p:spPr>
        <p:txBody>
          <a:bodyPr wrap="square">
            <a:spAutoFit/>
          </a:bodyPr>
          <a:lstStyle/>
          <a:p>
            <a:r>
              <a:rPr lang="en-US" dirty="0" smtClean="0"/>
              <a:t>&lt;!DOCTYPE html&gt;</a:t>
            </a:r>
            <a:br>
              <a:rPr lang="en-US" dirty="0" smtClean="0"/>
            </a:br>
            <a:r>
              <a:rPr lang="en-US" dirty="0" smtClean="0"/>
              <a:t>&lt;html&gt;</a:t>
            </a:r>
            <a:br>
              <a:rPr lang="en-US" dirty="0" smtClean="0"/>
            </a:br>
            <a:r>
              <a:rPr lang="en-US" dirty="0" smtClean="0"/>
              <a:t>&lt;head&gt;</a:t>
            </a:r>
            <a:br>
              <a:rPr lang="en-US" dirty="0" smtClean="0"/>
            </a:br>
            <a:r>
              <a:rPr lang="en-US" dirty="0" smtClean="0"/>
              <a:t>&lt;title&gt;Page Title&lt;/title&gt;</a:t>
            </a:r>
            <a:br>
              <a:rPr lang="en-US" dirty="0" smtClean="0"/>
            </a:br>
            <a:r>
              <a:rPr lang="en-US" dirty="0" smtClean="0"/>
              <a:t>&lt;/head&gt;</a:t>
            </a:r>
            <a:br>
              <a:rPr lang="en-US" dirty="0" smtClean="0"/>
            </a:br>
            <a:r>
              <a:rPr lang="en-US" dirty="0" smtClean="0"/>
              <a:t>&lt;body&gt;</a:t>
            </a:r>
            <a:br>
              <a:rPr lang="en-US" dirty="0" smtClean="0"/>
            </a:br>
            <a:endParaRPr lang="en-US" dirty="0" smtClean="0"/>
          </a:p>
          <a:p>
            <a:r>
              <a:rPr lang="en-US" dirty="0" smtClean="0"/>
              <a:t>&lt;h1&gt;Heading 1&lt;/h1&gt;</a:t>
            </a:r>
          </a:p>
          <a:p>
            <a:r>
              <a:rPr lang="en-US" dirty="0" smtClean="0"/>
              <a:t>&lt;h2&gt;Heading 2&lt;/h2&gt;</a:t>
            </a:r>
          </a:p>
          <a:p>
            <a:r>
              <a:rPr lang="en-US" dirty="0" smtClean="0"/>
              <a:t>&lt;h3&gt;Heading 3&lt;/h3&gt;</a:t>
            </a:r>
          </a:p>
          <a:p>
            <a:r>
              <a:rPr lang="en-US" dirty="0" smtClean="0"/>
              <a:t>&lt;h4&gt;Heading 4&lt;/h4&gt;</a:t>
            </a:r>
          </a:p>
          <a:p>
            <a:r>
              <a:rPr lang="en-US" dirty="0" smtClean="0"/>
              <a:t>&lt;h5&gt;Heading 5&lt;/h5&gt;</a:t>
            </a:r>
          </a:p>
          <a:p>
            <a:r>
              <a:rPr lang="en-US" dirty="0" smtClean="0"/>
              <a:t>&lt;h6&gt;Heading 6&lt;/h6&gt;</a:t>
            </a:r>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1918907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902</TotalTime>
  <Words>3864</Words>
  <Application>Microsoft Office PowerPoint</Application>
  <PresentationFormat>On-screen Show (4:3)</PresentationFormat>
  <Paragraphs>671</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HTML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Sanjay Sharma</dc:creator>
  <cp:lastModifiedBy>Sanjay Sharma</cp:lastModifiedBy>
  <cp:revision>86</cp:revision>
  <dcterms:created xsi:type="dcterms:W3CDTF">2019-07-25T03:17:33Z</dcterms:created>
  <dcterms:modified xsi:type="dcterms:W3CDTF">2019-08-31T03:48:39Z</dcterms:modified>
</cp:coreProperties>
</file>