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3" r:id="rId56"/>
    <p:sldId id="312" r:id="rId57"/>
    <p:sldId id="311" r:id="rId58"/>
    <p:sldId id="310"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40" r:id="rId84"/>
    <p:sldId id="338" r:id="rId85"/>
    <p:sldId id="339"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59D2-36CF-46F4-8137-4494E83311DD}"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400674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59D2-36CF-46F4-8137-4494E83311DD}"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205624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59D2-36CF-46F4-8137-4494E83311DD}"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411803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59D2-36CF-46F4-8137-4494E83311DD}"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86360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59D2-36CF-46F4-8137-4494E83311DD}"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426186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59D2-36CF-46F4-8137-4494E83311DD}"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18337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59D2-36CF-46F4-8137-4494E83311DD}"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179696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59D2-36CF-46F4-8137-4494E83311DD}"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185652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59D2-36CF-46F4-8137-4494E83311DD}"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13660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59D2-36CF-46F4-8137-4494E83311DD}"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276093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59D2-36CF-46F4-8137-4494E83311DD}"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30634-2421-4114-919E-67E8F7678482}" type="slidenum">
              <a:rPr lang="en-US" smtClean="0"/>
              <a:t>‹#›</a:t>
            </a:fld>
            <a:endParaRPr lang="en-US"/>
          </a:p>
        </p:txBody>
      </p:sp>
    </p:spTree>
    <p:extLst>
      <p:ext uri="{BB962C8B-B14F-4D97-AF65-F5344CB8AC3E}">
        <p14:creationId xmlns:p14="http://schemas.microsoft.com/office/powerpoint/2010/main" val="128952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59D2-36CF-46F4-8137-4494E83311DD}" type="datetimeFigureOut">
              <a:rPr lang="en-US" smtClean="0"/>
              <a:t>7/3/2019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30634-2421-4114-919E-67E8F7678482}" type="slidenum">
              <a:rPr lang="en-US" smtClean="0"/>
              <a:t>‹#›</a:t>
            </a:fld>
            <a:endParaRPr lang="en-US"/>
          </a:p>
        </p:txBody>
      </p:sp>
    </p:spTree>
    <p:extLst>
      <p:ext uri="{BB962C8B-B14F-4D97-AF65-F5344CB8AC3E}">
        <p14:creationId xmlns:p14="http://schemas.microsoft.com/office/powerpoint/2010/main" val="634919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077200" cy="4955203"/>
          </a:xfrm>
          <a:prstGeom prst="rect">
            <a:avLst/>
          </a:prstGeom>
        </p:spPr>
        <p:txBody>
          <a:bodyPr wrap="square">
            <a:spAutoFit/>
          </a:bodyPr>
          <a:lstStyle/>
          <a:p>
            <a:r>
              <a:rPr lang="en-US" sz="2800" b="1" dirty="0"/>
              <a:t>What is JavaScript?</a:t>
            </a:r>
          </a:p>
          <a:p>
            <a:r>
              <a:rPr lang="en-US" dirty="0"/>
              <a:t>JavaScript is a scripting language that enables web developers/designers to build more functional and interactive websites</a:t>
            </a:r>
            <a:r>
              <a:rPr lang="en-US" dirty="0" smtClean="0"/>
              <a:t>.</a:t>
            </a:r>
          </a:p>
          <a:p>
            <a:endParaRPr lang="en-US" dirty="0"/>
          </a:p>
          <a:p>
            <a:r>
              <a:rPr lang="en-US" dirty="0"/>
              <a:t>Common uses of JavaScript include</a:t>
            </a:r>
            <a:r>
              <a:rPr lang="en-US" dirty="0" smtClean="0"/>
              <a:t>:</a:t>
            </a:r>
          </a:p>
          <a:p>
            <a:endParaRPr lang="en-US" dirty="0"/>
          </a:p>
          <a:p>
            <a:pPr marL="285750" indent="-285750">
              <a:buFont typeface="Arial" pitchFamily="34" charset="0"/>
              <a:buChar char="•"/>
            </a:pPr>
            <a:r>
              <a:rPr lang="en-US" dirty="0"/>
              <a:t>Alert messages</a:t>
            </a:r>
          </a:p>
          <a:p>
            <a:pPr marL="285750" indent="-285750">
              <a:buFont typeface="Arial" pitchFamily="34" charset="0"/>
              <a:buChar char="•"/>
            </a:pPr>
            <a:r>
              <a:rPr lang="en-US" dirty="0"/>
              <a:t>Popup windows</a:t>
            </a:r>
          </a:p>
          <a:p>
            <a:pPr marL="285750" indent="-285750">
              <a:buFont typeface="Arial" pitchFamily="34" charset="0"/>
              <a:buChar char="•"/>
            </a:pPr>
            <a:r>
              <a:rPr lang="en-US" dirty="0"/>
              <a:t>Dynamic dropdown menus</a:t>
            </a:r>
          </a:p>
          <a:p>
            <a:pPr marL="285750" indent="-285750">
              <a:buFont typeface="Arial" pitchFamily="34" charset="0"/>
              <a:buChar char="•"/>
            </a:pPr>
            <a:r>
              <a:rPr lang="en-US" dirty="0"/>
              <a:t>Form validation</a:t>
            </a:r>
          </a:p>
          <a:p>
            <a:pPr marL="285750" indent="-285750">
              <a:buFont typeface="Arial" pitchFamily="34" charset="0"/>
              <a:buChar char="•"/>
            </a:pPr>
            <a:r>
              <a:rPr lang="en-US" dirty="0"/>
              <a:t>Displaying </a:t>
            </a:r>
            <a:r>
              <a:rPr lang="en-US" dirty="0" smtClean="0"/>
              <a:t>date/time</a:t>
            </a:r>
          </a:p>
          <a:p>
            <a:pPr marL="285750" indent="-285750">
              <a:buFont typeface="Arial" pitchFamily="34" charset="0"/>
              <a:buChar char="•"/>
            </a:pPr>
            <a:endParaRPr lang="en-US" dirty="0"/>
          </a:p>
          <a:p>
            <a:pPr marL="285750" indent="-285750">
              <a:buFont typeface="Arial" pitchFamily="34" charset="0"/>
              <a:buChar char="•"/>
            </a:pPr>
            <a:endParaRPr lang="en-US" dirty="0"/>
          </a:p>
          <a:p>
            <a:r>
              <a:rPr lang="en-US" dirty="0"/>
              <a:t>JavaScript usually runs on the </a:t>
            </a:r>
            <a:r>
              <a:rPr lang="en-US" i="1" dirty="0"/>
              <a:t>client-side</a:t>
            </a:r>
            <a:r>
              <a:rPr lang="en-US" dirty="0"/>
              <a:t> (the browser's side</a:t>
            </a:r>
            <a:r>
              <a:rPr lang="en-US" dirty="0" smtClean="0"/>
              <a:t>). </a:t>
            </a:r>
            <a:r>
              <a:rPr lang="en-US" dirty="0"/>
              <a:t>One benefit of doing this is performance. On the client side, JavaScript is loaded into the browser and can run as soon as it is called. Without running on the client side, the page would need to refresh each time you needed a script to run.</a:t>
            </a:r>
          </a:p>
        </p:txBody>
      </p:sp>
    </p:spTree>
    <p:extLst>
      <p:ext uri="{BB962C8B-B14F-4D97-AF65-F5344CB8AC3E}">
        <p14:creationId xmlns:p14="http://schemas.microsoft.com/office/powerpoint/2010/main" val="308717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4345"/>
            <a:ext cx="8305800" cy="5355312"/>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&lt;title&gt;Writing into an Alert Dialog Box with JavaScript&lt;/title&gt;</a:t>
            </a:r>
          </a:p>
          <a:p>
            <a:r>
              <a:rPr lang="en-US" dirty="0"/>
              <a:t>&lt;/head&gt;</a:t>
            </a:r>
          </a:p>
          <a:p>
            <a:r>
              <a:rPr lang="en-US" dirty="0"/>
              <a:t>&lt;body&gt;</a:t>
            </a:r>
          </a:p>
          <a:p>
            <a:r>
              <a:rPr lang="en-US" dirty="0"/>
              <a:t>    &lt;script&gt;</a:t>
            </a:r>
          </a:p>
          <a:p>
            <a:r>
              <a:rPr lang="en-US" dirty="0"/>
              <a:t>    // Displaying a simple text message</a:t>
            </a:r>
          </a:p>
          <a:p>
            <a:r>
              <a:rPr lang="en-US" dirty="0"/>
              <a:t>    alert("Hello World!"); // Outputs: Hello World!</a:t>
            </a:r>
          </a:p>
          <a:p>
            <a:r>
              <a:rPr lang="en-US" dirty="0"/>
              <a:t>    </a:t>
            </a:r>
          </a:p>
          <a:p>
            <a:r>
              <a:rPr lang="en-US" dirty="0"/>
              <a:t>    // Displaying a variable value </a:t>
            </a:r>
          </a:p>
          <a:p>
            <a:r>
              <a:rPr lang="en-US" dirty="0"/>
              <a:t>    </a:t>
            </a:r>
            <a:r>
              <a:rPr lang="en-US" dirty="0" err="1"/>
              <a:t>var</a:t>
            </a:r>
            <a:r>
              <a:rPr lang="en-US" dirty="0"/>
              <a:t> x = 10;</a:t>
            </a:r>
          </a:p>
          <a:p>
            <a:r>
              <a:rPr lang="en-US" dirty="0"/>
              <a:t>    </a:t>
            </a:r>
            <a:r>
              <a:rPr lang="en-US" dirty="0" err="1"/>
              <a:t>var</a:t>
            </a:r>
            <a:r>
              <a:rPr lang="en-US" dirty="0"/>
              <a:t> y = 20;</a:t>
            </a:r>
          </a:p>
          <a:p>
            <a:r>
              <a:rPr lang="en-US" dirty="0"/>
              <a:t>    </a:t>
            </a:r>
            <a:r>
              <a:rPr lang="en-US" dirty="0" err="1"/>
              <a:t>var</a:t>
            </a:r>
            <a:r>
              <a:rPr lang="en-US" dirty="0"/>
              <a:t> sum = x + y;</a:t>
            </a:r>
          </a:p>
          <a:p>
            <a:r>
              <a:rPr lang="en-US" dirty="0"/>
              <a:t>    alert(sum); // Outputs: 30</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390570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4345"/>
            <a:ext cx="8001000" cy="5355312"/>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&lt;title&gt;Writing into an Browser Window with JavaScript&lt;/title&gt;</a:t>
            </a:r>
          </a:p>
          <a:p>
            <a:r>
              <a:rPr lang="en-US" dirty="0"/>
              <a:t>&lt;/head&gt;</a:t>
            </a:r>
          </a:p>
          <a:p>
            <a:r>
              <a:rPr lang="en-US" dirty="0"/>
              <a:t>&lt;body&gt;</a:t>
            </a:r>
          </a:p>
          <a:p>
            <a:r>
              <a:rPr lang="en-US" dirty="0"/>
              <a:t>    &lt;script&gt;</a:t>
            </a:r>
          </a:p>
          <a:p>
            <a:r>
              <a:rPr lang="en-US" dirty="0"/>
              <a:t>    // Printing a simple text message</a:t>
            </a:r>
          </a:p>
          <a:p>
            <a:r>
              <a:rPr lang="en-US" dirty="0"/>
              <a:t>    </a:t>
            </a:r>
            <a:r>
              <a:rPr lang="en-US" dirty="0" err="1"/>
              <a:t>document.write</a:t>
            </a:r>
            <a:r>
              <a:rPr lang="en-US" dirty="0"/>
              <a:t>("Hello World!"); // Prints: Hello World!</a:t>
            </a:r>
          </a:p>
          <a:p>
            <a:r>
              <a:rPr lang="en-US" dirty="0"/>
              <a:t>    </a:t>
            </a:r>
          </a:p>
          <a:p>
            <a:r>
              <a:rPr lang="en-US" dirty="0"/>
              <a:t>    // Printing a variable value </a:t>
            </a:r>
          </a:p>
          <a:p>
            <a:r>
              <a:rPr lang="en-US" dirty="0"/>
              <a:t>    </a:t>
            </a:r>
            <a:r>
              <a:rPr lang="en-US" dirty="0" err="1"/>
              <a:t>var</a:t>
            </a:r>
            <a:r>
              <a:rPr lang="en-US" dirty="0"/>
              <a:t> x = 10;</a:t>
            </a:r>
          </a:p>
          <a:p>
            <a:r>
              <a:rPr lang="en-US" dirty="0"/>
              <a:t>    </a:t>
            </a:r>
            <a:r>
              <a:rPr lang="en-US" dirty="0" err="1"/>
              <a:t>var</a:t>
            </a:r>
            <a:r>
              <a:rPr lang="en-US" dirty="0"/>
              <a:t> y = 20;</a:t>
            </a:r>
          </a:p>
          <a:p>
            <a:r>
              <a:rPr lang="en-US" dirty="0"/>
              <a:t>    </a:t>
            </a:r>
            <a:r>
              <a:rPr lang="en-US" dirty="0" err="1"/>
              <a:t>var</a:t>
            </a:r>
            <a:r>
              <a:rPr lang="en-US" dirty="0"/>
              <a:t> sum = x + y;</a:t>
            </a:r>
          </a:p>
          <a:p>
            <a:r>
              <a:rPr lang="en-US" dirty="0"/>
              <a:t>    </a:t>
            </a:r>
            <a:r>
              <a:rPr lang="en-US" dirty="0" err="1"/>
              <a:t>document.write</a:t>
            </a:r>
            <a:r>
              <a:rPr lang="en-US" dirty="0"/>
              <a:t>(sum); // Prints: 30</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35455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664336" cy="369332"/>
          </a:xfrm>
          <a:prstGeom prst="rect">
            <a:avLst/>
          </a:prstGeom>
        </p:spPr>
        <p:txBody>
          <a:bodyPr wrap="none">
            <a:spAutoFit/>
          </a:bodyPr>
          <a:lstStyle/>
          <a:p>
            <a:pPr fontAlgn="base"/>
            <a:r>
              <a:rPr lang="en-US" b="1" smtClean="0"/>
              <a:t>Declaring Multiple Variables at Once</a:t>
            </a:r>
            <a:endParaRPr lang="en-US" b="1" dirty="0"/>
          </a:p>
        </p:txBody>
      </p:sp>
      <p:sp>
        <p:nvSpPr>
          <p:cNvPr id="3" name="Rectangle 2"/>
          <p:cNvSpPr/>
          <p:nvPr/>
        </p:nvSpPr>
        <p:spPr>
          <a:xfrm>
            <a:off x="304800" y="612845"/>
            <a:ext cx="8001000" cy="5078313"/>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&lt;title&gt;Declaring Multiple Variables in JavaScript&lt;/title&gt;</a:t>
            </a:r>
          </a:p>
          <a:p>
            <a:r>
              <a:rPr lang="en-US" dirty="0"/>
              <a:t>&lt;/head&gt;</a:t>
            </a:r>
          </a:p>
          <a:p>
            <a:r>
              <a:rPr lang="en-US" dirty="0"/>
              <a:t>&lt;body&gt;</a:t>
            </a:r>
          </a:p>
          <a:p>
            <a:r>
              <a:rPr lang="en-US" dirty="0"/>
              <a:t>    &lt;script&gt;</a:t>
            </a:r>
          </a:p>
          <a:p>
            <a:r>
              <a:rPr lang="en-US" dirty="0"/>
              <a:t>    // Declaring multiple Variables</a:t>
            </a:r>
          </a:p>
          <a:p>
            <a:r>
              <a:rPr lang="en-US" dirty="0"/>
              <a:t>    </a:t>
            </a:r>
            <a:r>
              <a:rPr lang="en-US" dirty="0" err="1"/>
              <a:t>var</a:t>
            </a:r>
            <a:r>
              <a:rPr lang="en-US" dirty="0"/>
              <a:t> name = "Peter Parker", age = 21, </a:t>
            </a:r>
            <a:r>
              <a:rPr lang="en-US" dirty="0" err="1"/>
              <a:t>isMarried</a:t>
            </a:r>
            <a:r>
              <a:rPr lang="en-US" dirty="0"/>
              <a:t> = false;</a:t>
            </a:r>
          </a:p>
          <a:p>
            <a:r>
              <a:rPr lang="en-US" dirty="0"/>
              <a:t>    </a:t>
            </a:r>
          </a:p>
          <a:p>
            <a:r>
              <a:rPr lang="en-US" dirty="0"/>
              <a:t>    // Printing variable values</a:t>
            </a:r>
          </a:p>
          <a:p>
            <a:r>
              <a:rPr lang="en-US" dirty="0"/>
              <a:t>    </a:t>
            </a:r>
            <a:r>
              <a:rPr lang="en-US" dirty="0" err="1"/>
              <a:t>document.write</a:t>
            </a:r>
            <a:r>
              <a:rPr lang="en-US" dirty="0"/>
              <a:t>(name + "&lt;</a:t>
            </a:r>
            <a:r>
              <a:rPr lang="en-US" dirty="0" err="1"/>
              <a:t>br</a:t>
            </a:r>
            <a:r>
              <a:rPr lang="en-US" dirty="0"/>
              <a:t>&gt;");</a:t>
            </a:r>
          </a:p>
          <a:p>
            <a:r>
              <a:rPr lang="en-US" dirty="0"/>
              <a:t>    </a:t>
            </a:r>
            <a:r>
              <a:rPr lang="en-US" dirty="0" err="1"/>
              <a:t>document.write</a:t>
            </a:r>
            <a:r>
              <a:rPr lang="en-US" dirty="0"/>
              <a:t>(age + "&lt;</a:t>
            </a:r>
            <a:r>
              <a:rPr lang="en-US" dirty="0" err="1"/>
              <a:t>br</a:t>
            </a:r>
            <a:r>
              <a:rPr lang="en-US" dirty="0"/>
              <a:t>&gt;");</a:t>
            </a:r>
          </a:p>
          <a:p>
            <a:r>
              <a:rPr lang="en-US" dirty="0"/>
              <a:t>    </a:t>
            </a:r>
            <a:r>
              <a:rPr lang="en-US" dirty="0" err="1"/>
              <a:t>document.write</a:t>
            </a:r>
            <a:r>
              <a:rPr lang="en-US" dirty="0"/>
              <a:t>(</a:t>
            </a:r>
            <a:r>
              <a:rPr lang="en-US" dirty="0" err="1"/>
              <a:t>isMarried</a:t>
            </a:r>
            <a:r>
              <a:rPr lang="en-US" dirty="0"/>
              <a:t>);</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146301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192284" cy="369332"/>
          </a:xfrm>
          <a:prstGeom prst="rect">
            <a:avLst/>
          </a:prstGeom>
        </p:spPr>
        <p:txBody>
          <a:bodyPr wrap="none">
            <a:spAutoFit/>
          </a:bodyPr>
          <a:lstStyle/>
          <a:p>
            <a:pPr fontAlgn="base"/>
            <a:r>
              <a:rPr lang="en-US" b="1" dirty="0"/>
              <a:t>The let and </a:t>
            </a:r>
            <a:r>
              <a:rPr lang="en-US" b="1" dirty="0" err="1"/>
              <a:t>const</a:t>
            </a:r>
            <a:r>
              <a:rPr lang="en-US" b="1" dirty="0"/>
              <a:t> Keywords ES6</a:t>
            </a:r>
          </a:p>
        </p:txBody>
      </p:sp>
      <p:sp>
        <p:nvSpPr>
          <p:cNvPr id="3" name="Rectangle 2"/>
          <p:cNvSpPr/>
          <p:nvPr/>
        </p:nvSpPr>
        <p:spPr>
          <a:xfrm>
            <a:off x="228600" y="533171"/>
            <a:ext cx="8610600" cy="584775"/>
          </a:xfrm>
          <a:prstGeom prst="rect">
            <a:avLst/>
          </a:prstGeom>
        </p:spPr>
        <p:txBody>
          <a:bodyPr wrap="square">
            <a:spAutoFit/>
          </a:bodyPr>
          <a:lstStyle/>
          <a:p>
            <a:r>
              <a:rPr lang="en-US" sz="1600" dirty="0" err="1"/>
              <a:t>ECMAScript</a:t>
            </a:r>
            <a:r>
              <a:rPr lang="en-US" sz="1600" dirty="0"/>
              <a:t> 2015 (or ES6) is the sixth and major edition of the </a:t>
            </a:r>
            <a:r>
              <a:rPr lang="en-US" sz="1600" dirty="0" err="1"/>
              <a:t>ECMAScript</a:t>
            </a:r>
            <a:r>
              <a:rPr lang="en-US" sz="1600" dirty="0"/>
              <a:t> language specification standard. It defines the standard for the JavaScript implementation.</a:t>
            </a:r>
          </a:p>
        </p:txBody>
      </p:sp>
      <p:sp>
        <p:nvSpPr>
          <p:cNvPr id="4" name="Rectangle 3"/>
          <p:cNvSpPr/>
          <p:nvPr/>
        </p:nvSpPr>
        <p:spPr>
          <a:xfrm>
            <a:off x="304800" y="1295400"/>
            <a:ext cx="8991600" cy="4801314"/>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&lt;title&gt;Declaring Variables with let and </a:t>
            </a:r>
            <a:r>
              <a:rPr lang="en-US" dirty="0" err="1"/>
              <a:t>const</a:t>
            </a:r>
            <a:r>
              <a:rPr lang="en-US" dirty="0"/>
              <a:t> Keywords in JavaScript&lt;/title&gt;</a:t>
            </a:r>
          </a:p>
          <a:p>
            <a:r>
              <a:rPr lang="en-US" dirty="0"/>
              <a:t>&lt;/head&gt;</a:t>
            </a:r>
          </a:p>
          <a:p>
            <a:r>
              <a:rPr lang="en-US" dirty="0"/>
              <a:t>&lt;body&gt;</a:t>
            </a:r>
          </a:p>
          <a:p>
            <a:r>
              <a:rPr lang="en-US" dirty="0"/>
              <a:t>    &lt;script&gt;</a:t>
            </a:r>
          </a:p>
          <a:p>
            <a:r>
              <a:rPr lang="en-US" dirty="0"/>
              <a:t>    // Declaring variables</a:t>
            </a:r>
          </a:p>
          <a:p>
            <a:r>
              <a:rPr lang="en-US" dirty="0"/>
              <a:t>    let name = "Harry Potter";</a:t>
            </a:r>
          </a:p>
          <a:p>
            <a:r>
              <a:rPr lang="en-US" dirty="0"/>
              <a:t>    let age = 11;</a:t>
            </a:r>
          </a:p>
          <a:p>
            <a:r>
              <a:rPr lang="en-US" dirty="0"/>
              <a:t>    let </a:t>
            </a:r>
            <a:r>
              <a:rPr lang="en-US" dirty="0" err="1"/>
              <a:t>isStudent</a:t>
            </a:r>
            <a:r>
              <a:rPr lang="en-US" dirty="0"/>
              <a:t> = true;</a:t>
            </a:r>
          </a:p>
          <a:p>
            <a:r>
              <a:rPr lang="en-US" dirty="0"/>
              <a:t>    </a:t>
            </a:r>
          </a:p>
          <a:p>
            <a:r>
              <a:rPr lang="en-US" dirty="0"/>
              <a:t>    // Printing variable values</a:t>
            </a:r>
          </a:p>
          <a:p>
            <a:r>
              <a:rPr lang="en-US" dirty="0"/>
              <a:t>    </a:t>
            </a:r>
            <a:r>
              <a:rPr lang="en-US" dirty="0" err="1"/>
              <a:t>document.write</a:t>
            </a:r>
            <a:r>
              <a:rPr lang="en-US" dirty="0"/>
              <a:t>(name + "&lt;</a:t>
            </a:r>
            <a:r>
              <a:rPr lang="en-US" dirty="0" err="1"/>
              <a:t>br</a:t>
            </a:r>
            <a:r>
              <a:rPr lang="en-US" dirty="0"/>
              <a:t>&gt;");</a:t>
            </a:r>
          </a:p>
          <a:p>
            <a:r>
              <a:rPr lang="en-US" dirty="0"/>
              <a:t>    </a:t>
            </a:r>
            <a:r>
              <a:rPr lang="en-US" dirty="0" err="1"/>
              <a:t>document.write</a:t>
            </a:r>
            <a:r>
              <a:rPr lang="en-US" dirty="0"/>
              <a:t>(age + "&lt;</a:t>
            </a:r>
            <a:r>
              <a:rPr lang="en-US" dirty="0" err="1"/>
              <a:t>br</a:t>
            </a:r>
            <a:r>
              <a:rPr lang="en-US" dirty="0"/>
              <a:t>&gt;");</a:t>
            </a:r>
          </a:p>
          <a:p>
            <a:r>
              <a:rPr lang="en-US" dirty="0"/>
              <a:t>    </a:t>
            </a:r>
            <a:r>
              <a:rPr lang="en-US" dirty="0" err="1"/>
              <a:t>document.write</a:t>
            </a:r>
            <a:r>
              <a:rPr lang="en-US" dirty="0"/>
              <a:t>(</a:t>
            </a:r>
            <a:r>
              <a:rPr lang="en-US" dirty="0" err="1"/>
              <a:t>isStudent</a:t>
            </a:r>
            <a:r>
              <a:rPr lang="en-US" dirty="0"/>
              <a:t> + "&lt;</a:t>
            </a:r>
            <a:r>
              <a:rPr lang="en-US" dirty="0" err="1"/>
              <a:t>br</a:t>
            </a:r>
            <a:r>
              <a:rPr lang="en-US" dirty="0" smtClean="0"/>
              <a:t>&gt;");</a:t>
            </a:r>
            <a:endParaRPr lang="en-US" dirty="0"/>
          </a:p>
        </p:txBody>
      </p:sp>
    </p:spTree>
    <p:extLst>
      <p:ext uri="{BB962C8B-B14F-4D97-AF65-F5344CB8AC3E}">
        <p14:creationId xmlns:p14="http://schemas.microsoft.com/office/powerpoint/2010/main" val="15780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0682"/>
            <a:ext cx="7772400" cy="3970318"/>
          </a:xfrm>
          <a:prstGeom prst="rect">
            <a:avLst/>
          </a:prstGeom>
        </p:spPr>
        <p:txBody>
          <a:bodyPr wrap="square">
            <a:spAutoFit/>
          </a:bodyPr>
          <a:lstStyle/>
          <a:p>
            <a:r>
              <a:rPr lang="en-US" dirty="0"/>
              <a:t> </a:t>
            </a:r>
          </a:p>
          <a:p>
            <a:r>
              <a:rPr lang="en-US" dirty="0"/>
              <a:t>    // Declaring constant</a:t>
            </a:r>
          </a:p>
          <a:p>
            <a:r>
              <a:rPr lang="en-US" dirty="0"/>
              <a:t>    </a:t>
            </a:r>
            <a:r>
              <a:rPr lang="en-US" dirty="0" err="1"/>
              <a:t>const</a:t>
            </a:r>
            <a:r>
              <a:rPr lang="en-US" dirty="0"/>
              <a:t> PI = 3.14;</a:t>
            </a:r>
          </a:p>
          <a:p>
            <a:r>
              <a:rPr lang="en-US" dirty="0"/>
              <a:t>    </a:t>
            </a:r>
          </a:p>
          <a:p>
            <a:r>
              <a:rPr lang="en-US" dirty="0"/>
              <a:t>    // Printing constant value</a:t>
            </a:r>
          </a:p>
          <a:p>
            <a:r>
              <a:rPr lang="en-US" dirty="0"/>
              <a:t>    </a:t>
            </a:r>
            <a:r>
              <a:rPr lang="en-US" dirty="0" err="1"/>
              <a:t>document.write</a:t>
            </a:r>
            <a:r>
              <a:rPr lang="en-US" dirty="0"/>
              <a:t>(PI); // 3.14</a:t>
            </a:r>
          </a:p>
          <a:p>
            <a:r>
              <a:rPr lang="en-US" dirty="0"/>
              <a:t>    </a:t>
            </a:r>
          </a:p>
          <a:p>
            <a:r>
              <a:rPr lang="en-US" dirty="0"/>
              <a:t>    // Trying to reassign</a:t>
            </a:r>
          </a:p>
          <a:p>
            <a:r>
              <a:rPr lang="en-US" dirty="0"/>
              <a:t>    PI = 10; // error</a:t>
            </a:r>
          </a:p>
          <a:p>
            <a:r>
              <a:rPr lang="en-US" dirty="0"/>
              <a:t>    &lt;/script&gt;</a:t>
            </a:r>
          </a:p>
          <a:p>
            <a:r>
              <a:rPr lang="en-US" dirty="0"/>
              <a:t>    &lt;p&gt;&lt;strong&gt;Note:&lt;/strong&gt; Please check out the browser console by pressing the f12 key on the keyboard.&lt;/p&gt;</a:t>
            </a:r>
          </a:p>
          <a:p>
            <a:r>
              <a:rPr lang="en-US" dirty="0"/>
              <a:t>&lt;/body&gt;</a:t>
            </a:r>
          </a:p>
          <a:p>
            <a:r>
              <a:rPr lang="en-US" dirty="0"/>
              <a:t>&lt;/html&gt; </a:t>
            </a:r>
          </a:p>
        </p:txBody>
      </p:sp>
    </p:spTree>
    <p:extLst>
      <p:ext uri="{BB962C8B-B14F-4D97-AF65-F5344CB8AC3E}">
        <p14:creationId xmlns:p14="http://schemas.microsoft.com/office/powerpoint/2010/main" val="335897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1929182" cy="369332"/>
          </a:xfrm>
          <a:prstGeom prst="rect">
            <a:avLst/>
          </a:prstGeom>
        </p:spPr>
        <p:txBody>
          <a:bodyPr wrap="none">
            <a:spAutoFit/>
          </a:bodyPr>
          <a:lstStyle/>
          <a:p>
            <a:pPr fontAlgn="base"/>
            <a:r>
              <a:rPr lang="en-US" b="1" dirty="0"/>
              <a:t>JavaScript </a:t>
            </a:r>
            <a:r>
              <a:rPr lang="en-US" b="1" dirty="0" smtClean="0"/>
              <a:t> </a:t>
            </a:r>
            <a:r>
              <a:rPr lang="en-US" b="1" dirty="0"/>
              <a:t>Output</a:t>
            </a:r>
          </a:p>
        </p:txBody>
      </p:sp>
      <p:sp>
        <p:nvSpPr>
          <p:cNvPr id="3" name="Rectangle 2"/>
          <p:cNvSpPr/>
          <p:nvPr/>
        </p:nvSpPr>
        <p:spPr>
          <a:xfrm>
            <a:off x="762000" y="521732"/>
            <a:ext cx="3539302" cy="369332"/>
          </a:xfrm>
          <a:prstGeom prst="rect">
            <a:avLst/>
          </a:prstGeom>
        </p:spPr>
        <p:txBody>
          <a:bodyPr wrap="none">
            <a:spAutoFit/>
          </a:bodyPr>
          <a:lstStyle/>
          <a:p>
            <a:pPr fontAlgn="base"/>
            <a:r>
              <a:rPr lang="en-US" b="1" dirty="0"/>
              <a:t>Writing Output to Browser Console</a:t>
            </a:r>
          </a:p>
        </p:txBody>
      </p:sp>
      <p:sp>
        <p:nvSpPr>
          <p:cNvPr id="4" name="Rectangle 3"/>
          <p:cNvSpPr/>
          <p:nvPr/>
        </p:nvSpPr>
        <p:spPr>
          <a:xfrm>
            <a:off x="609600" y="838200"/>
            <a:ext cx="7924800" cy="5909310"/>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&lt;title&gt;Writing into the Browser's Console with JavaScript&lt;/title&gt;</a:t>
            </a:r>
          </a:p>
          <a:p>
            <a:r>
              <a:rPr lang="en-US" dirty="0"/>
              <a:t>&lt;/head&gt;</a:t>
            </a:r>
          </a:p>
          <a:p>
            <a:r>
              <a:rPr lang="en-US" dirty="0"/>
              <a:t>&lt;body&gt;</a:t>
            </a:r>
          </a:p>
          <a:p>
            <a:r>
              <a:rPr lang="en-US" dirty="0"/>
              <a:t>    &lt;script&gt;</a:t>
            </a:r>
          </a:p>
          <a:p>
            <a:r>
              <a:rPr lang="en-US" dirty="0"/>
              <a:t>    // Printing a simple text message</a:t>
            </a:r>
          </a:p>
          <a:p>
            <a:r>
              <a:rPr lang="en-US" dirty="0"/>
              <a:t>    console.log("Hello World!"); // Prints: Hello World!</a:t>
            </a:r>
          </a:p>
          <a:p>
            <a:r>
              <a:rPr lang="en-US" dirty="0"/>
              <a:t>    </a:t>
            </a:r>
          </a:p>
          <a:p>
            <a:r>
              <a:rPr lang="en-US" dirty="0"/>
              <a:t>    // Printing a variable value </a:t>
            </a:r>
          </a:p>
          <a:p>
            <a:r>
              <a:rPr lang="en-US" dirty="0"/>
              <a:t>    </a:t>
            </a:r>
            <a:r>
              <a:rPr lang="en-US" dirty="0" err="1"/>
              <a:t>var</a:t>
            </a:r>
            <a:r>
              <a:rPr lang="en-US" dirty="0"/>
              <a:t> x = 10;</a:t>
            </a:r>
          </a:p>
          <a:p>
            <a:r>
              <a:rPr lang="en-US" dirty="0"/>
              <a:t>    </a:t>
            </a:r>
            <a:r>
              <a:rPr lang="en-US" dirty="0" err="1"/>
              <a:t>var</a:t>
            </a:r>
            <a:r>
              <a:rPr lang="en-US" dirty="0"/>
              <a:t> y = 20;</a:t>
            </a:r>
          </a:p>
          <a:p>
            <a:r>
              <a:rPr lang="en-US" dirty="0"/>
              <a:t>    </a:t>
            </a:r>
            <a:r>
              <a:rPr lang="en-US" dirty="0" err="1"/>
              <a:t>var</a:t>
            </a:r>
            <a:r>
              <a:rPr lang="en-US" dirty="0"/>
              <a:t> sum = x + y;</a:t>
            </a:r>
          </a:p>
          <a:p>
            <a:r>
              <a:rPr lang="en-US" dirty="0"/>
              <a:t>    console.log(sum); // Prints: 30</a:t>
            </a:r>
          </a:p>
          <a:p>
            <a:r>
              <a:rPr lang="en-US" dirty="0"/>
              <a:t>    &lt;/script&gt;</a:t>
            </a:r>
          </a:p>
          <a:p>
            <a:r>
              <a:rPr lang="en-US" dirty="0"/>
              <a:t>    &lt;p&gt;&lt;strong&gt;Note:&lt;/strong&gt; Please check out the browser console by pressing the f12 key on the keyboard.&lt;/p&gt;</a:t>
            </a:r>
          </a:p>
          <a:p>
            <a:r>
              <a:rPr lang="en-US" dirty="0"/>
              <a:t>&lt;/body&gt;</a:t>
            </a:r>
          </a:p>
          <a:p>
            <a:r>
              <a:rPr lang="en-US" dirty="0"/>
              <a:t>&lt;/html&gt; </a:t>
            </a:r>
          </a:p>
        </p:txBody>
      </p:sp>
    </p:spTree>
    <p:extLst>
      <p:ext uri="{BB962C8B-B14F-4D97-AF65-F5344CB8AC3E}">
        <p14:creationId xmlns:p14="http://schemas.microsoft.com/office/powerpoint/2010/main" val="413109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927807" cy="369332"/>
          </a:xfrm>
          <a:prstGeom prst="rect">
            <a:avLst/>
          </a:prstGeom>
        </p:spPr>
        <p:txBody>
          <a:bodyPr wrap="none">
            <a:spAutoFit/>
          </a:bodyPr>
          <a:lstStyle/>
          <a:p>
            <a:pPr fontAlgn="base"/>
            <a:r>
              <a:rPr lang="en-US" b="1" dirty="0"/>
              <a:t>Displaying Output in Alert Dialog Boxes</a:t>
            </a:r>
          </a:p>
        </p:txBody>
      </p:sp>
      <p:sp>
        <p:nvSpPr>
          <p:cNvPr id="3" name="Rectangle 2"/>
          <p:cNvSpPr/>
          <p:nvPr/>
        </p:nvSpPr>
        <p:spPr>
          <a:xfrm>
            <a:off x="1143000" y="914400"/>
            <a:ext cx="3963649" cy="369332"/>
          </a:xfrm>
          <a:prstGeom prst="rect">
            <a:avLst/>
          </a:prstGeom>
        </p:spPr>
        <p:txBody>
          <a:bodyPr wrap="none">
            <a:spAutoFit/>
          </a:bodyPr>
          <a:lstStyle/>
          <a:p>
            <a:pPr fontAlgn="base"/>
            <a:r>
              <a:rPr lang="en-US" b="1" dirty="0"/>
              <a:t>Writing Output to the Browser Window</a:t>
            </a:r>
          </a:p>
        </p:txBody>
      </p:sp>
      <p:sp>
        <p:nvSpPr>
          <p:cNvPr id="4" name="Rectangle 3"/>
          <p:cNvSpPr/>
          <p:nvPr/>
        </p:nvSpPr>
        <p:spPr>
          <a:xfrm>
            <a:off x="411941" y="1524000"/>
            <a:ext cx="4132350" cy="369332"/>
          </a:xfrm>
          <a:prstGeom prst="rect">
            <a:avLst/>
          </a:prstGeom>
        </p:spPr>
        <p:txBody>
          <a:bodyPr wrap="none">
            <a:spAutoFit/>
          </a:bodyPr>
          <a:lstStyle/>
          <a:p>
            <a:pPr fontAlgn="base"/>
            <a:r>
              <a:rPr lang="en-US" b="1" dirty="0">
                <a:solidFill>
                  <a:srgbClr val="FF0000"/>
                </a:solidFill>
              </a:rPr>
              <a:t>Inserting Output Inside an HTML Element</a:t>
            </a:r>
          </a:p>
        </p:txBody>
      </p:sp>
      <p:sp>
        <p:nvSpPr>
          <p:cNvPr id="5" name="Rectangle 4"/>
          <p:cNvSpPr/>
          <p:nvPr/>
        </p:nvSpPr>
        <p:spPr>
          <a:xfrm>
            <a:off x="304800" y="1905000"/>
            <a:ext cx="8763000" cy="3970318"/>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&lt;title&gt;Writing into an HTML Element with JavaScript&lt;/title&gt;</a:t>
            </a:r>
          </a:p>
          <a:p>
            <a:r>
              <a:rPr lang="en-US" dirty="0"/>
              <a:t>&lt;/head&gt;</a:t>
            </a:r>
          </a:p>
          <a:p>
            <a:r>
              <a:rPr lang="en-US" dirty="0"/>
              <a:t>&lt;body&gt;</a:t>
            </a:r>
          </a:p>
          <a:p>
            <a:r>
              <a:rPr lang="en-US" dirty="0"/>
              <a:t>    &lt;p id="greet"&gt;&lt;/p&gt;</a:t>
            </a:r>
          </a:p>
          <a:p>
            <a:r>
              <a:rPr lang="en-US" dirty="0"/>
              <a:t>    &lt;p id="result"&gt;&lt;/p&gt;</a:t>
            </a:r>
          </a:p>
          <a:p>
            <a:r>
              <a:rPr lang="en-US" dirty="0"/>
              <a:t>    </a:t>
            </a:r>
          </a:p>
          <a:p>
            <a:r>
              <a:rPr lang="en-US" dirty="0"/>
              <a:t>    &lt;script&gt;</a:t>
            </a:r>
          </a:p>
          <a:p>
            <a:r>
              <a:rPr lang="en-US" dirty="0"/>
              <a:t>    // Writing text string inside an element</a:t>
            </a:r>
          </a:p>
          <a:p>
            <a:r>
              <a:rPr lang="en-US" dirty="0"/>
              <a:t>    </a:t>
            </a:r>
            <a:r>
              <a:rPr lang="en-US" dirty="0" err="1"/>
              <a:t>document.getElementById</a:t>
            </a:r>
            <a:r>
              <a:rPr lang="en-US" dirty="0"/>
              <a:t>("greet").</a:t>
            </a:r>
            <a:r>
              <a:rPr lang="en-US" dirty="0" err="1"/>
              <a:t>innerHTML</a:t>
            </a:r>
            <a:r>
              <a:rPr lang="en-US" dirty="0"/>
              <a:t> = "Hello World!";</a:t>
            </a:r>
          </a:p>
          <a:p>
            <a:r>
              <a:rPr lang="en-US" dirty="0"/>
              <a:t>    </a:t>
            </a:r>
          </a:p>
        </p:txBody>
      </p:sp>
    </p:spTree>
    <p:extLst>
      <p:ext uri="{BB962C8B-B14F-4D97-AF65-F5344CB8AC3E}">
        <p14:creationId xmlns:p14="http://schemas.microsoft.com/office/powerpoint/2010/main" val="206456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772400" cy="2308324"/>
          </a:xfrm>
          <a:prstGeom prst="rect">
            <a:avLst/>
          </a:prstGeom>
        </p:spPr>
        <p:txBody>
          <a:bodyPr wrap="square">
            <a:spAutoFit/>
          </a:bodyPr>
          <a:lstStyle/>
          <a:p>
            <a:r>
              <a:rPr lang="en-US" dirty="0"/>
              <a:t> // Writing a variable value inside an element</a:t>
            </a:r>
          </a:p>
          <a:p>
            <a:r>
              <a:rPr lang="en-US" dirty="0"/>
              <a:t>    </a:t>
            </a:r>
            <a:r>
              <a:rPr lang="en-US" dirty="0" err="1"/>
              <a:t>var</a:t>
            </a:r>
            <a:r>
              <a:rPr lang="en-US" dirty="0"/>
              <a:t> x = 10;</a:t>
            </a:r>
          </a:p>
          <a:p>
            <a:r>
              <a:rPr lang="en-US" dirty="0"/>
              <a:t>    </a:t>
            </a:r>
            <a:r>
              <a:rPr lang="en-US" dirty="0" err="1"/>
              <a:t>var</a:t>
            </a:r>
            <a:r>
              <a:rPr lang="en-US" dirty="0"/>
              <a:t> y = 20;</a:t>
            </a:r>
          </a:p>
          <a:p>
            <a:r>
              <a:rPr lang="en-US" dirty="0"/>
              <a:t>    </a:t>
            </a:r>
            <a:r>
              <a:rPr lang="en-US" dirty="0" err="1"/>
              <a:t>var</a:t>
            </a:r>
            <a:r>
              <a:rPr lang="en-US" dirty="0"/>
              <a:t> sum = x + y;</a:t>
            </a:r>
          </a:p>
          <a:p>
            <a:r>
              <a:rPr lang="en-US" dirty="0"/>
              <a:t>    </a:t>
            </a:r>
            <a:r>
              <a:rPr lang="en-US" dirty="0" err="1"/>
              <a:t>document.getElementById</a:t>
            </a:r>
            <a:r>
              <a:rPr lang="en-US" dirty="0"/>
              <a:t>("result").</a:t>
            </a:r>
            <a:r>
              <a:rPr lang="en-US" dirty="0" err="1"/>
              <a:t>innerHTML</a:t>
            </a:r>
            <a:r>
              <a:rPr lang="en-US" dirty="0"/>
              <a:t> = sum;</a:t>
            </a:r>
          </a:p>
          <a:p>
            <a:r>
              <a:rPr lang="en-US" dirty="0"/>
              <a:t>    &lt;/script&gt;</a:t>
            </a:r>
          </a:p>
          <a:p>
            <a:r>
              <a:rPr lang="en-US" dirty="0"/>
              <a:t>&lt;/body&gt;</a:t>
            </a:r>
          </a:p>
          <a:p>
            <a:r>
              <a:rPr lang="en-US" dirty="0"/>
              <a:t>&lt;/html&gt; </a:t>
            </a:r>
          </a:p>
        </p:txBody>
      </p:sp>
      <p:sp>
        <p:nvSpPr>
          <p:cNvPr id="3" name="Rectangle 2"/>
          <p:cNvSpPr/>
          <p:nvPr/>
        </p:nvSpPr>
        <p:spPr>
          <a:xfrm>
            <a:off x="228600" y="2895600"/>
            <a:ext cx="8686800" cy="3416320"/>
          </a:xfrm>
          <a:prstGeom prst="rect">
            <a:avLst/>
          </a:prstGeom>
        </p:spPr>
        <p:txBody>
          <a:bodyPr wrap="square">
            <a:spAutoFit/>
          </a:bodyPr>
          <a:lstStyle/>
          <a:p>
            <a:pPr fontAlgn="base"/>
            <a:r>
              <a:rPr lang="en-US" b="1" dirty="0"/>
              <a:t>Data Types in JavaScript</a:t>
            </a:r>
          </a:p>
          <a:p>
            <a:pPr fontAlgn="base"/>
            <a:r>
              <a:rPr lang="en-US" dirty="0"/>
              <a:t>Data types basically specify what kind of data can be stored and manipulated within a program</a:t>
            </a:r>
            <a:r>
              <a:rPr lang="en-US" dirty="0" smtClean="0"/>
              <a:t>.</a:t>
            </a:r>
          </a:p>
          <a:p>
            <a:pPr fontAlgn="base"/>
            <a:endParaRPr lang="en-US" dirty="0"/>
          </a:p>
          <a:p>
            <a:pPr fontAlgn="base"/>
            <a:r>
              <a:rPr lang="en-US" dirty="0"/>
              <a:t>There are six basic data types in JavaScript which can be divided into three main categories: primitive (or </a:t>
            </a:r>
            <a:r>
              <a:rPr lang="en-US" i="1" dirty="0"/>
              <a:t>primary</a:t>
            </a:r>
            <a:r>
              <a:rPr lang="en-US" dirty="0"/>
              <a:t>), </a:t>
            </a:r>
            <a:r>
              <a:rPr lang="en-US" i="1" dirty="0"/>
              <a:t>composite</a:t>
            </a:r>
            <a:r>
              <a:rPr lang="en-US" dirty="0"/>
              <a:t> (or </a:t>
            </a:r>
            <a:r>
              <a:rPr lang="en-US" i="1" dirty="0"/>
              <a:t>reference</a:t>
            </a:r>
            <a:r>
              <a:rPr lang="en-US" dirty="0"/>
              <a:t>), and </a:t>
            </a:r>
            <a:r>
              <a:rPr lang="en-US" i="1" dirty="0"/>
              <a:t>special</a:t>
            </a:r>
            <a:r>
              <a:rPr lang="en-US" dirty="0"/>
              <a:t> data types. String, Number, and Boolean are primitive data types. Object, Array, and Function (which are all types of objects) are composite data types. Whereas Undefined and Null are special data types</a:t>
            </a:r>
            <a:r>
              <a:rPr lang="en-US" dirty="0" smtClean="0"/>
              <a:t>.</a:t>
            </a:r>
          </a:p>
          <a:p>
            <a:pPr fontAlgn="base"/>
            <a:endParaRPr lang="en-US" dirty="0"/>
          </a:p>
          <a:p>
            <a:pPr fontAlgn="base"/>
            <a:r>
              <a:rPr lang="en-US" dirty="0"/>
              <a:t>Primitive data types can hold only one value at a time, whereas composite data types can hold collections of values and more complex entities. Let's discuss each one of them in detail.</a:t>
            </a:r>
          </a:p>
        </p:txBody>
      </p:sp>
    </p:spTree>
    <p:extLst>
      <p:ext uri="{BB962C8B-B14F-4D97-AF65-F5344CB8AC3E}">
        <p14:creationId xmlns:p14="http://schemas.microsoft.com/office/powerpoint/2010/main" val="231892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753622" cy="369332"/>
          </a:xfrm>
          <a:prstGeom prst="rect">
            <a:avLst/>
          </a:prstGeom>
        </p:spPr>
        <p:txBody>
          <a:bodyPr wrap="none">
            <a:spAutoFit/>
          </a:bodyPr>
          <a:lstStyle/>
          <a:p>
            <a:pPr fontAlgn="base"/>
            <a:r>
              <a:rPr lang="en-US" b="1" dirty="0"/>
              <a:t>String Data Type</a:t>
            </a:r>
          </a:p>
        </p:txBody>
      </p:sp>
      <p:sp>
        <p:nvSpPr>
          <p:cNvPr id="3" name="Rectangle 2"/>
          <p:cNvSpPr/>
          <p:nvPr/>
        </p:nvSpPr>
        <p:spPr>
          <a:xfrm>
            <a:off x="457200" y="914400"/>
            <a:ext cx="4572000" cy="646331"/>
          </a:xfrm>
          <a:prstGeom prst="rect">
            <a:avLst/>
          </a:prstGeom>
        </p:spPr>
        <p:txBody>
          <a:bodyPr>
            <a:spAutoFit/>
          </a:bodyPr>
          <a:lstStyle/>
          <a:p>
            <a:r>
              <a:rPr lang="en-US" dirty="0" err="1"/>
              <a:t>var</a:t>
            </a:r>
            <a:r>
              <a:rPr lang="en-US" dirty="0"/>
              <a:t> a = 'Hi there!'; </a:t>
            </a:r>
            <a:endParaRPr lang="en-US" dirty="0" smtClean="0"/>
          </a:p>
          <a:p>
            <a:r>
              <a:rPr lang="en-US" dirty="0" err="1" smtClean="0"/>
              <a:t>var</a:t>
            </a:r>
            <a:r>
              <a:rPr lang="en-US" dirty="0" smtClean="0"/>
              <a:t> b = </a:t>
            </a:r>
            <a:r>
              <a:rPr lang="en-US" dirty="0"/>
              <a:t>"Hi there!";</a:t>
            </a:r>
          </a:p>
        </p:txBody>
      </p:sp>
    </p:spTree>
    <p:extLst>
      <p:ext uri="{BB962C8B-B14F-4D97-AF65-F5344CB8AC3E}">
        <p14:creationId xmlns:p14="http://schemas.microsoft.com/office/powerpoint/2010/main" val="363015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7162800" cy="3693319"/>
          </a:xfrm>
          <a:prstGeom prst="rect">
            <a:avLst/>
          </a:prstGeom>
        </p:spPr>
        <p:txBody>
          <a:bodyPr wrap="square">
            <a:spAutoFit/>
          </a:bodyPr>
          <a:lstStyle/>
          <a:p>
            <a:r>
              <a:rPr lang="en-US" dirty="0"/>
              <a:t>&lt;body&gt;</a:t>
            </a:r>
          </a:p>
          <a:p>
            <a:r>
              <a:rPr lang="en-US" dirty="0"/>
              <a:t>    &lt;script&gt;</a:t>
            </a:r>
          </a:p>
          <a:p>
            <a:r>
              <a:rPr lang="en-US" dirty="0"/>
              <a:t>    // Creating variables</a:t>
            </a:r>
          </a:p>
          <a:p>
            <a:r>
              <a:rPr lang="en-US" dirty="0"/>
              <a:t>    </a:t>
            </a:r>
            <a:r>
              <a:rPr lang="en-US" dirty="0" err="1"/>
              <a:t>var</a:t>
            </a:r>
            <a:r>
              <a:rPr lang="en-US" dirty="0"/>
              <a:t> a = "Let's have a cup of coffee.";</a:t>
            </a:r>
          </a:p>
          <a:p>
            <a:r>
              <a:rPr lang="en-US" dirty="0"/>
              <a:t>    </a:t>
            </a:r>
            <a:r>
              <a:rPr lang="en-US" dirty="0" err="1"/>
              <a:t>var</a:t>
            </a:r>
            <a:r>
              <a:rPr lang="en-US" dirty="0"/>
              <a:t> b = 'He said "Hello" and left.';</a:t>
            </a:r>
          </a:p>
          <a:p>
            <a:r>
              <a:rPr lang="en-US" dirty="0"/>
              <a:t>    </a:t>
            </a:r>
            <a:r>
              <a:rPr lang="en-US" dirty="0" err="1"/>
              <a:t>var</a:t>
            </a:r>
            <a:r>
              <a:rPr lang="en-US" dirty="0"/>
              <a:t> c = 'We\'ll never give up.';</a:t>
            </a:r>
          </a:p>
          <a:p>
            <a:r>
              <a:rPr lang="en-US" dirty="0"/>
              <a:t>    </a:t>
            </a:r>
          </a:p>
          <a:p>
            <a:r>
              <a:rPr lang="en-US" dirty="0"/>
              <a:t>    // Printing variable values</a:t>
            </a:r>
          </a:p>
          <a:p>
            <a:r>
              <a:rPr lang="en-US" dirty="0"/>
              <a:t>    </a:t>
            </a:r>
            <a:r>
              <a:rPr lang="en-US" dirty="0" err="1"/>
              <a:t>document.write</a:t>
            </a:r>
            <a:r>
              <a:rPr lang="en-US" dirty="0"/>
              <a:t>(a + "&lt;</a:t>
            </a:r>
            <a:r>
              <a:rPr lang="en-US" dirty="0" err="1"/>
              <a:t>br</a:t>
            </a:r>
            <a:r>
              <a:rPr lang="en-US" dirty="0"/>
              <a:t>&gt;");</a:t>
            </a:r>
          </a:p>
          <a:p>
            <a:r>
              <a:rPr lang="en-US" dirty="0"/>
              <a:t>    </a:t>
            </a:r>
            <a:r>
              <a:rPr lang="en-US" dirty="0" err="1"/>
              <a:t>document.write</a:t>
            </a:r>
            <a:r>
              <a:rPr lang="en-US" dirty="0"/>
              <a:t>(b + "&lt;</a:t>
            </a:r>
            <a:r>
              <a:rPr lang="en-US" dirty="0" err="1"/>
              <a:t>br</a:t>
            </a:r>
            <a:r>
              <a:rPr lang="en-US" dirty="0"/>
              <a:t>&gt;");</a:t>
            </a:r>
          </a:p>
          <a:p>
            <a:r>
              <a:rPr lang="en-US" dirty="0"/>
              <a:t>    </a:t>
            </a:r>
            <a:r>
              <a:rPr lang="en-US" dirty="0" err="1"/>
              <a:t>document.write</a:t>
            </a:r>
            <a:r>
              <a:rPr lang="en-US" dirty="0"/>
              <a:t>(c);</a:t>
            </a:r>
          </a:p>
          <a:p>
            <a:r>
              <a:rPr lang="en-US" dirty="0"/>
              <a:t>    &lt;/script&gt;</a:t>
            </a:r>
          </a:p>
          <a:p>
            <a:r>
              <a:rPr lang="en-US" dirty="0"/>
              <a:t>&lt;/body&gt;</a:t>
            </a:r>
          </a:p>
        </p:txBody>
      </p:sp>
    </p:spTree>
    <p:extLst>
      <p:ext uri="{BB962C8B-B14F-4D97-AF65-F5344CB8AC3E}">
        <p14:creationId xmlns:p14="http://schemas.microsoft.com/office/powerpoint/2010/main" val="247352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808252" cy="369332"/>
          </a:xfrm>
          <a:prstGeom prst="rect">
            <a:avLst/>
          </a:prstGeom>
        </p:spPr>
        <p:txBody>
          <a:bodyPr wrap="none">
            <a:spAutoFit/>
          </a:bodyPr>
          <a:lstStyle/>
          <a:p>
            <a:r>
              <a:rPr lang="en-US" dirty="0"/>
              <a:t>JavaScript syntax </a:t>
            </a:r>
          </a:p>
        </p:txBody>
      </p:sp>
      <p:sp>
        <p:nvSpPr>
          <p:cNvPr id="3" name="Rectangle 2"/>
          <p:cNvSpPr/>
          <p:nvPr/>
        </p:nvSpPr>
        <p:spPr>
          <a:xfrm>
            <a:off x="381000" y="762000"/>
            <a:ext cx="4572000" cy="923330"/>
          </a:xfrm>
          <a:prstGeom prst="rect">
            <a:avLst/>
          </a:prstGeom>
        </p:spPr>
        <p:txBody>
          <a:bodyPr>
            <a:spAutoFit/>
          </a:bodyPr>
          <a:lstStyle/>
          <a:p>
            <a:r>
              <a:rPr lang="en-US" dirty="0" smtClean="0"/>
              <a:t>&lt;script </a:t>
            </a:r>
            <a:r>
              <a:rPr lang="en-US" dirty="0"/>
              <a:t>type="text/</a:t>
            </a:r>
            <a:r>
              <a:rPr lang="en-US" dirty="0" err="1"/>
              <a:t>javascript</a:t>
            </a:r>
            <a:r>
              <a:rPr lang="en-US" dirty="0"/>
              <a:t>"</a:t>
            </a:r>
            <a:r>
              <a:rPr lang="en-US" dirty="0" smtClean="0"/>
              <a:t>&gt;</a:t>
            </a:r>
          </a:p>
          <a:p>
            <a:r>
              <a:rPr lang="en-US" dirty="0" err="1" smtClean="0"/>
              <a:t>document.write</a:t>
            </a:r>
            <a:r>
              <a:rPr lang="en-US" dirty="0" smtClean="0"/>
              <a:t>("JavaScript is not Java");</a:t>
            </a:r>
          </a:p>
          <a:p>
            <a:r>
              <a:rPr lang="en-US" dirty="0" smtClean="0"/>
              <a:t>&lt;/script&gt;</a:t>
            </a:r>
            <a:endParaRPr lang="en-US" dirty="0"/>
          </a:p>
        </p:txBody>
      </p:sp>
      <p:sp>
        <p:nvSpPr>
          <p:cNvPr id="4" name="Rectangle 1"/>
          <p:cNvSpPr>
            <a:spLocks noChangeArrowheads="1"/>
          </p:cNvSpPr>
          <p:nvPr/>
        </p:nvSpPr>
        <p:spPr bwMode="auto">
          <a:xfrm>
            <a:off x="533400" y="1781145"/>
            <a:ext cx="702859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a popup box that displays a message, along with an </a:t>
            </a:r>
            <a:r>
              <a:rPr kumimoji="0" lang="en-US" b="0" i="0" u="none" strike="noStrike" cap="none" normalizeH="0" baseline="0" dirty="0" smtClean="0">
                <a:ln>
                  <a:noFill/>
                </a:ln>
                <a:solidFill>
                  <a:srgbClr val="41484D"/>
                </a:solidFill>
                <a:effectLst/>
                <a:latin typeface="Arial Unicode MS" pitchFamily="34" charset="-128"/>
                <a:cs typeface="Arial" pitchFamily="34" charset="0"/>
              </a:rPr>
              <a:t>OK</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button.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908027" y="2362200"/>
            <a:ext cx="1705723" cy="369332"/>
          </a:xfrm>
          <a:prstGeom prst="rect">
            <a:avLst/>
          </a:prstGeom>
        </p:spPr>
        <p:txBody>
          <a:bodyPr wrap="none">
            <a:spAutoFit/>
          </a:bodyPr>
          <a:lstStyle/>
          <a:p>
            <a:r>
              <a:rPr lang="en-US" dirty="0"/>
              <a:t>Types of Popups</a:t>
            </a:r>
          </a:p>
        </p:txBody>
      </p:sp>
      <p:sp>
        <p:nvSpPr>
          <p:cNvPr id="6" name="Rectangle 5"/>
          <p:cNvSpPr/>
          <p:nvPr/>
        </p:nvSpPr>
        <p:spPr>
          <a:xfrm>
            <a:off x="1439325" y="2743016"/>
            <a:ext cx="643125" cy="369332"/>
          </a:xfrm>
          <a:prstGeom prst="rect">
            <a:avLst/>
          </a:prstGeom>
        </p:spPr>
        <p:txBody>
          <a:bodyPr wrap="none">
            <a:spAutoFit/>
          </a:bodyPr>
          <a:lstStyle/>
          <a:p>
            <a:r>
              <a:rPr lang="en-US" dirty="0">
                <a:solidFill>
                  <a:srgbClr val="FF0000"/>
                </a:solidFill>
              </a:rPr>
              <a:t>Alert</a:t>
            </a:r>
          </a:p>
        </p:txBody>
      </p:sp>
      <p:sp>
        <p:nvSpPr>
          <p:cNvPr id="7" name="Rectangle 6"/>
          <p:cNvSpPr/>
          <p:nvPr/>
        </p:nvSpPr>
        <p:spPr>
          <a:xfrm>
            <a:off x="1143000" y="3112348"/>
            <a:ext cx="6799991" cy="646331"/>
          </a:xfrm>
          <a:prstGeom prst="rect">
            <a:avLst/>
          </a:prstGeom>
        </p:spPr>
        <p:txBody>
          <a:bodyPr wrap="square">
            <a:spAutoFit/>
          </a:bodyPr>
          <a:lstStyle/>
          <a:p>
            <a:r>
              <a:rPr lang="en-US" dirty="0"/>
              <a:t>&lt;input type="button" </a:t>
            </a:r>
            <a:r>
              <a:rPr lang="en-US" dirty="0" err="1"/>
              <a:t>onclick</a:t>
            </a:r>
            <a:r>
              <a:rPr lang="en-US" dirty="0"/>
              <a:t>="alert('Hey, remember to tell your friends about </a:t>
            </a:r>
            <a:r>
              <a:rPr lang="en-US" dirty="0" err="1" smtClean="0"/>
              <a:t>Javascript</a:t>
            </a:r>
            <a:r>
              <a:rPr lang="en-US" dirty="0" smtClean="0"/>
              <a:t>!');" </a:t>
            </a:r>
            <a:r>
              <a:rPr lang="en-US" dirty="0"/>
              <a:t>value="Display Example"&gt;</a:t>
            </a:r>
          </a:p>
        </p:txBody>
      </p:sp>
      <p:sp>
        <p:nvSpPr>
          <p:cNvPr id="8" name="Rectangle 7"/>
          <p:cNvSpPr/>
          <p:nvPr/>
        </p:nvSpPr>
        <p:spPr>
          <a:xfrm>
            <a:off x="1423866" y="3810000"/>
            <a:ext cx="938334" cy="369332"/>
          </a:xfrm>
          <a:prstGeom prst="rect">
            <a:avLst/>
          </a:prstGeom>
        </p:spPr>
        <p:txBody>
          <a:bodyPr wrap="none">
            <a:spAutoFit/>
          </a:bodyPr>
          <a:lstStyle/>
          <a:p>
            <a:r>
              <a:rPr lang="en-US" dirty="0">
                <a:solidFill>
                  <a:srgbClr val="FF0000"/>
                </a:solidFill>
              </a:rPr>
              <a:t>Confirm</a:t>
            </a:r>
          </a:p>
        </p:txBody>
      </p:sp>
      <p:sp>
        <p:nvSpPr>
          <p:cNvPr id="9" name="Rectangle 8"/>
          <p:cNvSpPr/>
          <p:nvPr/>
        </p:nvSpPr>
        <p:spPr>
          <a:xfrm>
            <a:off x="1142999" y="4191000"/>
            <a:ext cx="6418991" cy="646331"/>
          </a:xfrm>
          <a:prstGeom prst="rect">
            <a:avLst/>
          </a:prstGeom>
        </p:spPr>
        <p:txBody>
          <a:bodyPr wrap="square">
            <a:spAutoFit/>
          </a:bodyPr>
          <a:lstStyle/>
          <a:p>
            <a:r>
              <a:rPr lang="en-US" dirty="0"/>
              <a:t>&lt;input type="button" </a:t>
            </a:r>
            <a:r>
              <a:rPr lang="en-US" dirty="0" err="1"/>
              <a:t>onclick</a:t>
            </a:r>
            <a:r>
              <a:rPr lang="en-US" dirty="0"/>
              <a:t>="confirm('Are you sure you want to delete the </a:t>
            </a:r>
            <a:r>
              <a:rPr lang="en-US" dirty="0" smtClean="0"/>
              <a:t>File?');" </a:t>
            </a:r>
            <a:r>
              <a:rPr lang="en-US" dirty="0"/>
              <a:t>value="Display Example"&gt;</a:t>
            </a:r>
          </a:p>
        </p:txBody>
      </p:sp>
      <p:sp>
        <p:nvSpPr>
          <p:cNvPr id="10" name="Rectangle 9"/>
          <p:cNvSpPr/>
          <p:nvPr/>
        </p:nvSpPr>
        <p:spPr>
          <a:xfrm>
            <a:off x="1423866" y="4876800"/>
            <a:ext cx="883640" cy="369332"/>
          </a:xfrm>
          <a:prstGeom prst="rect">
            <a:avLst/>
          </a:prstGeom>
        </p:spPr>
        <p:txBody>
          <a:bodyPr wrap="none">
            <a:spAutoFit/>
          </a:bodyPr>
          <a:lstStyle/>
          <a:p>
            <a:r>
              <a:rPr lang="en-US" dirty="0">
                <a:solidFill>
                  <a:srgbClr val="FF0000"/>
                </a:solidFill>
              </a:rPr>
              <a:t>Prompt</a:t>
            </a:r>
          </a:p>
        </p:txBody>
      </p:sp>
      <p:sp>
        <p:nvSpPr>
          <p:cNvPr id="11" name="Rectangle 10"/>
          <p:cNvSpPr/>
          <p:nvPr/>
        </p:nvSpPr>
        <p:spPr>
          <a:xfrm>
            <a:off x="1295400" y="5246132"/>
            <a:ext cx="6266590" cy="646331"/>
          </a:xfrm>
          <a:prstGeom prst="rect">
            <a:avLst/>
          </a:prstGeom>
        </p:spPr>
        <p:txBody>
          <a:bodyPr wrap="square">
            <a:spAutoFit/>
          </a:bodyPr>
          <a:lstStyle/>
          <a:p>
            <a:r>
              <a:rPr lang="en-US" dirty="0"/>
              <a:t>&lt;input type="button" </a:t>
            </a:r>
            <a:r>
              <a:rPr lang="en-US" dirty="0" err="1"/>
              <a:t>onclick</a:t>
            </a:r>
            <a:r>
              <a:rPr lang="en-US" dirty="0"/>
              <a:t>="prompt('Please enter your favorite c</a:t>
            </a:r>
            <a:r>
              <a:rPr lang="en-US" dirty="0" smtClean="0"/>
              <a:t>olor', </a:t>
            </a:r>
            <a:r>
              <a:rPr lang="en-US" dirty="0"/>
              <a:t>'Quackit.com');" value="Display Example"&gt;</a:t>
            </a:r>
          </a:p>
        </p:txBody>
      </p:sp>
    </p:spTree>
    <p:extLst>
      <p:ext uri="{BB962C8B-B14F-4D97-AF65-F5344CB8AC3E}">
        <p14:creationId xmlns:p14="http://schemas.microsoft.com/office/powerpoint/2010/main" val="4119966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383601" cy="369332"/>
          </a:xfrm>
          <a:prstGeom prst="rect">
            <a:avLst/>
          </a:prstGeom>
        </p:spPr>
        <p:txBody>
          <a:bodyPr wrap="none">
            <a:spAutoFit/>
          </a:bodyPr>
          <a:lstStyle/>
          <a:p>
            <a:pPr fontAlgn="base"/>
            <a:r>
              <a:rPr lang="en-US" b="1" dirty="0"/>
              <a:t>The Number Data Type</a:t>
            </a:r>
          </a:p>
        </p:txBody>
      </p:sp>
      <p:sp>
        <p:nvSpPr>
          <p:cNvPr id="3" name="Rectangle 2"/>
          <p:cNvSpPr/>
          <p:nvPr/>
        </p:nvSpPr>
        <p:spPr>
          <a:xfrm>
            <a:off x="249382" y="685800"/>
            <a:ext cx="7315200" cy="3693319"/>
          </a:xfrm>
          <a:prstGeom prst="rect">
            <a:avLst/>
          </a:prstGeom>
        </p:spPr>
        <p:txBody>
          <a:bodyPr wrap="square">
            <a:spAutoFit/>
          </a:bodyPr>
          <a:lstStyle/>
          <a:p>
            <a:r>
              <a:rPr lang="en-US" dirty="0"/>
              <a:t> &lt;script&gt;</a:t>
            </a:r>
          </a:p>
          <a:p>
            <a:r>
              <a:rPr lang="en-US" dirty="0"/>
              <a:t>    // Creating variables</a:t>
            </a:r>
          </a:p>
          <a:p>
            <a:r>
              <a:rPr lang="en-US" dirty="0"/>
              <a:t>    </a:t>
            </a:r>
            <a:r>
              <a:rPr lang="en-US" dirty="0" err="1"/>
              <a:t>var</a:t>
            </a:r>
            <a:r>
              <a:rPr lang="en-US" dirty="0"/>
              <a:t> a = 25;</a:t>
            </a:r>
          </a:p>
          <a:p>
            <a:r>
              <a:rPr lang="en-US" dirty="0"/>
              <a:t>    </a:t>
            </a:r>
            <a:r>
              <a:rPr lang="en-US" dirty="0" err="1"/>
              <a:t>var</a:t>
            </a:r>
            <a:r>
              <a:rPr lang="en-US" dirty="0"/>
              <a:t> b = 80.5;</a:t>
            </a:r>
          </a:p>
          <a:p>
            <a:r>
              <a:rPr lang="en-US" dirty="0"/>
              <a:t>    </a:t>
            </a:r>
            <a:r>
              <a:rPr lang="en-US" dirty="0" err="1"/>
              <a:t>var</a:t>
            </a:r>
            <a:r>
              <a:rPr lang="en-US" dirty="0"/>
              <a:t> c = 4.25e+6;</a:t>
            </a:r>
          </a:p>
          <a:p>
            <a:r>
              <a:rPr lang="en-US" dirty="0"/>
              <a:t>    </a:t>
            </a:r>
            <a:r>
              <a:rPr lang="en-US" dirty="0" err="1"/>
              <a:t>var</a:t>
            </a:r>
            <a:r>
              <a:rPr lang="en-US" dirty="0"/>
              <a:t> d = 4.25e-6;</a:t>
            </a:r>
          </a:p>
          <a:p>
            <a:r>
              <a:rPr lang="en-US" dirty="0"/>
              <a:t>    </a:t>
            </a:r>
          </a:p>
          <a:p>
            <a:r>
              <a:rPr lang="en-US" dirty="0"/>
              <a:t>    // Printing variable values</a:t>
            </a:r>
          </a:p>
          <a:p>
            <a:r>
              <a:rPr lang="en-US" dirty="0"/>
              <a:t>    </a:t>
            </a:r>
            <a:r>
              <a:rPr lang="en-US" dirty="0" err="1"/>
              <a:t>document.write</a:t>
            </a:r>
            <a:r>
              <a:rPr lang="en-US" dirty="0"/>
              <a:t>(a + "&lt;</a:t>
            </a:r>
            <a:r>
              <a:rPr lang="en-US" dirty="0" err="1"/>
              <a:t>br</a:t>
            </a:r>
            <a:r>
              <a:rPr lang="en-US" dirty="0"/>
              <a:t>&gt;");</a:t>
            </a:r>
          </a:p>
          <a:p>
            <a:r>
              <a:rPr lang="en-US" dirty="0"/>
              <a:t>    </a:t>
            </a:r>
            <a:r>
              <a:rPr lang="en-US" dirty="0" err="1"/>
              <a:t>document.write</a:t>
            </a:r>
            <a:r>
              <a:rPr lang="en-US" dirty="0"/>
              <a:t>(b + "&lt;</a:t>
            </a:r>
            <a:r>
              <a:rPr lang="en-US" dirty="0" err="1"/>
              <a:t>br</a:t>
            </a:r>
            <a:r>
              <a:rPr lang="en-US" dirty="0"/>
              <a:t>&gt;");</a:t>
            </a:r>
          </a:p>
          <a:p>
            <a:r>
              <a:rPr lang="en-US" dirty="0"/>
              <a:t>    </a:t>
            </a:r>
            <a:r>
              <a:rPr lang="en-US" dirty="0" err="1"/>
              <a:t>document.write</a:t>
            </a:r>
            <a:r>
              <a:rPr lang="en-US" dirty="0"/>
              <a:t>(c + "&lt;</a:t>
            </a:r>
            <a:r>
              <a:rPr lang="en-US" dirty="0" err="1"/>
              <a:t>br</a:t>
            </a:r>
            <a:r>
              <a:rPr lang="en-US" dirty="0"/>
              <a:t>&gt;");</a:t>
            </a:r>
          </a:p>
          <a:p>
            <a:r>
              <a:rPr lang="en-US" dirty="0"/>
              <a:t>    </a:t>
            </a:r>
            <a:r>
              <a:rPr lang="en-US" dirty="0" err="1"/>
              <a:t>document.write</a:t>
            </a:r>
            <a:r>
              <a:rPr lang="en-US" dirty="0"/>
              <a:t>(d);</a:t>
            </a:r>
          </a:p>
          <a:p>
            <a:r>
              <a:rPr lang="en-US" dirty="0"/>
              <a:t>    &lt;/script&gt;</a:t>
            </a:r>
          </a:p>
        </p:txBody>
      </p:sp>
    </p:spTree>
    <p:extLst>
      <p:ext uri="{BB962C8B-B14F-4D97-AF65-F5344CB8AC3E}">
        <p14:creationId xmlns:p14="http://schemas.microsoft.com/office/powerpoint/2010/main" val="338364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48763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Consolas" pitchFamily="49" charset="0"/>
                <a:cs typeface="Arial" pitchFamily="34" charset="0"/>
              </a:rPr>
              <a:t>NaN</a:t>
            </a:r>
            <a:r>
              <a:rPr kumimoji="0" lang="en-US" b="0" i="0" u="none" strike="noStrike" cap="none" normalizeH="0" baseline="0" dirty="0" smtClean="0">
                <a:ln>
                  <a:noFill/>
                </a:ln>
                <a:solidFill>
                  <a:srgbClr val="414141"/>
                </a:solidFill>
                <a:effectLst/>
                <a:latin typeface="Segoe UI" pitchFamily="34" charset="0"/>
                <a:cs typeface="Segoe UI" pitchFamily="34" charset="0"/>
              </a:rPr>
              <a:t> represents a special </a:t>
            </a:r>
            <a:r>
              <a:rPr kumimoji="0" lang="en-US" b="0" i="1" u="none" strike="noStrike" cap="none" normalizeH="0" baseline="0" dirty="0" smtClean="0">
                <a:ln>
                  <a:noFill/>
                </a:ln>
                <a:solidFill>
                  <a:srgbClr val="414141"/>
                </a:solidFill>
                <a:effectLst/>
                <a:latin typeface="Segoe UI" pitchFamily="34" charset="0"/>
                <a:cs typeface="Segoe UI" pitchFamily="34" charset="0"/>
              </a:rPr>
              <a:t>Not-a-Number</a:t>
            </a:r>
            <a:r>
              <a:rPr kumimoji="0" lang="en-US" b="0" i="0" u="none" strike="noStrike" cap="none" normalizeH="0" baseline="0" dirty="0" smtClean="0">
                <a:ln>
                  <a:noFill/>
                </a:ln>
                <a:solidFill>
                  <a:srgbClr val="414141"/>
                </a:solidFill>
                <a:effectLst/>
                <a:latin typeface="Segoe UI" pitchFamily="34" charset="0"/>
                <a:cs typeface="Segoe UI" pitchFamily="34" charset="0"/>
              </a:rPr>
              <a:t> value</a:t>
            </a:r>
            <a:r>
              <a:rPr kumimoji="0" lang="en-US" sz="1200" b="0" i="0" u="none" strike="noStrike" cap="none" normalizeH="0" baseline="0" dirty="0" smtClean="0">
                <a:ln>
                  <a:noFill/>
                </a:ln>
                <a:solidFill>
                  <a:srgbClr val="414141"/>
                </a:solidFill>
                <a:effectLst/>
                <a:latin typeface="Segoe UI" pitchFamily="34" charset="0"/>
                <a:cs typeface="Segoe UI" pitchFamily="34"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04800" y="1166843"/>
            <a:ext cx="7543800" cy="4524315"/>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a:t>
            </a:r>
            <a:r>
              <a:rPr lang="en-US" dirty="0" err="1"/>
              <a:t>NaN</a:t>
            </a:r>
            <a:r>
              <a:rPr lang="en-US" dirty="0"/>
              <a:t>&lt;/title&gt;</a:t>
            </a:r>
          </a:p>
          <a:p>
            <a:r>
              <a:rPr lang="en-US" dirty="0"/>
              <a:t>&lt;/head&gt;</a:t>
            </a:r>
          </a:p>
          <a:p>
            <a:r>
              <a:rPr lang="en-US" dirty="0"/>
              <a:t>&lt;body&gt;</a:t>
            </a:r>
          </a:p>
          <a:p>
            <a:r>
              <a:rPr lang="en-US" dirty="0"/>
              <a:t>    &lt;script&gt;</a:t>
            </a:r>
          </a:p>
          <a:p>
            <a:r>
              <a:rPr lang="en-US" dirty="0"/>
              <a:t>    </a:t>
            </a:r>
            <a:r>
              <a:rPr lang="en-US" dirty="0" err="1"/>
              <a:t>document.write</a:t>
            </a:r>
            <a:r>
              <a:rPr lang="en-US" dirty="0"/>
              <a:t>("Some text" / 2);</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("Some text" / 2 + 10);</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a:t>
            </a:r>
            <a:r>
              <a:rPr lang="en-US" dirty="0" err="1"/>
              <a:t>Math.sqrt</a:t>
            </a:r>
            <a:r>
              <a:rPr lang="en-US" dirty="0"/>
              <a:t>(-1));</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22365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385205" cy="369332"/>
          </a:xfrm>
          <a:prstGeom prst="rect">
            <a:avLst/>
          </a:prstGeom>
        </p:spPr>
        <p:txBody>
          <a:bodyPr wrap="none">
            <a:spAutoFit/>
          </a:bodyPr>
          <a:lstStyle/>
          <a:p>
            <a:pPr fontAlgn="base"/>
            <a:r>
              <a:rPr lang="en-US" b="1" dirty="0"/>
              <a:t>The Boolean Data Type</a:t>
            </a:r>
          </a:p>
        </p:txBody>
      </p:sp>
      <p:sp>
        <p:nvSpPr>
          <p:cNvPr id="3" name="Rectangle 2"/>
          <p:cNvSpPr/>
          <p:nvPr/>
        </p:nvSpPr>
        <p:spPr>
          <a:xfrm>
            <a:off x="348587" y="990600"/>
            <a:ext cx="6324600" cy="2031325"/>
          </a:xfrm>
          <a:prstGeom prst="rect">
            <a:avLst/>
          </a:prstGeom>
        </p:spPr>
        <p:txBody>
          <a:bodyPr wrap="square">
            <a:spAutoFit/>
          </a:bodyPr>
          <a:lstStyle/>
          <a:p>
            <a:r>
              <a:rPr lang="en-US" dirty="0"/>
              <a:t> &lt;script&gt;</a:t>
            </a:r>
          </a:p>
          <a:p>
            <a:r>
              <a:rPr lang="en-US" dirty="0"/>
              <a:t>    </a:t>
            </a:r>
            <a:r>
              <a:rPr lang="en-US" dirty="0" err="1"/>
              <a:t>var</a:t>
            </a:r>
            <a:r>
              <a:rPr lang="en-US" dirty="0"/>
              <a:t> a = 2, b = 5, c = 10;</a:t>
            </a:r>
          </a:p>
          <a:p>
            <a:r>
              <a:rPr lang="en-US" dirty="0"/>
              <a:t> </a:t>
            </a:r>
          </a:p>
          <a:p>
            <a:r>
              <a:rPr lang="en-US" dirty="0"/>
              <a:t>    </a:t>
            </a:r>
            <a:r>
              <a:rPr lang="en-US" dirty="0" err="1"/>
              <a:t>document.write</a:t>
            </a:r>
            <a:r>
              <a:rPr lang="en-US" dirty="0"/>
              <a:t>(b &gt; a) // Output: true</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(b &gt; c) // Output: false</a:t>
            </a:r>
          </a:p>
          <a:p>
            <a:r>
              <a:rPr lang="en-US" dirty="0"/>
              <a:t>    &lt;/script&gt;</a:t>
            </a:r>
          </a:p>
        </p:txBody>
      </p:sp>
      <p:sp>
        <p:nvSpPr>
          <p:cNvPr id="4" name="Rectangle 3"/>
          <p:cNvSpPr/>
          <p:nvPr/>
        </p:nvSpPr>
        <p:spPr>
          <a:xfrm>
            <a:off x="2590800" y="4114800"/>
            <a:ext cx="6400800" cy="2585323"/>
          </a:xfrm>
          <a:prstGeom prst="rect">
            <a:avLst/>
          </a:prstGeom>
        </p:spPr>
        <p:txBody>
          <a:bodyPr wrap="square">
            <a:spAutoFit/>
          </a:bodyPr>
          <a:lstStyle/>
          <a:p>
            <a:r>
              <a:rPr lang="en-US" dirty="0"/>
              <a:t>&lt;script&gt;</a:t>
            </a:r>
          </a:p>
          <a:p>
            <a:r>
              <a:rPr lang="en-US" dirty="0"/>
              <a:t>    // Creating variables</a:t>
            </a:r>
          </a:p>
          <a:p>
            <a:r>
              <a:rPr lang="en-US" dirty="0"/>
              <a:t>    </a:t>
            </a:r>
            <a:r>
              <a:rPr lang="en-US" dirty="0" err="1"/>
              <a:t>var</a:t>
            </a:r>
            <a:r>
              <a:rPr lang="en-US" dirty="0"/>
              <a:t> a;</a:t>
            </a:r>
          </a:p>
          <a:p>
            <a:r>
              <a:rPr lang="en-US" dirty="0"/>
              <a:t>    </a:t>
            </a:r>
            <a:r>
              <a:rPr lang="en-US" dirty="0" err="1"/>
              <a:t>var</a:t>
            </a:r>
            <a:r>
              <a:rPr lang="en-US" dirty="0"/>
              <a:t> b = "Hello World!"</a:t>
            </a:r>
          </a:p>
          <a:p>
            <a:r>
              <a:rPr lang="en-US" dirty="0"/>
              <a:t>    </a:t>
            </a:r>
          </a:p>
          <a:p>
            <a:r>
              <a:rPr lang="en-US" dirty="0"/>
              <a:t>    // Printing variable values</a:t>
            </a:r>
          </a:p>
          <a:p>
            <a:r>
              <a:rPr lang="en-US" dirty="0"/>
              <a:t>    </a:t>
            </a:r>
            <a:r>
              <a:rPr lang="en-US" dirty="0" err="1"/>
              <a:t>document.write</a:t>
            </a:r>
            <a:r>
              <a:rPr lang="en-US" dirty="0"/>
              <a:t>(a + "&lt;</a:t>
            </a:r>
            <a:r>
              <a:rPr lang="en-US" dirty="0" err="1"/>
              <a:t>br</a:t>
            </a:r>
            <a:r>
              <a:rPr lang="en-US" dirty="0"/>
              <a:t>&gt;");</a:t>
            </a:r>
          </a:p>
          <a:p>
            <a:r>
              <a:rPr lang="en-US" dirty="0"/>
              <a:t>    </a:t>
            </a:r>
            <a:r>
              <a:rPr lang="en-US" dirty="0" err="1"/>
              <a:t>document.write</a:t>
            </a:r>
            <a:r>
              <a:rPr lang="en-US" dirty="0"/>
              <a:t>(b);</a:t>
            </a:r>
          </a:p>
          <a:p>
            <a:r>
              <a:rPr lang="en-US" dirty="0"/>
              <a:t>    &lt;/script&gt;</a:t>
            </a:r>
          </a:p>
        </p:txBody>
      </p:sp>
      <p:sp>
        <p:nvSpPr>
          <p:cNvPr id="5" name="Rectangle 4"/>
          <p:cNvSpPr/>
          <p:nvPr/>
        </p:nvSpPr>
        <p:spPr>
          <a:xfrm>
            <a:off x="2766205" y="3244334"/>
            <a:ext cx="3107369" cy="369332"/>
          </a:xfrm>
          <a:prstGeom prst="rect">
            <a:avLst/>
          </a:prstGeom>
        </p:spPr>
        <p:txBody>
          <a:bodyPr wrap="square">
            <a:spAutoFit/>
          </a:bodyPr>
          <a:lstStyle/>
          <a:p>
            <a:pPr fontAlgn="base"/>
            <a:r>
              <a:rPr lang="en-US" b="1" dirty="0"/>
              <a:t>The Undefined Data Type</a:t>
            </a:r>
          </a:p>
        </p:txBody>
      </p:sp>
    </p:spTree>
    <p:extLst>
      <p:ext uri="{BB962C8B-B14F-4D97-AF65-F5344CB8AC3E}">
        <p14:creationId xmlns:p14="http://schemas.microsoft.com/office/powerpoint/2010/main" val="3614431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987660" cy="369332"/>
          </a:xfrm>
          <a:prstGeom prst="rect">
            <a:avLst/>
          </a:prstGeom>
        </p:spPr>
        <p:txBody>
          <a:bodyPr wrap="none">
            <a:spAutoFit/>
          </a:bodyPr>
          <a:lstStyle/>
          <a:p>
            <a:pPr fontAlgn="base"/>
            <a:r>
              <a:rPr lang="en-US" b="1" dirty="0"/>
              <a:t>The Null Data Type</a:t>
            </a:r>
          </a:p>
        </p:txBody>
      </p:sp>
      <p:sp>
        <p:nvSpPr>
          <p:cNvPr id="3" name="Rectangle 1"/>
          <p:cNvSpPr>
            <a:spLocks noChangeArrowheads="1"/>
          </p:cNvSpPr>
          <p:nvPr/>
        </p:nvSpPr>
        <p:spPr bwMode="auto">
          <a:xfrm>
            <a:off x="119743" y="609600"/>
            <a:ext cx="8795657"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This is another special data type that can have only one value-the </a:t>
            </a:r>
            <a:r>
              <a:rPr kumimoji="0" lang="en-US" b="0" i="0" u="none" strike="noStrike" cap="none" normalizeH="0" baseline="0" dirty="0" smtClean="0">
                <a:ln>
                  <a:noFill/>
                </a:ln>
                <a:solidFill>
                  <a:srgbClr val="333333"/>
                </a:solidFill>
                <a:effectLst/>
                <a:latin typeface="Consolas" pitchFamily="49" charset="0"/>
                <a:cs typeface="Arial" pitchFamily="34" charset="0"/>
              </a:rPr>
              <a:t>null</a:t>
            </a:r>
            <a:r>
              <a:rPr kumimoji="0" lang="en-US" b="0" i="0" u="none" strike="noStrike" cap="none" normalizeH="0" baseline="0" dirty="0" smtClean="0">
                <a:ln>
                  <a:noFill/>
                </a:ln>
                <a:solidFill>
                  <a:srgbClr val="414141"/>
                </a:solidFill>
                <a:effectLst/>
                <a:latin typeface="Segoe UI" pitchFamily="34" charset="0"/>
                <a:cs typeface="Segoe UI" pitchFamily="34" charset="0"/>
              </a:rPr>
              <a:t> value. A </a:t>
            </a:r>
            <a:r>
              <a:rPr kumimoji="0" lang="en-US" b="0" i="0" u="none" strike="noStrike" cap="none" normalizeH="0" baseline="0" dirty="0" smtClean="0">
                <a:ln>
                  <a:noFill/>
                </a:ln>
                <a:solidFill>
                  <a:srgbClr val="333333"/>
                </a:solidFill>
                <a:effectLst/>
                <a:latin typeface="Consolas" pitchFamily="49" charset="0"/>
                <a:cs typeface="Arial" pitchFamily="34" charset="0"/>
              </a:rPr>
              <a:t>null</a:t>
            </a:r>
            <a:r>
              <a:rPr kumimoji="0" lang="en-US" b="0" i="0" u="none" strike="noStrike" cap="none" normalizeH="0" baseline="0" dirty="0" smtClean="0">
                <a:ln>
                  <a:noFill/>
                </a:ln>
                <a:solidFill>
                  <a:srgbClr val="414141"/>
                </a:solidFill>
                <a:effectLst/>
                <a:latin typeface="Segoe UI" pitchFamily="34" charset="0"/>
                <a:cs typeface="Segoe UI" pitchFamily="34" charset="0"/>
              </a:rPr>
              <a:t> value means that there is no value. It is not equivalent to an empty string (</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or 0, it is simply nothing.</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228600" y="1550230"/>
            <a:ext cx="7543800" cy="5355312"/>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Null Data Type&lt;/title&gt;</a:t>
            </a:r>
          </a:p>
          <a:p>
            <a:r>
              <a:rPr lang="en-US" dirty="0"/>
              <a:t>&lt;/head&gt;</a:t>
            </a:r>
          </a:p>
          <a:p>
            <a:r>
              <a:rPr lang="en-US" dirty="0"/>
              <a:t>&lt;body&gt;</a:t>
            </a:r>
          </a:p>
          <a:p>
            <a:r>
              <a:rPr lang="en-US" dirty="0"/>
              <a:t>    &lt;script&gt;</a:t>
            </a:r>
          </a:p>
          <a:p>
            <a:r>
              <a:rPr lang="en-US" dirty="0"/>
              <a:t>    </a:t>
            </a:r>
            <a:r>
              <a:rPr lang="en-US" dirty="0" err="1"/>
              <a:t>var</a:t>
            </a:r>
            <a:r>
              <a:rPr lang="en-US" dirty="0"/>
              <a:t> a = null;</a:t>
            </a:r>
          </a:p>
          <a:p>
            <a:r>
              <a:rPr lang="en-US" dirty="0"/>
              <a:t>    </a:t>
            </a:r>
            <a:r>
              <a:rPr lang="en-US" dirty="0" err="1"/>
              <a:t>document.write</a:t>
            </a:r>
            <a:r>
              <a:rPr lang="en-US" dirty="0"/>
              <a:t>(a + "&lt;</a:t>
            </a:r>
            <a:r>
              <a:rPr lang="en-US" dirty="0" err="1"/>
              <a:t>br</a:t>
            </a:r>
            <a:r>
              <a:rPr lang="en-US" dirty="0"/>
              <a:t>&gt;"); // Print: null</a:t>
            </a:r>
          </a:p>
          <a:p>
            <a:r>
              <a:rPr lang="en-US" dirty="0"/>
              <a:t>    </a:t>
            </a:r>
          </a:p>
          <a:p>
            <a:r>
              <a:rPr lang="en-US" dirty="0"/>
              <a:t>    </a:t>
            </a:r>
            <a:r>
              <a:rPr lang="en-US" dirty="0" err="1"/>
              <a:t>var</a:t>
            </a:r>
            <a:r>
              <a:rPr lang="en-US" dirty="0"/>
              <a:t> b = "Hello World!"</a:t>
            </a:r>
          </a:p>
          <a:p>
            <a:r>
              <a:rPr lang="en-US" dirty="0"/>
              <a:t>    </a:t>
            </a:r>
            <a:r>
              <a:rPr lang="en-US" dirty="0" err="1"/>
              <a:t>document.write</a:t>
            </a:r>
            <a:r>
              <a:rPr lang="en-US" dirty="0"/>
              <a:t>(b + "&lt;</a:t>
            </a:r>
            <a:r>
              <a:rPr lang="en-US" dirty="0" err="1"/>
              <a:t>br</a:t>
            </a:r>
            <a:r>
              <a:rPr lang="en-US" dirty="0"/>
              <a:t>&gt;"); // Print: Hello World!</a:t>
            </a:r>
          </a:p>
          <a:p>
            <a:r>
              <a:rPr lang="en-US" dirty="0"/>
              <a:t>    </a:t>
            </a:r>
          </a:p>
          <a:p>
            <a:r>
              <a:rPr lang="en-US" dirty="0"/>
              <a:t>    b = null;</a:t>
            </a:r>
          </a:p>
          <a:p>
            <a:r>
              <a:rPr lang="en-US" dirty="0"/>
              <a:t>    </a:t>
            </a:r>
            <a:r>
              <a:rPr lang="en-US" dirty="0" err="1"/>
              <a:t>document.write</a:t>
            </a:r>
            <a:r>
              <a:rPr lang="en-US" dirty="0"/>
              <a:t>(b) // Print: null</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151356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8686" y="-147681"/>
            <a:ext cx="8574314" cy="3133144"/>
          </a:xfrm>
          <a:prstGeom prst="rect">
            <a:avLst/>
          </a:prstGeom>
          <a:noFill/>
          <a:ln>
            <a:noFill/>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Array Data Type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An array is a type of object used for storing multiple values in single variable. Each value (also called an element) in an array has a numeric position, known as its index, and it may contain data of any data type-numbers, strings, </a:t>
            </a:r>
            <a:r>
              <a:rPr kumimoji="0" lang="en-US" b="0" i="0" u="none" strike="noStrike" cap="none" normalizeH="0" baseline="0" dirty="0" err="1" smtClean="0">
                <a:ln>
                  <a:noFill/>
                </a:ln>
                <a:solidFill>
                  <a:srgbClr val="414141"/>
                </a:solidFill>
                <a:effectLst/>
                <a:latin typeface="Segoe UI" pitchFamily="34" charset="0"/>
                <a:cs typeface="Segoe UI" pitchFamily="34" charset="0"/>
              </a:rPr>
              <a:t>booleans</a:t>
            </a:r>
            <a:r>
              <a:rPr kumimoji="0" lang="en-US" b="0" i="0" u="none" strike="noStrike" cap="none" normalizeH="0" baseline="0" dirty="0" smtClean="0">
                <a:ln>
                  <a:noFill/>
                </a:ln>
                <a:solidFill>
                  <a:srgbClr val="414141"/>
                </a:solidFill>
                <a:effectLst/>
                <a:latin typeface="Segoe UI" pitchFamily="34" charset="0"/>
                <a:cs typeface="Segoe UI" pitchFamily="34" charset="0"/>
              </a:rPr>
              <a:t>, functions, objects, and even other arrays. The array index starts from 0, so that the first array element is </a:t>
            </a:r>
            <a:r>
              <a:rPr kumimoji="0" lang="en-US" b="0" i="0" u="none" strike="noStrike" cap="none" normalizeH="0" baseline="0" dirty="0" err="1" smtClean="0">
                <a:ln>
                  <a:noFill/>
                </a:ln>
                <a:solidFill>
                  <a:srgbClr val="333333"/>
                </a:solidFill>
                <a:effectLst/>
                <a:latin typeface="Consolas" pitchFamily="49" charset="0"/>
                <a:cs typeface="Segoe UI" pitchFamily="34" charset="0"/>
              </a:rPr>
              <a:t>arr</a:t>
            </a:r>
            <a:r>
              <a:rPr kumimoji="0" lang="en-US" b="0" i="0" u="none" strike="noStrike" cap="none" normalizeH="0" baseline="0" dirty="0" smtClean="0">
                <a:ln>
                  <a:noFill/>
                </a:ln>
                <a:solidFill>
                  <a:srgbClr val="333333"/>
                </a:solidFill>
                <a:effectLst/>
                <a:latin typeface="Consolas" pitchFamily="49" charset="0"/>
                <a:cs typeface="Segoe UI" pitchFamily="34" charset="0"/>
              </a:rPr>
              <a:t>[0]</a:t>
            </a:r>
            <a:r>
              <a:rPr kumimoji="0" lang="en-US" b="0" i="0" u="none" strike="noStrike" cap="none" normalizeH="0" baseline="0" dirty="0" smtClean="0">
                <a:ln>
                  <a:noFill/>
                </a:ln>
                <a:solidFill>
                  <a:srgbClr val="414141"/>
                </a:solidFill>
                <a:effectLst/>
                <a:latin typeface="Segoe UI" pitchFamily="34" charset="0"/>
                <a:cs typeface="Segoe UI" pitchFamily="34" charset="0"/>
              </a:rPr>
              <a:t> not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arr</a:t>
            </a:r>
            <a:r>
              <a:rPr kumimoji="0" lang="en-US" b="0" i="0" u="none" strike="noStrike" cap="none" normalizeH="0" baseline="0" dirty="0" smtClean="0">
                <a:ln>
                  <a:noFill/>
                </a:ln>
                <a:solidFill>
                  <a:srgbClr val="333333"/>
                </a:solidFill>
                <a:effectLst/>
                <a:latin typeface="Consolas" pitchFamily="49" charset="0"/>
                <a:cs typeface="Segoe UI" pitchFamily="34" charset="0"/>
              </a:rPr>
              <a:t>[1]</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simplest way to create an array is by specifying the array elements as a comma-separated list enclosed by square brackets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589643" y="3276600"/>
            <a:ext cx="7772400" cy="2585323"/>
          </a:xfrm>
          <a:prstGeom prst="rect">
            <a:avLst/>
          </a:prstGeom>
        </p:spPr>
        <p:txBody>
          <a:bodyPr wrap="square">
            <a:spAutoFit/>
          </a:bodyPr>
          <a:lstStyle/>
          <a:p>
            <a:r>
              <a:rPr lang="en-US" dirty="0"/>
              <a:t> &lt;script&gt;</a:t>
            </a:r>
          </a:p>
          <a:p>
            <a:r>
              <a:rPr lang="en-US" dirty="0"/>
              <a:t>    // Creating arrays</a:t>
            </a:r>
          </a:p>
          <a:p>
            <a:r>
              <a:rPr lang="en-US" dirty="0"/>
              <a:t>    </a:t>
            </a:r>
            <a:r>
              <a:rPr lang="en-US" dirty="0" err="1"/>
              <a:t>var</a:t>
            </a:r>
            <a:r>
              <a:rPr lang="en-US" dirty="0"/>
              <a:t> colors = ["Red", "Yellow", "Green", "Orange"];</a:t>
            </a:r>
          </a:p>
          <a:p>
            <a:r>
              <a:rPr lang="en-US" dirty="0"/>
              <a:t>    </a:t>
            </a:r>
            <a:r>
              <a:rPr lang="en-US" dirty="0" err="1"/>
              <a:t>var</a:t>
            </a:r>
            <a:r>
              <a:rPr lang="en-US" dirty="0"/>
              <a:t> cities = ["London", "Paris", "New York"];</a:t>
            </a:r>
          </a:p>
          <a:p>
            <a:r>
              <a:rPr lang="en-US" dirty="0"/>
              <a:t>    </a:t>
            </a:r>
          </a:p>
          <a:p>
            <a:r>
              <a:rPr lang="en-US" dirty="0"/>
              <a:t>    // Printing array values</a:t>
            </a:r>
          </a:p>
          <a:p>
            <a:r>
              <a:rPr lang="en-US" dirty="0"/>
              <a:t>    </a:t>
            </a:r>
            <a:r>
              <a:rPr lang="en-US" dirty="0" err="1"/>
              <a:t>document.write</a:t>
            </a:r>
            <a:r>
              <a:rPr lang="en-US" dirty="0"/>
              <a:t>(colors[0] + "&lt;</a:t>
            </a:r>
            <a:r>
              <a:rPr lang="en-US" dirty="0" err="1"/>
              <a:t>br</a:t>
            </a:r>
            <a:r>
              <a:rPr lang="en-US" dirty="0"/>
              <a:t>&gt;");   // Output: Red</a:t>
            </a:r>
          </a:p>
          <a:p>
            <a:r>
              <a:rPr lang="en-US" dirty="0"/>
              <a:t>    </a:t>
            </a:r>
            <a:r>
              <a:rPr lang="en-US" dirty="0" err="1"/>
              <a:t>document.write</a:t>
            </a:r>
            <a:r>
              <a:rPr lang="en-US" dirty="0"/>
              <a:t>(cities[2]);   // Output: New York</a:t>
            </a:r>
          </a:p>
          <a:p>
            <a:r>
              <a:rPr lang="en-US" dirty="0"/>
              <a:t>    &lt;/script&gt;</a:t>
            </a:r>
          </a:p>
        </p:txBody>
      </p:sp>
    </p:spTree>
    <p:extLst>
      <p:ext uri="{BB962C8B-B14F-4D97-AF65-F5344CB8AC3E}">
        <p14:creationId xmlns:p14="http://schemas.microsoft.com/office/powerpoint/2010/main" val="85755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431691" cy="369332"/>
          </a:xfrm>
          <a:prstGeom prst="rect">
            <a:avLst/>
          </a:prstGeom>
        </p:spPr>
        <p:txBody>
          <a:bodyPr wrap="none">
            <a:spAutoFit/>
          </a:bodyPr>
          <a:lstStyle/>
          <a:p>
            <a:pPr fontAlgn="base"/>
            <a:r>
              <a:rPr lang="en-US" b="1" dirty="0"/>
              <a:t>The Function Data Type</a:t>
            </a:r>
          </a:p>
        </p:txBody>
      </p:sp>
      <p:sp>
        <p:nvSpPr>
          <p:cNvPr id="3" name="Rectangle 2"/>
          <p:cNvSpPr/>
          <p:nvPr/>
        </p:nvSpPr>
        <p:spPr>
          <a:xfrm>
            <a:off x="304800" y="664488"/>
            <a:ext cx="7391400" cy="5355312"/>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Function Data Type&lt;/title&gt;</a:t>
            </a:r>
          </a:p>
          <a:p>
            <a:r>
              <a:rPr lang="en-US" dirty="0"/>
              <a:t>&lt;/head&gt;</a:t>
            </a:r>
          </a:p>
          <a:p>
            <a:r>
              <a:rPr lang="en-US" dirty="0"/>
              <a:t>&lt;body&gt;</a:t>
            </a:r>
          </a:p>
          <a:p>
            <a:r>
              <a:rPr lang="en-US" dirty="0"/>
              <a:t>    &lt;script&gt;</a:t>
            </a:r>
          </a:p>
          <a:p>
            <a:r>
              <a:rPr lang="en-US" dirty="0"/>
              <a:t>    </a:t>
            </a:r>
            <a:r>
              <a:rPr lang="en-US" dirty="0" err="1"/>
              <a:t>var</a:t>
            </a:r>
            <a:r>
              <a:rPr lang="en-US" dirty="0"/>
              <a:t> greeting = function(){ </a:t>
            </a:r>
          </a:p>
          <a:p>
            <a:r>
              <a:rPr lang="en-US" dirty="0"/>
              <a:t>        return "Hello World!"; </a:t>
            </a:r>
          </a:p>
          <a:p>
            <a:r>
              <a:rPr lang="en-US" dirty="0"/>
              <a:t>    }</a:t>
            </a:r>
          </a:p>
          <a:p>
            <a:r>
              <a:rPr lang="en-US" dirty="0"/>
              <a:t>     </a:t>
            </a:r>
          </a:p>
          <a:p>
            <a:r>
              <a:rPr lang="en-US" dirty="0"/>
              <a:t>    // Check the type of greeting variable</a:t>
            </a:r>
          </a:p>
          <a:p>
            <a:r>
              <a:rPr lang="en-US" dirty="0"/>
              <a:t>    </a:t>
            </a:r>
            <a:r>
              <a:rPr lang="en-US" dirty="0" err="1"/>
              <a:t>document.write</a:t>
            </a:r>
            <a:r>
              <a:rPr lang="en-US" dirty="0"/>
              <a:t>(</a:t>
            </a:r>
            <a:r>
              <a:rPr lang="en-US" dirty="0" err="1"/>
              <a:t>typeof</a:t>
            </a:r>
            <a:r>
              <a:rPr lang="en-US" dirty="0"/>
              <a:t> greeting) // Output: function</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(greeting());     // Output: Hello World!</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4075563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129049"/>
            <a:ext cx="8610600" cy="1471151"/>
          </a:xfrm>
          <a:prstGeom prst="rect">
            <a:avLst/>
          </a:prstGeom>
          <a:noFill/>
          <a:ln>
            <a:noFill/>
          </a:ln>
          <a:effec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a:t>
            </a:r>
            <a:r>
              <a:rPr kumimoji="0" lang="en-US" sz="2100" b="1" i="0" u="none" strike="noStrike" cap="none" normalizeH="0" baseline="0" dirty="0" err="1" smtClean="0">
                <a:ln>
                  <a:noFill/>
                </a:ln>
                <a:solidFill>
                  <a:srgbClr val="262626"/>
                </a:solidFill>
                <a:effectLst/>
                <a:latin typeface="Segoe UI" pitchFamily="34" charset="0"/>
                <a:cs typeface="Segoe UI" pitchFamily="34" charset="0"/>
              </a:rPr>
              <a:t>typeof</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Operator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typeof</a:t>
            </a:r>
            <a:r>
              <a:rPr kumimoji="0" lang="en-US" b="0" i="0" u="none" strike="noStrike" cap="none" normalizeH="0" baseline="0" dirty="0" smtClean="0">
                <a:ln>
                  <a:noFill/>
                </a:ln>
                <a:solidFill>
                  <a:srgbClr val="414141"/>
                </a:solidFill>
                <a:effectLst/>
                <a:latin typeface="Segoe UI" pitchFamily="34" charset="0"/>
                <a:cs typeface="Segoe UI" pitchFamily="34" charset="0"/>
              </a:rPr>
              <a:t> operator can be used to find out what type of data a variable or operand contains. It can be used with or without parentheses (</a:t>
            </a:r>
            <a:r>
              <a:rPr kumimoji="0" lang="en-US" b="0" i="0" u="none" strike="noStrike" cap="none" normalizeH="0" baseline="0" dirty="0" err="1" smtClean="0">
                <a:ln>
                  <a:noFill/>
                </a:ln>
                <a:solidFill>
                  <a:srgbClr val="333333"/>
                </a:solidFill>
                <a:effectLst/>
                <a:latin typeface="Consolas" pitchFamily="49" charset="0"/>
                <a:cs typeface="Segoe UI" pitchFamily="34" charset="0"/>
              </a:rPr>
              <a:t>typeof</a:t>
            </a:r>
            <a:r>
              <a:rPr kumimoji="0" lang="en-US" b="0" i="0" u="none" strike="noStrike" cap="none" normalizeH="0" baseline="0" dirty="0" smtClean="0">
                <a:ln>
                  <a:noFill/>
                </a:ln>
                <a:solidFill>
                  <a:srgbClr val="333333"/>
                </a:solidFill>
                <a:effectLst/>
                <a:latin typeface="Consolas" pitchFamily="49" charset="0"/>
                <a:cs typeface="Segoe UI" pitchFamily="34" charset="0"/>
              </a:rPr>
              <a:t>(x)</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err="1" smtClean="0">
                <a:ln>
                  <a:noFill/>
                </a:ln>
                <a:solidFill>
                  <a:srgbClr val="333333"/>
                </a:solidFill>
                <a:effectLst/>
                <a:latin typeface="Consolas" pitchFamily="49" charset="0"/>
                <a:cs typeface="Segoe UI" pitchFamily="34" charset="0"/>
              </a:rPr>
              <a:t>typeof</a:t>
            </a:r>
            <a:r>
              <a:rPr kumimoji="0" lang="en-US" b="0" i="0" u="none" strike="noStrike" cap="none" normalizeH="0" baseline="0" dirty="0" smtClean="0">
                <a:ln>
                  <a:noFill/>
                </a:ln>
                <a:solidFill>
                  <a:srgbClr val="333333"/>
                </a:solidFill>
                <a:effectLst/>
                <a:latin typeface="Consolas" pitchFamily="49" charset="0"/>
                <a:cs typeface="Segoe UI" pitchFamily="34" charset="0"/>
              </a:rPr>
              <a:t> x</a:t>
            </a:r>
            <a:r>
              <a:rPr kumimoji="0" lang="en-US" sz="1200" b="0" i="0" u="none" strike="noStrike" cap="none" normalizeH="0" baseline="0" dirty="0" smtClean="0">
                <a:ln>
                  <a:noFill/>
                </a:ln>
                <a:solidFill>
                  <a:srgbClr val="414141"/>
                </a:solidFill>
                <a:effectLst/>
                <a:latin typeface="Segoe UI" pitchFamily="34" charset="0"/>
                <a:cs typeface="Segoe UI"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52400" y="2209800"/>
            <a:ext cx="9067800" cy="3970318"/>
          </a:xfrm>
          <a:prstGeom prst="rect">
            <a:avLst/>
          </a:prstGeom>
        </p:spPr>
        <p:txBody>
          <a:bodyPr wrap="square">
            <a:spAutoFit/>
          </a:bodyPr>
          <a:lstStyle/>
          <a:p>
            <a:r>
              <a:rPr lang="en-US" dirty="0"/>
              <a:t>&lt;script&gt;</a:t>
            </a:r>
          </a:p>
          <a:p>
            <a:r>
              <a:rPr lang="en-US" dirty="0"/>
              <a:t>    // Numbers</a:t>
            </a:r>
          </a:p>
          <a:p>
            <a:r>
              <a:rPr lang="en-US" dirty="0"/>
              <a:t>    </a:t>
            </a:r>
            <a:r>
              <a:rPr lang="en-US" dirty="0" err="1"/>
              <a:t>document.write</a:t>
            </a:r>
            <a:r>
              <a:rPr lang="en-US" dirty="0"/>
              <a:t>(</a:t>
            </a:r>
            <a:r>
              <a:rPr lang="en-US" dirty="0" err="1"/>
              <a:t>typeof</a:t>
            </a:r>
            <a:r>
              <a:rPr lang="en-US" dirty="0"/>
              <a:t> 15 + "&lt;</a:t>
            </a:r>
            <a:r>
              <a:rPr lang="en-US" dirty="0" err="1"/>
              <a:t>br</a:t>
            </a:r>
            <a:r>
              <a:rPr lang="en-US" dirty="0"/>
              <a:t>&gt;");  // Prints: "number"</a:t>
            </a:r>
          </a:p>
          <a:p>
            <a:r>
              <a:rPr lang="en-US" dirty="0"/>
              <a:t>    </a:t>
            </a:r>
            <a:r>
              <a:rPr lang="en-US" dirty="0" err="1"/>
              <a:t>document.write</a:t>
            </a:r>
            <a:r>
              <a:rPr lang="en-US" dirty="0"/>
              <a:t>(</a:t>
            </a:r>
            <a:r>
              <a:rPr lang="en-US" dirty="0" err="1"/>
              <a:t>typeof</a:t>
            </a:r>
            <a:r>
              <a:rPr lang="en-US" dirty="0"/>
              <a:t> 42.7 + "&lt;</a:t>
            </a:r>
            <a:r>
              <a:rPr lang="en-US" dirty="0" err="1"/>
              <a:t>br</a:t>
            </a:r>
            <a:r>
              <a:rPr lang="en-US" dirty="0"/>
              <a:t>&gt;");  // Prints: "number"</a:t>
            </a:r>
          </a:p>
          <a:p>
            <a:r>
              <a:rPr lang="en-US" dirty="0"/>
              <a:t>    </a:t>
            </a:r>
            <a:r>
              <a:rPr lang="en-US" dirty="0" err="1"/>
              <a:t>document.write</a:t>
            </a:r>
            <a:r>
              <a:rPr lang="en-US" dirty="0"/>
              <a:t>(</a:t>
            </a:r>
            <a:r>
              <a:rPr lang="en-US" dirty="0" err="1"/>
              <a:t>typeof</a:t>
            </a:r>
            <a:r>
              <a:rPr lang="en-US" dirty="0"/>
              <a:t> 2.5e-4 + "&lt;</a:t>
            </a:r>
            <a:r>
              <a:rPr lang="en-US" dirty="0" err="1"/>
              <a:t>br</a:t>
            </a:r>
            <a:r>
              <a:rPr lang="en-US" dirty="0"/>
              <a:t>&gt;");  // Prints: "number"</a:t>
            </a:r>
          </a:p>
          <a:p>
            <a:r>
              <a:rPr lang="en-US" dirty="0"/>
              <a:t>    </a:t>
            </a:r>
            <a:r>
              <a:rPr lang="en-US" dirty="0" err="1"/>
              <a:t>document.write</a:t>
            </a:r>
            <a:r>
              <a:rPr lang="en-US" dirty="0"/>
              <a:t>(</a:t>
            </a:r>
            <a:r>
              <a:rPr lang="en-US" dirty="0" err="1"/>
              <a:t>typeof</a:t>
            </a:r>
            <a:r>
              <a:rPr lang="en-US" dirty="0"/>
              <a:t> Infinity + "&lt;</a:t>
            </a:r>
            <a:r>
              <a:rPr lang="en-US" dirty="0" err="1"/>
              <a:t>br</a:t>
            </a:r>
            <a:r>
              <a:rPr lang="en-US" dirty="0"/>
              <a:t>&gt;");  // Prints: "number"</a:t>
            </a:r>
          </a:p>
          <a:p>
            <a:r>
              <a:rPr lang="en-US" dirty="0"/>
              <a:t>    </a:t>
            </a:r>
            <a:r>
              <a:rPr lang="en-US" dirty="0" err="1"/>
              <a:t>document.write</a:t>
            </a:r>
            <a:r>
              <a:rPr lang="en-US" dirty="0"/>
              <a:t>(</a:t>
            </a:r>
            <a:r>
              <a:rPr lang="en-US" dirty="0" err="1"/>
              <a:t>typeof</a:t>
            </a:r>
            <a:r>
              <a:rPr lang="en-US" dirty="0"/>
              <a:t> </a:t>
            </a:r>
            <a:r>
              <a:rPr lang="en-US" dirty="0" err="1"/>
              <a:t>NaN</a:t>
            </a:r>
            <a:r>
              <a:rPr lang="en-US" dirty="0"/>
              <a:t> + "&lt;</a:t>
            </a:r>
            <a:r>
              <a:rPr lang="en-US" dirty="0" err="1"/>
              <a:t>br</a:t>
            </a:r>
            <a:r>
              <a:rPr lang="en-US" dirty="0"/>
              <a:t>&gt;");  // Prints: "number". Despite being "Not-A-Number"</a:t>
            </a:r>
          </a:p>
          <a:p>
            <a:r>
              <a:rPr lang="en-US" dirty="0"/>
              <a:t>     </a:t>
            </a:r>
          </a:p>
          <a:p>
            <a:r>
              <a:rPr lang="en-US" dirty="0"/>
              <a:t>    // Strings</a:t>
            </a:r>
          </a:p>
          <a:p>
            <a:r>
              <a:rPr lang="en-US" dirty="0"/>
              <a:t>    </a:t>
            </a:r>
            <a:r>
              <a:rPr lang="en-US" dirty="0" err="1"/>
              <a:t>document.write</a:t>
            </a:r>
            <a:r>
              <a:rPr lang="en-US" dirty="0"/>
              <a:t>(</a:t>
            </a:r>
            <a:r>
              <a:rPr lang="en-US" dirty="0" err="1"/>
              <a:t>typeof</a:t>
            </a:r>
            <a:r>
              <a:rPr lang="en-US" dirty="0"/>
              <a:t> '' + "&lt;</a:t>
            </a:r>
            <a:r>
              <a:rPr lang="en-US" dirty="0" err="1"/>
              <a:t>br</a:t>
            </a:r>
            <a:r>
              <a:rPr lang="en-US" dirty="0"/>
              <a:t>&gt;");  // Prints: "string"</a:t>
            </a:r>
          </a:p>
          <a:p>
            <a:r>
              <a:rPr lang="en-US" dirty="0"/>
              <a:t>    </a:t>
            </a:r>
            <a:r>
              <a:rPr lang="en-US" dirty="0" err="1"/>
              <a:t>document.write</a:t>
            </a:r>
            <a:r>
              <a:rPr lang="en-US" dirty="0"/>
              <a:t>(</a:t>
            </a:r>
            <a:r>
              <a:rPr lang="en-US" dirty="0" err="1"/>
              <a:t>typeof</a:t>
            </a:r>
            <a:r>
              <a:rPr lang="en-US" dirty="0"/>
              <a:t> 'hello' + "&lt;</a:t>
            </a:r>
            <a:r>
              <a:rPr lang="en-US" dirty="0" err="1"/>
              <a:t>br</a:t>
            </a:r>
            <a:r>
              <a:rPr lang="en-US" dirty="0"/>
              <a:t>&gt;");  // Prints: "string"</a:t>
            </a:r>
          </a:p>
          <a:p>
            <a:r>
              <a:rPr lang="en-US" dirty="0"/>
              <a:t>    </a:t>
            </a:r>
            <a:r>
              <a:rPr lang="en-US" dirty="0" err="1"/>
              <a:t>document.write</a:t>
            </a:r>
            <a:r>
              <a:rPr lang="en-US" dirty="0"/>
              <a:t>(</a:t>
            </a:r>
            <a:r>
              <a:rPr lang="en-US" dirty="0" err="1"/>
              <a:t>typeof</a:t>
            </a:r>
            <a:r>
              <a:rPr lang="en-US" dirty="0"/>
              <a:t> '12' + "&lt;</a:t>
            </a:r>
            <a:r>
              <a:rPr lang="en-US" dirty="0" err="1"/>
              <a:t>br</a:t>
            </a:r>
            <a:r>
              <a:rPr lang="en-US" dirty="0"/>
              <a:t>&gt;");  // Prints: "string". Number within quotes is </a:t>
            </a:r>
            <a:r>
              <a:rPr lang="en-US" dirty="0" err="1"/>
              <a:t>document.write</a:t>
            </a:r>
            <a:r>
              <a:rPr lang="en-US" dirty="0"/>
              <a:t>(</a:t>
            </a:r>
            <a:r>
              <a:rPr lang="en-US" dirty="0" err="1"/>
              <a:t>typeof</a:t>
            </a:r>
            <a:r>
              <a:rPr lang="en-US" dirty="0"/>
              <a:t> string</a:t>
            </a:r>
          </a:p>
          <a:p>
            <a:r>
              <a:rPr lang="en-US" dirty="0"/>
              <a:t>     </a:t>
            </a:r>
          </a:p>
        </p:txBody>
      </p:sp>
    </p:spTree>
    <p:extLst>
      <p:ext uri="{BB962C8B-B14F-4D97-AF65-F5344CB8AC3E}">
        <p14:creationId xmlns:p14="http://schemas.microsoft.com/office/powerpoint/2010/main" val="240149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5632311"/>
          </a:xfrm>
          <a:prstGeom prst="rect">
            <a:avLst/>
          </a:prstGeom>
        </p:spPr>
        <p:txBody>
          <a:bodyPr wrap="square">
            <a:spAutoFit/>
          </a:bodyPr>
          <a:lstStyle/>
          <a:p>
            <a:r>
              <a:rPr lang="en-US" dirty="0"/>
              <a:t> // Booleans</a:t>
            </a:r>
          </a:p>
          <a:p>
            <a:r>
              <a:rPr lang="en-US" dirty="0"/>
              <a:t>    </a:t>
            </a:r>
            <a:r>
              <a:rPr lang="en-US" dirty="0" err="1"/>
              <a:t>document.write</a:t>
            </a:r>
            <a:r>
              <a:rPr lang="en-US" dirty="0"/>
              <a:t>(</a:t>
            </a:r>
            <a:r>
              <a:rPr lang="en-US" dirty="0" err="1"/>
              <a:t>typeof</a:t>
            </a:r>
            <a:r>
              <a:rPr lang="en-US" dirty="0"/>
              <a:t> true + "&lt;</a:t>
            </a:r>
            <a:r>
              <a:rPr lang="en-US" dirty="0" err="1"/>
              <a:t>br</a:t>
            </a:r>
            <a:r>
              <a:rPr lang="en-US" dirty="0"/>
              <a:t>&gt;");  // Prints: "</a:t>
            </a:r>
            <a:r>
              <a:rPr lang="en-US" dirty="0" err="1"/>
              <a:t>boolean</a:t>
            </a:r>
            <a:r>
              <a:rPr lang="en-US" dirty="0"/>
              <a:t>"</a:t>
            </a:r>
          </a:p>
          <a:p>
            <a:r>
              <a:rPr lang="en-US" dirty="0"/>
              <a:t>    </a:t>
            </a:r>
            <a:r>
              <a:rPr lang="en-US" dirty="0" err="1"/>
              <a:t>document.write</a:t>
            </a:r>
            <a:r>
              <a:rPr lang="en-US" dirty="0"/>
              <a:t>(</a:t>
            </a:r>
            <a:r>
              <a:rPr lang="en-US" dirty="0" err="1"/>
              <a:t>typeof</a:t>
            </a:r>
            <a:r>
              <a:rPr lang="en-US" dirty="0"/>
              <a:t> false + "&lt;</a:t>
            </a:r>
            <a:r>
              <a:rPr lang="en-US" dirty="0" err="1"/>
              <a:t>br</a:t>
            </a:r>
            <a:r>
              <a:rPr lang="en-US" dirty="0"/>
              <a:t>&gt;");  // Prints: "</a:t>
            </a:r>
            <a:r>
              <a:rPr lang="en-US" dirty="0" err="1"/>
              <a:t>boolean</a:t>
            </a:r>
            <a:r>
              <a:rPr lang="en-US" dirty="0"/>
              <a:t>"</a:t>
            </a:r>
          </a:p>
          <a:p>
            <a:r>
              <a:rPr lang="en-US" dirty="0"/>
              <a:t>     </a:t>
            </a:r>
          </a:p>
          <a:p>
            <a:r>
              <a:rPr lang="en-US" dirty="0"/>
              <a:t>    // Undefined</a:t>
            </a:r>
          </a:p>
          <a:p>
            <a:r>
              <a:rPr lang="en-US" dirty="0"/>
              <a:t>    </a:t>
            </a:r>
            <a:r>
              <a:rPr lang="en-US" dirty="0" err="1"/>
              <a:t>document.write</a:t>
            </a:r>
            <a:r>
              <a:rPr lang="en-US" dirty="0"/>
              <a:t>(</a:t>
            </a:r>
            <a:r>
              <a:rPr lang="en-US" dirty="0" err="1"/>
              <a:t>typeof</a:t>
            </a:r>
            <a:r>
              <a:rPr lang="en-US" dirty="0"/>
              <a:t> undefined + "&lt;</a:t>
            </a:r>
            <a:r>
              <a:rPr lang="en-US" dirty="0" err="1"/>
              <a:t>br</a:t>
            </a:r>
            <a:r>
              <a:rPr lang="en-US" dirty="0"/>
              <a:t>&gt;");  // Prints: "undefined"</a:t>
            </a:r>
          </a:p>
          <a:p>
            <a:r>
              <a:rPr lang="en-US" dirty="0"/>
              <a:t>    </a:t>
            </a:r>
            <a:r>
              <a:rPr lang="en-US" dirty="0" err="1"/>
              <a:t>document.write</a:t>
            </a:r>
            <a:r>
              <a:rPr lang="en-US" dirty="0"/>
              <a:t>(</a:t>
            </a:r>
            <a:r>
              <a:rPr lang="en-US" dirty="0" err="1"/>
              <a:t>typeof</a:t>
            </a:r>
            <a:r>
              <a:rPr lang="en-US" dirty="0"/>
              <a:t> </a:t>
            </a:r>
            <a:r>
              <a:rPr lang="en-US" dirty="0" err="1"/>
              <a:t>undeclaredVariable</a:t>
            </a:r>
            <a:r>
              <a:rPr lang="en-US" dirty="0"/>
              <a:t> + "&lt;</a:t>
            </a:r>
            <a:r>
              <a:rPr lang="en-US" dirty="0" err="1"/>
              <a:t>br</a:t>
            </a:r>
            <a:r>
              <a:rPr lang="en-US" dirty="0"/>
              <a:t>&gt;"); // Prints: "undefined"</a:t>
            </a:r>
          </a:p>
          <a:p>
            <a:r>
              <a:rPr lang="en-US" dirty="0"/>
              <a:t>     </a:t>
            </a:r>
          </a:p>
          <a:p>
            <a:r>
              <a:rPr lang="en-US" dirty="0"/>
              <a:t>    // Null</a:t>
            </a:r>
          </a:p>
          <a:p>
            <a:r>
              <a:rPr lang="en-US" dirty="0"/>
              <a:t>    </a:t>
            </a:r>
            <a:r>
              <a:rPr lang="en-US" dirty="0" err="1"/>
              <a:t>document.write</a:t>
            </a:r>
            <a:r>
              <a:rPr lang="en-US" dirty="0"/>
              <a:t>(</a:t>
            </a:r>
            <a:r>
              <a:rPr lang="en-US" dirty="0" err="1"/>
              <a:t>typeof</a:t>
            </a:r>
            <a:r>
              <a:rPr lang="en-US" dirty="0"/>
              <a:t> Null + "&lt;</a:t>
            </a:r>
            <a:r>
              <a:rPr lang="en-US" dirty="0" err="1"/>
              <a:t>br</a:t>
            </a:r>
            <a:r>
              <a:rPr lang="en-US" dirty="0"/>
              <a:t>&gt;");  // Prints: "object"</a:t>
            </a:r>
          </a:p>
          <a:p>
            <a:r>
              <a:rPr lang="en-US" dirty="0"/>
              <a:t>     </a:t>
            </a:r>
          </a:p>
          <a:p>
            <a:r>
              <a:rPr lang="en-US" dirty="0"/>
              <a:t>    // Objects</a:t>
            </a:r>
          </a:p>
          <a:p>
            <a:r>
              <a:rPr lang="en-US" dirty="0"/>
              <a:t>    </a:t>
            </a:r>
            <a:r>
              <a:rPr lang="en-US" dirty="0" err="1"/>
              <a:t>document.write</a:t>
            </a:r>
            <a:r>
              <a:rPr lang="en-US" dirty="0"/>
              <a:t>(</a:t>
            </a:r>
            <a:r>
              <a:rPr lang="en-US" dirty="0" err="1"/>
              <a:t>typeof</a:t>
            </a:r>
            <a:r>
              <a:rPr lang="en-US" dirty="0"/>
              <a:t> {name: "John", age: 18} + "&lt;</a:t>
            </a:r>
            <a:r>
              <a:rPr lang="en-US" dirty="0" err="1"/>
              <a:t>br</a:t>
            </a:r>
            <a:r>
              <a:rPr lang="en-US" dirty="0"/>
              <a:t>&gt;");  // Prints: "object"</a:t>
            </a:r>
          </a:p>
          <a:p>
            <a:r>
              <a:rPr lang="en-US" dirty="0"/>
              <a:t>     </a:t>
            </a:r>
          </a:p>
          <a:p>
            <a:r>
              <a:rPr lang="en-US" dirty="0"/>
              <a:t>    // Arrays</a:t>
            </a:r>
          </a:p>
          <a:p>
            <a:r>
              <a:rPr lang="en-US" dirty="0"/>
              <a:t>    </a:t>
            </a:r>
            <a:r>
              <a:rPr lang="en-US" dirty="0" err="1"/>
              <a:t>document.write</a:t>
            </a:r>
            <a:r>
              <a:rPr lang="en-US" dirty="0"/>
              <a:t>(</a:t>
            </a:r>
            <a:r>
              <a:rPr lang="en-US" dirty="0" err="1"/>
              <a:t>typeof</a:t>
            </a:r>
            <a:r>
              <a:rPr lang="en-US" dirty="0"/>
              <a:t> [1, 2, 4] + "&lt;</a:t>
            </a:r>
            <a:r>
              <a:rPr lang="en-US" dirty="0" err="1"/>
              <a:t>br</a:t>
            </a:r>
            <a:r>
              <a:rPr lang="en-US" dirty="0"/>
              <a:t>&gt;");  // Prints: "object"</a:t>
            </a:r>
          </a:p>
          <a:p>
            <a:r>
              <a:rPr lang="en-US" dirty="0"/>
              <a:t>     </a:t>
            </a:r>
          </a:p>
          <a:p>
            <a:r>
              <a:rPr lang="en-US" dirty="0"/>
              <a:t>    // Functions</a:t>
            </a:r>
          </a:p>
          <a:p>
            <a:r>
              <a:rPr lang="en-US" dirty="0"/>
              <a:t>    </a:t>
            </a:r>
            <a:r>
              <a:rPr lang="en-US" dirty="0" err="1"/>
              <a:t>document.write</a:t>
            </a:r>
            <a:r>
              <a:rPr lang="en-US" dirty="0"/>
              <a:t>(</a:t>
            </a:r>
            <a:r>
              <a:rPr lang="en-US" dirty="0" err="1"/>
              <a:t>typeof</a:t>
            </a:r>
            <a:r>
              <a:rPr lang="en-US" dirty="0"/>
              <a:t> function(){});  // Prints: "function"</a:t>
            </a:r>
          </a:p>
          <a:p>
            <a:r>
              <a:rPr lang="en-US" dirty="0"/>
              <a:t>    &lt;/script&gt;</a:t>
            </a:r>
          </a:p>
        </p:txBody>
      </p:sp>
    </p:spTree>
    <p:extLst>
      <p:ext uri="{BB962C8B-B14F-4D97-AF65-F5344CB8AC3E}">
        <p14:creationId xmlns:p14="http://schemas.microsoft.com/office/powerpoint/2010/main" val="1243090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703817" cy="369332"/>
          </a:xfrm>
          <a:prstGeom prst="rect">
            <a:avLst/>
          </a:prstGeom>
        </p:spPr>
        <p:txBody>
          <a:bodyPr wrap="none">
            <a:spAutoFit/>
          </a:bodyPr>
          <a:lstStyle/>
          <a:p>
            <a:pPr fontAlgn="base"/>
            <a:r>
              <a:rPr lang="en-US" b="1" dirty="0"/>
              <a:t>Events and Event Handlers</a:t>
            </a:r>
          </a:p>
        </p:txBody>
      </p:sp>
      <p:sp>
        <p:nvSpPr>
          <p:cNvPr id="3" name="Rectangle 2"/>
          <p:cNvSpPr/>
          <p:nvPr/>
        </p:nvSpPr>
        <p:spPr>
          <a:xfrm>
            <a:off x="304800" y="597932"/>
            <a:ext cx="8458200" cy="923330"/>
          </a:xfrm>
          <a:prstGeom prst="rect">
            <a:avLst/>
          </a:prstGeom>
        </p:spPr>
        <p:txBody>
          <a:bodyPr wrap="square">
            <a:spAutoFit/>
          </a:bodyPr>
          <a:lstStyle/>
          <a:p>
            <a:r>
              <a:rPr lang="en-US" dirty="0"/>
              <a:t>An event is something that happens when user interact with the web page, such as when he clicked a link or button, entered text into an input box or </a:t>
            </a:r>
            <a:r>
              <a:rPr lang="en-US" dirty="0" err="1"/>
              <a:t>textarea</a:t>
            </a:r>
            <a:r>
              <a:rPr lang="en-US" dirty="0"/>
              <a:t>, made selection in a select box, pressed key on the keyboard, moved the mouse pointer, submits a form, </a:t>
            </a:r>
            <a:r>
              <a:rPr lang="en-US" dirty="0" err="1"/>
              <a:t>etc</a:t>
            </a:r>
            <a:endParaRPr lang="en-US" dirty="0"/>
          </a:p>
        </p:txBody>
      </p:sp>
      <p:sp>
        <p:nvSpPr>
          <p:cNvPr id="4" name="Rectangle 3"/>
          <p:cNvSpPr/>
          <p:nvPr/>
        </p:nvSpPr>
        <p:spPr>
          <a:xfrm>
            <a:off x="381000" y="1720840"/>
            <a:ext cx="8229600" cy="2862322"/>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Attaching Event Handlers Inline&lt;/title&gt;</a:t>
            </a:r>
          </a:p>
          <a:p>
            <a:r>
              <a:rPr lang="en-US" dirty="0"/>
              <a:t>&lt;/head&gt;</a:t>
            </a:r>
          </a:p>
          <a:p>
            <a:r>
              <a:rPr lang="en-US" dirty="0"/>
              <a:t>&lt;body&gt;</a:t>
            </a:r>
          </a:p>
          <a:p>
            <a:r>
              <a:rPr lang="en-US" dirty="0"/>
              <a:t>    &lt;button type="button" </a:t>
            </a:r>
            <a:r>
              <a:rPr lang="en-US" dirty="0" err="1"/>
              <a:t>onclick</a:t>
            </a:r>
            <a:r>
              <a:rPr lang="en-US" dirty="0"/>
              <a:t>="alert('Hello World!')"&gt;Click Me&lt;/button&gt;</a:t>
            </a:r>
          </a:p>
          <a:p>
            <a:r>
              <a:rPr lang="en-US" dirty="0"/>
              <a:t>&lt;/body&gt;</a:t>
            </a:r>
          </a:p>
          <a:p>
            <a:r>
              <a:rPr lang="en-US" dirty="0"/>
              <a:t>&lt;/html&gt; </a:t>
            </a:r>
          </a:p>
        </p:txBody>
      </p:sp>
    </p:spTree>
    <p:extLst>
      <p:ext uri="{BB962C8B-B14F-4D97-AF65-F5344CB8AC3E}">
        <p14:creationId xmlns:p14="http://schemas.microsoft.com/office/powerpoint/2010/main" val="2228811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12845"/>
            <a:ext cx="8686800" cy="4524315"/>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Attaching Event Handlers in External File&lt;/title&gt;</a:t>
            </a:r>
          </a:p>
          <a:p>
            <a:r>
              <a:rPr lang="en-US" dirty="0"/>
              <a:t>&lt;/head&gt;</a:t>
            </a:r>
          </a:p>
          <a:p>
            <a:r>
              <a:rPr lang="en-US" dirty="0"/>
              <a:t>&lt;body&gt;</a:t>
            </a:r>
          </a:p>
          <a:p>
            <a:r>
              <a:rPr lang="en-US" dirty="0"/>
              <a:t>    &lt;button type="button" id="</a:t>
            </a:r>
            <a:r>
              <a:rPr lang="en-US" dirty="0" err="1"/>
              <a:t>myBtn</a:t>
            </a:r>
            <a:r>
              <a:rPr lang="en-US" dirty="0"/>
              <a:t>"&gt;Click Me&lt;/button&gt;</a:t>
            </a:r>
          </a:p>
          <a:p>
            <a:r>
              <a:rPr lang="en-US" dirty="0"/>
              <a:t>    &lt;script&gt;</a:t>
            </a:r>
          </a:p>
          <a:p>
            <a:r>
              <a:rPr lang="en-US" dirty="0"/>
              <a:t>        function </a:t>
            </a:r>
            <a:r>
              <a:rPr lang="en-US" dirty="0" err="1"/>
              <a:t>sayHello</a:t>
            </a:r>
            <a:r>
              <a:rPr lang="en-US" dirty="0"/>
              <a:t>(){</a:t>
            </a:r>
          </a:p>
          <a:p>
            <a:r>
              <a:rPr lang="en-US" dirty="0"/>
              <a:t>            alert('Hello World!');</a:t>
            </a:r>
          </a:p>
          <a:p>
            <a:r>
              <a:rPr lang="en-US" dirty="0"/>
              <a:t>        }</a:t>
            </a:r>
          </a:p>
          <a:p>
            <a:r>
              <a:rPr lang="en-US" dirty="0"/>
              <a:t>        </a:t>
            </a:r>
            <a:r>
              <a:rPr lang="en-US" dirty="0" err="1"/>
              <a:t>document.getElementById</a:t>
            </a:r>
            <a:r>
              <a:rPr lang="en-US" dirty="0"/>
              <a:t>("</a:t>
            </a:r>
            <a:r>
              <a:rPr lang="en-US" dirty="0" err="1"/>
              <a:t>myBtn</a:t>
            </a:r>
            <a:r>
              <a:rPr lang="en-US" dirty="0"/>
              <a:t>").</a:t>
            </a:r>
            <a:r>
              <a:rPr lang="en-US" dirty="0" err="1"/>
              <a:t>onclick</a:t>
            </a:r>
            <a:r>
              <a:rPr lang="en-US" dirty="0"/>
              <a:t> = </a:t>
            </a:r>
            <a:r>
              <a:rPr lang="en-US" dirty="0" err="1"/>
              <a:t>sayHello</a:t>
            </a:r>
            <a:r>
              <a:rPr lang="en-US" dirty="0"/>
              <a:t>;</a:t>
            </a:r>
          </a:p>
          <a:p>
            <a:r>
              <a:rPr lang="en-US" dirty="0"/>
              <a:t>    &lt;/script&gt;</a:t>
            </a:r>
          </a:p>
          <a:p>
            <a:r>
              <a:rPr lang="en-US" dirty="0"/>
              <a:t>&lt;/body&gt;</a:t>
            </a:r>
          </a:p>
          <a:p>
            <a:r>
              <a:rPr lang="en-US" dirty="0"/>
              <a:t>&lt;/html&gt; </a:t>
            </a:r>
          </a:p>
        </p:txBody>
      </p:sp>
      <p:sp>
        <p:nvSpPr>
          <p:cNvPr id="3" name="Rectangle 2"/>
          <p:cNvSpPr/>
          <p:nvPr/>
        </p:nvSpPr>
        <p:spPr>
          <a:xfrm>
            <a:off x="152400" y="5638800"/>
            <a:ext cx="8686800" cy="369332"/>
          </a:xfrm>
          <a:prstGeom prst="rect">
            <a:avLst/>
          </a:prstGeom>
        </p:spPr>
        <p:txBody>
          <a:bodyPr wrap="square">
            <a:spAutoFit/>
          </a:bodyPr>
          <a:lstStyle/>
          <a:p>
            <a:r>
              <a:rPr lang="en-US" dirty="0"/>
              <a:t> &lt;a </a:t>
            </a:r>
            <a:r>
              <a:rPr lang="en-US" dirty="0" err="1"/>
              <a:t>href</a:t>
            </a:r>
            <a:r>
              <a:rPr lang="en-US" dirty="0"/>
              <a:t>="#" </a:t>
            </a:r>
            <a:r>
              <a:rPr lang="en-US" dirty="0" err="1"/>
              <a:t>onclick</a:t>
            </a:r>
            <a:r>
              <a:rPr lang="en-US" dirty="0"/>
              <a:t>="alert('You have clicked a link!');"&gt;Click Me&lt;/a&gt;</a:t>
            </a:r>
          </a:p>
        </p:txBody>
      </p:sp>
    </p:spTree>
    <p:extLst>
      <p:ext uri="{BB962C8B-B14F-4D97-AF65-F5344CB8AC3E}">
        <p14:creationId xmlns:p14="http://schemas.microsoft.com/office/powerpoint/2010/main" val="26534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67" y="457200"/>
            <a:ext cx="4362733" cy="369332"/>
          </a:xfrm>
          <a:prstGeom prst="rect">
            <a:avLst/>
          </a:prstGeom>
        </p:spPr>
        <p:txBody>
          <a:bodyPr wrap="none">
            <a:spAutoFit/>
          </a:bodyPr>
          <a:lstStyle/>
          <a:p>
            <a:r>
              <a:rPr lang="en-US" dirty="0"/>
              <a:t>&lt;script </a:t>
            </a:r>
            <a:r>
              <a:rPr lang="en-US" dirty="0" err="1"/>
              <a:t>src</a:t>
            </a:r>
            <a:r>
              <a:rPr lang="en-US" dirty="0"/>
              <a:t>="external_javascript.js"&gt;&lt;/script&gt;</a:t>
            </a:r>
          </a:p>
        </p:txBody>
      </p:sp>
      <p:sp>
        <p:nvSpPr>
          <p:cNvPr id="3" name="Rectangle 2"/>
          <p:cNvSpPr/>
          <p:nvPr/>
        </p:nvSpPr>
        <p:spPr>
          <a:xfrm>
            <a:off x="304800" y="152400"/>
            <a:ext cx="3523978" cy="369332"/>
          </a:xfrm>
          <a:prstGeom prst="rect">
            <a:avLst/>
          </a:prstGeom>
        </p:spPr>
        <p:txBody>
          <a:bodyPr wrap="none">
            <a:spAutoFit/>
          </a:bodyPr>
          <a:lstStyle/>
          <a:p>
            <a:r>
              <a:rPr lang="en-US" dirty="0">
                <a:solidFill>
                  <a:srgbClr val="FF0000"/>
                </a:solidFill>
              </a:rPr>
              <a:t>Linking to an external JavaScript file</a:t>
            </a:r>
          </a:p>
        </p:txBody>
      </p:sp>
      <p:sp>
        <p:nvSpPr>
          <p:cNvPr id="4" name="Rectangle 3"/>
          <p:cNvSpPr/>
          <p:nvPr/>
        </p:nvSpPr>
        <p:spPr>
          <a:xfrm>
            <a:off x="2895600" y="849868"/>
            <a:ext cx="2069284" cy="369332"/>
          </a:xfrm>
          <a:prstGeom prst="rect">
            <a:avLst/>
          </a:prstGeom>
        </p:spPr>
        <p:txBody>
          <a:bodyPr wrap="none">
            <a:spAutoFit/>
          </a:bodyPr>
          <a:lstStyle/>
          <a:p>
            <a:r>
              <a:rPr lang="en-US" dirty="0">
                <a:solidFill>
                  <a:srgbClr val="FF0000"/>
                </a:solidFill>
              </a:rPr>
              <a:t>JavaScript operators</a:t>
            </a:r>
          </a:p>
        </p:txBody>
      </p:sp>
      <p:graphicFrame>
        <p:nvGraphicFramePr>
          <p:cNvPr id="5" name="Table 4"/>
          <p:cNvGraphicFramePr>
            <a:graphicFrameLocks noGrp="1"/>
          </p:cNvGraphicFramePr>
          <p:nvPr/>
        </p:nvGraphicFramePr>
        <p:xfrm>
          <a:off x="1433512" y="2156301"/>
          <a:ext cx="6276976" cy="3413760"/>
        </p:xfrm>
        <a:graphic>
          <a:graphicData uri="http://schemas.openxmlformats.org/drawingml/2006/table">
            <a:tbl>
              <a:tblPr/>
              <a:tblGrid>
                <a:gridCol w="1883093"/>
                <a:gridCol w="4393883"/>
              </a:tblGrid>
              <a:tr h="0">
                <a:tc>
                  <a:txBody>
                    <a:bodyPr/>
                    <a:lstStyle/>
                    <a:p>
                      <a:pPr fontAlgn="t"/>
                      <a:r>
                        <a:rPr lang="en-US" b="0">
                          <a:effectLst/>
                        </a:rPr>
                        <a:t>Operator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b="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Addition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Subtraction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Multiplication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Division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Modulus (remainder of a division)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Increment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Decrement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433513"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68203" rIns="9144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Kadwa"/>
                <a:cs typeface="Arial" pitchFamily="34" charset="0"/>
              </a:rPr>
              <a:t>Arithmetic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0904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20512"/>
            <a:ext cx="8686800" cy="1754326"/>
          </a:xfrm>
          <a:prstGeom prst="rect">
            <a:avLst/>
          </a:prstGeom>
        </p:spPr>
        <p:txBody>
          <a:bodyPr wrap="square">
            <a:spAutoFit/>
          </a:bodyPr>
          <a:lstStyle/>
          <a:p>
            <a:r>
              <a:rPr lang="en-US" dirty="0"/>
              <a:t>&lt;body&gt;</a:t>
            </a:r>
          </a:p>
          <a:p>
            <a:r>
              <a:rPr lang="en-US" dirty="0"/>
              <a:t>    &lt;button type="button" </a:t>
            </a:r>
            <a:r>
              <a:rPr lang="en-US" dirty="0" err="1"/>
              <a:t>oncontextmenu</a:t>
            </a:r>
            <a:r>
              <a:rPr lang="en-US" dirty="0"/>
              <a:t>="alert('You have right-clicked a button!');"&gt;Right Click on Me&lt;/button&gt;</a:t>
            </a:r>
          </a:p>
          <a:p>
            <a:r>
              <a:rPr lang="en-US" dirty="0"/>
              <a:t>    &lt;a </a:t>
            </a:r>
            <a:r>
              <a:rPr lang="en-US" dirty="0" err="1"/>
              <a:t>href</a:t>
            </a:r>
            <a:r>
              <a:rPr lang="en-US" dirty="0"/>
              <a:t>="#" </a:t>
            </a:r>
            <a:r>
              <a:rPr lang="en-US" dirty="0" err="1"/>
              <a:t>oncontextmenu</a:t>
            </a:r>
            <a:r>
              <a:rPr lang="en-US" dirty="0"/>
              <a:t>="alert('You have right-clicked a link!');"&gt;Right Click on Me&lt;/a&gt;</a:t>
            </a:r>
          </a:p>
          <a:p>
            <a:r>
              <a:rPr lang="en-US" dirty="0"/>
              <a:t>&lt;/body&gt;</a:t>
            </a:r>
          </a:p>
        </p:txBody>
      </p:sp>
      <p:sp>
        <p:nvSpPr>
          <p:cNvPr id="3" name="Rectangle 2"/>
          <p:cNvSpPr/>
          <p:nvPr/>
        </p:nvSpPr>
        <p:spPr>
          <a:xfrm>
            <a:off x="76200" y="3013502"/>
            <a:ext cx="8458200" cy="1754326"/>
          </a:xfrm>
          <a:prstGeom prst="rect">
            <a:avLst/>
          </a:prstGeom>
        </p:spPr>
        <p:txBody>
          <a:bodyPr wrap="square">
            <a:spAutoFit/>
          </a:bodyPr>
          <a:lstStyle/>
          <a:p>
            <a:r>
              <a:rPr lang="en-US" dirty="0"/>
              <a:t>&lt;body&gt;</a:t>
            </a:r>
          </a:p>
          <a:p>
            <a:r>
              <a:rPr lang="en-US" dirty="0"/>
              <a:t>    &lt;button type="button" </a:t>
            </a:r>
            <a:r>
              <a:rPr lang="en-US" dirty="0" err="1"/>
              <a:t>onmouseover</a:t>
            </a:r>
            <a:r>
              <a:rPr lang="en-US" dirty="0"/>
              <a:t>="alert('You have placed mouse pointer over a button!');"&gt;Place Mouse Over Me&lt;/button&gt;</a:t>
            </a:r>
          </a:p>
          <a:p>
            <a:r>
              <a:rPr lang="en-US" dirty="0"/>
              <a:t>    &lt;a </a:t>
            </a:r>
            <a:r>
              <a:rPr lang="en-US" dirty="0" err="1"/>
              <a:t>href</a:t>
            </a:r>
            <a:r>
              <a:rPr lang="en-US" dirty="0"/>
              <a:t>="#" </a:t>
            </a:r>
            <a:r>
              <a:rPr lang="en-US" dirty="0" err="1"/>
              <a:t>onmouseover</a:t>
            </a:r>
            <a:r>
              <a:rPr lang="en-US" dirty="0"/>
              <a:t>="alert('You have placed mouse pointer over a link!');"&gt;Place Mouse Over Me&lt;/a&gt;</a:t>
            </a:r>
          </a:p>
          <a:p>
            <a:r>
              <a:rPr lang="en-US" dirty="0"/>
              <a:t>&lt;/body&gt;</a:t>
            </a:r>
          </a:p>
        </p:txBody>
      </p:sp>
    </p:spTree>
    <p:extLst>
      <p:ext uri="{BB962C8B-B14F-4D97-AF65-F5344CB8AC3E}">
        <p14:creationId xmlns:p14="http://schemas.microsoft.com/office/powerpoint/2010/main" val="418301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1754326"/>
          </a:xfrm>
          <a:prstGeom prst="rect">
            <a:avLst/>
          </a:prstGeom>
        </p:spPr>
        <p:txBody>
          <a:bodyPr wrap="square">
            <a:spAutoFit/>
          </a:bodyPr>
          <a:lstStyle/>
          <a:p>
            <a:r>
              <a:rPr lang="en-US" dirty="0"/>
              <a:t>&lt;body&gt;</a:t>
            </a:r>
          </a:p>
          <a:p>
            <a:r>
              <a:rPr lang="en-US" dirty="0"/>
              <a:t>    &lt;button type="button" </a:t>
            </a:r>
            <a:r>
              <a:rPr lang="en-US" dirty="0" err="1"/>
              <a:t>onmouseout</a:t>
            </a:r>
            <a:r>
              <a:rPr lang="en-US" dirty="0"/>
              <a:t>="alert('You have moved out of the button!');"&gt;Place Mouse Inside Me and Move Out&lt;/button&gt;</a:t>
            </a:r>
          </a:p>
          <a:p>
            <a:r>
              <a:rPr lang="en-US" dirty="0"/>
              <a:t>    &lt;a </a:t>
            </a:r>
            <a:r>
              <a:rPr lang="en-US" dirty="0" err="1"/>
              <a:t>href</a:t>
            </a:r>
            <a:r>
              <a:rPr lang="en-US" dirty="0"/>
              <a:t>="#" </a:t>
            </a:r>
            <a:r>
              <a:rPr lang="en-US" dirty="0" err="1"/>
              <a:t>onmouseout</a:t>
            </a:r>
            <a:r>
              <a:rPr lang="en-US" dirty="0"/>
              <a:t>="alert('You have moved out of the link!');"&gt;Place Mouse Inside Me and Move Out&lt;/a&gt;</a:t>
            </a:r>
          </a:p>
          <a:p>
            <a:r>
              <a:rPr lang="en-US" dirty="0"/>
              <a:t>&lt;/body&gt;</a:t>
            </a:r>
          </a:p>
        </p:txBody>
      </p:sp>
      <p:sp>
        <p:nvSpPr>
          <p:cNvPr id="3" name="Rectangle 2"/>
          <p:cNvSpPr/>
          <p:nvPr/>
        </p:nvSpPr>
        <p:spPr>
          <a:xfrm>
            <a:off x="152400" y="2514600"/>
            <a:ext cx="8686800" cy="2308324"/>
          </a:xfrm>
          <a:prstGeom prst="rect">
            <a:avLst/>
          </a:prstGeom>
        </p:spPr>
        <p:txBody>
          <a:bodyPr wrap="square">
            <a:spAutoFit/>
          </a:bodyPr>
          <a:lstStyle/>
          <a:p>
            <a:r>
              <a:rPr lang="en-US" dirty="0"/>
              <a:t>&lt;body&gt;</a:t>
            </a:r>
          </a:p>
          <a:p>
            <a:r>
              <a:rPr lang="en-US" dirty="0"/>
              <a:t>    &lt;input type="text" </a:t>
            </a:r>
            <a:r>
              <a:rPr lang="en-US" dirty="0" err="1"/>
              <a:t>onkeydown</a:t>
            </a:r>
            <a:r>
              <a:rPr lang="en-US" dirty="0"/>
              <a:t>="alert('You have pressed a key inside text input!')"&gt;</a:t>
            </a:r>
          </a:p>
          <a:p>
            <a:r>
              <a:rPr lang="en-US" dirty="0"/>
              <a:t>    &lt;</a:t>
            </a:r>
            <a:r>
              <a:rPr lang="en-US" dirty="0" err="1"/>
              <a:t>hr</a:t>
            </a:r>
            <a:r>
              <a:rPr lang="en-US" dirty="0"/>
              <a:t>&gt;</a:t>
            </a:r>
          </a:p>
          <a:p>
            <a:r>
              <a:rPr lang="en-US" dirty="0"/>
              <a:t>    &lt;</a:t>
            </a:r>
            <a:r>
              <a:rPr lang="en-US" dirty="0" err="1"/>
              <a:t>textarea</a:t>
            </a:r>
            <a:r>
              <a:rPr lang="en-US" dirty="0"/>
              <a:t> cols="30" </a:t>
            </a:r>
            <a:r>
              <a:rPr lang="en-US" dirty="0" err="1"/>
              <a:t>onkeydown</a:t>
            </a:r>
            <a:r>
              <a:rPr lang="en-US" dirty="0"/>
              <a:t>="alert('You have pressed a key inside </a:t>
            </a:r>
            <a:r>
              <a:rPr lang="en-US" dirty="0" err="1"/>
              <a:t>textarea</a:t>
            </a:r>
            <a:r>
              <a:rPr lang="en-US" dirty="0"/>
              <a:t>!')"&gt;&lt;/</a:t>
            </a:r>
            <a:r>
              <a:rPr lang="en-US" dirty="0" err="1"/>
              <a:t>textarea</a:t>
            </a:r>
            <a:r>
              <a:rPr lang="en-US" dirty="0"/>
              <a:t>&gt;</a:t>
            </a:r>
          </a:p>
          <a:p>
            <a:r>
              <a:rPr lang="en-US" dirty="0"/>
              <a:t>	&lt;p&gt;&lt;strong&gt;Note:&lt;/strong&gt; Try to enter some text inside input box and </a:t>
            </a:r>
            <a:r>
              <a:rPr lang="en-US" dirty="0" err="1"/>
              <a:t>textarea</a:t>
            </a:r>
            <a:r>
              <a:rPr lang="en-US" dirty="0"/>
              <a:t>.&lt;/p&gt;</a:t>
            </a:r>
          </a:p>
          <a:p>
            <a:r>
              <a:rPr lang="en-US" dirty="0"/>
              <a:t>&lt;/body&gt;</a:t>
            </a:r>
          </a:p>
        </p:txBody>
      </p:sp>
      <p:sp>
        <p:nvSpPr>
          <p:cNvPr id="4" name="Rectangle 1"/>
          <p:cNvSpPr>
            <a:spLocks noChangeArrowheads="1"/>
          </p:cNvSpPr>
          <p:nvPr/>
        </p:nvSpPr>
        <p:spPr bwMode="auto">
          <a:xfrm>
            <a:off x="152400" y="5149334"/>
            <a:ext cx="1197764"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333333"/>
                </a:solidFill>
                <a:effectLst/>
                <a:latin typeface="Consolas" pitchFamily="49" charset="0"/>
                <a:cs typeface="Arial" pitchFamily="34" charset="0"/>
              </a:rPr>
              <a:t>onkeyup</a:t>
            </a:r>
            <a:r>
              <a:rPr kumimoji="0" lang="en-US" b="0" i="0" u="none" strike="noStrike" cap="none" normalizeH="0" baseline="0" smtClean="0">
                <a:ln>
                  <a:noFill/>
                </a:ln>
                <a:solidFill>
                  <a:srgbClr val="414141"/>
                </a:solidFill>
                <a:effectLst/>
                <a:latin typeface="Segoe UI" pitchFamily="34" charset="0"/>
                <a:cs typeface="Segoe UI" pitchFamily="34" charset="0"/>
              </a:rPr>
              <a:t> </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5" name="Rectangle 4"/>
          <p:cNvSpPr/>
          <p:nvPr/>
        </p:nvSpPr>
        <p:spPr>
          <a:xfrm>
            <a:off x="1524000" y="5174673"/>
            <a:ext cx="1237134" cy="369332"/>
          </a:xfrm>
          <a:prstGeom prst="rect">
            <a:avLst/>
          </a:prstGeom>
        </p:spPr>
        <p:txBody>
          <a:bodyPr wrap="none">
            <a:spAutoFit/>
          </a:bodyPr>
          <a:lstStyle/>
          <a:p>
            <a:r>
              <a:rPr lang="en-US" dirty="0" err="1"/>
              <a:t>onkeypress</a:t>
            </a:r>
            <a:endParaRPr lang="en-US" dirty="0"/>
          </a:p>
        </p:txBody>
      </p:sp>
    </p:spTree>
    <p:extLst>
      <p:ext uri="{BB962C8B-B14F-4D97-AF65-F5344CB8AC3E}">
        <p14:creationId xmlns:p14="http://schemas.microsoft.com/office/powerpoint/2010/main" val="2847780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710533" cy="369332"/>
          </a:xfrm>
          <a:prstGeom prst="rect">
            <a:avLst/>
          </a:prstGeom>
        </p:spPr>
        <p:txBody>
          <a:bodyPr wrap="none">
            <a:spAutoFit/>
          </a:bodyPr>
          <a:lstStyle/>
          <a:p>
            <a:pPr fontAlgn="base"/>
            <a:r>
              <a:rPr lang="en-US" b="1" dirty="0"/>
              <a:t>The Focus Event</a:t>
            </a:r>
          </a:p>
        </p:txBody>
      </p:sp>
      <p:sp>
        <p:nvSpPr>
          <p:cNvPr id="3" name="Rectangle 2"/>
          <p:cNvSpPr/>
          <p:nvPr/>
        </p:nvSpPr>
        <p:spPr>
          <a:xfrm>
            <a:off x="381000" y="889844"/>
            <a:ext cx="8229600" cy="4524315"/>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Handling the Focus Event&lt;/title&gt;</a:t>
            </a:r>
          </a:p>
          <a:p>
            <a:r>
              <a:rPr lang="en-US" dirty="0"/>
              <a:t>&lt;/head&gt;</a:t>
            </a:r>
          </a:p>
          <a:p>
            <a:r>
              <a:rPr lang="en-US" dirty="0"/>
              <a:t>&lt;body&gt;</a:t>
            </a:r>
          </a:p>
          <a:p>
            <a:r>
              <a:rPr lang="en-US" dirty="0"/>
              <a:t>    &lt;script&gt;</a:t>
            </a:r>
          </a:p>
          <a:p>
            <a:r>
              <a:rPr lang="en-US" dirty="0"/>
              <a:t>        function </a:t>
            </a:r>
            <a:r>
              <a:rPr lang="en-US" dirty="0" err="1"/>
              <a:t>highlightInput</a:t>
            </a:r>
            <a:r>
              <a:rPr lang="en-US" dirty="0"/>
              <a:t>(elm){</a:t>
            </a:r>
          </a:p>
          <a:p>
            <a:r>
              <a:rPr lang="en-US" dirty="0"/>
              <a:t>            </a:t>
            </a:r>
            <a:r>
              <a:rPr lang="en-US" dirty="0" err="1"/>
              <a:t>elm.style.background</a:t>
            </a:r>
            <a:r>
              <a:rPr lang="en-US" dirty="0"/>
              <a:t> = "yellow";</a:t>
            </a:r>
          </a:p>
          <a:p>
            <a:r>
              <a:rPr lang="en-US" dirty="0"/>
              <a:t>        }    </a:t>
            </a:r>
          </a:p>
          <a:p>
            <a:r>
              <a:rPr lang="en-US" dirty="0"/>
              <a:t>    &lt;/script&gt;</a:t>
            </a:r>
          </a:p>
          <a:p>
            <a:r>
              <a:rPr lang="en-US" dirty="0"/>
              <a:t>    &lt;input type="text" </a:t>
            </a:r>
            <a:r>
              <a:rPr lang="en-US" dirty="0" err="1"/>
              <a:t>onfocus</a:t>
            </a:r>
            <a:r>
              <a:rPr lang="en-US" dirty="0"/>
              <a:t>="</a:t>
            </a:r>
            <a:r>
              <a:rPr lang="en-US" dirty="0" err="1"/>
              <a:t>highlightInput</a:t>
            </a:r>
            <a:r>
              <a:rPr lang="en-US" dirty="0"/>
              <a:t>(this)"&gt;</a:t>
            </a:r>
          </a:p>
          <a:p>
            <a:r>
              <a:rPr lang="en-US" dirty="0"/>
              <a:t>    &lt;button type="button"&gt;Button&lt;/button&gt;</a:t>
            </a:r>
          </a:p>
          <a:p>
            <a:r>
              <a:rPr lang="en-US" dirty="0"/>
              <a:t>&lt;/body&gt;</a:t>
            </a:r>
          </a:p>
          <a:p>
            <a:r>
              <a:rPr lang="en-US" dirty="0"/>
              <a:t>&lt;/html&gt; </a:t>
            </a:r>
          </a:p>
        </p:txBody>
      </p:sp>
    </p:spTree>
    <p:extLst>
      <p:ext uri="{BB962C8B-B14F-4D97-AF65-F5344CB8AC3E}">
        <p14:creationId xmlns:p14="http://schemas.microsoft.com/office/powerpoint/2010/main" val="3908623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564274" cy="369332"/>
          </a:xfrm>
          <a:prstGeom prst="rect">
            <a:avLst/>
          </a:prstGeom>
        </p:spPr>
        <p:txBody>
          <a:bodyPr wrap="none">
            <a:spAutoFit/>
          </a:bodyPr>
          <a:lstStyle/>
          <a:p>
            <a:pPr fontAlgn="base"/>
            <a:r>
              <a:rPr lang="en-US" b="1" dirty="0"/>
              <a:t>The Blur Event</a:t>
            </a:r>
          </a:p>
        </p:txBody>
      </p:sp>
      <p:sp>
        <p:nvSpPr>
          <p:cNvPr id="3" name="Rectangle 2"/>
          <p:cNvSpPr/>
          <p:nvPr/>
        </p:nvSpPr>
        <p:spPr>
          <a:xfrm>
            <a:off x="263236" y="838200"/>
            <a:ext cx="8153400" cy="1754326"/>
          </a:xfrm>
          <a:prstGeom prst="rect">
            <a:avLst/>
          </a:prstGeom>
        </p:spPr>
        <p:txBody>
          <a:bodyPr wrap="square">
            <a:spAutoFit/>
          </a:bodyPr>
          <a:lstStyle/>
          <a:p>
            <a:r>
              <a:rPr lang="en-US" dirty="0"/>
              <a:t>&lt;body&gt;</a:t>
            </a:r>
          </a:p>
          <a:p>
            <a:r>
              <a:rPr lang="en-US" dirty="0"/>
              <a:t>    &lt;input type="text" </a:t>
            </a:r>
            <a:r>
              <a:rPr lang="en-US" dirty="0" err="1"/>
              <a:t>onblur</a:t>
            </a:r>
            <a:r>
              <a:rPr lang="en-US" dirty="0"/>
              <a:t>="alert('Text input loses focus!')"&gt;</a:t>
            </a:r>
          </a:p>
          <a:p>
            <a:r>
              <a:rPr lang="en-US" dirty="0"/>
              <a:t>    &lt;button type="button"&gt;Submit&lt;/button&gt;</a:t>
            </a:r>
          </a:p>
          <a:p>
            <a:r>
              <a:rPr lang="en-US" dirty="0"/>
              <a:t>	&lt;p&gt;&lt;strong&gt;Note:&lt;/strong&gt; First click inside the text input box then click outside to see how it works.&lt;/p&gt;</a:t>
            </a:r>
          </a:p>
          <a:p>
            <a:r>
              <a:rPr lang="en-US" dirty="0"/>
              <a:t>&lt;/body&gt;</a:t>
            </a:r>
          </a:p>
        </p:txBody>
      </p:sp>
      <p:sp>
        <p:nvSpPr>
          <p:cNvPr id="4" name="Rectangle 3"/>
          <p:cNvSpPr/>
          <p:nvPr/>
        </p:nvSpPr>
        <p:spPr>
          <a:xfrm>
            <a:off x="267969" y="2592526"/>
            <a:ext cx="1524905" cy="369332"/>
          </a:xfrm>
          <a:prstGeom prst="rect">
            <a:avLst/>
          </a:prstGeom>
        </p:spPr>
        <p:txBody>
          <a:bodyPr wrap="none">
            <a:spAutoFit/>
          </a:bodyPr>
          <a:lstStyle/>
          <a:p>
            <a:pPr fontAlgn="base"/>
            <a:r>
              <a:rPr lang="en-US" b="1" dirty="0"/>
              <a:t> Change Event</a:t>
            </a:r>
          </a:p>
        </p:txBody>
      </p:sp>
      <p:sp>
        <p:nvSpPr>
          <p:cNvPr id="5" name="Rectangle 4"/>
          <p:cNvSpPr/>
          <p:nvPr/>
        </p:nvSpPr>
        <p:spPr>
          <a:xfrm>
            <a:off x="533400" y="3129677"/>
            <a:ext cx="7620000" cy="2585323"/>
          </a:xfrm>
          <a:prstGeom prst="rect">
            <a:avLst/>
          </a:prstGeom>
        </p:spPr>
        <p:txBody>
          <a:bodyPr wrap="square">
            <a:spAutoFit/>
          </a:bodyPr>
          <a:lstStyle/>
          <a:p>
            <a:r>
              <a:rPr lang="en-US" dirty="0"/>
              <a:t>&lt;body&gt;</a:t>
            </a:r>
          </a:p>
          <a:p>
            <a:r>
              <a:rPr lang="en-US" dirty="0"/>
              <a:t>    &lt;select </a:t>
            </a:r>
            <a:r>
              <a:rPr lang="en-US" dirty="0" err="1"/>
              <a:t>onchange</a:t>
            </a:r>
            <a:r>
              <a:rPr lang="en-US" dirty="0"/>
              <a:t>="alert('You have changed the selection!');"&gt;</a:t>
            </a:r>
          </a:p>
          <a:p>
            <a:r>
              <a:rPr lang="en-US" dirty="0"/>
              <a:t>        &lt;option&gt;Select&lt;/option&gt;</a:t>
            </a:r>
          </a:p>
          <a:p>
            <a:r>
              <a:rPr lang="en-US" dirty="0"/>
              <a:t>        &lt;option&gt;Male&lt;/option&gt;</a:t>
            </a:r>
          </a:p>
          <a:p>
            <a:r>
              <a:rPr lang="en-US" dirty="0"/>
              <a:t>        &lt;option&gt;Female&lt;/option&gt;</a:t>
            </a:r>
          </a:p>
          <a:p>
            <a:r>
              <a:rPr lang="en-US" dirty="0"/>
              <a:t>    &lt;/select&gt;</a:t>
            </a:r>
          </a:p>
          <a:p>
            <a:r>
              <a:rPr lang="en-US" dirty="0"/>
              <a:t>	&lt;p&gt;&lt;strong&gt;Note:&lt;/strong&gt; Select any option in select box to see how it works.&lt;/p&gt;</a:t>
            </a:r>
          </a:p>
          <a:p>
            <a:r>
              <a:rPr lang="en-US" dirty="0"/>
              <a:t>&lt;/body&gt;</a:t>
            </a:r>
          </a:p>
        </p:txBody>
      </p:sp>
    </p:spTree>
    <p:extLst>
      <p:ext uri="{BB962C8B-B14F-4D97-AF65-F5344CB8AC3E}">
        <p14:creationId xmlns:p14="http://schemas.microsoft.com/office/powerpoint/2010/main" val="65327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553328" cy="369332"/>
          </a:xfrm>
          <a:prstGeom prst="rect">
            <a:avLst/>
          </a:prstGeom>
        </p:spPr>
        <p:txBody>
          <a:bodyPr wrap="none">
            <a:spAutoFit/>
          </a:bodyPr>
          <a:lstStyle/>
          <a:p>
            <a:pPr fontAlgn="base"/>
            <a:r>
              <a:rPr lang="en-US" b="1" dirty="0"/>
              <a:t>Submit Event (</a:t>
            </a:r>
            <a:r>
              <a:rPr lang="en-US" b="1" dirty="0" err="1"/>
              <a:t>onsubmit</a:t>
            </a:r>
            <a:r>
              <a:rPr lang="en-US" b="1" dirty="0"/>
              <a:t>)</a:t>
            </a:r>
          </a:p>
        </p:txBody>
      </p:sp>
      <p:sp>
        <p:nvSpPr>
          <p:cNvPr id="3" name="Rectangle 2"/>
          <p:cNvSpPr/>
          <p:nvPr/>
        </p:nvSpPr>
        <p:spPr>
          <a:xfrm>
            <a:off x="304800" y="889844"/>
            <a:ext cx="8458200" cy="4247317"/>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Handling the Submit Event&lt;/title&gt;</a:t>
            </a:r>
          </a:p>
          <a:p>
            <a:r>
              <a:rPr lang="en-US" dirty="0"/>
              <a:t>&lt;/head&gt;</a:t>
            </a:r>
          </a:p>
          <a:p>
            <a:r>
              <a:rPr lang="en-US" dirty="0"/>
              <a:t>&lt;body&gt;</a:t>
            </a:r>
          </a:p>
          <a:p>
            <a:r>
              <a:rPr lang="en-US" dirty="0"/>
              <a:t>    &lt;form action="/examples/html/</a:t>
            </a:r>
            <a:r>
              <a:rPr lang="en-US" dirty="0" err="1"/>
              <a:t>action.php</a:t>
            </a:r>
            <a:r>
              <a:rPr lang="en-US" dirty="0"/>
              <a:t>" method="post" </a:t>
            </a:r>
            <a:r>
              <a:rPr lang="en-US" dirty="0" err="1"/>
              <a:t>onsubmit</a:t>
            </a:r>
            <a:r>
              <a:rPr lang="en-US" dirty="0"/>
              <a:t>="alert('Form data will be submitted to the server!');"&gt;</a:t>
            </a:r>
          </a:p>
          <a:p>
            <a:r>
              <a:rPr lang="en-US" dirty="0"/>
              <a:t>        &lt;label&gt;First Name:&lt;/label&gt;</a:t>
            </a:r>
          </a:p>
          <a:p>
            <a:r>
              <a:rPr lang="en-US" dirty="0"/>
              <a:t>        &lt;input type="text" name="first-name" required&gt;</a:t>
            </a:r>
          </a:p>
          <a:p>
            <a:r>
              <a:rPr lang="en-US" dirty="0"/>
              <a:t>        &lt;input type="submit" value="Submit"&gt;</a:t>
            </a:r>
          </a:p>
          <a:p>
            <a:r>
              <a:rPr lang="en-US" dirty="0"/>
              <a:t>    &lt;/form&gt;</a:t>
            </a:r>
          </a:p>
          <a:p>
            <a:r>
              <a:rPr lang="en-US" dirty="0"/>
              <a:t>&lt;/body&gt;</a:t>
            </a:r>
          </a:p>
          <a:p>
            <a:r>
              <a:rPr lang="en-US" dirty="0"/>
              <a:t>&lt;/html&gt; </a:t>
            </a:r>
          </a:p>
        </p:txBody>
      </p:sp>
    </p:spTree>
    <p:extLst>
      <p:ext uri="{BB962C8B-B14F-4D97-AF65-F5344CB8AC3E}">
        <p14:creationId xmlns:p14="http://schemas.microsoft.com/office/powerpoint/2010/main" val="3815175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458200" cy="646331"/>
          </a:xfrm>
          <a:prstGeom prst="rect">
            <a:avLst/>
          </a:prstGeom>
        </p:spPr>
        <p:txBody>
          <a:bodyPr wrap="square">
            <a:spAutoFit/>
          </a:bodyPr>
          <a:lstStyle/>
          <a:p>
            <a:pPr fontAlgn="base"/>
            <a:r>
              <a:rPr lang="en-US" b="1" dirty="0"/>
              <a:t>The Load Event (</a:t>
            </a:r>
            <a:r>
              <a:rPr lang="en-US" b="1" dirty="0" err="1"/>
              <a:t>onload</a:t>
            </a:r>
            <a:r>
              <a:rPr lang="en-US" b="1" dirty="0"/>
              <a:t>)</a:t>
            </a:r>
          </a:p>
          <a:p>
            <a:pPr fontAlgn="base"/>
            <a:r>
              <a:rPr lang="en-US" dirty="0"/>
              <a:t>The load event occurs when a web page has finished loading in the web browser.</a:t>
            </a:r>
          </a:p>
        </p:txBody>
      </p:sp>
      <p:sp>
        <p:nvSpPr>
          <p:cNvPr id="3" name="Rectangle 2"/>
          <p:cNvSpPr/>
          <p:nvPr/>
        </p:nvSpPr>
        <p:spPr>
          <a:xfrm>
            <a:off x="152400" y="891708"/>
            <a:ext cx="8534400" cy="3139321"/>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&lt;meta charset="utf-8"&gt;</a:t>
            </a:r>
          </a:p>
          <a:p>
            <a:r>
              <a:rPr lang="en-US" dirty="0"/>
              <a:t>    &lt;title&gt;JavaScript Handling the Load Event&lt;/title&gt;</a:t>
            </a:r>
          </a:p>
          <a:p>
            <a:r>
              <a:rPr lang="en-US" dirty="0"/>
              <a:t>&lt;/head&gt;</a:t>
            </a:r>
          </a:p>
          <a:p>
            <a:r>
              <a:rPr lang="en-US" dirty="0"/>
              <a:t>&lt;body </a:t>
            </a:r>
            <a:r>
              <a:rPr lang="en-US" dirty="0" err="1"/>
              <a:t>onload</a:t>
            </a:r>
            <a:r>
              <a:rPr lang="en-US" dirty="0"/>
              <a:t>="</a:t>
            </a:r>
            <a:r>
              <a:rPr lang="en-US" dirty="0" err="1"/>
              <a:t>window.alert</a:t>
            </a:r>
            <a:r>
              <a:rPr lang="en-US" dirty="0"/>
              <a:t>('Page is loaded successfully!');"&gt;</a:t>
            </a:r>
          </a:p>
          <a:p>
            <a:r>
              <a:rPr lang="en-US" dirty="0"/>
              <a:t>    &lt;h1&gt;This is a heading&lt;/h1&gt;</a:t>
            </a:r>
          </a:p>
          <a:p>
            <a:r>
              <a:rPr lang="en-US" dirty="0"/>
              <a:t>    &lt;p&gt;This is paragraph of text.&lt;/p&gt;</a:t>
            </a:r>
          </a:p>
          <a:p>
            <a:r>
              <a:rPr lang="en-US" dirty="0"/>
              <a:t>&lt;/body&gt;</a:t>
            </a:r>
          </a:p>
          <a:p>
            <a:r>
              <a:rPr lang="en-US" dirty="0"/>
              <a:t>&lt;/html&gt; </a:t>
            </a:r>
          </a:p>
        </p:txBody>
      </p:sp>
    </p:spTree>
    <p:extLst>
      <p:ext uri="{BB962C8B-B14F-4D97-AF65-F5344CB8AC3E}">
        <p14:creationId xmlns:p14="http://schemas.microsoft.com/office/powerpoint/2010/main" val="35554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2400" y="76200"/>
            <a:ext cx="8763000" cy="3432957"/>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62626"/>
                </a:solidFill>
                <a:effectLst/>
                <a:latin typeface="Segoe UI" pitchFamily="34" charset="0"/>
                <a:cs typeface="Segoe UI" pitchFamily="34" charset="0"/>
              </a:rPr>
              <a:t>JavaScript Escape Sequences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Escape sequences are also useful for situations where you want to use characters that can't be typed using a keyboard. Here are some other most commonly used escape sequences.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rgbClr val="333333"/>
                </a:solidFill>
                <a:effectLst/>
                <a:latin typeface="Consolas" pitchFamily="49" charset="0"/>
                <a:cs typeface="Segoe UI" pitchFamily="34" charset="0"/>
              </a:rPr>
              <a:t>\n</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newline character</a:t>
            </a:r>
          </a:p>
          <a:p>
            <a:pPr lvl="1" eaLnBrk="0" fontAlgn="base" hangingPunct="0">
              <a:spcBef>
                <a:spcPct val="0"/>
              </a:spcBef>
              <a:spcAft>
                <a:spcPct val="0"/>
              </a:spcAft>
            </a:pPr>
            <a:r>
              <a:rPr kumimoji="0" lang="en-US" b="0" i="0" u="none" strike="noStrike" cap="none" normalizeH="0" baseline="0" dirty="0" smtClean="0">
                <a:ln>
                  <a:noFill/>
                </a:ln>
                <a:solidFill>
                  <a:srgbClr val="333333"/>
                </a:solidFill>
                <a:effectLst/>
                <a:latin typeface="Consolas" pitchFamily="49" charset="0"/>
                <a:cs typeface="Segoe UI" pitchFamily="34" charset="0"/>
              </a:rPr>
              <a:t>\t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tab character</a:t>
            </a:r>
          </a:p>
          <a:p>
            <a:pPr lvl="1" eaLnBrk="0" fontAlgn="base" hangingPunct="0">
              <a:spcBef>
                <a:spcPct val="0"/>
              </a:spcBef>
              <a:spcAft>
                <a:spcPct val="0"/>
              </a:spcAft>
            </a:pPr>
            <a:r>
              <a:rPr kumimoji="0" lang="en-US" b="0" i="0" u="none" strike="noStrike" cap="none" normalizeH="0" baseline="0" dirty="0" smtClean="0">
                <a:ln>
                  <a:noFill/>
                </a:ln>
                <a:solidFill>
                  <a:srgbClr val="333333"/>
                </a:solidFill>
                <a:effectLst/>
                <a:latin typeface="Consolas" pitchFamily="49" charset="0"/>
                <a:cs typeface="Segoe UI" pitchFamily="34" charset="0"/>
              </a:rPr>
              <a:t>\r</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carriage-return character</a:t>
            </a:r>
          </a:p>
          <a:p>
            <a:pPr lvl="1" eaLnBrk="0" fontAlgn="base" hangingPunct="0">
              <a:spcBef>
                <a:spcPct val="0"/>
              </a:spcBef>
              <a:spcAft>
                <a:spcPct val="0"/>
              </a:spcAft>
            </a:pPr>
            <a:r>
              <a:rPr kumimoji="0" lang="en-US" b="0" i="0" u="none" strike="noStrike" cap="none" normalizeH="0" baseline="0" dirty="0" smtClean="0">
                <a:ln>
                  <a:noFill/>
                </a:ln>
                <a:solidFill>
                  <a:srgbClr val="333333"/>
                </a:solidFill>
                <a:effectLst/>
                <a:latin typeface="Consolas" pitchFamily="49" charset="0"/>
                <a:cs typeface="Segoe UI" pitchFamily="34" charset="0"/>
              </a:rPr>
              <a:t>\b</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backspace character</a:t>
            </a:r>
          </a:p>
          <a:p>
            <a:pPr lvl="1" eaLnBrk="0" fontAlgn="base" hangingPunct="0">
              <a:spcBef>
                <a:spcPct val="0"/>
              </a:spcBef>
              <a:spcAft>
                <a:spcPct val="0"/>
              </a:spcAf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backslash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74073" y="3478802"/>
            <a:ext cx="8534400" cy="3139321"/>
          </a:xfrm>
          <a:prstGeom prst="rect">
            <a:avLst/>
          </a:prstGeom>
        </p:spPr>
        <p:txBody>
          <a:bodyPr wrap="square">
            <a:spAutoFit/>
          </a:bodyPr>
          <a:lstStyle/>
          <a:p>
            <a:r>
              <a:rPr lang="en-US" dirty="0"/>
              <a:t>&lt;script&gt;</a:t>
            </a:r>
          </a:p>
          <a:p>
            <a:r>
              <a:rPr lang="en-US" dirty="0"/>
              <a:t>    // Creating variables</a:t>
            </a:r>
          </a:p>
          <a:p>
            <a:r>
              <a:rPr lang="en-US" dirty="0"/>
              <a:t>    </a:t>
            </a:r>
            <a:r>
              <a:rPr lang="en-US" dirty="0" err="1"/>
              <a:t>var</a:t>
            </a:r>
            <a:r>
              <a:rPr lang="en-US" dirty="0"/>
              <a:t> str1 = "The quick brown fox \n jumps over the lazy dog.";</a:t>
            </a:r>
          </a:p>
          <a:p>
            <a:r>
              <a:rPr lang="en-US" dirty="0"/>
              <a:t>    </a:t>
            </a:r>
            <a:r>
              <a:rPr lang="en-US" dirty="0" err="1"/>
              <a:t>document.write</a:t>
            </a:r>
            <a:r>
              <a:rPr lang="en-US" dirty="0"/>
              <a:t>("&lt;pre&gt;" + str1 + "&lt;/pre&gt;"); // Create line break</a:t>
            </a:r>
          </a:p>
          <a:p>
            <a:r>
              <a:rPr lang="en-US" dirty="0"/>
              <a:t>     </a:t>
            </a:r>
          </a:p>
          <a:p>
            <a:r>
              <a:rPr lang="en-US" dirty="0"/>
              <a:t>    </a:t>
            </a:r>
            <a:r>
              <a:rPr lang="en-US" dirty="0" err="1"/>
              <a:t>var</a:t>
            </a:r>
            <a:r>
              <a:rPr lang="en-US" dirty="0"/>
              <a:t> str2 = "C:\Users\Downloads";</a:t>
            </a:r>
          </a:p>
          <a:p>
            <a:r>
              <a:rPr lang="en-US" dirty="0"/>
              <a:t>    </a:t>
            </a:r>
            <a:r>
              <a:rPr lang="en-US" dirty="0" err="1"/>
              <a:t>document.write</a:t>
            </a:r>
            <a:r>
              <a:rPr lang="en-US" dirty="0"/>
              <a:t>(str2 + "&lt;</a:t>
            </a:r>
            <a:r>
              <a:rPr lang="en-US" dirty="0" err="1"/>
              <a:t>br</a:t>
            </a:r>
            <a:r>
              <a:rPr lang="en-US" dirty="0"/>
              <a:t>&gt;"); // Prints C:UsersDownloads</a:t>
            </a:r>
          </a:p>
          <a:p>
            <a:r>
              <a:rPr lang="en-US" dirty="0"/>
              <a:t>     </a:t>
            </a:r>
          </a:p>
          <a:p>
            <a:r>
              <a:rPr lang="en-US" dirty="0"/>
              <a:t>    </a:t>
            </a:r>
            <a:r>
              <a:rPr lang="en-US" dirty="0" err="1"/>
              <a:t>var</a:t>
            </a:r>
            <a:r>
              <a:rPr lang="en-US" dirty="0"/>
              <a:t> str3 = "C:\\Users\\Downloads";</a:t>
            </a:r>
          </a:p>
          <a:p>
            <a:r>
              <a:rPr lang="en-US" dirty="0"/>
              <a:t>    </a:t>
            </a:r>
            <a:r>
              <a:rPr lang="en-US" dirty="0" err="1"/>
              <a:t>document.write</a:t>
            </a:r>
            <a:r>
              <a:rPr lang="en-US" dirty="0"/>
              <a:t>(str3); // Prints C:\Users\Downloads</a:t>
            </a:r>
          </a:p>
          <a:p>
            <a:r>
              <a:rPr lang="en-US" dirty="0"/>
              <a:t>    &lt;/script&gt;</a:t>
            </a:r>
          </a:p>
        </p:txBody>
      </p:sp>
    </p:spTree>
    <p:extLst>
      <p:ext uri="{BB962C8B-B14F-4D97-AF65-F5344CB8AC3E}">
        <p14:creationId xmlns:p14="http://schemas.microsoft.com/office/powerpoint/2010/main" val="3444027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993576" cy="369332"/>
          </a:xfrm>
          <a:prstGeom prst="rect">
            <a:avLst/>
          </a:prstGeom>
        </p:spPr>
        <p:txBody>
          <a:bodyPr wrap="none">
            <a:spAutoFit/>
          </a:bodyPr>
          <a:lstStyle/>
          <a:p>
            <a:pPr fontAlgn="base"/>
            <a:r>
              <a:rPr lang="en-US" b="1" dirty="0"/>
              <a:t>Getting the Length of a String</a:t>
            </a:r>
          </a:p>
        </p:txBody>
      </p:sp>
      <p:sp>
        <p:nvSpPr>
          <p:cNvPr id="3" name="Rectangle 1"/>
          <p:cNvSpPr>
            <a:spLocks noChangeArrowheads="1"/>
          </p:cNvSpPr>
          <p:nvPr/>
        </p:nvSpPr>
        <p:spPr bwMode="auto">
          <a:xfrm>
            <a:off x="457200" y="604461"/>
            <a:ext cx="838200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length property returns the length of the string, which is the number of characters contained in the string. This includes the number of special characters as well, such as </a:t>
            </a:r>
            <a:r>
              <a:rPr kumimoji="0" lang="en-US" b="0" i="0" u="none" strike="noStrike" cap="none" normalizeH="0" baseline="0" dirty="0" smtClean="0">
                <a:ln>
                  <a:noFill/>
                </a:ln>
                <a:solidFill>
                  <a:srgbClr val="333333"/>
                </a:solidFill>
                <a:effectLst/>
                <a:latin typeface="Consolas" pitchFamily="49" charset="0"/>
                <a:cs typeface="Arial" pitchFamily="34" charset="0"/>
              </a:rPr>
              <a:t>\t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Arial" pitchFamily="34" charset="0"/>
              </a:rPr>
              <a:t>\n</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457200" y="2136339"/>
            <a:ext cx="7467600" cy="2031325"/>
          </a:xfrm>
          <a:prstGeom prst="rect">
            <a:avLst/>
          </a:prstGeom>
        </p:spPr>
        <p:txBody>
          <a:bodyPr wrap="square">
            <a:spAutoFit/>
          </a:bodyPr>
          <a:lstStyle/>
          <a:p>
            <a:r>
              <a:rPr lang="en-US" dirty="0"/>
              <a:t>&lt;script&gt;</a:t>
            </a:r>
          </a:p>
          <a:p>
            <a:r>
              <a:rPr lang="en-US" dirty="0"/>
              <a:t>    </a:t>
            </a:r>
            <a:r>
              <a:rPr lang="en-US" dirty="0" err="1"/>
              <a:t>var</a:t>
            </a:r>
            <a:r>
              <a:rPr lang="en-US" dirty="0"/>
              <a:t> str1 = "This is a paragraph of text.";</a:t>
            </a:r>
          </a:p>
          <a:p>
            <a:r>
              <a:rPr lang="en-US" dirty="0"/>
              <a:t>    </a:t>
            </a:r>
            <a:r>
              <a:rPr lang="en-US" dirty="0" err="1"/>
              <a:t>document.write</a:t>
            </a:r>
            <a:r>
              <a:rPr lang="en-US" dirty="0"/>
              <a:t>(str1.length + "&lt;</a:t>
            </a:r>
            <a:r>
              <a:rPr lang="en-US" dirty="0" err="1"/>
              <a:t>br</a:t>
            </a:r>
            <a:r>
              <a:rPr lang="en-US" dirty="0"/>
              <a:t>&gt;"); // Prints 28</a:t>
            </a:r>
          </a:p>
          <a:p>
            <a:r>
              <a:rPr lang="en-US" dirty="0"/>
              <a:t>     </a:t>
            </a:r>
          </a:p>
          <a:p>
            <a:r>
              <a:rPr lang="en-US" dirty="0"/>
              <a:t>    </a:t>
            </a:r>
            <a:r>
              <a:rPr lang="en-US" dirty="0" err="1"/>
              <a:t>var</a:t>
            </a:r>
            <a:r>
              <a:rPr lang="en-US" dirty="0"/>
              <a:t> str2 = "This is a \n paragraph of text.";</a:t>
            </a:r>
          </a:p>
          <a:p>
            <a:r>
              <a:rPr lang="en-US" dirty="0"/>
              <a:t>    </a:t>
            </a:r>
            <a:r>
              <a:rPr lang="en-US" dirty="0" err="1"/>
              <a:t>document.write</a:t>
            </a:r>
            <a:r>
              <a:rPr lang="en-US" dirty="0"/>
              <a:t>(str2.length); // Prints 30, because \n is only one character</a:t>
            </a:r>
          </a:p>
          <a:p>
            <a:r>
              <a:rPr lang="en-US" dirty="0"/>
              <a:t>    &lt;/script&gt;</a:t>
            </a:r>
          </a:p>
        </p:txBody>
      </p:sp>
      <p:sp>
        <p:nvSpPr>
          <p:cNvPr id="5" name="Rectangle 2"/>
          <p:cNvSpPr>
            <a:spLocks noChangeArrowheads="1"/>
          </p:cNvSpPr>
          <p:nvPr/>
        </p:nvSpPr>
        <p:spPr bwMode="auto">
          <a:xfrm>
            <a:off x="468086" y="5027713"/>
            <a:ext cx="8458200" cy="95410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44261"/>
                </a:solidFill>
                <a:effectLst/>
                <a:latin typeface="Segoe UI" pitchFamily="34" charset="0"/>
                <a:cs typeface="Segoe UI" pitchFamily="34" charset="0"/>
              </a:rPr>
              <a:t>Note:</a:t>
            </a:r>
            <a:r>
              <a:rPr kumimoji="0" lang="en-US" sz="1200"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144261"/>
                </a:solidFill>
                <a:effectLst/>
                <a:latin typeface="Segoe UI" pitchFamily="34" charset="0"/>
                <a:cs typeface="Segoe UI" pitchFamily="34" charset="0"/>
              </a:rPr>
              <a:t>Since </a:t>
            </a:r>
            <a:r>
              <a:rPr kumimoji="0" lang="en-US" b="0" i="0" u="none" strike="noStrike" cap="none" normalizeH="0" baseline="0" dirty="0" smtClean="0">
                <a:ln>
                  <a:noFill/>
                </a:ln>
                <a:solidFill>
                  <a:srgbClr val="4395C6"/>
                </a:solidFill>
                <a:effectLst/>
                <a:latin typeface="Consolas" pitchFamily="49" charset="0"/>
                <a:cs typeface="Arial" pitchFamily="34" charset="0"/>
              </a:rPr>
              <a:t>length</a:t>
            </a:r>
            <a:r>
              <a:rPr kumimoji="0" lang="en-US" b="0" i="0" u="none" strike="noStrike" cap="none" normalizeH="0" baseline="0" dirty="0" smtClean="0">
                <a:ln>
                  <a:noFill/>
                </a:ln>
                <a:solidFill>
                  <a:srgbClr val="144261"/>
                </a:solidFill>
                <a:effectLst/>
                <a:latin typeface="Segoe UI" pitchFamily="34" charset="0"/>
                <a:cs typeface="Segoe UI" pitchFamily="34" charset="0"/>
              </a:rPr>
              <a:t> is a property, not a function, so don't use parentheses after it like </a:t>
            </a:r>
            <a:r>
              <a:rPr kumimoji="0" lang="en-US" b="0" i="0" u="none" strike="noStrike" cap="none" normalizeH="0" baseline="0" dirty="0" err="1" smtClean="0">
                <a:ln>
                  <a:noFill/>
                </a:ln>
                <a:solidFill>
                  <a:srgbClr val="4395C6"/>
                </a:solidFill>
                <a:effectLst/>
                <a:latin typeface="Consolas" pitchFamily="49" charset="0"/>
                <a:cs typeface="Arial" pitchFamily="34" charset="0"/>
              </a:rPr>
              <a:t>str.length</a:t>
            </a:r>
            <a:r>
              <a:rPr kumimoji="0" lang="en-US" b="0" i="0" u="none" strike="noStrike" cap="none" normalizeH="0" baseline="0" dirty="0" smtClean="0">
                <a:ln>
                  <a:noFill/>
                </a:ln>
                <a:solidFill>
                  <a:srgbClr val="4395C6"/>
                </a:solidFill>
                <a:effectLst/>
                <a:latin typeface="Consolas" pitchFamily="49" charset="0"/>
                <a:cs typeface="Arial" pitchFamily="34" charset="0"/>
              </a:rPr>
              <a:t>()</a:t>
            </a:r>
            <a:r>
              <a:rPr kumimoji="0" lang="en-US" b="0" i="0" u="none" strike="noStrike" cap="none" normalizeH="0" baseline="0" dirty="0" smtClean="0">
                <a:ln>
                  <a:noFill/>
                </a:ln>
                <a:solidFill>
                  <a:srgbClr val="144261"/>
                </a:solidFill>
                <a:effectLst/>
                <a:latin typeface="Segoe UI" pitchFamily="34" charset="0"/>
                <a:cs typeface="Segoe UI" pitchFamily="34" charset="0"/>
              </a:rPr>
              <a:t>. Instead just write </a:t>
            </a:r>
            <a:r>
              <a:rPr kumimoji="0" lang="en-US" b="0" i="0" u="none" strike="noStrike" cap="none" normalizeH="0" baseline="0" dirty="0" err="1" smtClean="0">
                <a:ln>
                  <a:noFill/>
                </a:ln>
                <a:solidFill>
                  <a:srgbClr val="4395C6"/>
                </a:solidFill>
                <a:effectLst/>
                <a:latin typeface="Consolas" pitchFamily="49" charset="0"/>
                <a:cs typeface="Arial" pitchFamily="34" charset="0"/>
              </a:rPr>
              <a:t>str.length</a:t>
            </a:r>
            <a:r>
              <a:rPr kumimoji="0" lang="en-US" b="0" i="0" u="none" strike="noStrike" cap="none" normalizeH="0" baseline="0" dirty="0" smtClean="0">
                <a:ln>
                  <a:noFill/>
                </a:ln>
                <a:solidFill>
                  <a:srgbClr val="144261"/>
                </a:solidFill>
                <a:effectLst/>
                <a:latin typeface="Segoe UI" pitchFamily="34" charset="0"/>
                <a:cs typeface="Segoe UI" pitchFamily="34" charset="0"/>
              </a:rPr>
              <a:t>, otherwise it will produce an error.</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2397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3736920" cy="369332"/>
          </a:xfrm>
          <a:prstGeom prst="rect">
            <a:avLst/>
          </a:prstGeom>
        </p:spPr>
        <p:txBody>
          <a:bodyPr wrap="none">
            <a:spAutoFit/>
          </a:bodyPr>
          <a:lstStyle/>
          <a:p>
            <a:pPr fontAlgn="base"/>
            <a:r>
              <a:rPr lang="en-US" b="1" dirty="0"/>
              <a:t>Finding a String Inside Another String</a:t>
            </a:r>
          </a:p>
        </p:txBody>
      </p:sp>
      <p:sp>
        <p:nvSpPr>
          <p:cNvPr id="3" name="Rectangle 2"/>
          <p:cNvSpPr/>
          <p:nvPr/>
        </p:nvSpPr>
        <p:spPr>
          <a:xfrm>
            <a:off x="228600" y="838200"/>
            <a:ext cx="8229600" cy="1477328"/>
          </a:xfrm>
          <a:prstGeom prst="rect">
            <a:avLst/>
          </a:prstGeom>
        </p:spPr>
        <p:txBody>
          <a:bodyPr wrap="square">
            <a:spAutoFit/>
          </a:bodyPr>
          <a:lstStyle/>
          <a:p>
            <a:r>
              <a:rPr lang="en-US" dirty="0"/>
              <a:t> &lt;script&gt;</a:t>
            </a:r>
          </a:p>
          <a:p>
            <a:r>
              <a:rPr lang="en-US" dirty="0"/>
              <a:t>    </a:t>
            </a:r>
            <a:r>
              <a:rPr lang="en-US" dirty="0" err="1"/>
              <a:t>var</a:t>
            </a:r>
            <a:r>
              <a:rPr lang="en-US" dirty="0"/>
              <a:t> </a:t>
            </a:r>
            <a:r>
              <a:rPr lang="en-US" dirty="0" err="1"/>
              <a:t>str</a:t>
            </a:r>
            <a:r>
              <a:rPr lang="en-US" dirty="0"/>
              <a:t> = "If the facts don't fit the theory, change the facts.";</a:t>
            </a:r>
          </a:p>
          <a:p>
            <a:r>
              <a:rPr lang="en-US" dirty="0"/>
              <a:t>    </a:t>
            </a:r>
            <a:r>
              <a:rPr lang="en-US" dirty="0" err="1"/>
              <a:t>var</a:t>
            </a:r>
            <a:r>
              <a:rPr lang="en-US" dirty="0"/>
              <a:t> </a:t>
            </a:r>
            <a:r>
              <a:rPr lang="en-US" dirty="0" err="1"/>
              <a:t>pos</a:t>
            </a:r>
            <a:r>
              <a:rPr lang="en-US" dirty="0"/>
              <a:t> = </a:t>
            </a:r>
            <a:r>
              <a:rPr lang="en-US" dirty="0" err="1"/>
              <a:t>str.indexOf</a:t>
            </a:r>
            <a:r>
              <a:rPr lang="en-US" dirty="0"/>
              <a:t>("facts");</a:t>
            </a:r>
          </a:p>
          <a:p>
            <a:r>
              <a:rPr lang="en-US" dirty="0"/>
              <a:t>    </a:t>
            </a:r>
            <a:r>
              <a:rPr lang="en-US" dirty="0" err="1"/>
              <a:t>document.write</a:t>
            </a:r>
            <a:r>
              <a:rPr lang="en-US" dirty="0"/>
              <a:t>(</a:t>
            </a:r>
            <a:r>
              <a:rPr lang="en-US" dirty="0" err="1"/>
              <a:t>pos</a:t>
            </a:r>
            <a:r>
              <a:rPr lang="en-US" dirty="0"/>
              <a:t>); // 0utputs: 7</a:t>
            </a:r>
          </a:p>
          <a:p>
            <a:r>
              <a:rPr lang="en-US" dirty="0"/>
              <a:t>    &lt;/script&gt;</a:t>
            </a:r>
          </a:p>
        </p:txBody>
      </p:sp>
      <p:sp>
        <p:nvSpPr>
          <p:cNvPr id="4" name="Rectangle 3"/>
          <p:cNvSpPr/>
          <p:nvPr/>
        </p:nvSpPr>
        <p:spPr>
          <a:xfrm>
            <a:off x="457200" y="2551837"/>
            <a:ext cx="8229600" cy="1477328"/>
          </a:xfrm>
          <a:prstGeom prst="rect">
            <a:avLst/>
          </a:prstGeom>
        </p:spPr>
        <p:txBody>
          <a:bodyPr wrap="square">
            <a:spAutoFit/>
          </a:bodyPr>
          <a:lstStyle/>
          <a:p>
            <a:r>
              <a:rPr lang="en-US" dirty="0"/>
              <a:t> &lt;script&gt;</a:t>
            </a:r>
          </a:p>
          <a:p>
            <a:r>
              <a:rPr lang="en-US" dirty="0"/>
              <a:t>    </a:t>
            </a:r>
            <a:r>
              <a:rPr lang="en-US" dirty="0" err="1"/>
              <a:t>var</a:t>
            </a:r>
            <a:r>
              <a:rPr lang="en-US" dirty="0"/>
              <a:t> </a:t>
            </a:r>
            <a:r>
              <a:rPr lang="en-US" dirty="0" err="1"/>
              <a:t>str</a:t>
            </a:r>
            <a:r>
              <a:rPr lang="en-US" dirty="0"/>
              <a:t> = "If the facts don't fit the theory, change the facts.";</a:t>
            </a:r>
          </a:p>
          <a:p>
            <a:r>
              <a:rPr lang="en-US" dirty="0"/>
              <a:t>    </a:t>
            </a:r>
            <a:r>
              <a:rPr lang="en-US" dirty="0" err="1"/>
              <a:t>var</a:t>
            </a:r>
            <a:r>
              <a:rPr lang="en-US" dirty="0"/>
              <a:t> </a:t>
            </a:r>
            <a:r>
              <a:rPr lang="en-US" dirty="0" err="1"/>
              <a:t>pos</a:t>
            </a:r>
            <a:r>
              <a:rPr lang="en-US" dirty="0"/>
              <a:t> = </a:t>
            </a:r>
            <a:r>
              <a:rPr lang="en-US" dirty="0" err="1"/>
              <a:t>str.lastIndexOf</a:t>
            </a:r>
            <a:r>
              <a:rPr lang="en-US" dirty="0"/>
              <a:t>("facts");</a:t>
            </a:r>
          </a:p>
          <a:p>
            <a:r>
              <a:rPr lang="en-US" dirty="0"/>
              <a:t>    </a:t>
            </a:r>
            <a:r>
              <a:rPr lang="en-US" dirty="0" err="1"/>
              <a:t>document.write</a:t>
            </a:r>
            <a:r>
              <a:rPr lang="en-US" dirty="0"/>
              <a:t>(</a:t>
            </a:r>
            <a:r>
              <a:rPr lang="en-US" dirty="0" err="1"/>
              <a:t>pos</a:t>
            </a:r>
            <a:r>
              <a:rPr lang="en-US" dirty="0"/>
              <a:t>); // 0utputs: 46</a:t>
            </a:r>
          </a:p>
          <a:p>
            <a:r>
              <a:rPr lang="en-US" dirty="0"/>
              <a:t>    &lt;/script&gt;</a:t>
            </a:r>
          </a:p>
        </p:txBody>
      </p:sp>
    </p:spTree>
    <p:extLst>
      <p:ext uri="{BB962C8B-B14F-4D97-AF65-F5344CB8AC3E}">
        <p14:creationId xmlns:p14="http://schemas.microsoft.com/office/powerpoint/2010/main" val="380225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766159" cy="369332"/>
          </a:xfrm>
          <a:prstGeom prst="rect">
            <a:avLst/>
          </a:prstGeom>
        </p:spPr>
        <p:txBody>
          <a:bodyPr wrap="none">
            <a:spAutoFit/>
          </a:bodyPr>
          <a:lstStyle/>
          <a:p>
            <a:pPr fontAlgn="base"/>
            <a:r>
              <a:rPr lang="en-US" b="1" dirty="0"/>
              <a:t>Searching for a Pattern Inside a String</a:t>
            </a:r>
          </a:p>
        </p:txBody>
      </p:sp>
      <p:sp>
        <p:nvSpPr>
          <p:cNvPr id="3" name="Rectangle 2"/>
          <p:cNvSpPr/>
          <p:nvPr/>
        </p:nvSpPr>
        <p:spPr>
          <a:xfrm>
            <a:off x="457200" y="762000"/>
            <a:ext cx="7924800" cy="3139321"/>
          </a:xfrm>
          <a:prstGeom prst="rect">
            <a:avLst/>
          </a:prstGeom>
        </p:spPr>
        <p:txBody>
          <a:bodyPr wrap="square">
            <a:spAutoFit/>
          </a:bodyPr>
          <a:lstStyle/>
          <a:p>
            <a:r>
              <a:rPr lang="en-US" dirty="0"/>
              <a:t>&lt;script&gt;</a:t>
            </a:r>
          </a:p>
          <a:p>
            <a:r>
              <a:rPr lang="en-US" dirty="0"/>
              <a:t>    </a:t>
            </a:r>
            <a:r>
              <a:rPr lang="en-US" dirty="0" err="1"/>
              <a:t>var</a:t>
            </a:r>
            <a:r>
              <a:rPr lang="en-US" dirty="0"/>
              <a:t> </a:t>
            </a:r>
            <a:r>
              <a:rPr lang="en-US" dirty="0" err="1"/>
              <a:t>str</a:t>
            </a:r>
            <a:r>
              <a:rPr lang="en-US" dirty="0"/>
              <a:t> = "Color red looks brighter than color blue.";</a:t>
            </a:r>
          </a:p>
          <a:p>
            <a:r>
              <a:rPr lang="en-US" dirty="0"/>
              <a:t> </a:t>
            </a:r>
          </a:p>
          <a:p>
            <a:r>
              <a:rPr lang="en-US" dirty="0"/>
              <a:t>    // Case sensitive search</a:t>
            </a:r>
          </a:p>
          <a:p>
            <a:r>
              <a:rPr lang="en-US" dirty="0"/>
              <a:t>    </a:t>
            </a:r>
            <a:r>
              <a:rPr lang="en-US" dirty="0" err="1"/>
              <a:t>var</a:t>
            </a:r>
            <a:r>
              <a:rPr lang="en-US" dirty="0"/>
              <a:t> pos1 = </a:t>
            </a:r>
            <a:r>
              <a:rPr lang="en-US" dirty="0" err="1"/>
              <a:t>str.search</a:t>
            </a:r>
            <a:r>
              <a:rPr lang="en-US" dirty="0"/>
              <a:t>("color");</a:t>
            </a:r>
          </a:p>
          <a:p>
            <a:r>
              <a:rPr lang="en-US" dirty="0"/>
              <a:t>    </a:t>
            </a:r>
            <a:r>
              <a:rPr lang="en-US" dirty="0" err="1"/>
              <a:t>document.write</a:t>
            </a:r>
            <a:r>
              <a:rPr lang="en-US" dirty="0"/>
              <a:t>(pos1 + "&lt;</a:t>
            </a:r>
            <a:r>
              <a:rPr lang="en-US" dirty="0" err="1"/>
              <a:t>br</a:t>
            </a:r>
            <a:r>
              <a:rPr lang="en-US" dirty="0"/>
              <a:t>&gt;"); // 0utputs: 30</a:t>
            </a:r>
          </a:p>
          <a:p>
            <a:r>
              <a:rPr lang="en-US" dirty="0"/>
              <a:t>     </a:t>
            </a:r>
          </a:p>
          <a:p>
            <a:r>
              <a:rPr lang="en-US" dirty="0"/>
              <a:t>    // Case insensitive search using </a:t>
            </a:r>
            <a:r>
              <a:rPr lang="en-US" dirty="0" err="1"/>
              <a:t>regexp</a:t>
            </a:r>
            <a:endParaRPr lang="en-US" dirty="0"/>
          </a:p>
          <a:p>
            <a:r>
              <a:rPr lang="en-US" dirty="0"/>
              <a:t>    </a:t>
            </a:r>
            <a:r>
              <a:rPr lang="en-US" dirty="0" err="1"/>
              <a:t>var</a:t>
            </a:r>
            <a:r>
              <a:rPr lang="en-US" dirty="0"/>
              <a:t> pos2 = </a:t>
            </a:r>
            <a:r>
              <a:rPr lang="en-US" dirty="0" err="1"/>
              <a:t>str.search</a:t>
            </a:r>
            <a:r>
              <a:rPr lang="en-US" dirty="0"/>
              <a:t>(/color/i);</a:t>
            </a:r>
          </a:p>
          <a:p>
            <a:r>
              <a:rPr lang="en-US" dirty="0"/>
              <a:t>    </a:t>
            </a:r>
            <a:r>
              <a:rPr lang="en-US" dirty="0" err="1"/>
              <a:t>document.write</a:t>
            </a:r>
            <a:r>
              <a:rPr lang="en-US" dirty="0"/>
              <a:t>(pos2); // 0utputs: 0</a:t>
            </a:r>
          </a:p>
          <a:p>
            <a:r>
              <a:rPr lang="en-US" dirty="0"/>
              <a:t>    &lt;/script&gt;</a:t>
            </a:r>
          </a:p>
        </p:txBody>
      </p:sp>
    </p:spTree>
    <p:extLst>
      <p:ext uri="{BB962C8B-B14F-4D97-AF65-F5344CB8AC3E}">
        <p14:creationId xmlns:p14="http://schemas.microsoft.com/office/powerpoint/2010/main" val="355049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0579031"/>
              </p:ext>
            </p:extLst>
          </p:nvPr>
        </p:nvGraphicFramePr>
        <p:xfrm>
          <a:off x="1433512" y="838200"/>
          <a:ext cx="7253288" cy="2987040"/>
        </p:xfrm>
        <a:graphic>
          <a:graphicData uri="http://schemas.openxmlformats.org/drawingml/2006/table">
            <a:tbl>
              <a:tblPr/>
              <a:tblGrid>
                <a:gridCol w="1233488"/>
                <a:gridCol w="6019800"/>
              </a:tblGrid>
              <a:tr h="0">
                <a:tc>
                  <a:txBody>
                    <a:bodyPr/>
                    <a:lstStyle/>
                    <a:p>
                      <a:pPr fontAlgn="t"/>
                      <a:r>
                        <a:rPr lang="en-US" b="0" dirty="0">
                          <a:effectLst/>
                        </a:rPr>
                        <a:t>Operator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b="0" dirty="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Assign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Add and assign. For example, x+=y is the same as x=x+y.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Subtract and assign. For example, x-=y is the same as x=x-y.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Multiply and assign. For example, x*=y is the same as x=x*y.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Divide and assign. For example, x/=y is the same as x=x/y.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Modulus and assign. For example, x%=y is the same as x=</a:t>
                      </a:r>
                      <a:r>
                        <a:rPr lang="en-US" dirty="0" err="1">
                          <a:effectLst/>
                        </a:rPr>
                        <a:t>x%y</a:t>
                      </a:r>
                      <a:r>
                        <a:rPr lang="en-US" dirty="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433513"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68203" rIns="9144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Kadwa"/>
                <a:cs typeface="Arial" pitchFamily="34" charset="0"/>
              </a:rPr>
              <a:t>Assignment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04526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374240" cy="369332"/>
          </a:xfrm>
          <a:prstGeom prst="rect">
            <a:avLst/>
          </a:prstGeom>
        </p:spPr>
        <p:txBody>
          <a:bodyPr wrap="none">
            <a:spAutoFit/>
          </a:bodyPr>
          <a:lstStyle/>
          <a:p>
            <a:pPr fontAlgn="base"/>
            <a:r>
              <a:rPr lang="en-US" b="1" dirty="0"/>
              <a:t>Substring from a String</a:t>
            </a:r>
          </a:p>
        </p:txBody>
      </p:sp>
      <p:sp>
        <p:nvSpPr>
          <p:cNvPr id="3" name="Rectangle 2"/>
          <p:cNvSpPr/>
          <p:nvPr/>
        </p:nvSpPr>
        <p:spPr>
          <a:xfrm>
            <a:off x="457200" y="762000"/>
            <a:ext cx="7924800" cy="1477328"/>
          </a:xfrm>
          <a:prstGeom prst="rect">
            <a:avLst/>
          </a:prstGeom>
        </p:spPr>
        <p:txBody>
          <a:bodyPr wrap="square">
            <a:spAutoFit/>
          </a:bodyPr>
          <a:lstStyle/>
          <a:p>
            <a:r>
              <a:rPr lang="en-US" dirty="0"/>
              <a:t> &lt;script&gt;</a:t>
            </a:r>
          </a:p>
          <a:p>
            <a:r>
              <a:rPr lang="en-US" dirty="0"/>
              <a:t>    </a:t>
            </a:r>
            <a:r>
              <a:rPr lang="en-US" dirty="0" err="1"/>
              <a:t>var</a:t>
            </a:r>
            <a:r>
              <a:rPr lang="en-US" dirty="0"/>
              <a:t> </a:t>
            </a:r>
            <a:r>
              <a:rPr lang="en-US" dirty="0" err="1"/>
              <a:t>str</a:t>
            </a:r>
            <a:r>
              <a:rPr lang="en-US" dirty="0"/>
              <a:t> = "The quick brown fox jumps over the lazy dog.";</a:t>
            </a:r>
          </a:p>
          <a:p>
            <a:r>
              <a:rPr lang="en-US" dirty="0"/>
              <a:t>    </a:t>
            </a:r>
            <a:r>
              <a:rPr lang="en-US" dirty="0" err="1"/>
              <a:t>var</a:t>
            </a:r>
            <a:r>
              <a:rPr lang="en-US" dirty="0"/>
              <a:t> </a:t>
            </a:r>
            <a:r>
              <a:rPr lang="en-US" dirty="0" err="1"/>
              <a:t>subStr</a:t>
            </a:r>
            <a:r>
              <a:rPr lang="en-US" dirty="0"/>
              <a:t> = </a:t>
            </a:r>
            <a:r>
              <a:rPr lang="en-US" dirty="0" err="1"/>
              <a:t>str.slice</a:t>
            </a:r>
            <a:r>
              <a:rPr lang="en-US" dirty="0"/>
              <a:t>(4, 15);</a:t>
            </a:r>
          </a:p>
          <a:p>
            <a:r>
              <a:rPr lang="en-US" dirty="0"/>
              <a:t>    </a:t>
            </a:r>
            <a:r>
              <a:rPr lang="en-US" dirty="0" err="1"/>
              <a:t>document.write</a:t>
            </a:r>
            <a:r>
              <a:rPr lang="en-US" dirty="0"/>
              <a:t>(</a:t>
            </a:r>
            <a:r>
              <a:rPr lang="en-US" dirty="0" err="1"/>
              <a:t>subStr</a:t>
            </a:r>
            <a:r>
              <a:rPr lang="en-US" dirty="0"/>
              <a:t>); // Prints: quick brown</a:t>
            </a:r>
          </a:p>
          <a:p>
            <a:r>
              <a:rPr lang="en-US" dirty="0"/>
              <a:t>    &lt;/script&gt;</a:t>
            </a:r>
          </a:p>
        </p:txBody>
      </p:sp>
      <p:sp>
        <p:nvSpPr>
          <p:cNvPr id="4" name="Rectangle 3"/>
          <p:cNvSpPr/>
          <p:nvPr/>
        </p:nvSpPr>
        <p:spPr>
          <a:xfrm>
            <a:off x="838200" y="3150275"/>
            <a:ext cx="8305800" cy="2031325"/>
          </a:xfrm>
          <a:prstGeom prst="rect">
            <a:avLst/>
          </a:prstGeom>
        </p:spPr>
        <p:txBody>
          <a:bodyPr wrap="square">
            <a:spAutoFit/>
          </a:bodyPr>
          <a:lstStyle/>
          <a:p>
            <a:r>
              <a:rPr lang="en-US" dirty="0"/>
              <a:t>&lt;script&gt;</a:t>
            </a:r>
          </a:p>
          <a:p>
            <a:r>
              <a:rPr lang="en-US" dirty="0"/>
              <a:t>    </a:t>
            </a:r>
            <a:r>
              <a:rPr lang="en-US" dirty="0" err="1"/>
              <a:t>var</a:t>
            </a:r>
            <a:r>
              <a:rPr lang="en-US" dirty="0"/>
              <a:t> </a:t>
            </a:r>
            <a:r>
              <a:rPr lang="en-US" dirty="0" err="1"/>
              <a:t>str</a:t>
            </a:r>
            <a:r>
              <a:rPr lang="en-US" dirty="0"/>
              <a:t> = "The quick brown fox jumps over the lazy dog.";</a:t>
            </a:r>
          </a:p>
          <a:p>
            <a:r>
              <a:rPr lang="en-US" dirty="0"/>
              <a:t>    </a:t>
            </a:r>
            <a:r>
              <a:rPr lang="en-US" dirty="0" err="1"/>
              <a:t>document.write</a:t>
            </a:r>
            <a:r>
              <a:rPr lang="en-US" dirty="0"/>
              <a:t>(</a:t>
            </a:r>
            <a:r>
              <a:rPr lang="en-US" dirty="0" err="1"/>
              <a:t>str.substr</a:t>
            </a:r>
            <a:r>
              <a:rPr lang="en-US" dirty="0"/>
              <a:t>(4, 15) + "&lt;</a:t>
            </a:r>
            <a:r>
              <a:rPr lang="en-US" dirty="0" err="1"/>
              <a:t>br</a:t>
            </a:r>
            <a:r>
              <a:rPr lang="en-US" dirty="0"/>
              <a:t>&gt;"); // Prints: quick brown fox</a:t>
            </a:r>
          </a:p>
          <a:p>
            <a:r>
              <a:rPr lang="en-US" dirty="0"/>
              <a:t>    </a:t>
            </a:r>
            <a:r>
              <a:rPr lang="en-US" dirty="0" err="1"/>
              <a:t>document.write</a:t>
            </a:r>
            <a:r>
              <a:rPr lang="en-US" dirty="0"/>
              <a:t>(</a:t>
            </a:r>
            <a:r>
              <a:rPr lang="en-US" dirty="0" err="1"/>
              <a:t>str.substr</a:t>
            </a:r>
            <a:r>
              <a:rPr lang="en-US" dirty="0"/>
              <a:t>(-28, -19) + "&lt;</a:t>
            </a:r>
            <a:r>
              <a:rPr lang="en-US" dirty="0" err="1"/>
              <a:t>br</a:t>
            </a:r>
            <a:r>
              <a:rPr lang="en-US" dirty="0"/>
              <a:t>&gt;"); // Prints nothing</a:t>
            </a:r>
          </a:p>
          <a:p>
            <a:r>
              <a:rPr lang="en-US" dirty="0"/>
              <a:t>    </a:t>
            </a:r>
            <a:r>
              <a:rPr lang="en-US" dirty="0" err="1"/>
              <a:t>document.write</a:t>
            </a:r>
            <a:r>
              <a:rPr lang="en-US" dirty="0"/>
              <a:t>(</a:t>
            </a:r>
            <a:r>
              <a:rPr lang="en-US" dirty="0" err="1"/>
              <a:t>str.substr</a:t>
            </a:r>
            <a:r>
              <a:rPr lang="en-US" dirty="0"/>
              <a:t>(-28, 9) + "&lt;</a:t>
            </a:r>
            <a:r>
              <a:rPr lang="en-US" dirty="0" err="1"/>
              <a:t>br</a:t>
            </a:r>
            <a:r>
              <a:rPr lang="en-US" dirty="0"/>
              <a:t>&gt;"); // Prints: fox jumps</a:t>
            </a:r>
          </a:p>
          <a:p>
            <a:r>
              <a:rPr lang="en-US" dirty="0"/>
              <a:t>    </a:t>
            </a:r>
            <a:r>
              <a:rPr lang="en-US" dirty="0" err="1"/>
              <a:t>document.write</a:t>
            </a:r>
            <a:r>
              <a:rPr lang="en-US" dirty="0"/>
              <a:t>(</a:t>
            </a:r>
            <a:r>
              <a:rPr lang="en-US" dirty="0" err="1"/>
              <a:t>str.substr</a:t>
            </a:r>
            <a:r>
              <a:rPr lang="en-US" dirty="0"/>
              <a:t>(31)); // Prints: the lazy dog.</a:t>
            </a:r>
          </a:p>
          <a:p>
            <a:r>
              <a:rPr lang="en-US" dirty="0"/>
              <a:t>    &lt;/script&gt;</a:t>
            </a:r>
          </a:p>
        </p:txBody>
      </p:sp>
    </p:spTree>
    <p:extLst>
      <p:ext uri="{BB962C8B-B14F-4D97-AF65-F5344CB8AC3E}">
        <p14:creationId xmlns:p14="http://schemas.microsoft.com/office/powerpoint/2010/main" val="6828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410677" cy="369332"/>
          </a:xfrm>
          <a:prstGeom prst="rect">
            <a:avLst/>
          </a:prstGeom>
        </p:spPr>
        <p:txBody>
          <a:bodyPr wrap="none">
            <a:spAutoFit/>
          </a:bodyPr>
          <a:lstStyle/>
          <a:p>
            <a:pPr fontAlgn="base"/>
            <a:r>
              <a:rPr lang="en-US" b="1" dirty="0"/>
              <a:t>Replacing the Contents of a String</a:t>
            </a:r>
          </a:p>
        </p:txBody>
      </p:sp>
      <p:sp>
        <p:nvSpPr>
          <p:cNvPr id="3" name="Rectangle 2"/>
          <p:cNvSpPr/>
          <p:nvPr/>
        </p:nvSpPr>
        <p:spPr>
          <a:xfrm>
            <a:off x="533400" y="685800"/>
            <a:ext cx="8001000" cy="1477328"/>
          </a:xfrm>
          <a:prstGeom prst="rect">
            <a:avLst/>
          </a:prstGeom>
        </p:spPr>
        <p:txBody>
          <a:bodyPr wrap="square">
            <a:spAutoFit/>
          </a:bodyPr>
          <a:lstStyle/>
          <a:p>
            <a:r>
              <a:rPr lang="en-US" dirty="0"/>
              <a:t> &lt;script&gt;</a:t>
            </a:r>
          </a:p>
          <a:p>
            <a:r>
              <a:rPr lang="en-US" dirty="0"/>
              <a:t>    </a:t>
            </a:r>
            <a:r>
              <a:rPr lang="en-US" dirty="0" err="1"/>
              <a:t>var</a:t>
            </a:r>
            <a:r>
              <a:rPr lang="en-US" dirty="0"/>
              <a:t> </a:t>
            </a:r>
            <a:r>
              <a:rPr lang="en-US" dirty="0" err="1"/>
              <a:t>str</a:t>
            </a:r>
            <a:r>
              <a:rPr lang="en-US" dirty="0"/>
              <a:t> = "Color red looks brighter than color blue.";</a:t>
            </a:r>
          </a:p>
          <a:p>
            <a:r>
              <a:rPr lang="en-US" dirty="0"/>
              <a:t>    </a:t>
            </a:r>
            <a:r>
              <a:rPr lang="en-US" dirty="0" err="1"/>
              <a:t>var</a:t>
            </a:r>
            <a:r>
              <a:rPr lang="en-US" dirty="0"/>
              <a:t> result = </a:t>
            </a:r>
            <a:r>
              <a:rPr lang="en-US" dirty="0" err="1"/>
              <a:t>str.replace</a:t>
            </a:r>
            <a:r>
              <a:rPr lang="en-US" dirty="0"/>
              <a:t>("color", "paint");</a:t>
            </a:r>
          </a:p>
          <a:p>
            <a:r>
              <a:rPr lang="en-US" dirty="0"/>
              <a:t>    </a:t>
            </a:r>
            <a:r>
              <a:rPr lang="en-US" dirty="0" err="1"/>
              <a:t>document.write</a:t>
            </a:r>
            <a:r>
              <a:rPr lang="en-US" dirty="0"/>
              <a:t>(result); // 0utputs: Color red looks brighter than paint blue.</a:t>
            </a:r>
          </a:p>
          <a:p>
            <a:r>
              <a:rPr lang="en-US" dirty="0"/>
              <a:t>    &lt;/script&gt;</a:t>
            </a:r>
          </a:p>
        </p:txBody>
      </p:sp>
      <p:sp>
        <p:nvSpPr>
          <p:cNvPr id="4" name="Rectangle 3"/>
          <p:cNvSpPr/>
          <p:nvPr/>
        </p:nvSpPr>
        <p:spPr>
          <a:xfrm>
            <a:off x="270341" y="2438400"/>
            <a:ext cx="3368936" cy="369332"/>
          </a:xfrm>
          <a:prstGeom prst="rect">
            <a:avLst/>
          </a:prstGeom>
        </p:spPr>
        <p:txBody>
          <a:bodyPr wrap="none">
            <a:spAutoFit/>
          </a:bodyPr>
          <a:lstStyle/>
          <a:p>
            <a:pPr fontAlgn="base"/>
            <a:r>
              <a:rPr lang="en-US" b="1" dirty="0"/>
              <a:t>String to Uppercase or Lowercase</a:t>
            </a:r>
          </a:p>
        </p:txBody>
      </p:sp>
      <p:sp>
        <p:nvSpPr>
          <p:cNvPr id="5" name="Rectangle 4"/>
          <p:cNvSpPr/>
          <p:nvPr/>
        </p:nvSpPr>
        <p:spPr>
          <a:xfrm>
            <a:off x="762000" y="2971800"/>
            <a:ext cx="7239000" cy="1477328"/>
          </a:xfrm>
          <a:prstGeom prst="rect">
            <a:avLst/>
          </a:prstGeom>
        </p:spPr>
        <p:txBody>
          <a:bodyPr wrap="square">
            <a:spAutoFit/>
          </a:bodyPr>
          <a:lstStyle/>
          <a:p>
            <a:r>
              <a:rPr lang="en-US" dirty="0"/>
              <a:t> &lt;script&gt;</a:t>
            </a:r>
          </a:p>
          <a:p>
            <a:r>
              <a:rPr lang="en-US" dirty="0"/>
              <a:t>    </a:t>
            </a:r>
            <a:r>
              <a:rPr lang="en-US" dirty="0" err="1"/>
              <a:t>var</a:t>
            </a:r>
            <a:r>
              <a:rPr lang="en-US" dirty="0"/>
              <a:t> </a:t>
            </a:r>
            <a:r>
              <a:rPr lang="en-US" dirty="0" err="1"/>
              <a:t>str</a:t>
            </a:r>
            <a:r>
              <a:rPr lang="en-US" dirty="0"/>
              <a:t> = "Hello World!";</a:t>
            </a:r>
          </a:p>
          <a:p>
            <a:r>
              <a:rPr lang="en-US" dirty="0"/>
              <a:t>    </a:t>
            </a:r>
            <a:r>
              <a:rPr lang="en-US" dirty="0" err="1"/>
              <a:t>var</a:t>
            </a:r>
            <a:r>
              <a:rPr lang="en-US" dirty="0"/>
              <a:t> result = </a:t>
            </a:r>
            <a:r>
              <a:rPr lang="en-US" dirty="0" err="1"/>
              <a:t>str.toLowerCase</a:t>
            </a:r>
            <a:r>
              <a:rPr lang="en-US" dirty="0"/>
              <a:t>();</a:t>
            </a:r>
          </a:p>
          <a:p>
            <a:r>
              <a:rPr lang="en-US" dirty="0"/>
              <a:t>    </a:t>
            </a:r>
            <a:r>
              <a:rPr lang="en-US" dirty="0" err="1"/>
              <a:t>document.write</a:t>
            </a:r>
            <a:r>
              <a:rPr lang="en-US" dirty="0"/>
              <a:t>(result); // Prints: hello world!</a:t>
            </a:r>
          </a:p>
          <a:p>
            <a:r>
              <a:rPr lang="en-US" dirty="0"/>
              <a:t>    &lt;/script&gt;</a:t>
            </a:r>
          </a:p>
        </p:txBody>
      </p:sp>
      <p:sp>
        <p:nvSpPr>
          <p:cNvPr id="6" name="Rectangle 5"/>
          <p:cNvSpPr/>
          <p:nvPr/>
        </p:nvSpPr>
        <p:spPr>
          <a:xfrm>
            <a:off x="533400" y="5105400"/>
            <a:ext cx="1548181" cy="369332"/>
          </a:xfrm>
          <a:prstGeom prst="rect">
            <a:avLst/>
          </a:prstGeom>
        </p:spPr>
        <p:txBody>
          <a:bodyPr wrap="none">
            <a:spAutoFit/>
          </a:bodyPr>
          <a:lstStyle/>
          <a:p>
            <a:r>
              <a:rPr lang="en-US" dirty="0" err="1"/>
              <a:t>toUpperCase</a:t>
            </a:r>
            <a:r>
              <a:rPr lang="en-US" dirty="0"/>
              <a:t>()</a:t>
            </a:r>
          </a:p>
        </p:txBody>
      </p:sp>
    </p:spTree>
    <p:extLst>
      <p:ext uri="{BB962C8B-B14F-4D97-AF65-F5344CB8AC3E}">
        <p14:creationId xmlns:p14="http://schemas.microsoft.com/office/powerpoint/2010/main" val="1778256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3544175" cy="369332"/>
          </a:xfrm>
          <a:prstGeom prst="rect">
            <a:avLst/>
          </a:prstGeom>
        </p:spPr>
        <p:txBody>
          <a:bodyPr wrap="none">
            <a:spAutoFit/>
          </a:bodyPr>
          <a:lstStyle/>
          <a:p>
            <a:pPr fontAlgn="base"/>
            <a:r>
              <a:rPr lang="en-US" b="1" dirty="0"/>
              <a:t>Concatenating Two or More Strings</a:t>
            </a:r>
          </a:p>
        </p:txBody>
      </p:sp>
      <p:sp>
        <p:nvSpPr>
          <p:cNvPr id="3" name="Rectangle 2"/>
          <p:cNvSpPr/>
          <p:nvPr/>
        </p:nvSpPr>
        <p:spPr>
          <a:xfrm>
            <a:off x="609600" y="838200"/>
            <a:ext cx="8077200" cy="2862322"/>
          </a:xfrm>
          <a:prstGeom prst="rect">
            <a:avLst/>
          </a:prstGeom>
        </p:spPr>
        <p:txBody>
          <a:bodyPr wrap="square">
            <a:spAutoFit/>
          </a:bodyPr>
          <a:lstStyle/>
          <a:p>
            <a:r>
              <a:rPr lang="en-US" dirty="0"/>
              <a:t> &lt;script&gt;</a:t>
            </a:r>
          </a:p>
          <a:p>
            <a:r>
              <a:rPr lang="en-US" dirty="0"/>
              <a:t>    </a:t>
            </a:r>
            <a:r>
              <a:rPr lang="en-US" dirty="0" err="1"/>
              <a:t>var</a:t>
            </a:r>
            <a:r>
              <a:rPr lang="en-US" dirty="0"/>
              <a:t> hello = "Hello";</a:t>
            </a:r>
          </a:p>
          <a:p>
            <a:r>
              <a:rPr lang="en-US" dirty="0"/>
              <a:t>    </a:t>
            </a:r>
            <a:r>
              <a:rPr lang="en-US" dirty="0" err="1"/>
              <a:t>var</a:t>
            </a:r>
            <a:r>
              <a:rPr lang="en-US" dirty="0"/>
              <a:t> world = "World";</a:t>
            </a:r>
          </a:p>
          <a:p>
            <a:r>
              <a:rPr lang="en-US" dirty="0"/>
              <a:t>    </a:t>
            </a:r>
            <a:r>
              <a:rPr lang="en-US" dirty="0" err="1"/>
              <a:t>var</a:t>
            </a:r>
            <a:r>
              <a:rPr lang="en-US" dirty="0"/>
              <a:t> greet = hello + " " + world;</a:t>
            </a:r>
          </a:p>
          <a:p>
            <a:r>
              <a:rPr lang="en-US" dirty="0"/>
              <a:t>    </a:t>
            </a:r>
            <a:r>
              <a:rPr lang="en-US" dirty="0" err="1"/>
              <a:t>document.write</a:t>
            </a:r>
            <a:r>
              <a:rPr lang="en-US" dirty="0"/>
              <a:t>(greet + "&lt;</a:t>
            </a:r>
            <a:r>
              <a:rPr lang="en-US" dirty="0" err="1"/>
              <a:t>br</a:t>
            </a:r>
            <a:r>
              <a:rPr lang="en-US" dirty="0"/>
              <a:t>&gt;"); // Prints: Hello World</a:t>
            </a:r>
          </a:p>
          <a:p>
            <a:r>
              <a:rPr lang="en-US" dirty="0"/>
              <a:t>     </a:t>
            </a:r>
          </a:p>
          <a:p>
            <a:r>
              <a:rPr lang="en-US" dirty="0"/>
              <a:t>    </a:t>
            </a:r>
            <a:r>
              <a:rPr lang="en-US" dirty="0" err="1"/>
              <a:t>var</a:t>
            </a:r>
            <a:r>
              <a:rPr lang="en-US" dirty="0"/>
              <a:t> wish  = "Happy";</a:t>
            </a:r>
          </a:p>
          <a:p>
            <a:r>
              <a:rPr lang="en-US" dirty="0"/>
              <a:t>        wish += " New Year";</a:t>
            </a:r>
          </a:p>
          <a:p>
            <a:r>
              <a:rPr lang="en-US" dirty="0"/>
              <a:t>    </a:t>
            </a:r>
            <a:r>
              <a:rPr lang="en-US" dirty="0" err="1"/>
              <a:t>document.write</a:t>
            </a:r>
            <a:r>
              <a:rPr lang="en-US" dirty="0"/>
              <a:t>(wish); // Prints: Happy New Year</a:t>
            </a:r>
          </a:p>
          <a:p>
            <a:r>
              <a:rPr lang="en-US" dirty="0"/>
              <a:t>    &lt;/script&gt;</a:t>
            </a:r>
          </a:p>
        </p:txBody>
      </p:sp>
      <p:sp>
        <p:nvSpPr>
          <p:cNvPr id="4" name="Rectangle 3"/>
          <p:cNvSpPr/>
          <p:nvPr/>
        </p:nvSpPr>
        <p:spPr>
          <a:xfrm>
            <a:off x="304800" y="3700522"/>
            <a:ext cx="4459169" cy="369332"/>
          </a:xfrm>
          <a:prstGeom prst="rect">
            <a:avLst/>
          </a:prstGeom>
        </p:spPr>
        <p:txBody>
          <a:bodyPr wrap="none">
            <a:spAutoFit/>
          </a:bodyPr>
          <a:lstStyle/>
          <a:p>
            <a:pPr fontAlgn="base"/>
            <a:r>
              <a:rPr lang="en-US" b="1" dirty="0"/>
              <a:t>Accessing Individual Characters from a String</a:t>
            </a:r>
          </a:p>
        </p:txBody>
      </p:sp>
      <p:sp>
        <p:nvSpPr>
          <p:cNvPr id="5" name="Rectangle 4"/>
          <p:cNvSpPr/>
          <p:nvPr/>
        </p:nvSpPr>
        <p:spPr>
          <a:xfrm>
            <a:off x="457200" y="4080971"/>
            <a:ext cx="6858000" cy="2031325"/>
          </a:xfrm>
          <a:prstGeom prst="rect">
            <a:avLst/>
          </a:prstGeom>
        </p:spPr>
        <p:txBody>
          <a:bodyPr wrap="square">
            <a:spAutoFit/>
          </a:bodyPr>
          <a:lstStyle/>
          <a:p>
            <a:r>
              <a:rPr lang="en-US" dirty="0"/>
              <a:t>&lt;script&gt;</a:t>
            </a:r>
          </a:p>
          <a:p>
            <a:r>
              <a:rPr lang="en-US" dirty="0"/>
              <a:t>    </a:t>
            </a:r>
            <a:r>
              <a:rPr lang="en-US" dirty="0" err="1"/>
              <a:t>var</a:t>
            </a:r>
            <a:r>
              <a:rPr lang="en-US" dirty="0"/>
              <a:t> </a:t>
            </a:r>
            <a:r>
              <a:rPr lang="en-US" dirty="0" err="1"/>
              <a:t>str</a:t>
            </a:r>
            <a:r>
              <a:rPr lang="en-US" dirty="0"/>
              <a:t> = "Hello World!";</a:t>
            </a:r>
          </a:p>
          <a:p>
            <a:r>
              <a:rPr lang="en-US" dirty="0"/>
              <a:t>    </a:t>
            </a:r>
            <a:r>
              <a:rPr lang="en-US" dirty="0" err="1"/>
              <a:t>document.write</a:t>
            </a:r>
            <a:r>
              <a:rPr lang="en-US" dirty="0"/>
              <a:t>(</a:t>
            </a:r>
            <a:r>
              <a:rPr lang="en-US" dirty="0" err="1"/>
              <a:t>str</a:t>
            </a:r>
            <a:r>
              <a:rPr lang="en-US" dirty="0"/>
              <a:t>[0] + "&lt;</a:t>
            </a:r>
            <a:r>
              <a:rPr lang="en-US" dirty="0" err="1"/>
              <a:t>br</a:t>
            </a:r>
            <a:r>
              <a:rPr lang="en-US" dirty="0"/>
              <a:t>&gt;"); // Prints: H</a:t>
            </a:r>
          </a:p>
          <a:p>
            <a:r>
              <a:rPr lang="en-US" dirty="0"/>
              <a:t>    </a:t>
            </a:r>
            <a:r>
              <a:rPr lang="en-US" dirty="0" err="1"/>
              <a:t>document.write</a:t>
            </a:r>
            <a:r>
              <a:rPr lang="en-US" dirty="0"/>
              <a:t>(</a:t>
            </a:r>
            <a:r>
              <a:rPr lang="en-US" dirty="0" err="1"/>
              <a:t>str</a:t>
            </a:r>
            <a:r>
              <a:rPr lang="en-US" dirty="0"/>
              <a:t>[6] + "&lt;</a:t>
            </a:r>
            <a:r>
              <a:rPr lang="en-US" dirty="0" err="1"/>
              <a:t>br</a:t>
            </a:r>
            <a:r>
              <a:rPr lang="en-US" dirty="0"/>
              <a:t>&gt;"); // Prints: W</a:t>
            </a:r>
          </a:p>
          <a:p>
            <a:r>
              <a:rPr lang="en-US" dirty="0"/>
              <a:t>    </a:t>
            </a:r>
            <a:r>
              <a:rPr lang="en-US" dirty="0" err="1"/>
              <a:t>document.write</a:t>
            </a:r>
            <a:r>
              <a:rPr lang="en-US" dirty="0"/>
              <a:t>(</a:t>
            </a:r>
            <a:r>
              <a:rPr lang="en-US" dirty="0" err="1"/>
              <a:t>str</a:t>
            </a:r>
            <a:r>
              <a:rPr lang="en-US" dirty="0"/>
              <a:t>[</a:t>
            </a:r>
            <a:r>
              <a:rPr lang="en-US" dirty="0" err="1"/>
              <a:t>str.length</a:t>
            </a:r>
            <a:r>
              <a:rPr lang="en-US" dirty="0"/>
              <a:t> - 1] + "&lt;</a:t>
            </a:r>
            <a:r>
              <a:rPr lang="en-US" dirty="0" err="1"/>
              <a:t>br</a:t>
            </a:r>
            <a:r>
              <a:rPr lang="en-US" dirty="0"/>
              <a:t>&gt;"); // Prints: !</a:t>
            </a:r>
          </a:p>
          <a:p>
            <a:r>
              <a:rPr lang="en-US" dirty="0"/>
              <a:t>    </a:t>
            </a:r>
            <a:r>
              <a:rPr lang="en-US" dirty="0" err="1"/>
              <a:t>document.write</a:t>
            </a:r>
            <a:r>
              <a:rPr lang="en-US" dirty="0"/>
              <a:t>(</a:t>
            </a:r>
            <a:r>
              <a:rPr lang="en-US" dirty="0" err="1"/>
              <a:t>str</a:t>
            </a:r>
            <a:r>
              <a:rPr lang="en-US" dirty="0"/>
              <a:t>[30]); // Prints: undefined</a:t>
            </a:r>
          </a:p>
          <a:p>
            <a:r>
              <a:rPr lang="en-US" dirty="0"/>
              <a:t>    &lt;/script&gt;</a:t>
            </a:r>
          </a:p>
        </p:txBody>
      </p:sp>
    </p:spTree>
    <p:extLst>
      <p:ext uri="{BB962C8B-B14F-4D97-AF65-F5344CB8AC3E}">
        <p14:creationId xmlns:p14="http://schemas.microsoft.com/office/powerpoint/2010/main" val="3878476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045770" cy="369332"/>
          </a:xfrm>
          <a:prstGeom prst="rect">
            <a:avLst/>
          </a:prstGeom>
        </p:spPr>
        <p:txBody>
          <a:bodyPr wrap="none">
            <a:spAutoFit/>
          </a:bodyPr>
          <a:lstStyle/>
          <a:p>
            <a:pPr fontAlgn="base"/>
            <a:r>
              <a:rPr lang="en-US" b="1" dirty="0"/>
              <a:t>Splitting a String into an Array</a:t>
            </a:r>
          </a:p>
        </p:txBody>
      </p:sp>
      <p:sp>
        <p:nvSpPr>
          <p:cNvPr id="3" name="Rectangle 2"/>
          <p:cNvSpPr/>
          <p:nvPr/>
        </p:nvSpPr>
        <p:spPr>
          <a:xfrm>
            <a:off x="533400" y="813506"/>
            <a:ext cx="7315200" cy="2308324"/>
          </a:xfrm>
          <a:prstGeom prst="rect">
            <a:avLst/>
          </a:prstGeom>
        </p:spPr>
        <p:txBody>
          <a:bodyPr wrap="square">
            <a:spAutoFit/>
          </a:bodyPr>
          <a:lstStyle/>
          <a:p>
            <a:r>
              <a:rPr lang="en-US" dirty="0"/>
              <a:t>&lt;script&gt;</a:t>
            </a:r>
          </a:p>
          <a:p>
            <a:r>
              <a:rPr lang="en-US" dirty="0"/>
              <a:t>    </a:t>
            </a:r>
            <a:r>
              <a:rPr lang="en-US" dirty="0" err="1"/>
              <a:t>var</a:t>
            </a:r>
            <a:r>
              <a:rPr lang="en-US" dirty="0"/>
              <a:t> </a:t>
            </a:r>
            <a:r>
              <a:rPr lang="en-US" dirty="0" err="1"/>
              <a:t>fruitsStr</a:t>
            </a:r>
            <a:r>
              <a:rPr lang="en-US" dirty="0"/>
              <a:t> = "Apple, Banana, Mango, Orange, Papaya";</a:t>
            </a:r>
          </a:p>
          <a:p>
            <a:r>
              <a:rPr lang="en-US" dirty="0"/>
              <a:t>    </a:t>
            </a:r>
            <a:r>
              <a:rPr lang="en-US" dirty="0" err="1"/>
              <a:t>var</a:t>
            </a:r>
            <a:r>
              <a:rPr lang="en-US" dirty="0"/>
              <a:t> </a:t>
            </a:r>
            <a:r>
              <a:rPr lang="en-US" dirty="0" err="1"/>
              <a:t>fruitsArr</a:t>
            </a:r>
            <a:r>
              <a:rPr lang="en-US" dirty="0"/>
              <a:t> = </a:t>
            </a:r>
            <a:r>
              <a:rPr lang="en-US" dirty="0" err="1"/>
              <a:t>fruitsStr.split</a:t>
            </a:r>
            <a:r>
              <a:rPr lang="en-US" dirty="0"/>
              <a:t>(", ");</a:t>
            </a:r>
          </a:p>
          <a:p>
            <a:r>
              <a:rPr lang="en-US" dirty="0"/>
              <a:t>    </a:t>
            </a:r>
            <a:r>
              <a:rPr lang="en-US" dirty="0" err="1"/>
              <a:t>document.write</a:t>
            </a:r>
            <a:r>
              <a:rPr lang="en-US" dirty="0"/>
              <a:t>(</a:t>
            </a:r>
            <a:r>
              <a:rPr lang="en-US" dirty="0" err="1"/>
              <a:t>fruitsArr</a:t>
            </a:r>
            <a:r>
              <a:rPr lang="en-US" dirty="0"/>
              <a:t>[0] + "&lt;</a:t>
            </a:r>
            <a:r>
              <a:rPr lang="en-US" dirty="0" err="1"/>
              <a:t>br</a:t>
            </a:r>
            <a:r>
              <a:rPr lang="en-US" dirty="0"/>
              <a:t>&gt;"); // Prints: Apple</a:t>
            </a:r>
          </a:p>
          <a:p>
            <a:r>
              <a:rPr lang="en-US" dirty="0"/>
              <a:t>    </a:t>
            </a:r>
            <a:r>
              <a:rPr lang="en-US" dirty="0" err="1"/>
              <a:t>document.write</a:t>
            </a:r>
            <a:r>
              <a:rPr lang="en-US" dirty="0"/>
              <a:t>(</a:t>
            </a:r>
            <a:r>
              <a:rPr lang="en-US" dirty="0" err="1"/>
              <a:t>fruitsArr</a:t>
            </a:r>
            <a:r>
              <a:rPr lang="en-US" dirty="0"/>
              <a:t>[2] + "&lt;</a:t>
            </a:r>
            <a:r>
              <a:rPr lang="en-US" dirty="0" err="1"/>
              <a:t>br</a:t>
            </a:r>
            <a:r>
              <a:rPr lang="en-US" dirty="0"/>
              <a:t>&gt;"); // Prints: Mango</a:t>
            </a:r>
          </a:p>
          <a:p>
            <a:r>
              <a:rPr lang="en-US" dirty="0"/>
              <a:t>    </a:t>
            </a:r>
            <a:r>
              <a:rPr lang="en-US" dirty="0" err="1"/>
              <a:t>document.write</a:t>
            </a:r>
            <a:r>
              <a:rPr lang="en-US" dirty="0"/>
              <a:t>(</a:t>
            </a:r>
            <a:r>
              <a:rPr lang="en-US" dirty="0" err="1"/>
              <a:t>fruitsArr</a:t>
            </a:r>
            <a:r>
              <a:rPr lang="en-US" dirty="0"/>
              <a:t>[</a:t>
            </a:r>
            <a:r>
              <a:rPr lang="en-US" dirty="0" err="1"/>
              <a:t>fruitsArr.length</a:t>
            </a:r>
            <a:r>
              <a:rPr lang="en-US" dirty="0"/>
              <a:t> - 1]); // Prints: Papaya</a:t>
            </a:r>
          </a:p>
          <a:p>
            <a:r>
              <a:rPr lang="en-US" dirty="0"/>
              <a:t>    </a:t>
            </a:r>
            <a:r>
              <a:rPr lang="en-US" dirty="0" err="1"/>
              <a:t>document.write</a:t>
            </a:r>
            <a:r>
              <a:rPr lang="en-US" dirty="0"/>
              <a:t>("&lt;</a:t>
            </a:r>
            <a:r>
              <a:rPr lang="en-US" dirty="0" err="1"/>
              <a:t>hr</a:t>
            </a:r>
            <a:r>
              <a:rPr lang="en-US" dirty="0" smtClean="0"/>
              <a:t>&gt;");</a:t>
            </a:r>
          </a:p>
          <a:p>
            <a:r>
              <a:rPr lang="en-US" dirty="0" smtClean="0"/>
              <a:t>&lt;/script&gt;</a:t>
            </a:r>
            <a:endParaRPr lang="en-US" dirty="0"/>
          </a:p>
        </p:txBody>
      </p:sp>
    </p:spTree>
    <p:extLst>
      <p:ext uri="{BB962C8B-B14F-4D97-AF65-F5344CB8AC3E}">
        <p14:creationId xmlns:p14="http://schemas.microsoft.com/office/powerpoint/2010/main" val="8013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916632" cy="369332"/>
          </a:xfrm>
          <a:prstGeom prst="rect">
            <a:avLst/>
          </a:prstGeom>
        </p:spPr>
        <p:txBody>
          <a:bodyPr wrap="none">
            <a:spAutoFit/>
          </a:bodyPr>
          <a:lstStyle/>
          <a:p>
            <a:pPr fontAlgn="base"/>
            <a:r>
              <a:rPr lang="en-US" b="1" dirty="0"/>
              <a:t>Parsing Integers from Strings</a:t>
            </a:r>
          </a:p>
        </p:txBody>
      </p:sp>
      <p:sp>
        <p:nvSpPr>
          <p:cNvPr id="3" name="Rectangle 2"/>
          <p:cNvSpPr/>
          <p:nvPr/>
        </p:nvSpPr>
        <p:spPr>
          <a:xfrm>
            <a:off x="381000" y="762000"/>
            <a:ext cx="7772400" cy="1477328"/>
          </a:xfrm>
          <a:prstGeom prst="rect">
            <a:avLst/>
          </a:prstGeom>
        </p:spPr>
        <p:txBody>
          <a:bodyPr wrap="square">
            <a:spAutoFit/>
          </a:bodyPr>
          <a:lstStyle/>
          <a:p>
            <a:r>
              <a:rPr lang="en-US" dirty="0"/>
              <a:t> &lt;script&gt;</a:t>
            </a:r>
          </a:p>
          <a:p>
            <a:r>
              <a:rPr lang="en-US" dirty="0"/>
              <a:t>    </a:t>
            </a:r>
            <a:r>
              <a:rPr lang="en-US" dirty="0" err="1"/>
              <a:t>document.write</a:t>
            </a:r>
            <a:r>
              <a:rPr lang="en-US" dirty="0"/>
              <a:t>(</a:t>
            </a:r>
            <a:r>
              <a:rPr lang="en-US" dirty="0" err="1"/>
              <a:t>parseInt</a:t>
            </a:r>
            <a:r>
              <a:rPr lang="en-US" dirty="0"/>
              <a:t>("3.14") + "&lt;</a:t>
            </a:r>
            <a:r>
              <a:rPr lang="en-US" dirty="0" err="1"/>
              <a:t>br</a:t>
            </a:r>
            <a:r>
              <a:rPr lang="en-US" dirty="0"/>
              <a:t>&gt;");  // 3</a:t>
            </a:r>
          </a:p>
          <a:p>
            <a:r>
              <a:rPr lang="en-US" dirty="0"/>
              <a:t>    </a:t>
            </a:r>
            <a:r>
              <a:rPr lang="en-US" dirty="0" err="1"/>
              <a:t>document.write</a:t>
            </a:r>
            <a:r>
              <a:rPr lang="en-US" dirty="0"/>
              <a:t>(</a:t>
            </a:r>
            <a:r>
              <a:rPr lang="en-US" dirty="0" err="1"/>
              <a:t>parseInt</a:t>
            </a:r>
            <a:r>
              <a:rPr lang="en-US" dirty="0"/>
              <a:t>("50px") + "&lt;</a:t>
            </a:r>
            <a:r>
              <a:rPr lang="en-US" dirty="0" err="1"/>
              <a:t>br</a:t>
            </a:r>
            <a:r>
              <a:rPr lang="en-US" dirty="0"/>
              <a:t>&gt;");  // 50</a:t>
            </a:r>
          </a:p>
          <a:p>
            <a:r>
              <a:rPr lang="en-US" dirty="0"/>
              <a:t>    </a:t>
            </a:r>
            <a:r>
              <a:rPr lang="en-US" dirty="0" err="1"/>
              <a:t>document.write</a:t>
            </a:r>
            <a:r>
              <a:rPr lang="en-US" dirty="0"/>
              <a:t>(</a:t>
            </a:r>
            <a:r>
              <a:rPr lang="en-US" dirty="0" err="1"/>
              <a:t>parseInt</a:t>
            </a:r>
            <a:r>
              <a:rPr lang="en-US" dirty="0"/>
              <a:t>("12pt") + "&lt;</a:t>
            </a:r>
            <a:r>
              <a:rPr lang="en-US" dirty="0" err="1"/>
              <a:t>br</a:t>
            </a:r>
            <a:r>
              <a:rPr lang="en-US" dirty="0"/>
              <a:t>&gt;");  // 12</a:t>
            </a:r>
          </a:p>
          <a:p>
            <a:r>
              <a:rPr lang="en-US" dirty="0" smtClean="0"/>
              <a:t>&lt;/</a:t>
            </a:r>
            <a:r>
              <a:rPr lang="en-US" dirty="0"/>
              <a:t>script&gt;</a:t>
            </a:r>
          </a:p>
        </p:txBody>
      </p:sp>
      <p:sp>
        <p:nvSpPr>
          <p:cNvPr id="4" name="Rectangle 3"/>
          <p:cNvSpPr/>
          <p:nvPr/>
        </p:nvSpPr>
        <p:spPr>
          <a:xfrm>
            <a:off x="3429000" y="2104072"/>
            <a:ext cx="8153400" cy="1477328"/>
          </a:xfrm>
          <a:prstGeom prst="rect">
            <a:avLst/>
          </a:prstGeom>
        </p:spPr>
        <p:txBody>
          <a:bodyPr wrap="square">
            <a:spAutoFit/>
          </a:bodyPr>
          <a:lstStyle/>
          <a:p>
            <a:r>
              <a:rPr lang="en-US" dirty="0"/>
              <a:t>&lt;script&gt;</a:t>
            </a:r>
          </a:p>
          <a:p>
            <a:r>
              <a:rPr lang="en-US" dirty="0"/>
              <a:t>    </a:t>
            </a:r>
            <a:r>
              <a:rPr lang="en-US" dirty="0" err="1"/>
              <a:t>document.write</a:t>
            </a:r>
            <a:r>
              <a:rPr lang="en-US" dirty="0"/>
              <a:t>(</a:t>
            </a:r>
            <a:r>
              <a:rPr lang="en-US" dirty="0" err="1"/>
              <a:t>parseFloat</a:t>
            </a:r>
            <a:r>
              <a:rPr lang="en-US" dirty="0"/>
              <a:t>("3.14") + "&lt;</a:t>
            </a:r>
            <a:r>
              <a:rPr lang="en-US" dirty="0" err="1"/>
              <a:t>br</a:t>
            </a:r>
            <a:r>
              <a:rPr lang="en-US" dirty="0"/>
              <a:t>&gt;");  // 3.14</a:t>
            </a:r>
          </a:p>
          <a:p>
            <a:r>
              <a:rPr lang="en-US" dirty="0"/>
              <a:t>    </a:t>
            </a:r>
            <a:r>
              <a:rPr lang="en-US" dirty="0" err="1"/>
              <a:t>document.write</a:t>
            </a:r>
            <a:r>
              <a:rPr lang="en-US" dirty="0"/>
              <a:t>(</a:t>
            </a:r>
            <a:r>
              <a:rPr lang="en-US" dirty="0" err="1"/>
              <a:t>parseFloat</a:t>
            </a:r>
            <a:r>
              <a:rPr lang="en-US" dirty="0"/>
              <a:t>("50px") + "&lt;</a:t>
            </a:r>
            <a:r>
              <a:rPr lang="en-US" dirty="0" err="1"/>
              <a:t>br</a:t>
            </a:r>
            <a:r>
              <a:rPr lang="en-US" dirty="0"/>
              <a:t>&gt;");  // 50</a:t>
            </a:r>
          </a:p>
          <a:p>
            <a:r>
              <a:rPr lang="en-US" dirty="0"/>
              <a:t>    </a:t>
            </a:r>
            <a:r>
              <a:rPr lang="en-US" dirty="0" err="1"/>
              <a:t>document.write</a:t>
            </a:r>
            <a:r>
              <a:rPr lang="en-US" dirty="0"/>
              <a:t>(</a:t>
            </a:r>
            <a:r>
              <a:rPr lang="en-US" dirty="0" err="1"/>
              <a:t>parseFloat</a:t>
            </a:r>
            <a:r>
              <a:rPr lang="en-US" dirty="0"/>
              <a:t>("1.6em") + "&lt;</a:t>
            </a:r>
            <a:r>
              <a:rPr lang="en-US" dirty="0" err="1"/>
              <a:t>br</a:t>
            </a:r>
            <a:r>
              <a:rPr lang="en-US" dirty="0"/>
              <a:t>&gt;");  // 1.6</a:t>
            </a:r>
          </a:p>
          <a:p>
            <a:r>
              <a:rPr lang="en-US" dirty="0" smtClean="0"/>
              <a:t>&lt;/</a:t>
            </a:r>
            <a:r>
              <a:rPr lang="en-US" dirty="0"/>
              <a:t>script&gt;</a:t>
            </a:r>
          </a:p>
        </p:txBody>
      </p:sp>
      <p:sp>
        <p:nvSpPr>
          <p:cNvPr id="5" name="Rectangle 4"/>
          <p:cNvSpPr/>
          <p:nvPr/>
        </p:nvSpPr>
        <p:spPr>
          <a:xfrm>
            <a:off x="76200" y="3441680"/>
            <a:ext cx="7543800" cy="3139321"/>
          </a:xfrm>
          <a:prstGeom prst="rect">
            <a:avLst/>
          </a:prstGeom>
        </p:spPr>
        <p:txBody>
          <a:bodyPr wrap="square">
            <a:spAutoFit/>
          </a:bodyPr>
          <a:lstStyle/>
          <a:p>
            <a:r>
              <a:rPr lang="en-US" dirty="0"/>
              <a:t> &lt;script&gt;</a:t>
            </a:r>
          </a:p>
          <a:p>
            <a:r>
              <a:rPr lang="en-US" dirty="0"/>
              <a:t>    </a:t>
            </a:r>
            <a:r>
              <a:rPr lang="en-US" dirty="0" err="1"/>
              <a:t>var</a:t>
            </a:r>
            <a:r>
              <a:rPr lang="en-US" dirty="0"/>
              <a:t> x = 10;</a:t>
            </a:r>
          </a:p>
          <a:p>
            <a:r>
              <a:rPr lang="en-US" dirty="0"/>
              <a:t>    </a:t>
            </a:r>
            <a:r>
              <a:rPr lang="en-US" dirty="0" err="1"/>
              <a:t>var</a:t>
            </a:r>
            <a:r>
              <a:rPr lang="en-US" dirty="0"/>
              <a:t> y = </a:t>
            </a:r>
            <a:r>
              <a:rPr lang="en-US" dirty="0" err="1"/>
              <a:t>x.toString</a:t>
            </a:r>
            <a:r>
              <a:rPr lang="en-US" dirty="0"/>
              <a:t>();</a:t>
            </a:r>
          </a:p>
          <a:p>
            <a:r>
              <a:rPr lang="en-US" dirty="0"/>
              <a:t>    </a:t>
            </a:r>
            <a:r>
              <a:rPr lang="en-US" dirty="0" err="1"/>
              <a:t>document.write</a:t>
            </a:r>
            <a:r>
              <a:rPr lang="en-US" dirty="0"/>
              <a:t>(y);  // '10'</a:t>
            </a:r>
          </a:p>
          <a:p>
            <a:r>
              <a:rPr lang="en-US" dirty="0"/>
              <a:t>    </a:t>
            </a:r>
            <a:r>
              <a:rPr lang="en-US" dirty="0" err="1"/>
              <a:t>document.write</a:t>
            </a:r>
            <a:r>
              <a:rPr lang="en-US" dirty="0"/>
              <a:t>(</a:t>
            </a:r>
            <a:r>
              <a:rPr lang="en-US" dirty="0" err="1"/>
              <a:t>typeof</a:t>
            </a:r>
            <a:r>
              <a:rPr lang="en-US" dirty="0"/>
              <a:t> y + "&lt;</a:t>
            </a:r>
            <a:r>
              <a:rPr lang="en-US" dirty="0" err="1"/>
              <a:t>br</a:t>
            </a:r>
            <a:r>
              <a:rPr lang="en-US" dirty="0"/>
              <a:t>&gt;");  // string</a:t>
            </a:r>
          </a:p>
          <a:p>
            <a:r>
              <a:rPr lang="en-US" dirty="0"/>
              <a:t>    </a:t>
            </a:r>
            <a:r>
              <a:rPr lang="en-US" dirty="0" err="1"/>
              <a:t>document.write</a:t>
            </a:r>
            <a:r>
              <a:rPr lang="en-US" dirty="0"/>
              <a:t>(</a:t>
            </a:r>
            <a:r>
              <a:rPr lang="en-US" dirty="0" err="1"/>
              <a:t>typeof</a:t>
            </a:r>
            <a:r>
              <a:rPr lang="en-US" dirty="0"/>
              <a:t> x + "&lt;</a:t>
            </a:r>
            <a:r>
              <a:rPr lang="en-US" dirty="0" err="1"/>
              <a:t>br</a:t>
            </a:r>
            <a:r>
              <a:rPr lang="en-US" dirty="0"/>
              <a:t>&gt;");  // number</a:t>
            </a:r>
          </a:p>
          <a:p>
            <a:r>
              <a:rPr lang="en-US" dirty="0"/>
              <a:t>    </a:t>
            </a:r>
          </a:p>
          <a:p>
            <a:r>
              <a:rPr lang="en-US" dirty="0"/>
              <a:t>    </a:t>
            </a:r>
            <a:r>
              <a:rPr lang="en-US" dirty="0" err="1"/>
              <a:t>document.write</a:t>
            </a:r>
            <a:r>
              <a:rPr lang="en-US" dirty="0"/>
              <a:t>((12).</a:t>
            </a:r>
            <a:r>
              <a:rPr lang="en-US" dirty="0" err="1"/>
              <a:t>toString</a:t>
            </a:r>
            <a:r>
              <a:rPr lang="en-US" dirty="0"/>
              <a:t>() + "&lt;</a:t>
            </a:r>
            <a:r>
              <a:rPr lang="en-US" dirty="0" err="1"/>
              <a:t>br</a:t>
            </a:r>
            <a:r>
              <a:rPr lang="en-US" dirty="0"/>
              <a:t>&gt;");  // '12'</a:t>
            </a:r>
          </a:p>
          <a:p>
            <a:r>
              <a:rPr lang="en-US" dirty="0"/>
              <a:t>    </a:t>
            </a:r>
            <a:r>
              <a:rPr lang="en-US" dirty="0" err="1"/>
              <a:t>document.write</a:t>
            </a:r>
            <a:r>
              <a:rPr lang="en-US" dirty="0"/>
              <a:t>((15.6).</a:t>
            </a:r>
            <a:r>
              <a:rPr lang="en-US" dirty="0" err="1"/>
              <a:t>toString</a:t>
            </a:r>
            <a:r>
              <a:rPr lang="en-US" dirty="0"/>
              <a:t>() + "&lt;</a:t>
            </a:r>
            <a:r>
              <a:rPr lang="en-US" dirty="0" err="1"/>
              <a:t>br</a:t>
            </a:r>
            <a:r>
              <a:rPr lang="en-US" dirty="0"/>
              <a:t>&gt;");  // '15.6'</a:t>
            </a:r>
          </a:p>
          <a:p>
            <a:r>
              <a:rPr lang="en-US" dirty="0"/>
              <a:t>    </a:t>
            </a:r>
            <a:r>
              <a:rPr lang="en-US" dirty="0" err="1"/>
              <a:t>document.write</a:t>
            </a:r>
            <a:r>
              <a:rPr lang="en-US" dirty="0"/>
              <a:t>((6).</a:t>
            </a:r>
            <a:r>
              <a:rPr lang="en-US" dirty="0" err="1"/>
              <a:t>toString</a:t>
            </a:r>
            <a:r>
              <a:rPr lang="en-US" dirty="0"/>
              <a:t>(2) + "&lt;</a:t>
            </a:r>
            <a:r>
              <a:rPr lang="en-US" dirty="0" err="1"/>
              <a:t>br</a:t>
            </a:r>
            <a:r>
              <a:rPr lang="en-US" dirty="0"/>
              <a:t>&gt;");  // '110</a:t>
            </a:r>
            <a:r>
              <a:rPr lang="en-US" dirty="0" smtClean="0"/>
              <a:t>'    </a:t>
            </a:r>
            <a:endParaRPr lang="en-US" dirty="0"/>
          </a:p>
          <a:p>
            <a:r>
              <a:rPr lang="en-US" dirty="0"/>
              <a:t>    &lt;/script&gt;</a:t>
            </a:r>
          </a:p>
        </p:txBody>
      </p:sp>
    </p:spTree>
    <p:extLst>
      <p:ext uri="{BB962C8B-B14F-4D97-AF65-F5344CB8AC3E}">
        <p14:creationId xmlns:p14="http://schemas.microsoft.com/office/powerpoint/2010/main" val="3168708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431517" cy="369332"/>
          </a:xfrm>
          <a:prstGeom prst="rect">
            <a:avLst/>
          </a:prstGeom>
        </p:spPr>
        <p:txBody>
          <a:bodyPr wrap="none">
            <a:spAutoFit/>
          </a:bodyPr>
          <a:lstStyle/>
          <a:p>
            <a:pPr fontAlgn="base"/>
            <a:r>
              <a:rPr lang="en-US" b="1" dirty="0"/>
              <a:t>JavaScript Conditional Statements</a:t>
            </a:r>
          </a:p>
        </p:txBody>
      </p:sp>
      <p:sp>
        <p:nvSpPr>
          <p:cNvPr id="3" name="Rectangle 2"/>
          <p:cNvSpPr/>
          <p:nvPr/>
        </p:nvSpPr>
        <p:spPr>
          <a:xfrm>
            <a:off x="457200" y="762000"/>
            <a:ext cx="4572000" cy="1200329"/>
          </a:xfrm>
          <a:prstGeom prst="rect">
            <a:avLst/>
          </a:prstGeom>
        </p:spPr>
        <p:txBody>
          <a:bodyPr>
            <a:spAutoFit/>
          </a:bodyPr>
          <a:lstStyle/>
          <a:p>
            <a:r>
              <a:rPr lang="en-US" dirty="0"/>
              <a:t>The </a:t>
            </a:r>
            <a:r>
              <a:rPr lang="en-US" b="1" dirty="0"/>
              <a:t>if</a:t>
            </a:r>
            <a:r>
              <a:rPr lang="en-US" dirty="0"/>
              <a:t> statement</a:t>
            </a:r>
          </a:p>
          <a:p>
            <a:r>
              <a:rPr lang="en-US" dirty="0"/>
              <a:t>The </a:t>
            </a:r>
            <a:r>
              <a:rPr lang="en-US" b="1" dirty="0"/>
              <a:t>if...else</a:t>
            </a:r>
            <a:r>
              <a:rPr lang="en-US" dirty="0"/>
              <a:t> statement</a:t>
            </a:r>
          </a:p>
          <a:p>
            <a:r>
              <a:rPr lang="en-US" dirty="0"/>
              <a:t>The </a:t>
            </a:r>
            <a:r>
              <a:rPr lang="en-US" b="1" dirty="0"/>
              <a:t>if...else if....else</a:t>
            </a:r>
            <a:r>
              <a:rPr lang="en-US" dirty="0"/>
              <a:t> statement</a:t>
            </a:r>
          </a:p>
          <a:p>
            <a:r>
              <a:rPr lang="en-US" dirty="0"/>
              <a:t>The </a:t>
            </a:r>
            <a:r>
              <a:rPr lang="en-US" b="1" dirty="0"/>
              <a:t>switch...case</a:t>
            </a:r>
            <a:r>
              <a:rPr lang="en-US" dirty="0"/>
              <a:t> statement</a:t>
            </a:r>
          </a:p>
        </p:txBody>
      </p:sp>
      <p:sp>
        <p:nvSpPr>
          <p:cNvPr id="4" name="Rectangle 3"/>
          <p:cNvSpPr/>
          <p:nvPr/>
        </p:nvSpPr>
        <p:spPr>
          <a:xfrm>
            <a:off x="3886200" y="1676400"/>
            <a:ext cx="4572000" cy="923330"/>
          </a:xfrm>
          <a:prstGeom prst="rect">
            <a:avLst/>
          </a:prstGeom>
        </p:spPr>
        <p:txBody>
          <a:bodyPr>
            <a:spAutoFit/>
          </a:bodyPr>
          <a:lstStyle/>
          <a:p>
            <a:r>
              <a:rPr lang="en-US" dirty="0"/>
              <a:t>if(condition) {</a:t>
            </a:r>
            <a:br>
              <a:rPr lang="en-US" dirty="0"/>
            </a:br>
            <a:r>
              <a:rPr lang="en-US" dirty="0"/>
              <a:t>    </a:t>
            </a:r>
            <a:r>
              <a:rPr lang="en-US" i="1" dirty="0"/>
              <a:t>// Code to be executed</a:t>
            </a:r>
            <a:r>
              <a:rPr lang="en-US" dirty="0"/>
              <a:t/>
            </a:r>
            <a:br>
              <a:rPr lang="en-US" dirty="0"/>
            </a:br>
            <a:r>
              <a:rPr lang="en-US" dirty="0"/>
              <a:t>}</a:t>
            </a:r>
          </a:p>
        </p:txBody>
      </p:sp>
      <p:sp>
        <p:nvSpPr>
          <p:cNvPr id="5" name="Rectangle 4"/>
          <p:cNvSpPr/>
          <p:nvPr/>
        </p:nvSpPr>
        <p:spPr>
          <a:xfrm>
            <a:off x="304800" y="2971800"/>
            <a:ext cx="7772400" cy="2862322"/>
          </a:xfrm>
          <a:prstGeom prst="rect">
            <a:avLst/>
          </a:prstGeom>
        </p:spPr>
        <p:txBody>
          <a:bodyPr wrap="square">
            <a:spAutoFit/>
          </a:bodyPr>
          <a:lstStyle/>
          <a:p>
            <a:r>
              <a:rPr lang="en-US" dirty="0" smtClean="0"/>
              <a:t>&lt;</a:t>
            </a:r>
            <a:r>
              <a:rPr lang="en-US" dirty="0"/>
              <a:t>script&gt;</a:t>
            </a:r>
          </a:p>
          <a:p>
            <a:r>
              <a:rPr lang="en-US" dirty="0"/>
              <a:t>    </a:t>
            </a:r>
            <a:r>
              <a:rPr lang="en-US" dirty="0" err="1"/>
              <a:t>var</a:t>
            </a:r>
            <a:r>
              <a:rPr lang="en-US" dirty="0"/>
              <a:t> now = new Date();</a:t>
            </a:r>
          </a:p>
          <a:p>
            <a:r>
              <a:rPr lang="en-US" dirty="0"/>
              <a:t>    </a:t>
            </a:r>
            <a:r>
              <a:rPr lang="en-US" dirty="0" err="1"/>
              <a:t>var</a:t>
            </a:r>
            <a:r>
              <a:rPr lang="en-US" dirty="0"/>
              <a:t> </a:t>
            </a:r>
            <a:r>
              <a:rPr lang="en-US" dirty="0" err="1"/>
              <a:t>dayOfWeek</a:t>
            </a:r>
            <a:r>
              <a:rPr lang="en-US" dirty="0"/>
              <a:t> = </a:t>
            </a:r>
            <a:r>
              <a:rPr lang="en-US" dirty="0" err="1"/>
              <a:t>now.getDay</a:t>
            </a:r>
            <a:r>
              <a:rPr lang="en-US" dirty="0"/>
              <a:t>(); // Sunday - Saturday : 0 - 6</a:t>
            </a:r>
          </a:p>
          <a:p>
            <a:r>
              <a:rPr lang="en-US" dirty="0"/>
              <a:t>    </a:t>
            </a:r>
          </a:p>
          <a:p>
            <a:r>
              <a:rPr lang="en-US" dirty="0"/>
              <a:t>    if(</a:t>
            </a:r>
            <a:r>
              <a:rPr lang="en-US" dirty="0" err="1"/>
              <a:t>dayOfWeek</a:t>
            </a:r>
            <a:r>
              <a:rPr lang="en-US" dirty="0"/>
              <a:t> == 5) {</a:t>
            </a:r>
          </a:p>
          <a:p>
            <a:r>
              <a:rPr lang="en-US" dirty="0"/>
              <a:t>        </a:t>
            </a:r>
            <a:r>
              <a:rPr lang="en-US" dirty="0" err="1"/>
              <a:t>document.write</a:t>
            </a:r>
            <a:r>
              <a:rPr lang="en-US" dirty="0"/>
              <a:t>("Have a nice weekend!");</a:t>
            </a:r>
          </a:p>
          <a:p>
            <a:r>
              <a:rPr lang="en-US" dirty="0"/>
              <a:t>    }</a:t>
            </a:r>
          </a:p>
          <a:p>
            <a:r>
              <a:rPr lang="en-US" dirty="0"/>
              <a:t>    &lt;/script&gt;</a:t>
            </a:r>
          </a:p>
          <a:p>
            <a:r>
              <a:rPr lang="en-US" dirty="0"/>
              <a:t>    &lt;p&gt;&lt;strong&gt;Note:&lt;/strong&gt; This example will print "Have a nice weekend!" if the current day is Friday.&lt;/p</a:t>
            </a:r>
            <a:r>
              <a:rPr lang="en-US" dirty="0" smtClean="0"/>
              <a:t>&gt;</a:t>
            </a:r>
            <a:endParaRPr lang="en-US" dirty="0"/>
          </a:p>
        </p:txBody>
      </p:sp>
    </p:spTree>
    <p:extLst>
      <p:ext uri="{BB962C8B-B14F-4D97-AF65-F5344CB8AC3E}">
        <p14:creationId xmlns:p14="http://schemas.microsoft.com/office/powerpoint/2010/main" val="801455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39296"/>
            <a:ext cx="7086600" cy="2862322"/>
          </a:xfrm>
          <a:prstGeom prst="rect">
            <a:avLst/>
          </a:prstGeom>
        </p:spPr>
        <p:txBody>
          <a:bodyPr wrap="square">
            <a:spAutoFit/>
          </a:bodyPr>
          <a:lstStyle/>
          <a:p>
            <a:r>
              <a:rPr lang="en-US" dirty="0"/>
              <a:t> &lt;script&gt;</a:t>
            </a:r>
          </a:p>
          <a:p>
            <a:r>
              <a:rPr lang="en-US" dirty="0"/>
              <a:t>    </a:t>
            </a:r>
            <a:r>
              <a:rPr lang="en-US" dirty="0" err="1"/>
              <a:t>var</a:t>
            </a:r>
            <a:r>
              <a:rPr lang="en-US" dirty="0"/>
              <a:t> now = new Date();</a:t>
            </a:r>
          </a:p>
          <a:p>
            <a:r>
              <a:rPr lang="en-US" dirty="0"/>
              <a:t>    </a:t>
            </a:r>
            <a:r>
              <a:rPr lang="en-US" dirty="0" err="1"/>
              <a:t>var</a:t>
            </a:r>
            <a:r>
              <a:rPr lang="en-US" dirty="0"/>
              <a:t> </a:t>
            </a:r>
            <a:r>
              <a:rPr lang="en-US" dirty="0" err="1"/>
              <a:t>dayOfWeek</a:t>
            </a:r>
            <a:r>
              <a:rPr lang="en-US" dirty="0"/>
              <a:t> = </a:t>
            </a:r>
            <a:r>
              <a:rPr lang="en-US" dirty="0" err="1"/>
              <a:t>now.getDay</a:t>
            </a:r>
            <a:r>
              <a:rPr lang="en-US" dirty="0"/>
              <a:t>(); // Sunday - Saturday : 0 - 6</a:t>
            </a:r>
          </a:p>
          <a:p>
            <a:r>
              <a:rPr lang="en-US" dirty="0"/>
              <a:t>    </a:t>
            </a:r>
          </a:p>
          <a:p>
            <a:r>
              <a:rPr lang="en-US" dirty="0"/>
              <a:t>    if(</a:t>
            </a:r>
            <a:r>
              <a:rPr lang="en-US" dirty="0" err="1"/>
              <a:t>dayOfWeek</a:t>
            </a:r>
            <a:r>
              <a:rPr lang="en-US" dirty="0"/>
              <a:t> == 5) {</a:t>
            </a:r>
          </a:p>
          <a:p>
            <a:r>
              <a:rPr lang="en-US" dirty="0"/>
              <a:t>        </a:t>
            </a:r>
            <a:r>
              <a:rPr lang="en-US" dirty="0" err="1"/>
              <a:t>document.write</a:t>
            </a:r>
            <a:r>
              <a:rPr lang="en-US" dirty="0"/>
              <a:t>("Have a nice weekend!");</a:t>
            </a:r>
          </a:p>
          <a:p>
            <a:r>
              <a:rPr lang="en-US" dirty="0"/>
              <a:t>    } else {</a:t>
            </a:r>
          </a:p>
          <a:p>
            <a:r>
              <a:rPr lang="en-US" dirty="0"/>
              <a:t>        </a:t>
            </a:r>
            <a:r>
              <a:rPr lang="en-US" dirty="0" err="1"/>
              <a:t>document.write</a:t>
            </a:r>
            <a:r>
              <a:rPr lang="en-US" dirty="0"/>
              <a:t>("Have a nice day!");</a:t>
            </a:r>
          </a:p>
          <a:p>
            <a:r>
              <a:rPr lang="en-US" dirty="0"/>
              <a:t>    }</a:t>
            </a:r>
          </a:p>
          <a:p>
            <a:r>
              <a:rPr lang="en-US" dirty="0"/>
              <a:t>    &lt;/script&gt;</a:t>
            </a:r>
          </a:p>
        </p:txBody>
      </p:sp>
    </p:spTree>
    <p:extLst>
      <p:ext uri="{BB962C8B-B14F-4D97-AF65-F5344CB8AC3E}">
        <p14:creationId xmlns:p14="http://schemas.microsoft.com/office/powerpoint/2010/main" val="3587533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7543800" cy="3416320"/>
          </a:xfrm>
          <a:prstGeom prst="rect">
            <a:avLst/>
          </a:prstGeom>
        </p:spPr>
        <p:txBody>
          <a:bodyPr wrap="square">
            <a:spAutoFit/>
          </a:bodyPr>
          <a:lstStyle/>
          <a:p>
            <a:r>
              <a:rPr lang="en-US" dirty="0"/>
              <a:t> &lt;script&gt;</a:t>
            </a:r>
          </a:p>
          <a:p>
            <a:r>
              <a:rPr lang="en-US" dirty="0"/>
              <a:t>    </a:t>
            </a:r>
            <a:r>
              <a:rPr lang="en-US" dirty="0" err="1"/>
              <a:t>var</a:t>
            </a:r>
            <a:r>
              <a:rPr lang="en-US" dirty="0"/>
              <a:t> now = new Date();</a:t>
            </a:r>
          </a:p>
          <a:p>
            <a:r>
              <a:rPr lang="en-US" dirty="0"/>
              <a:t>    </a:t>
            </a:r>
            <a:r>
              <a:rPr lang="en-US" dirty="0" err="1"/>
              <a:t>var</a:t>
            </a:r>
            <a:r>
              <a:rPr lang="en-US" dirty="0"/>
              <a:t> </a:t>
            </a:r>
            <a:r>
              <a:rPr lang="en-US" dirty="0" err="1"/>
              <a:t>dayOfWeek</a:t>
            </a:r>
            <a:r>
              <a:rPr lang="en-US" dirty="0"/>
              <a:t> = </a:t>
            </a:r>
            <a:r>
              <a:rPr lang="en-US" dirty="0" err="1"/>
              <a:t>now.getDay</a:t>
            </a:r>
            <a:r>
              <a:rPr lang="en-US" dirty="0"/>
              <a:t>(); // Sunday - Saturday : 0 - 6</a:t>
            </a:r>
          </a:p>
          <a:p>
            <a:r>
              <a:rPr lang="en-US" dirty="0"/>
              <a:t>    </a:t>
            </a:r>
          </a:p>
          <a:p>
            <a:r>
              <a:rPr lang="en-US" dirty="0"/>
              <a:t>    if(</a:t>
            </a:r>
            <a:r>
              <a:rPr lang="en-US" dirty="0" err="1"/>
              <a:t>dayOfWeek</a:t>
            </a:r>
            <a:r>
              <a:rPr lang="en-US" dirty="0"/>
              <a:t> == 5) {</a:t>
            </a:r>
          </a:p>
          <a:p>
            <a:r>
              <a:rPr lang="en-US" dirty="0"/>
              <a:t>        </a:t>
            </a:r>
            <a:r>
              <a:rPr lang="en-US" dirty="0" err="1"/>
              <a:t>document.write</a:t>
            </a:r>
            <a:r>
              <a:rPr lang="en-US" dirty="0"/>
              <a:t>("Have a nice weekend!");</a:t>
            </a:r>
          </a:p>
          <a:p>
            <a:r>
              <a:rPr lang="en-US" dirty="0"/>
              <a:t>    } else if(</a:t>
            </a:r>
            <a:r>
              <a:rPr lang="en-US" dirty="0" err="1"/>
              <a:t>dayOfWeek</a:t>
            </a:r>
            <a:r>
              <a:rPr lang="en-US" dirty="0"/>
              <a:t> == 0) {</a:t>
            </a:r>
          </a:p>
          <a:p>
            <a:r>
              <a:rPr lang="en-US" dirty="0"/>
              <a:t>        </a:t>
            </a:r>
            <a:r>
              <a:rPr lang="en-US" dirty="0" err="1"/>
              <a:t>document.write</a:t>
            </a:r>
            <a:r>
              <a:rPr lang="en-US" dirty="0"/>
              <a:t>("Have a nice Sunday!");</a:t>
            </a:r>
          </a:p>
          <a:p>
            <a:r>
              <a:rPr lang="en-US" dirty="0"/>
              <a:t>    } else {</a:t>
            </a:r>
          </a:p>
          <a:p>
            <a:r>
              <a:rPr lang="en-US" dirty="0"/>
              <a:t>        </a:t>
            </a:r>
            <a:r>
              <a:rPr lang="en-US" dirty="0" err="1"/>
              <a:t>document.write</a:t>
            </a:r>
            <a:r>
              <a:rPr lang="en-US" dirty="0"/>
              <a:t>("Have a nice day!");</a:t>
            </a:r>
          </a:p>
          <a:p>
            <a:r>
              <a:rPr lang="en-US" dirty="0"/>
              <a:t>    }</a:t>
            </a:r>
          </a:p>
          <a:p>
            <a:r>
              <a:rPr lang="en-US" dirty="0"/>
              <a:t>    &lt;/script&gt;</a:t>
            </a:r>
          </a:p>
        </p:txBody>
      </p:sp>
    </p:spTree>
    <p:extLst>
      <p:ext uri="{BB962C8B-B14F-4D97-AF65-F5344CB8AC3E}">
        <p14:creationId xmlns:p14="http://schemas.microsoft.com/office/powerpoint/2010/main" val="3020669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763000" cy="5078313"/>
          </a:xfrm>
          <a:prstGeom prst="rect">
            <a:avLst/>
          </a:prstGeom>
        </p:spPr>
        <p:txBody>
          <a:bodyPr wrap="square">
            <a:spAutoFit/>
          </a:bodyPr>
          <a:lstStyle/>
          <a:p>
            <a:r>
              <a:rPr lang="en-US" dirty="0"/>
              <a:t>&lt;script&gt;</a:t>
            </a:r>
          </a:p>
          <a:p>
            <a:r>
              <a:rPr lang="en-US" dirty="0"/>
              <a:t>function analyzeColor3(</a:t>
            </a:r>
            <a:r>
              <a:rPr lang="en-US" dirty="0" err="1"/>
              <a:t>myColor</a:t>
            </a:r>
            <a:r>
              <a:rPr lang="en-US" dirty="0"/>
              <a:t>) {</a:t>
            </a:r>
          </a:p>
          <a:p>
            <a:r>
              <a:rPr lang="en-US" dirty="0"/>
              <a:t>	if (</a:t>
            </a:r>
            <a:r>
              <a:rPr lang="en-US" dirty="0" err="1"/>
              <a:t>myColor</a:t>
            </a:r>
            <a:r>
              <a:rPr lang="en-US" dirty="0"/>
              <a:t> == "Blue") {</a:t>
            </a:r>
          </a:p>
          <a:p>
            <a:r>
              <a:rPr lang="en-US" dirty="0"/>
              <a:t>		alert("Just like the sky!");</a:t>
            </a:r>
          </a:p>
          <a:p>
            <a:r>
              <a:rPr lang="en-US" dirty="0"/>
              <a:t>		}</a:t>
            </a:r>
          </a:p>
          <a:p>
            <a:r>
              <a:rPr lang="en-US" dirty="0"/>
              <a:t>	else if (</a:t>
            </a:r>
            <a:r>
              <a:rPr lang="en-US" dirty="0" err="1"/>
              <a:t>myColor</a:t>
            </a:r>
            <a:r>
              <a:rPr lang="en-US" dirty="0"/>
              <a:t> == "Red") {</a:t>
            </a:r>
          </a:p>
          <a:p>
            <a:r>
              <a:rPr lang="en-US" dirty="0"/>
              <a:t>		alert("Just like shiraz!");</a:t>
            </a:r>
          </a:p>
          <a:p>
            <a:r>
              <a:rPr lang="en-US" dirty="0"/>
              <a:t>	}</a:t>
            </a:r>
          </a:p>
          <a:p>
            <a:r>
              <a:rPr lang="en-US" dirty="0"/>
              <a:t>	else {</a:t>
            </a:r>
          </a:p>
          <a:p>
            <a:r>
              <a:rPr lang="en-US" dirty="0"/>
              <a:t>		alert("Suit yourself then...");</a:t>
            </a:r>
          </a:p>
          <a:p>
            <a:r>
              <a:rPr lang="en-US" dirty="0"/>
              <a:t>	}</a:t>
            </a:r>
          </a:p>
          <a:p>
            <a:r>
              <a:rPr lang="en-US" dirty="0"/>
              <a:t>}</a:t>
            </a:r>
          </a:p>
          <a:p>
            <a:r>
              <a:rPr lang="en-US" dirty="0"/>
              <a:t>&lt;/script&gt;</a:t>
            </a:r>
          </a:p>
          <a:p>
            <a:r>
              <a:rPr lang="en-US" dirty="0"/>
              <a:t>&lt;h3&gt;Favorite Color&lt;/h3&gt;</a:t>
            </a:r>
          </a:p>
          <a:p>
            <a:r>
              <a:rPr lang="en-US" dirty="0"/>
              <a:t>&lt;label&gt;</a:t>
            </a:r>
          </a:p>
          <a:p>
            <a:r>
              <a:rPr lang="en-US" dirty="0"/>
              <a:t>	&lt;input type="radio" name="fav_color3" value="Blue" </a:t>
            </a:r>
            <a:r>
              <a:rPr lang="en-US" dirty="0" err="1"/>
              <a:t>onclick</a:t>
            </a:r>
            <a:r>
              <a:rPr lang="en-US" dirty="0"/>
              <a:t>="analyzeColor3(</a:t>
            </a:r>
            <a:r>
              <a:rPr lang="en-US" dirty="0" err="1"/>
              <a:t>this.value</a:t>
            </a:r>
            <a:r>
              <a:rPr lang="en-US" dirty="0"/>
              <a:t>);"&gt; Blue </a:t>
            </a:r>
          </a:p>
          <a:p>
            <a:r>
              <a:rPr lang="en-US" dirty="0"/>
              <a:t>&lt;/label</a:t>
            </a:r>
            <a:r>
              <a:rPr lang="en-US" dirty="0" smtClean="0"/>
              <a:t>&gt;</a:t>
            </a:r>
            <a:endParaRPr lang="en-US" dirty="0"/>
          </a:p>
        </p:txBody>
      </p:sp>
    </p:spTree>
    <p:extLst>
      <p:ext uri="{BB962C8B-B14F-4D97-AF65-F5344CB8AC3E}">
        <p14:creationId xmlns:p14="http://schemas.microsoft.com/office/powerpoint/2010/main" val="792960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9600"/>
            <a:ext cx="8915400" cy="3416320"/>
          </a:xfrm>
          <a:prstGeom prst="rect">
            <a:avLst/>
          </a:prstGeom>
        </p:spPr>
        <p:txBody>
          <a:bodyPr wrap="square">
            <a:spAutoFit/>
          </a:bodyPr>
          <a:lstStyle/>
          <a:p>
            <a:r>
              <a:rPr lang="en-US" dirty="0"/>
              <a:t>&lt;label&gt;</a:t>
            </a:r>
          </a:p>
          <a:p>
            <a:r>
              <a:rPr lang="en-US" dirty="0"/>
              <a:t>	&lt;input type="radio" name="fav_color3" value="Red" </a:t>
            </a:r>
            <a:r>
              <a:rPr lang="en-US" dirty="0" err="1"/>
              <a:t>onclick</a:t>
            </a:r>
            <a:r>
              <a:rPr lang="en-US" dirty="0"/>
              <a:t>="analyzeColor3(</a:t>
            </a:r>
            <a:r>
              <a:rPr lang="en-US" dirty="0" err="1"/>
              <a:t>this.value</a:t>
            </a:r>
            <a:r>
              <a:rPr lang="en-US" dirty="0"/>
              <a:t>);"&gt; Red </a:t>
            </a:r>
          </a:p>
          <a:p>
            <a:r>
              <a:rPr lang="en-US" dirty="0"/>
              <a:t>&lt;/label&gt;</a:t>
            </a:r>
          </a:p>
          <a:p>
            <a:r>
              <a:rPr lang="en-US" dirty="0"/>
              <a:t>&lt;label&gt;</a:t>
            </a:r>
          </a:p>
          <a:p>
            <a:r>
              <a:rPr lang="en-US" dirty="0"/>
              <a:t>	&lt;input type="radio" name="fav_color3" value="Green" </a:t>
            </a:r>
            <a:r>
              <a:rPr lang="en-US" dirty="0" err="1"/>
              <a:t>onclick</a:t>
            </a:r>
            <a:r>
              <a:rPr lang="en-US" dirty="0"/>
              <a:t>="analyzeColor3(</a:t>
            </a:r>
            <a:r>
              <a:rPr lang="en-US" dirty="0" err="1"/>
              <a:t>this.value</a:t>
            </a:r>
            <a:r>
              <a:rPr lang="en-US" dirty="0"/>
              <a:t>);"&gt; Green </a:t>
            </a:r>
          </a:p>
          <a:p>
            <a:r>
              <a:rPr lang="en-US" dirty="0"/>
              <a:t>&lt;/label&gt;</a:t>
            </a:r>
          </a:p>
          <a:p>
            <a:r>
              <a:rPr lang="en-US" dirty="0"/>
              <a:t>&lt;label&gt;</a:t>
            </a:r>
          </a:p>
          <a:p>
            <a:r>
              <a:rPr lang="en-US" dirty="0"/>
              <a:t>	&lt;input type="radio" name="fav_color3" value="None" </a:t>
            </a:r>
            <a:r>
              <a:rPr lang="en-US" dirty="0" err="1"/>
              <a:t>onclick</a:t>
            </a:r>
            <a:r>
              <a:rPr lang="en-US" dirty="0"/>
              <a:t>="analyzeColor3(</a:t>
            </a:r>
            <a:r>
              <a:rPr lang="en-US" dirty="0" err="1"/>
              <a:t>this.value</a:t>
            </a:r>
            <a:r>
              <a:rPr lang="en-US" dirty="0"/>
              <a:t>);"&gt; None</a:t>
            </a:r>
          </a:p>
          <a:p>
            <a:r>
              <a:rPr lang="en-US" dirty="0"/>
              <a:t>&lt;/label&gt;</a:t>
            </a:r>
          </a:p>
        </p:txBody>
      </p:sp>
      <p:sp>
        <p:nvSpPr>
          <p:cNvPr id="3" name="Rectangle 2"/>
          <p:cNvSpPr/>
          <p:nvPr/>
        </p:nvSpPr>
        <p:spPr>
          <a:xfrm>
            <a:off x="90055" y="4343400"/>
            <a:ext cx="2229008" cy="369332"/>
          </a:xfrm>
          <a:prstGeom prst="rect">
            <a:avLst/>
          </a:prstGeom>
        </p:spPr>
        <p:txBody>
          <a:bodyPr wrap="none">
            <a:spAutoFit/>
          </a:bodyPr>
          <a:lstStyle/>
          <a:p>
            <a:pPr fontAlgn="base"/>
            <a:r>
              <a:rPr lang="en-US" b="1" dirty="0"/>
              <a:t>The Ternary Operator</a:t>
            </a:r>
          </a:p>
        </p:txBody>
      </p:sp>
      <p:sp>
        <p:nvSpPr>
          <p:cNvPr id="4" name="Rectangle 3"/>
          <p:cNvSpPr/>
          <p:nvPr/>
        </p:nvSpPr>
        <p:spPr>
          <a:xfrm>
            <a:off x="304800" y="4712732"/>
            <a:ext cx="8686800" cy="369332"/>
          </a:xfrm>
          <a:prstGeom prst="rect">
            <a:avLst/>
          </a:prstGeom>
        </p:spPr>
        <p:txBody>
          <a:bodyPr wrap="square">
            <a:spAutoFit/>
          </a:bodyPr>
          <a:lstStyle/>
          <a:p>
            <a:r>
              <a:rPr lang="en-US" dirty="0"/>
              <a:t>The ternary operator provides a shorthand way of writing the </a:t>
            </a:r>
            <a:r>
              <a:rPr lang="en-US" i="1" dirty="0"/>
              <a:t>if...else</a:t>
            </a:r>
            <a:r>
              <a:rPr lang="en-US" dirty="0"/>
              <a:t> statements.</a:t>
            </a:r>
          </a:p>
        </p:txBody>
      </p:sp>
      <p:sp>
        <p:nvSpPr>
          <p:cNvPr id="5" name="Rectangle 4"/>
          <p:cNvSpPr/>
          <p:nvPr/>
        </p:nvSpPr>
        <p:spPr>
          <a:xfrm>
            <a:off x="914400" y="5257800"/>
            <a:ext cx="3931782" cy="369332"/>
          </a:xfrm>
          <a:prstGeom prst="rect">
            <a:avLst/>
          </a:prstGeom>
        </p:spPr>
        <p:txBody>
          <a:bodyPr wrap="none">
            <a:spAutoFit/>
          </a:bodyPr>
          <a:lstStyle/>
          <a:p>
            <a:r>
              <a:rPr lang="en-US" dirty="0" err="1"/>
              <a:t>var</a:t>
            </a:r>
            <a:r>
              <a:rPr lang="en-US" dirty="0"/>
              <a:t> result = (condition) ? value1 : value2</a:t>
            </a:r>
          </a:p>
        </p:txBody>
      </p:sp>
    </p:spTree>
    <p:extLst>
      <p:ext uri="{BB962C8B-B14F-4D97-AF65-F5344CB8AC3E}">
        <p14:creationId xmlns:p14="http://schemas.microsoft.com/office/powerpoint/2010/main" val="4540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3944600"/>
              </p:ext>
            </p:extLst>
          </p:nvPr>
        </p:nvGraphicFramePr>
        <p:xfrm>
          <a:off x="1433512" y="838200"/>
          <a:ext cx="6276976" cy="4114800"/>
        </p:xfrm>
        <a:graphic>
          <a:graphicData uri="http://schemas.openxmlformats.org/drawingml/2006/table">
            <a:tbl>
              <a:tblPr/>
              <a:tblGrid>
                <a:gridCol w="1883093"/>
                <a:gridCol w="4393883"/>
              </a:tblGrid>
              <a:tr h="0">
                <a:tc>
                  <a:txBody>
                    <a:bodyPr/>
                    <a:lstStyle/>
                    <a:p>
                      <a:pPr fontAlgn="t"/>
                      <a:r>
                        <a:rPr lang="en-US" b="0" dirty="0">
                          <a:effectLst/>
                        </a:rPr>
                        <a:t>Operator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b="0" dirty="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Is equal to</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Is identical (is equal to and is of the same type)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Is not equal to</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Is not identical</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&gt;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Greater than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&gt;=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Greater than or equal to</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&lt;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Less than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&lt;=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Less than or equal to</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433513"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68203" rIns="9144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Kadwa"/>
                <a:cs typeface="Arial" pitchFamily="34" charset="0"/>
              </a:rPr>
              <a:t>Comparison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856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6324600" cy="2862322"/>
          </a:xfrm>
          <a:prstGeom prst="rect">
            <a:avLst/>
          </a:prstGeom>
        </p:spPr>
        <p:txBody>
          <a:bodyPr wrap="square">
            <a:spAutoFit/>
          </a:bodyPr>
          <a:lstStyle/>
          <a:p>
            <a:r>
              <a:rPr lang="en-US" dirty="0"/>
              <a:t>&lt;script&gt;</a:t>
            </a:r>
          </a:p>
          <a:p>
            <a:r>
              <a:rPr lang="en-US" dirty="0"/>
              <a:t>    </a:t>
            </a:r>
            <a:r>
              <a:rPr lang="en-US" dirty="0" err="1"/>
              <a:t>var</a:t>
            </a:r>
            <a:r>
              <a:rPr lang="en-US" dirty="0"/>
              <a:t> </a:t>
            </a:r>
            <a:r>
              <a:rPr lang="en-US" dirty="0" err="1"/>
              <a:t>userType</a:t>
            </a:r>
            <a:r>
              <a:rPr lang="en-US" dirty="0"/>
              <a:t>;</a:t>
            </a:r>
          </a:p>
          <a:p>
            <a:r>
              <a:rPr lang="en-US" dirty="0"/>
              <a:t>    </a:t>
            </a:r>
            <a:r>
              <a:rPr lang="en-US" dirty="0" err="1"/>
              <a:t>var</a:t>
            </a:r>
            <a:r>
              <a:rPr lang="en-US" dirty="0"/>
              <a:t> age = 21;</a:t>
            </a:r>
          </a:p>
          <a:p>
            <a:r>
              <a:rPr lang="en-US" dirty="0"/>
              <a:t>    if(age &lt; 18) {</a:t>
            </a:r>
          </a:p>
          <a:p>
            <a:r>
              <a:rPr lang="en-US" dirty="0"/>
              <a:t>        </a:t>
            </a:r>
            <a:r>
              <a:rPr lang="en-US" dirty="0" err="1"/>
              <a:t>userType</a:t>
            </a:r>
            <a:r>
              <a:rPr lang="en-US" dirty="0"/>
              <a:t> = 'Child';</a:t>
            </a:r>
          </a:p>
          <a:p>
            <a:r>
              <a:rPr lang="en-US" dirty="0"/>
              <a:t>    } else {</a:t>
            </a:r>
          </a:p>
          <a:p>
            <a:r>
              <a:rPr lang="en-US" dirty="0"/>
              <a:t>        </a:t>
            </a:r>
            <a:r>
              <a:rPr lang="en-US" dirty="0" err="1"/>
              <a:t>userType</a:t>
            </a:r>
            <a:r>
              <a:rPr lang="en-US" dirty="0"/>
              <a:t> = 'Adult';</a:t>
            </a:r>
          </a:p>
          <a:p>
            <a:r>
              <a:rPr lang="en-US" dirty="0"/>
              <a:t>    }</a:t>
            </a:r>
          </a:p>
          <a:p>
            <a:r>
              <a:rPr lang="en-US" dirty="0"/>
              <a:t>    </a:t>
            </a:r>
            <a:r>
              <a:rPr lang="en-US" dirty="0" err="1"/>
              <a:t>document.write</a:t>
            </a:r>
            <a:r>
              <a:rPr lang="en-US" dirty="0"/>
              <a:t>(</a:t>
            </a:r>
            <a:r>
              <a:rPr lang="en-US" dirty="0" err="1"/>
              <a:t>userType</a:t>
            </a:r>
            <a:r>
              <a:rPr lang="en-US" dirty="0"/>
              <a:t>); // Prints Adult</a:t>
            </a:r>
          </a:p>
          <a:p>
            <a:r>
              <a:rPr lang="en-US" dirty="0"/>
              <a:t>    &lt;/script&gt;</a:t>
            </a:r>
          </a:p>
        </p:txBody>
      </p:sp>
      <p:sp>
        <p:nvSpPr>
          <p:cNvPr id="3" name="Rectangle 2"/>
          <p:cNvSpPr/>
          <p:nvPr/>
        </p:nvSpPr>
        <p:spPr>
          <a:xfrm>
            <a:off x="76200" y="4178964"/>
            <a:ext cx="8763000" cy="1477328"/>
          </a:xfrm>
          <a:prstGeom prst="rect">
            <a:avLst/>
          </a:prstGeom>
        </p:spPr>
        <p:txBody>
          <a:bodyPr wrap="square">
            <a:spAutoFit/>
          </a:bodyPr>
          <a:lstStyle/>
          <a:p>
            <a:r>
              <a:rPr lang="en-US" dirty="0"/>
              <a:t> &lt;script&gt;</a:t>
            </a:r>
          </a:p>
          <a:p>
            <a:r>
              <a:rPr lang="en-US" dirty="0"/>
              <a:t>    </a:t>
            </a:r>
            <a:r>
              <a:rPr lang="en-US" dirty="0" err="1"/>
              <a:t>var</a:t>
            </a:r>
            <a:r>
              <a:rPr lang="en-US" dirty="0"/>
              <a:t> age = 21;</a:t>
            </a:r>
          </a:p>
          <a:p>
            <a:r>
              <a:rPr lang="en-US" dirty="0"/>
              <a:t>    </a:t>
            </a:r>
            <a:r>
              <a:rPr lang="en-US" dirty="0" err="1"/>
              <a:t>var</a:t>
            </a:r>
            <a:r>
              <a:rPr lang="en-US" dirty="0"/>
              <a:t> </a:t>
            </a:r>
            <a:r>
              <a:rPr lang="en-US" dirty="0" err="1"/>
              <a:t>userType</a:t>
            </a:r>
            <a:r>
              <a:rPr lang="en-US" dirty="0"/>
              <a:t> = age &lt; 18 ? 'Child' : 'Adult';</a:t>
            </a:r>
          </a:p>
          <a:p>
            <a:r>
              <a:rPr lang="en-US" dirty="0"/>
              <a:t>    </a:t>
            </a:r>
            <a:r>
              <a:rPr lang="en-US" dirty="0" err="1"/>
              <a:t>document.write</a:t>
            </a:r>
            <a:r>
              <a:rPr lang="en-US" dirty="0"/>
              <a:t>(</a:t>
            </a:r>
            <a:r>
              <a:rPr lang="en-US" dirty="0" err="1"/>
              <a:t>userType</a:t>
            </a:r>
            <a:r>
              <a:rPr lang="en-US" dirty="0"/>
              <a:t>); // Prints Adult</a:t>
            </a:r>
          </a:p>
          <a:p>
            <a:r>
              <a:rPr lang="en-US" dirty="0"/>
              <a:t>    &lt;/script&gt;</a:t>
            </a:r>
          </a:p>
        </p:txBody>
      </p:sp>
      <p:sp>
        <p:nvSpPr>
          <p:cNvPr id="4" name="Rectangle 3"/>
          <p:cNvSpPr/>
          <p:nvPr/>
        </p:nvSpPr>
        <p:spPr>
          <a:xfrm>
            <a:off x="152400" y="5830669"/>
            <a:ext cx="8763000" cy="646331"/>
          </a:xfrm>
          <a:prstGeom prst="rect">
            <a:avLst/>
          </a:prstGeom>
        </p:spPr>
        <p:txBody>
          <a:bodyPr wrap="square">
            <a:spAutoFit/>
          </a:bodyPr>
          <a:lstStyle/>
          <a:p>
            <a:r>
              <a:rPr lang="en-US" b="1" dirty="0"/>
              <a:t>Tip:</a:t>
            </a:r>
            <a:r>
              <a:rPr lang="en-US" dirty="0"/>
              <a:t> Code written using the ternary operator can be difficult to read sometimes. However, it provides a great way to write compact if-else statements.</a:t>
            </a:r>
          </a:p>
        </p:txBody>
      </p:sp>
    </p:spTree>
    <p:extLst>
      <p:ext uri="{BB962C8B-B14F-4D97-AF65-F5344CB8AC3E}">
        <p14:creationId xmlns:p14="http://schemas.microsoft.com/office/powerpoint/2010/main" val="449993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3582712" cy="369332"/>
          </a:xfrm>
          <a:prstGeom prst="rect">
            <a:avLst/>
          </a:prstGeom>
        </p:spPr>
        <p:txBody>
          <a:bodyPr wrap="none">
            <a:spAutoFit/>
          </a:bodyPr>
          <a:lstStyle/>
          <a:p>
            <a:pPr fontAlgn="base"/>
            <a:r>
              <a:rPr lang="en-US" b="1" dirty="0"/>
              <a:t>JavaScript Switch...Case Statements</a:t>
            </a:r>
          </a:p>
        </p:txBody>
      </p:sp>
      <p:sp>
        <p:nvSpPr>
          <p:cNvPr id="3" name="Rectangle 2"/>
          <p:cNvSpPr/>
          <p:nvPr/>
        </p:nvSpPr>
        <p:spPr>
          <a:xfrm>
            <a:off x="76200" y="609600"/>
            <a:ext cx="8839200" cy="646331"/>
          </a:xfrm>
          <a:prstGeom prst="rect">
            <a:avLst/>
          </a:prstGeom>
        </p:spPr>
        <p:txBody>
          <a:bodyPr wrap="square">
            <a:spAutoFit/>
          </a:bodyPr>
          <a:lstStyle/>
          <a:p>
            <a:r>
              <a:rPr lang="en-US" dirty="0"/>
              <a:t>The </a:t>
            </a:r>
            <a:r>
              <a:rPr lang="en-US" i="1" dirty="0" err="1"/>
              <a:t>switch..case</a:t>
            </a:r>
            <a:r>
              <a:rPr lang="en-US" dirty="0"/>
              <a:t> statement is an alternative to the </a:t>
            </a:r>
            <a:r>
              <a:rPr lang="en-US" i="1" dirty="0"/>
              <a:t>if...else if...else</a:t>
            </a:r>
            <a:r>
              <a:rPr lang="en-US" dirty="0"/>
              <a:t> statement, which does almost the same thing.</a:t>
            </a:r>
          </a:p>
        </p:txBody>
      </p:sp>
      <p:sp>
        <p:nvSpPr>
          <p:cNvPr id="4" name="Rectangle 3"/>
          <p:cNvSpPr/>
          <p:nvPr/>
        </p:nvSpPr>
        <p:spPr>
          <a:xfrm>
            <a:off x="685800" y="1720840"/>
            <a:ext cx="7391400" cy="3139321"/>
          </a:xfrm>
          <a:prstGeom prst="rect">
            <a:avLst/>
          </a:prstGeom>
        </p:spPr>
        <p:txBody>
          <a:bodyPr wrap="square">
            <a:spAutoFit/>
          </a:bodyPr>
          <a:lstStyle/>
          <a:p>
            <a:r>
              <a:rPr lang="en-US" dirty="0"/>
              <a:t>switch(x){</a:t>
            </a:r>
            <a:br>
              <a:rPr lang="en-US" dirty="0"/>
            </a:br>
            <a:r>
              <a:rPr lang="en-US" dirty="0"/>
              <a:t>    case value1:</a:t>
            </a:r>
            <a:br>
              <a:rPr lang="en-US" dirty="0"/>
            </a:br>
            <a:r>
              <a:rPr lang="en-US" dirty="0"/>
              <a:t>        // Code to be executed if x === value1</a:t>
            </a:r>
            <a:br>
              <a:rPr lang="en-US" dirty="0"/>
            </a:br>
            <a:r>
              <a:rPr lang="en-US" dirty="0"/>
              <a:t>        break;</a:t>
            </a:r>
            <a:br>
              <a:rPr lang="en-US" dirty="0"/>
            </a:br>
            <a:r>
              <a:rPr lang="en-US" dirty="0"/>
              <a:t>    case value2:</a:t>
            </a:r>
            <a:br>
              <a:rPr lang="en-US" dirty="0"/>
            </a:br>
            <a:r>
              <a:rPr lang="en-US" dirty="0"/>
              <a:t>        // Code to be executed if x === value2</a:t>
            </a:r>
            <a:br>
              <a:rPr lang="en-US" dirty="0"/>
            </a:br>
            <a:r>
              <a:rPr lang="en-US" dirty="0"/>
              <a:t>        break;</a:t>
            </a:r>
            <a:br>
              <a:rPr lang="en-US" dirty="0"/>
            </a:br>
            <a:r>
              <a:rPr lang="en-US" dirty="0"/>
              <a:t>    ...</a:t>
            </a:r>
            <a:br>
              <a:rPr lang="en-US" dirty="0"/>
            </a:br>
            <a:r>
              <a:rPr lang="en-US" dirty="0"/>
              <a:t>    default:</a:t>
            </a:r>
            <a:br>
              <a:rPr lang="en-US" dirty="0"/>
            </a:br>
            <a:r>
              <a:rPr lang="en-US" dirty="0"/>
              <a:t>        // Code to be executed if x is different from all values</a:t>
            </a:r>
            <a:br>
              <a:rPr lang="en-US" dirty="0"/>
            </a:br>
            <a:r>
              <a:rPr lang="en-US" dirty="0"/>
              <a:t>}</a:t>
            </a:r>
          </a:p>
        </p:txBody>
      </p:sp>
    </p:spTree>
    <p:extLst>
      <p:ext uri="{BB962C8B-B14F-4D97-AF65-F5344CB8AC3E}">
        <p14:creationId xmlns:p14="http://schemas.microsoft.com/office/powerpoint/2010/main" val="2630316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305800" cy="5909310"/>
          </a:xfrm>
          <a:prstGeom prst="rect">
            <a:avLst/>
          </a:prstGeom>
        </p:spPr>
        <p:txBody>
          <a:bodyPr wrap="square">
            <a:spAutoFit/>
          </a:bodyPr>
          <a:lstStyle/>
          <a:p>
            <a:r>
              <a:rPr lang="en-US" dirty="0"/>
              <a:t> &lt;script&gt;</a:t>
            </a:r>
          </a:p>
          <a:p>
            <a:r>
              <a:rPr lang="en-US" dirty="0"/>
              <a:t>    </a:t>
            </a:r>
            <a:r>
              <a:rPr lang="en-US" dirty="0" err="1"/>
              <a:t>var</a:t>
            </a:r>
            <a:r>
              <a:rPr lang="en-US" dirty="0"/>
              <a:t> d = new Date();</a:t>
            </a:r>
          </a:p>
          <a:p>
            <a:r>
              <a:rPr lang="en-US" dirty="0"/>
              <a:t>	</a:t>
            </a:r>
          </a:p>
          <a:p>
            <a:r>
              <a:rPr lang="en-US" dirty="0"/>
              <a:t>    switch(</a:t>
            </a:r>
            <a:r>
              <a:rPr lang="en-US" dirty="0" err="1"/>
              <a:t>d.getDay</a:t>
            </a:r>
            <a:r>
              <a:rPr lang="en-US" dirty="0"/>
              <a:t>()) {</a:t>
            </a:r>
          </a:p>
          <a:p>
            <a:r>
              <a:rPr lang="en-US" dirty="0"/>
              <a:t>        case 0:</a:t>
            </a:r>
          </a:p>
          <a:p>
            <a:r>
              <a:rPr lang="en-US" dirty="0"/>
              <a:t>            </a:t>
            </a:r>
            <a:r>
              <a:rPr lang="en-US" dirty="0" err="1"/>
              <a:t>document.write</a:t>
            </a:r>
            <a:r>
              <a:rPr lang="en-US" dirty="0"/>
              <a:t>("Today is Sunday.");</a:t>
            </a:r>
          </a:p>
          <a:p>
            <a:r>
              <a:rPr lang="en-US" dirty="0"/>
              <a:t>            break;</a:t>
            </a:r>
          </a:p>
          <a:p>
            <a:r>
              <a:rPr lang="en-US" dirty="0"/>
              <a:t>        case 1:</a:t>
            </a:r>
          </a:p>
          <a:p>
            <a:r>
              <a:rPr lang="en-US" dirty="0"/>
              <a:t>            </a:t>
            </a:r>
            <a:r>
              <a:rPr lang="en-US" dirty="0" err="1"/>
              <a:t>document.write</a:t>
            </a:r>
            <a:r>
              <a:rPr lang="en-US" dirty="0"/>
              <a:t>("Today is Monday.");</a:t>
            </a:r>
          </a:p>
          <a:p>
            <a:r>
              <a:rPr lang="en-US" dirty="0"/>
              <a:t>            break;</a:t>
            </a:r>
          </a:p>
          <a:p>
            <a:r>
              <a:rPr lang="en-US" dirty="0"/>
              <a:t>        case 2:</a:t>
            </a:r>
          </a:p>
          <a:p>
            <a:r>
              <a:rPr lang="en-US" dirty="0"/>
              <a:t>            </a:t>
            </a:r>
            <a:r>
              <a:rPr lang="en-US" dirty="0" err="1"/>
              <a:t>document.write</a:t>
            </a:r>
            <a:r>
              <a:rPr lang="en-US" dirty="0"/>
              <a:t>("Today is Tuesday.");</a:t>
            </a:r>
          </a:p>
          <a:p>
            <a:r>
              <a:rPr lang="en-US" dirty="0"/>
              <a:t>            break;</a:t>
            </a:r>
          </a:p>
          <a:p>
            <a:r>
              <a:rPr lang="en-US" dirty="0" smtClean="0"/>
              <a:t>          case </a:t>
            </a:r>
            <a:r>
              <a:rPr lang="en-US" dirty="0"/>
              <a:t>6:</a:t>
            </a:r>
          </a:p>
          <a:p>
            <a:r>
              <a:rPr lang="en-US" dirty="0"/>
              <a:t>            </a:t>
            </a:r>
            <a:r>
              <a:rPr lang="en-US" dirty="0" err="1"/>
              <a:t>document.write</a:t>
            </a:r>
            <a:r>
              <a:rPr lang="en-US" dirty="0"/>
              <a:t>("Today is Saturday.");</a:t>
            </a:r>
          </a:p>
          <a:p>
            <a:r>
              <a:rPr lang="en-US" dirty="0"/>
              <a:t>            break;   </a:t>
            </a:r>
          </a:p>
          <a:p>
            <a:r>
              <a:rPr lang="en-US" dirty="0"/>
              <a:t>        default:</a:t>
            </a:r>
          </a:p>
          <a:p>
            <a:r>
              <a:rPr lang="en-US" dirty="0"/>
              <a:t>            </a:t>
            </a:r>
            <a:r>
              <a:rPr lang="en-US" dirty="0" err="1"/>
              <a:t>document.write</a:t>
            </a:r>
            <a:r>
              <a:rPr lang="en-US" dirty="0"/>
              <a:t>("No information available for that day.");</a:t>
            </a:r>
          </a:p>
          <a:p>
            <a:r>
              <a:rPr lang="en-US" dirty="0"/>
              <a:t>            break;</a:t>
            </a:r>
          </a:p>
          <a:p>
            <a:r>
              <a:rPr lang="en-US" dirty="0"/>
              <a:t>    }</a:t>
            </a:r>
          </a:p>
          <a:p>
            <a:r>
              <a:rPr lang="en-US" dirty="0"/>
              <a:t>    &lt;/script&gt;</a:t>
            </a:r>
          </a:p>
        </p:txBody>
      </p:sp>
    </p:spTree>
    <p:extLst>
      <p:ext uri="{BB962C8B-B14F-4D97-AF65-F5344CB8AC3E}">
        <p14:creationId xmlns:p14="http://schemas.microsoft.com/office/powerpoint/2010/main" val="1335483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64488"/>
            <a:ext cx="7772400" cy="5355312"/>
          </a:xfrm>
          <a:prstGeom prst="rect">
            <a:avLst/>
          </a:prstGeom>
        </p:spPr>
        <p:txBody>
          <a:bodyPr wrap="square">
            <a:spAutoFit/>
          </a:bodyPr>
          <a:lstStyle/>
          <a:p>
            <a:r>
              <a:rPr lang="en-US" dirty="0"/>
              <a:t> &lt;script&gt;</a:t>
            </a:r>
          </a:p>
          <a:p>
            <a:r>
              <a:rPr lang="en-US" dirty="0"/>
              <a:t>    </a:t>
            </a:r>
            <a:r>
              <a:rPr lang="en-US" dirty="0" err="1"/>
              <a:t>var</a:t>
            </a:r>
            <a:r>
              <a:rPr lang="en-US" dirty="0"/>
              <a:t> d = new Date();</a:t>
            </a:r>
          </a:p>
          <a:p>
            <a:endParaRPr lang="en-US" dirty="0"/>
          </a:p>
          <a:p>
            <a:r>
              <a:rPr lang="en-US" dirty="0"/>
              <a:t>	switch(</a:t>
            </a:r>
            <a:r>
              <a:rPr lang="en-US" dirty="0" err="1"/>
              <a:t>d.getDay</a:t>
            </a:r>
            <a:r>
              <a:rPr lang="en-US" dirty="0"/>
              <a:t>()) {</a:t>
            </a:r>
          </a:p>
          <a:p>
            <a:r>
              <a:rPr lang="en-US" dirty="0"/>
              <a:t>		case 1:</a:t>
            </a:r>
          </a:p>
          <a:p>
            <a:r>
              <a:rPr lang="en-US" dirty="0"/>
              <a:t>		case 2:</a:t>
            </a:r>
          </a:p>
          <a:p>
            <a:r>
              <a:rPr lang="en-US" dirty="0"/>
              <a:t>		case 3:</a:t>
            </a:r>
          </a:p>
          <a:p>
            <a:r>
              <a:rPr lang="en-US" dirty="0"/>
              <a:t>		case 4:</a:t>
            </a:r>
          </a:p>
          <a:p>
            <a:r>
              <a:rPr lang="en-US" dirty="0"/>
              <a:t>		case 5:</a:t>
            </a:r>
          </a:p>
          <a:p>
            <a:r>
              <a:rPr lang="en-US" dirty="0"/>
              <a:t>			</a:t>
            </a:r>
            <a:r>
              <a:rPr lang="en-US" dirty="0" err="1"/>
              <a:t>document.write</a:t>
            </a:r>
            <a:r>
              <a:rPr lang="en-US" dirty="0"/>
              <a:t>("It is a weekday.");</a:t>
            </a:r>
          </a:p>
          <a:p>
            <a:r>
              <a:rPr lang="en-US" dirty="0"/>
              <a:t>			break; </a:t>
            </a:r>
          </a:p>
          <a:p>
            <a:r>
              <a:rPr lang="en-US" dirty="0"/>
              <a:t>		case 0:</a:t>
            </a:r>
          </a:p>
          <a:p>
            <a:r>
              <a:rPr lang="en-US" dirty="0"/>
              <a:t>		case 6:</a:t>
            </a:r>
          </a:p>
          <a:p>
            <a:r>
              <a:rPr lang="en-US" dirty="0"/>
              <a:t>			</a:t>
            </a:r>
            <a:r>
              <a:rPr lang="en-US" dirty="0" err="1"/>
              <a:t>document.write</a:t>
            </a:r>
            <a:r>
              <a:rPr lang="en-US" dirty="0"/>
              <a:t>("It is a weekend day.");</a:t>
            </a:r>
          </a:p>
          <a:p>
            <a:r>
              <a:rPr lang="en-US" dirty="0"/>
              <a:t>			break;</a:t>
            </a:r>
          </a:p>
          <a:p>
            <a:r>
              <a:rPr lang="en-US" dirty="0"/>
              <a:t>		default: </a:t>
            </a:r>
          </a:p>
          <a:p>
            <a:r>
              <a:rPr lang="en-US" dirty="0"/>
              <a:t>			</a:t>
            </a:r>
            <a:r>
              <a:rPr lang="en-US" dirty="0" err="1"/>
              <a:t>document.write</a:t>
            </a:r>
            <a:r>
              <a:rPr lang="en-US" dirty="0"/>
              <a:t>("Enjoy every day of your life.");</a:t>
            </a:r>
          </a:p>
          <a:p>
            <a:r>
              <a:rPr lang="en-US" dirty="0"/>
              <a:t>	}</a:t>
            </a:r>
          </a:p>
          <a:p>
            <a:r>
              <a:rPr lang="en-US" dirty="0"/>
              <a:t>    &lt;/script&gt;</a:t>
            </a:r>
          </a:p>
        </p:txBody>
      </p:sp>
    </p:spTree>
    <p:extLst>
      <p:ext uri="{BB962C8B-B14F-4D97-AF65-F5344CB8AC3E}">
        <p14:creationId xmlns:p14="http://schemas.microsoft.com/office/powerpoint/2010/main" val="3587502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136339"/>
            <a:ext cx="8382000" cy="2215991"/>
          </a:xfrm>
          <a:prstGeom prst="rect">
            <a:avLst/>
          </a:prstGeom>
        </p:spPr>
        <p:txBody>
          <a:bodyPr wrap="square">
            <a:spAutoFit/>
          </a:bodyPr>
          <a:lstStyle/>
          <a:p>
            <a:pPr fontAlgn="base"/>
            <a:r>
              <a:rPr lang="en-US" sz="2400" b="1" dirty="0"/>
              <a:t>What is an </a:t>
            </a:r>
            <a:r>
              <a:rPr lang="en-US" sz="2400" b="1" dirty="0" smtClean="0"/>
              <a:t>Array</a:t>
            </a:r>
          </a:p>
          <a:p>
            <a:pPr fontAlgn="base"/>
            <a:endParaRPr lang="en-US" sz="2400" b="1" dirty="0"/>
          </a:p>
          <a:p>
            <a:pPr fontAlgn="base"/>
            <a:r>
              <a:rPr lang="en-US" dirty="0">
                <a:solidFill>
                  <a:srgbClr val="FF0000"/>
                </a:solidFill>
              </a:rPr>
              <a:t>Arrays are complex variables that allow us to store more than one value or a group of values under a single variable name</a:t>
            </a:r>
            <a:r>
              <a:rPr lang="en-US" dirty="0"/>
              <a:t>. JavaScript arrays can store any valid value, including strings, numbers, objects, functions, and even other arrays, thus making it possible to create more complex data structures such as an array of objects or an array of arrays.</a:t>
            </a:r>
          </a:p>
        </p:txBody>
      </p:sp>
    </p:spTree>
    <p:extLst>
      <p:ext uri="{BB962C8B-B14F-4D97-AF65-F5344CB8AC3E}">
        <p14:creationId xmlns:p14="http://schemas.microsoft.com/office/powerpoint/2010/main" val="2119971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696200" cy="3693319"/>
          </a:xfrm>
          <a:prstGeom prst="rect">
            <a:avLst/>
          </a:prstGeom>
        </p:spPr>
        <p:txBody>
          <a:bodyPr wrap="square">
            <a:spAutoFit/>
          </a:bodyPr>
          <a:lstStyle/>
          <a:p>
            <a:r>
              <a:rPr lang="en-US" dirty="0"/>
              <a:t> &lt;script&gt;</a:t>
            </a:r>
          </a:p>
          <a:p>
            <a:r>
              <a:rPr lang="en-US" dirty="0"/>
              <a:t>    // Creating variables</a:t>
            </a:r>
          </a:p>
          <a:p>
            <a:r>
              <a:rPr lang="en-US" dirty="0"/>
              <a:t>    </a:t>
            </a:r>
            <a:r>
              <a:rPr lang="en-US" dirty="0" err="1"/>
              <a:t>var</a:t>
            </a:r>
            <a:r>
              <a:rPr lang="en-US" dirty="0"/>
              <a:t> colors = ["Red", "Green", "Blue"]; </a:t>
            </a:r>
          </a:p>
          <a:p>
            <a:r>
              <a:rPr lang="en-US" dirty="0"/>
              <a:t>    </a:t>
            </a:r>
            <a:r>
              <a:rPr lang="en-US" dirty="0" err="1"/>
              <a:t>var</a:t>
            </a:r>
            <a:r>
              <a:rPr lang="en-US" dirty="0"/>
              <a:t> fruits = ["Apple", "Banana", "Mango", "Orange", "Papaya"];</a:t>
            </a:r>
          </a:p>
          <a:p>
            <a:r>
              <a:rPr lang="en-US" dirty="0"/>
              <a:t>    </a:t>
            </a:r>
            <a:r>
              <a:rPr lang="en-US" dirty="0" err="1"/>
              <a:t>var</a:t>
            </a:r>
            <a:r>
              <a:rPr lang="en-US" dirty="0"/>
              <a:t> cities = ["London", "Paris", "New York"];</a:t>
            </a:r>
          </a:p>
          <a:p>
            <a:r>
              <a:rPr lang="en-US" dirty="0"/>
              <a:t>    </a:t>
            </a:r>
            <a:r>
              <a:rPr lang="en-US" dirty="0" err="1"/>
              <a:t>var</a:t>
            </a:r>
            <a:r>
              <a:rPr lang="en-US" dirty="0"/>
              <a:t> person = </a:t>
            </a:r>
            <a:r>
              <a:rPr lang="en-US" dirty="0" smtClean="0"/>
              <a:t>[“Anil", “Mahesh", </a:t>
            </a:r>
            <a:r>
              <a:rPr lang="en-US" dirty="0"/>
              <a:t>32];</a:t>
            </a:r>
          </a:p>
          <a:p>
            <a:r>
              <a:rPr lang="en-US" dirty="0"/>
              <a:t>    </a:t>
            </a:r>
          </a:p>
          <a:p>
            <a:r>
              <a:rPr lang="en-US" dirty="0"/>
              <a:t>    // Printing variable values</a:t>
            </a:r>
          </a:p>
          <a:p>
            <a:r>
              <a:rPr lang="en-US" dirty="0"/>
              <a:t>    </a:t>
            </a:r>
            <a:r>
              <a:rPr lang="en-US" dirty="0" err="1"/>
              <a:t>document.write</a:t>
            </a:r>
            <a:r>
              <a:rPr lang="en-US" dirty="0"/>
              <a:t>(colors + "&lt;</a:t>
            </a:r>
            <a:r>
              <a:rPr lang="en-US" dirty="0" err="1"/>
              <a:t>br</a:t>
            </a:r>
            <a:r>
              <a:rPr lang="en-US" dirty="0"/>
              <a:t>&gt;");</a:t>
            </a:r>
          </a:p>
          <a:p>
            <a:r>
              <a:rPr lang="en-US" dirty="0"/>
              <a:t>    </a:t>
            </a:r>
            <a:r>
              <a:rPr lang="en-US" dirty="0" err="1"/>
              <a:t>document.write</a:t>
            </a:r>
            <a:r>
              <a:rPr lang="en-US" dirty="0"/>
              <a:t>(fruits + "&lt;</a:t>
            </a:r>
            <a:r>
              <a:rPr lang="en-US" dirty="0" err="1"/>
              <a:t>br</a:t>
            </a:r>
            <a:r>
              <a:rPr lang="en-US" dirty="0"/>
              <a:t>&gt;");</a:t>
            </a:r>
          </a:p>
          <a:p>
            <a:r>
              <a:rPr lang="en-US" dirty="0"/>
              <a:t>    </a:t>
            </a:r>
            <a:r>
              <a:rPr lang="en-US" dirty="0" err="1"/>
              <a:t>document.write</a:t>
            </a:r>
            <a:r>
              <a:rPr lang="en-US" dirty="0"/>
              <a:t>(cities + "&lt;</a:t>
            </a:r>
            <a:r>
              <a:rPr lang="en-US" dirty="0" err="1"/>
              <a:t>br</a:t>
            </a:r>
            <a:r>
              <a:rPr lang="en-US" dirty="0"/>
              <a:t>&gt;");</a:t>
            </a:r>
          </a:p>
          <a:p>
            <a:r>
              <a:rPr lang="en-US" dirty="0"/>
              <a:t>    </a:t>
            </a:r>
            <a:r>
              <a:rPr lang="en-US" dirty="0" err="1"/>
              <a:t>document.write</a:t>
            </a:r>
            <a:r>
              <a:rPr lang="en-US" dirty="0"/>
              <a:t>(person);</a:t>
            </a:r>
          </a:p>
          <a:p>
            <a:r>
              <a:rPr lang="en-US" dirty="0"/>
              <a:t>    &lt;/script&gt;</a:t>
            </a:r>
          </a:p>
        </p:txBody>
      </p:sp>
      <p:sp>
        <p:nvSpPr>
          <p:cNvPr id="3" name="Rectangle 2"/>
          <p:cNvSpPr/>
          <p:nvPr/>
        </p:nvSpPr>
        <p:spPr>
          <a:xfrm>
            <a:off x="685800" y="4800600"/>
            <a:ext cx="8001000" cy="646331"/>
          </a:xfrm>
          <a:prstGeom prst="rect">
            <a:avLst/>
          </a:prstGeom>
          <a:solidFill>
            <a:schemeClr val="accent1">
              <a:lumMod val="20000"/>
              <a:lumOff val="80000"/>
            </a:schemeClr>
          </a:solidFill>
        </p:spPr>
        <p:txBody>
          <a:bodyPr wrap="square">
            <a:spAutoFit/>
          </a:bodyPr>
          <a:lstStyle/>
          <a:p>
            <a:r>
              <a:rPr lang="en-US" dirty="0"/>
              <a:t> An array is an ordered collection of values. Each value in an array is called an element, and each element has a numeric position in an array, known as its index.</a:t>
            </a:r>
          </a:p>
        </p:txBody>
      </p:sp>
    </p:spTree>
    <p:extLst>
      <p:ext uri="{BB962C8B-B14F-4D97-AF65-F5344CB8AC3E}">
        <p14:creationId xmlns:p14="http://schemas.microsoft.com/office/powerpoint/2010/main" val="673560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3396764" cy="369332"/>
          </a:xfrm>
          <a:prstGeom prst="rect">
            <a:avLst/>
          </a:prstGeom>
        </p:spPr>
        <p:txBody>
          <a:bodyPr wrap="none">
            <a:spAutoFit/>
          </a:bodyPr>
          <a:lstStyle/>
          <a:p>
            <a:pPr fontAlgn="base"/>
            <a:r>
              <a:rPr lang="en-US" b="1" dirty="0"/>
              <a:t>Adding New Elements to an Array</a:t>
            </a:r>
          </a:p>
        </p:txBody>
      </p:sp>
      <p:sp>
        <p:nvSpPr>
          <p:cNvPr id="3" name="Rectangle 2"/>
          <p:cNvSpPr/>
          <p:nvPr/>
        </p:nvSpPr>
        <p:spPr>
          <a:xfrm>
            <a:off x="533400" y="750332"/>
            <a:ext cx="78486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colors = ["Red", "Green", "Blue"]; </a:t>
            </a:r>
          </a:p>
          <a:p>
            <a:r>
              <a:rPr lang="en-US" dirty="0"/>
              <a:t>    </a:t>
            </a:r>
            <a:r>
              <a:rPr lang="en-US" dirty="0" err="1"/>
              <a:t>colors.push</a:t>
            </a:r>
            <a:r>
              <a:rPr lang="en-US" dirty="0"/>
              <a:t>("Yellow");</a:t>
            </a:r>
          </a:p>
          <a:p>
            <a:r>
              <a:rPr lang="en-US" dirty="0"/>
              <a:t>     </a:t>
            </a:r>
          </a:p>
          <a:p>
            <a:r>
              <a:rPr lang="en-US" dirty="0"/>
              <a:t>    </a:t>
            </a:r>
            <a:r>
              <a:rPr lang="en-US" dirty="0" err="1"/>
              <a:t>document.write</a:t>
            </a:r>
            <a:r>
              <a:rPr lang="en-US" dirty="0"/>
              <a:t>(colors + "&lt;</a:t>
            </a:r>
            <a:r>
              <a:rPr lang="en-US" dirty="0" err="1"/>
              <a:t>br</a:t>
            </a:r>
            <a:r>
              <a:rPr lang="en-US" dirty="0"/>
              <a:t>&gt;"); // Prints: </a:t>
            </a:r>
            <a:r>
              <a:rPr lang="en-US" dirty="0" err="1"/>
              <a:t>Red,Green,Blue,Yellow</a:t>
            </a:r>
            <a:endParaRPr lang="en-US" dirty="0"/>
          </a:p>
          <a:p>
            <a:r>
              <a:rPr lang="en-US" dirty="0"/>
              <a:t>    </a:t>
            </a:r>
            <a:r>
              <a:rPr lang="en-US" dirty="0" err="1"/>
              <a:t>document.write</a:t>
            </a:r>
            <a:r>
              <a:rPr lang="en-US" dirty="0"/>
              <a:t>(</a:t>
            </a:r>
            <a:r>
              <a:rPr lang="en-US" dirty="0" err="1"/>
              <a:t>colors.length</a:t>
            </a:r>
            <a:r>
              <a:rPr lang="en-US" dirty="0"/>
              <a:t>); // Prints: 4</a:t>
            </a:r>
          </a:p>
          <a:p>
            <a:r>
              <a:rPr lang="en-US" dirty="0"/>
              <a:t>    &lt;/script&gt;</a:t>
            </a:r>
          </a:p>
          <a:p>
            <a:r>
              <a:rPr lang="en-US" dirty="0"/>
              <a:t>&lt;/body&gt;</a:t>
            </a:r>
          </a:p>
        </p:txBody>
      </p:sp>
      <p:sp>
        <p:nvSpPr>
          <p:cNvPr id="4" name="Rectangle 3"/>
          <p:cNvSpPr/>
          <p:nvPr/>
        </p:nvSpPr>
        <p:spPr>
          <a:xfrm>
            <a:off x="1219200" y="3886200"/>
            <a:ext cx="75438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colors = ["Red", "Green", "Blue"]; </a:t>
            </a:r>
          </a:p>
          <a:p>
            <a:r>
              <a:rPr lang="en-US" dirty="0"/>
              <a:t>    </a:t>
            </a:r>
            <a:r>
              <a:rPr lang="en-US" dirty="0" err="1"/>
              <a:t>colors.unshift</a:t>
            </a:r>
            <a:r>
              <a:rPr lang="en-US" dirty="0"/>
              <a:t>("Yellow");</a:t>
            </a:r>
          </a:p>
          <a:p>
            <a:r>
              <a:rPr lang="en-US" dirty="0"/>
              <a:t>     </a:t>
            </a:r>
          </a:p>
          <a:p>
            <a:r>
              <a:rPr lang="en-US" dirty="0"/>
              <a:t>    </a:t>
            </a:r>
            <a:r>
              <a:rPr lang="en-US" dirty="0" err="1"/>
              <a:t>document.write</a:t>
            </a:r>
            <a:r>
              <a:rPr lang="en-US" dirty="0"/>
              <a:t>(colors + "&lt;</a:t>
            </a:r>
            <a:r>
              <a:rPr lang="en-US" dirty="0" err="1"/>
              <a:t>br</a:t>
            </a:r>
            <a:r>
              <a:rPr lang="en-US" dirty="0"/>
              <a:t>&gt;"); // Prints: </a:t>
            </a:r>
            <a:r>
              <a:rPr lang="en-US" dirty="0" err="1"/>
              <a:t>Yellow,Red,Green,Blue</a:t>
            </a:r>
            <a:endParaRPr lang="en-US" dirty="0"/>
          </a:p>
          <a:p>
            <a:r>
              <a:rPr lang="en-US" dirty="0"/>
              <a:t>    </a:t>
            </a:r>
            <a:r>
              <a:rPr lang="en-US" dirty="0" err="1"/>
              <a:t>document.write</a:t>
            </a:r>
            <a:r>
              <a:rPr lang="en-US" dirty="0"/>
              <a:t>(</a:t>
            </a:r>
            <a:r>
              <a:rPr lang="en-US" dirty="0" err="1"/>
              <a:t>colors.length</a:t>
            </a:r>
            <a:r>
              <a:rPr lang="en-US" dirty="0"/>
              <a:t>); // Prints: 4</a:t>
            </a:r>
          </a:p>
          <a:p>
            <a:r>
              <a:rPr lang="en-US" dirty="0"/>
              <a:t>    &lt;/script&gt;</a:t>
            </a:r>
          </a:p>
          <a:p>
            <a:r>
              <a:rPr lang="en-US" dirty="0"/>
              <a:t>&lt;/body&gt;</a:t>
            </a:r>
          </a:p>
        </p:txBody>
      </p:sp>
      <p:sp>
        <p:nvSpPr>
          <p:cNvPr id="5" name="Rectangle 1"/>
          <p:cNvSpPr>
            <a:spLocks noChangeArrowheads="1"/>
          </p:cNvSpPr>
          <p:nvPr/>
        </p:nvSpPr>
        <p:spPr bwMode="auto">
          <a:xfrm>
            <a:off x="1371600" y="3549134"/>
            <a:ext cx="5551263"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414141"/>
                </a:solidFill>
                <a:effectLst/>
                <a:latin typeface="Segoe UI" pitchFamily="34" charset="0"/>
                <a:cs typeface="Segoe UI" pitchFamily="34" charset="0"/>
              </a:rPr>
              <a:t>beginning of an array use the </a:t>
            </a:r>
            <a:r>
              <a:rPr kumimoji="0" lang="en-US" b="1" i="0" u="none" strike="noStrike" cap="none" normalizeH="0" baseline="0" dirty="0" err="1" smtClean="0">
                <a:ln>
                  <a:noFill/>
                </a:ln>
                <a:solidFill>
                  <a:srgbClr val="333333"/>
                </a:solidFill>
                <a:effectLst/>
                <a:latin typeface="Consolas" pitchFamily="49" charset="0"/>
                <a:cs typeface="Arial" pitchFamily="34" charset="0"/>
              </a:rPr>
              <a:t>unshift</a:t>
            </a:r>
            <a:r>
              <a:rPr kumimoji="0" lang="en-US" b="1" i="0" u="none" strike="noStrike" cap="none" normalizeH="0" baseline="0" dirty="0" smtClean="0">
                <a:ln>
                  <a:noFill/>
                </a:ln>
                <a:solidFill>
                  <a:srgbClr val="333333"/>
                </a:solidFill>
                <a:effectLst/>
                <a:latin typeface="Consolas" pitchFamily="49" charset="0"/>
                <a:cs typeface="Arial" pitchFamily="34" charset="0"/>
              </a:rPr>
              <a:t>()</a:t>
            </a:r>
            <a:r>
              <a:rPr kumimoji="0" lang="en-US" b="1" i="0" u="none" strike="noStrike" cap="none" normalizeH="0" baseline="0" dirty="0" smtClean="0">
                <a:ln>
                  <a:noFill/>
                </a:ln>
                <a:solidFill>
                  <a:srgbClr val="414141"/>
                </a:solidFill>
                <a:effectLst/>
                <a:latin typeface="Segoe UI" pitchFamily="34" charset="0"/>
                <a:cs typeface="Segoe UI" pitchFamily="34" charset="0"/>
              </a:rPr>
              <a:t> method</a:t>
            </a:r>
            <a:r>
              <a:rPr kumimoji="0" lang="en-US" b="1"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38736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442930" cy="369332"/>
          </a:xfrm>
          <a:prstGeom prst="rect">
            <a:avLst/>
          </a:prstGeom>
        </p:spPr>
        <p:txBody>
          <a:bodyPr wrap="none">
            <a:spAutoFit/>
          </a:bodyPr>
          <a:lstStyle/>
          <a:p>
            <a:pPr fontAlgn="base"/>
            <a:r>
              <a:rPr lang="en-US" b="1" dirty="0"/>
              <a:t>Removing Elements from an Array</a:t>
            </a:r>
          </a:p>
        </p:txBody>
      </p:sp>
      <p:sp>
        <p:nvSpPr>
          <p:cNvPr id="3" name="Rectangle 2"/>
          <p:cNvSpPr/>
          <p:nvPr/>
        </p:nvSpPr>
        <p:spPr>
          <a:xfrm>
            <a:off x="609600" y="705177"/>
            <a:ext cx="72390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colors = ["Red", "Green", "Blue"];</a:t>
            </a:r>
          </a:p>
          <a:p>
            <a:r>
              <a:rPr lang="en-US" dirty="0"/>
              <a:t>    </a:t>
            </a:r>
            <a:r>
              <a:rPr lang="en-US" dirty="0" err="1"/>
              <a:t>var</a:t>
            </a:r>
            <a:r>
              <a:rPr lang="en-US" dirty="0"/>
              <a:t> last = </a:t>
            </a:r>
            <a:r>
              <a:rPr lang="en-US" dirty="0" err="1"/>
              <a:t>colors.pop</a:t>
            </a:r>
            <a:r>
              <a:rPr lang="en-US" dirty="0"/>
              <a:t>();</a:t>
            </a:r>
          </a:p>
          <a:p>
            <a:r>
              <a:rPr lang="en-US" dirty="0"/>
              <a:t>     </a:t>
            </a:r>
          </a:p>
          <a:p>
            <a:r>
              <a:rPr lang="en-US" dirty="0"/>
              <a:t>    </a:t>
            </a:r>
            <a:r>
              <a:rPr lang="en-US" dirty="0" err="1"/>
              <a:t>document.write</a:t>
            </a:r>
            <a:r>
              <a:rPr lang="en-US" dirty="0"/>
              <a:t>(last + "&lt;</a:t>
            </a:r>
            <a:r>
              <a:rPr lang="en-US" dirty="0" err="1"/>
              <a:t>br</a:t>
            </a:r>
            <a:r>
              <a:rPr lang="en-US" dirty="0"/>
              <a:t>&gt;"); // Prints: Blue</a:t>
            </a:r>
          </a:p>
          <a:p>
            <a:r>
              <a:rPr lang="en-US" dirty="0"/>
              <a:t>    </a:t>
            </a:r>
            <a:r>
              <a:rPr lang="en-US" dirty="0" err="1"/>
              <a:t>document.write</a:t>
            </a:r>
            <a:r>
              <a:rPr lang="en-US" dirty="0"/>
              <a:t>(</a:t>
            </a:r>
            <a:r>
              <a:rPr lang="en-US" dirty="0" err="1"/>
              <a:t>colors.length</a:t>
            </a:r>
            <a:r>
              <a:rPr lang="en-US" dirty="0"/>
              <a:t>); // Prints: 2</a:t>
            </a:r>
          </a:p>
          <a:p>
            <a:r>
              <a:rPr lang="en-US" dirty="0"/>
              <a:t>    &lt;/script&gt;</a:t>
            </a:r>
          </a:p>
          <a:p>
            <a:r>
              <a:rPr lang="en-US" dirty="0"/>
              <a:t>&lt;/body&gt;</a:t>
            </a:r>
          </a:p>
        </p:txBody>
      </p:sp>
      <p:sp>
        <p:nvSpPr>
          <p:cNvPr id="4" name="Rectangle 1"/>
          <p:cNvSpPr>
            <a:spLocks noChangeArrowheads="1"/>
          </p:cNvSpPr>
          <p:nvPr/>
        </p:nvSpPr>
        <p:spPr bwMode="auto">
          <a:xfrm>
            <a:off x="1143000" y="3290500"/>
            <a:ext cx="7034939"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 remove the first element from an array using the </a:t>
            </a:r>
            <a:r>
              <a:rPr kumimoji="0" lang="en-US" b="0" i="0" u="none" strike="noStrike" cap="none" normalizeH="0" baseline="0" dirty="0" smtClean="0">
                <a:ln>
                  <a:noFill/>
                </a:ln>
                <a:solidFill>
                  <a:srgbClr val="333333"/>
                </a:solidFill>
                <a:effectLst/>
                <a:latin typeface="Consolas" pitchFamily="49" charset="0"/>
                <a:cs typeface="Arial" pitchFamily="34" charset="0"/>
              </a:rPr>
              <a:t>shift()</a:t>
            </a:r>
            <a:r>
              <a:rPr kumimoji="0" lang="en-US" b="0" i="0" u="none" strike="noStrike" cap="none" normalizeH="0" baseline="0" dirty="0" smtClean="0">
                <a:ln>
                  <a:noFill/>
                </a:ln>
                <a:solidFill>
                  <a:srgbClr val="414141"/>
                </a:solidFill>
                <a:effectLst/>
                <a:latin typeface="Segoe UI" pitchFamily="34" charset="0"/>
                <a:cs typeface="Segoe UI" pitchFamily="34" charset="0"/>
              </a:rPr>
              <a:t> method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2374468" y="4038600"/>
            <a:ext cx="6617131" cy="2031325"/>
          </a:xfrm>
          <a:prstGeom prst="rect">
            <a:avLst/>
          </a:prstGeom>
        </p:spPr>
        <p:txBody>
          <a:bodyPr wrap="square">
            <a:spAutoFit/>
          </a:bodyPr>
          <a:lstStyle/>
          <a:p>
            <a:r>
              <a:rPr lang="en-US" dirty="0"/>
              <a:t> &lt;script&gt;</a:t>
            </a:r>
          </a:p>
          <a:p>
            <a:r>
              <a:rPr lang="en-US" dirty="0"/>
              <a:t>    </a:t>
            </a:r>
            <a:r>
              <a:rPr lang="en-US" dirty="0" err="1"/>
              <a:t>var</a:t>
            </a:r>
            <a:r>
              <a:rPr lang="en-US" dirty="0"/>
              <a:t> colors = ["Red", "Green", "Blue"];</a:t>
            </a:r>
          </a:p>
          <a:p>
            <a:r>
              <a:rPr lang="en-US" dirty="0"/>
              <a:t>    </a:t>
            </a:r>
            <a:r>
              <a:rPr lang="en-US" dirty="0" err="1"/>
              <a:t>var</a:t>
            </a:r>
            <a:r>
              <a:rPr lang="en-US" dirty="0"/>
              <a:t> first = </a:t>
            </a:r>
            <a:r>
              <a:rPr lang="en-US" dirty="0" err="1"/>
              <a:t>colors.shift</a:t>
            </a:r>
            <a:r>
              <a:rPr lang="en-US" dirty="0"/>
              <a:t>();</a:t>
            </a:r>
          </a:p>
          <a:p>
            <a:r>
              <a:rPr lang="en-US" dirty="0"/>
              <a:t>     </a:t>
            </a:r>
          </a:p>
          <a:p>
            <a:r>
              <a:rPr lang="en-US" dirty="0"/>
              <a:t>    </a:t>
            </a:r>
            <a:r>
              <a:rPr lang="en-US" dirty="0" err="1"/>
              <a:t>document.write</a:t>
            </a:r>
            <a:r>
              <a:rPr lang="en-US" dirty="0"/>
              <a:t>(first + "&lt;</a:t>
            </a:r>
            <a:r>
              <a:rPr lang="en-US" dirty="0" err="1"/>
              <a:t>br</a:t>
            </a:r>
            <a:r>
              <a:rPr lang="en-US" dirty="0"/>
              <a:t>&gt;"); // Prints: Red</a:t>
            </a:r>
          </a:p>
          <a:p>
            <a:r>
              <a:rPr lang="en-US" dirty="0"/>
              <a:t>    </a:t>
            </a:r>
            <a:r>
              <a:rPr lang="en-US" dirty="0" err="1"/>
              <a:t>document.write</a:t>
            </a:r>
            <a:r>
              <a:rPr lang="en-US" dirty="0"/>
              <a:t>(</a:t>
            </a:r>
            <a:r>
              <a:rPr lang="en-US" dirty="0" err="1"/>
              <a:t>colors.length</a:t>
            </a:r>
            <a:r>
              <a:rPr lang="en-US" dirty="0"/>
              <a:t>); // Prints: 2</a:t>
            </a:r>
          </a:p>
          <a:p>
            <a:r>
              <a:rPr lang="en-US" dirty="0"/>
              <a:t>    &lt;/script&gt;</a:t>
            </a:r>
          </a:p>
        </p:txBody>
      </p:sp>
    </p:spTree>
    <p:extLst>
      <p:ext uri="{BB962C8B-B14F-4D97-AF65-F5344CB8AC3E}">
        <p14:creationId xmlns:p14="http://schemas.microsoft.com/office/powerpoint/2010/main" val="2479134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44642" cy="369332"/>
          </a:xfrm>
          <a:prstGeom prst="rect">
            <a:avLst/>
          </a:prstGeom>
        </p:spPr>
        <p:txBody>
          <a:bodyPr wrap="none">
            <a:spAutoFit/>
          </a:bodyPr>
          <a:lstStyle/>
          <a:p>
            <a:pPr fontAlgn="base"/>
            <a:r>
              <a:rPr lang="en-US" b="1" dirty="0"/>
              <a:t>Adding or Removing Elements at Any Position</a:t>
            </a:r>
          </a:p>
        </p:txBody>
      </p:sp>
      <p:sp>
        <p:nvSpPr>
          <p:cNvPr id="3" name="Rectangle 2"/>
          <p:cNvSpPr/>
          <p:nvPr/>
        </p:nvSpPr>
        <p:spPr>
          <a:xfrm>
            <a:off x="152400" y="1225689"/>
            <a:ext cx="8763000" cy="5632311"/>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colors = ["Red", "Green", "Blue"];</a:t>
            </a:r>
          </a:p>
          <a:p>
            <a:r>
              <a:rPr lang="en-US" dirty="0"/>
              <a:t>    </a:t>
            </a:r>
            <a:r>
              <a:rPr lang="en-US" dirty="0" err="1"/>
              <a:t>var</a:t>
            </a:r>
            <a:r>
              <a:rPr lang="en-US" dirty="0"/>
              <a:t> removed = </a:t>
            </a:r>
            <a:r>
              <a:rPr lang="en-US" dirty="0" err="1"/>
              <a:t>colors.splice</a:t>
            </a:r>
            <a:r>
              <a:rPr lang="en-US" dirty="0"/>
              <a:t>(0,1); // Remove the first element</a:t>
            </a:r>
          </a:p>
          <a:p>
            <a:r>
              <a:rPr lang="en-US" dirty="0"/>
              <a:t>     </a:t>
            </a:r>
          </a:p>
          <a:p>
            <a:r>
              <a:rPr lang="en-US" dirty="0"/>
              <a:t>    </a:t>
            </a:r>
            <a:r>
              <a:rPr lang="en-US" dirty="0" err="1"/>
              <a:t>document.write</a:t>
            </a:r>
            <a:r>
              <a:rPr lang="en-US" dirty="0"/>
              <a:t>(colors + "&lt;</a:t>
            </a:r>
            <a:r>
              <a:rPr lang="en-US" dirty="0" err="1"/>
              <a:t>br</a:t>
            </a:r>
            <a:r>
              <a:rPr lang="en-US" dirty="0"/>
              <a:t>&gt;"); // Prints: </a:t>
            </a:r>
            <a:r>
              <a:rPr lang="en-US" dirty="0" err="1"/>
              <a:t>Green,Blue</a:t>
            </a:r>
            <a:endParaRPr lang="en-US" dirty="0"/>
          </a:p>
          <a:p>
            <a:r>
              <a:rPr lang="en-US" dirty="0"/>
              <a:t>    </a:t>
            </a:r>
            <a:r>
              <a:rPr lang="en-US" dirty="0" err="1"/>
              <a:t>document.write</a:t>
            </a:r>
            <a:r>
              <a:rPr lang="en-US" dirty="0"/>
              <a:t>(removed + "&lt;</a:t>
            </a:r>
            <a:r>
              <a:rPr lang="en-US" dirty="0" err="1"/>
              <a:t>br</a:t>
            </a:r>
            <a:r>
              <a:rPr lang="en-US" dirty="0"/>
              <a:t>&gt;"); // Prints: Red (one item array)</a:t>
            </a:r>
          </a:p>
          <a:p>
            <a:r>
              <a:rPr lang="en-US" dirty="0"/>
              <a:t>    </a:t>
            </a:r>
            <a:r>
              <a:rPr lang="en-US" dirty="0" err="1"/>
              <a:t>document.write</a:t>
            </a:r>
            <a:r>
              <a:rPr lang="en-US" dirty="0"/>
              <a:t>(</a:t>
            </a:r>
            <a:r>
              <a:rPr lang="en-US" dirty="0" err="1"/>
              <a:t>removed.length</a:t>
            </a:r>
            <a:r>
              <a:rPr lang="en-US" dirty="0"/>
              <a:t> + "&lt;</a:t>
            </a:r>
            <a:r>
              <a:rPr lang="en-US" dirty="0" err="1"/>
              <a:t>br</a:t>
            </a:r>
            <a:r>
              <a:rPr lang="en-US" dirty="0"/>
              <a:t>&gt;"); // Prints: 1</a:t>
            </a:r>
          </a:p>
          <a:p>
            <a:r>
              <a:rPr lang="en-US" dirty="0"/>
              <a:t>     </a:t>
            </a:r>
          </a:p>
          <a:p>
            <a:r>
              <a:rPr lang="en-US" dirty="0"/>
              <a:t>    removed = </a:t>
            </a:r>
            <a:r>
              <a:rPr lang="en-US" dirty="0" err="1"/>
              <a:t>colors.splice</a:t>
            </a:r>
            <a:r>
              <a:rPr lang="en-US" dirty="0"/>
              <a:t>(1, 0, "Pink", "Yellow"); // Insert two items at position one</a:t>
            </a:r>
          </a:p>
          <a:p>
            <a:r>
              <a:rPr lang="en-US" dirty="0"/>
              <a:t>    </a:t>
            </a:r>
            <a:r>
              <a:rPr lang="en-US" dirty="0" err="1"/>
              <a:t>document.write</a:t>
            </a:r>
            <a:r>
              <a:rPr lang="en-US" dirty="0"/>
              <a:t>(colors + "&lt;</a:t>
            </a:r>
            <a:r>
              <a:rPr lang="en-US" dirty="0" err="1"/>
              <a:t>br</a:t>
            </a:r>
            <a:r>
              <a:rPr lang="en-US" dirty="0"/>
              <a:t>&gt;"); // Prints: </a:t>
            </a:r>
            <a:r>
              <a:rPr lang="en-US" dirty="0" err="1"/>
              <a:t>Green,Pink,Yellow,Blue</a:t>
            </a:r>
            <a:endParaRPr lang="en-US" dirty="0"/>
          </a:p>
          <a:p>
            <a:r>
              <a:rPr lang="en-US" dirty="0"/>
              <a:t>    </a:t>
            </a:r>
            <a:r>
              <a:rPr lang="en-US" dirty="0" err="1"/>
              <a:t>document.write</a:t>
            </a:r>
            <a:r>
              <a:rPr lang="en-US" dirty="0"/>
              <a:t>(removed + "&lt;</a:t>
            </a:r>
            <a:r>
              <a:rPr lang="en-US" dirty="0" err="1"/>
              <a:t>br</a:t>
            </a:r>
            <a:r>
              <a:rPr lang="en-US" dirty="0"/>
              <a:t>&gt;"); // Empty array</a:t>
            </a:r>
          </a:p>
          <a:p>
            <a:r>
              <a:rPr lang="en-US" dirty="0"/>
              <a:t>    </a:t>
            </a:r>
            <a:r>
              <a:rPr lang="en-US" dirty="0" err="1"/>
              <a:t>document.write</a:t>
            </a:r>
            <a:r>
              <a:rPr lang="en-US" dirty="0"/>
              <a:t>(</a:t>
            </a:r>
            <a:r>
              <a:rPr lang="en-US" dirty="0" err="1"/>
              <a:t>removed.length</a:t>
            </a:r>
            <a:r>
              <a:rPr lang="en-US" dirty="0"/>
              <a:t> + "&lt;</a:t>
            </a:r>
            <a:r>
              <a:rPr lang="en-US" dirty="0" err="1"/>
              <a:t>br</a:t>
            </a:r>
            <a:r>
              <a:rPr lang="en-US" dirty="0"/>
              <a:t>&gt;"); // Prints: 0</a:t>
            </a:r>
          </a:p>
          <a:p>
            <a:r>
              <a:rPr lang="en-US" dirty="0"/>
              <a:t>     </a:t>
            </a:r>
          </a:p>
          <a:p>
            <a:r>
              <a:rPr lang="en-US" dirty="0"/>
              <a:t>    removed = </a:t>
            </a:r>
            <a:r>
              <a:rPr lang="en-US" dirty="0" err="1"/>
              <a:t>colors.splice</a:t>
            </a:r>
            <a:r>
              <a:rPr lang="en-US" dirty="0"/>
              <a:t>(1, 1, "Purple", "</a:t>
            </a:r>
            <a:r>
              <a:rPr lang="en-US" dirty="0" err="1"/>
              <a:t>Voilet</a:t>
            </a:r>
            <a:r>
              <a:rPr lang="en-US" dirty="0"/>
              <a:t>"); // Insert two values, remove one</a:t>
            </a:r>
          </a:p>
          <a:p>
            <a:r>
              <a:rPr lang="en-US" dirty="0"/>
              <a:t>    </a:t>
            </a:r>
            <a:r>
              <a:rPr lang="en-US" dirty="0" err="1"/>
              <a:t>document.write</a:t>
            </a:r>
            <a:r>
              <a:rPr lang="en-US" dirty="0"/>
              <a:t>(colors + "&lt;</a:t>
            </a:r>
            <a:r>
              <a:rPr lang="en-US" dirty="0" err="1"/>
              <a:t>br</a:t>
            </a:r>
            <a:r>
              <a:rPr lang="en-US" dirty="0"/>
              <a:t>&gt;"); //Prints: </a:t>
            </a:r>
            <a:r>
              <a:rPr lang="en-US" dirty="0" err="1"/>
              <a:t>Green,Purple,Voilet,Yellow,Blue</a:t>
            </a:r>
            <a:endParaRPr lang="en-US" dirty="0"/>
          </a:p>
          <a:p>
            <a:r>
              <a:rPr lang="en-US" dirty="0"/>
              <a:t>    </a:t>
            </a:r>
            <a:r>
              <a:rPr lang="en-US" dirty="0" err="1"/>
              <a:t>document.write</a:t>
            </a:r>
            <a:r>
              <a:rPr lang="en-US" dirty="0"/>
              <a:t>(removed + "&lt;</a:t>
            </a:r>
            <a:r>
              <a:rPr lang="en-US" dirty="0" err="1"/>
              <a:t>br</a:t>
            </a:r>
            <a:r>
              <a:rPr lang="en-US" dirty="0"/>
              <a:t>&gt;"); // Prints: Pink (one item array)</a:t>
            </a:r>
          </a:p>
          <a:p>
            <a:r>
              <a:rPr lang="en-US" dirty="0"/>
              <a:t>    </a:t>
            </a:r>
            <a:r>
              <a:rPr lang="en-US" dirty="0" err="1"/>
              <a:t>document.write</a:t>
            </a:r>
            <a:r>
              <a:rPr lang="en-US" dirty="0"/>
              <a:t>(</a:t>
            </a:r>
            <a:r>
              <a:rPr lang="en-US" dirty="0" err="1"/>
              <a:t>removed.length</a:t>
            </a:r>
            <a:r>
              <a:rPr lang="en-US" dirty="0"/>
              <a:t>); // Prints: 1</a:t>
            </a:r>
          </a:p>
          <a:p>
            <a:r>
              <a:rPr lang="en-US" dirty="0"/>
              <a:t>    &lt;/script&gt;</a:t>
            </a:r>
          </a:p>
          <a:p>
            <a:r>
              <a:rPr lang="en-US" dirty="0"/>
              <a:t>&lt;/body&gt;</a:t>
            </a:r>
          </a:p>
        </p:txBody>
      </p:sp>
      <p:sp>
        <p:nvSpPr>
          <p:cNvPr id="4" name="Rectangle 1"/>
          <p:cNvSpPr>
            <a:spLocks noChangeArrowheads="1"/>
          </p:cNvSpPr>
          <p:nvPr/>
        </p:nvSpPr>
        <p:spPr bwMode="auto">
          <a:xfrm>
            <a:off x="743485" y="697468"/>
            <a:ext cx="7790915"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syntax </a:t>
            </a:r>
            <a:r>
              <a:rPr kumimoji="0" lang="en-US" b="0" i="0" u="none" strike="noStrike" cap="none" normalizeH="0" baseline="0" dirty="0" err="1" smtClean="0">
                <a:ln>
                  <a:noFill/>
                </a:ln>
                <a:solidFill>
                  <a:srgbClr val="333333"/>
                </a:solidFill>
                <a:effectLst/>
                <a:latin typeface="Consolas" pitchFamily="49" charset="0"/>
                <a:cs typeface="Arial" pitchFamily="34" charset="0"/>
              </a:rPr>
              <a:t>arr.splice</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err="1" smtClean="0">
                <a:ln>
                  <a:noFill/>
                </a:ln>
                <a:solidFill>
                  <a:srgbClr val="333333"/>
                </a:solidFill>
                <a:effectLst/>
                <a:latin typeface="Consolas" pitchFamily="49" charset="0"/>
                <a:cs typeface="Arial" pitchFamily="34" charset="0"/>
              </a:rPr>
              <a:t>startIndex</a:t>
            </a:r>
            <a:r>
              <a:rPr kumimoji="0" lang="en-US" b="0" i="0" u="none" strike="noStrike" cap="none" normalizeH="0" baseline="0" dirty="0" smtClean="0">
                <a:ln>
                  <a:noFill/>
                </a:ln>
                <a:solidFill>
                  <a:srgbClr val="333333"/>
                </a:solidFill>
                <a:effectLst/>
                <a:latin typeface="Consolas" pitchFamily="49" charset="0"/>
                <a:cs typeface="Arial" pitchFamily="34" charset="0"/>
              </a:rPr>
              <a:t>, </a:t>
            </a:r>
            <a:r>
              <a:rPr kumimoji="0" lang="en-US" b="0" i="0" u="none" strike="noStrike" cap="none" normalizeH="0" baseline="0" dirty="0" err="1" smtClean="0">
                <a:ln>
                  <a:noFill/>
                </a:ln>
                <a:solidFill>
                  <a:srgbClr val="333333"/>
                </a:solidFill>
                <a:effectLst/>
                <a:latin typeface="Consolas" pitchFamily="49" charset="0"/>
                <a:cs typeface="Arial" pitchFamily="34" charset="0"/>
              </a:rPr>
              <a:t>deleteCount</a:t>
            </a:r>
            <a:r>
              <a:rPr kumimoji="0" lang="en-US" b="0" i="0" u="none" strike="noStrike" cap="none" normalizeH="0" baseline="0" dirty="0" smtClean="0">
                <a:ln>
                  <a:noFill/>
                </a:ln>
                <a:solidFill>
                  <a:srgbClr val="333333"/>
                </a:solidFill>
                <a:effectLst/>
                <a:latin typeface="Consolas" pitchFamily="49" charset="0"/>
                <a:cs typeface="Arial" pitchFamily="34" charset="0"/>
              </a:rPr>
              <a:t>, elem1, ..., </a:t>
            </a:r>
            <a:r>
              <a:rPr kumimoji="0" lang="en-US" b="0" i="0" u="none" strike="noStrike" cap="none" normalizeH="0" baseline="0" dirty="0" err="1" smtClean="0">
                <a:ln>
                  <a:noFill/>
                </a:ln>
                <a:solidFill>
                  <a:srgbClr val="333333"/>
                </a:solidFill>
                <a:effectLst/>
                <a:latin typeface="Consolas" pitchFamily="49" charset="0"/>
                <a:cs typeface="Arial" pitchFamily="34" charset="0"/>
              </a:rPr>
              <a:t>elemN</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88186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6373" y="228600"/>
            <a:ext cx="8981427" cy="120032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This method takes three parameters: the first parameter is the index at which to start splicing the array, it is required; the second parameter is the number of elements to remove (use </a:t>
            </a:r>
            <a:r>
              <a:rPr kumimoji="0" lang="en-US" b="0" i="0" u="none" strike="noStrike" cap="none" normalizeH="0" baseline="0" dirty="0" smtClean="0">
                <a:ln>
                  <a:noFill/>
                </a:ln>
                <a:solidFill>
                  <a:srgbClr val="333333"/>
                </a:solidFill>
                <a:effectLst/>
                <a:latin typeface="Consolas" pitchFamily="49" charset="0"/>
                <a:cs typeface="Arial" pitchFamily="34" charset="0"/>
              </a:rPr>
              <a:t>0</a:t>
            </a:r>
            <a:r>
              <a:rPr kumimoji="0" lang="en-US" b="0" i="0" u="none" strike="noStrike" cap="none" normalizeH="0" baseline="0" dirty="0" smtClean="0">
                <a:ln>
                  <a:noFill/>
                </a:ln>
                <a:solidFill>
                  <a:srgbClr val="414141"/>
                </a:solidFill>
                <a:effectLst/>
                <a:latin typeface="Segoe UI" pitchFamily="34" charset="0"/>
                <a:cs typeface="Segoe UI" pitchFamily="34" charset="0"/>
              </a:rPr>
              <a:t> if you don't want to remove any elements), it is optional; and the third parameter is a set of replacement elements, it is also optional.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04800" y="1752600"/>
            <a:ext cx="3136693" cy="369332"/>
          </a:xfrm>
          <a:prstGeom prst="rect">
            <a:avLst/>
          </a:prstGeom>
        </p:spPr>
        <p:txBody>
          <a:bodyPr wrap="none">
            <a:spAutoFit/>
          </a:bodyPr>
          <a:lstStyle/>
          <a:p>
            <a:pPr fontAlgn="base"/>
            <a:r>
              <a:rPr lang="en-US" b="1" dirty="0"/>
              <a:t>Creating a String from an Array</a:t>
            </a:r>
          </a:p>
        </p:txBody>
      </p:sp>
      <p:sp>
        <p:nvSpPr>
          <p:cNvPr id="4" name="Rectangle 3"/>
          <p:cNvSpPr/>
          <p:nvPr/>
        </p:nvSpPr>
        <p:spPr>
          <a:xfrm>
            <a:off x="493459" y="2362200"/>
            <a:ext cx="8153400" cy="2862322"/>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colors = ["Red", "Green", "Blue"];</a:t>
            </a:r>
          </a:p>
          <a:p>
            <a:r>
              <a:rPr lang="en-US" dirty="0"/>
              <a:t> </a:t>
            </a:r>
          </a:p>
          <a:p>
            <a:r>
              <a:rPr lang="en-US" dirty="0"/>
              <a:t>    </a:t>
            </a:r>
            <a:r>
              <a:rPr lang="en-US" dirty="0" err="1"/>
              <a:t>document.write</a:t>
            </a:r>
            <a:r>
              <a:rPr lang="en-US" dirty="0"/>
              <a:t>(</a:t>
            </a:r>
            <a:r>
              <a:rPr lang="en-US" dirty="0" err="1"/>
              <a:t>colors.join</a:t>
            </a:r>
            <a:r>
              <a:rPr lang="en-US" dirty="0"/>
              <a:t>() + "&lt;</a:t>
            </a:r>
            <a:r>
              <a:rPr lang="en-US" dirty="0" err="1"/>
              <a:t>br</a:t>
            </a:r>
            <a:r>
              <a:rPr lang="en-US" dirty="0"/>
              <a:t>&gt;"); // Prints: </a:t>
            </a:r>
            <a:r>
              <a:rPr lang="en-US" dirty="0" err="1"/>
              <a:t>Red,Green,Blue</a:t>
            </a:r>
            <a:endParaRPr lang="en-US" dirty="0"/>
          </a:p>
          <a:p>
            <a:r>
              <a:rPr lang="en-US" dirty="0"/>
              <a:t>    </a:t>
            </a:r>
            <a:r>
              <a:rPr lang="en-US" dirty="0" err="1"/>
              <a:t>document.write</a:t>
            </a:r>
            <a:r>
              <a:rPr lang="en-US" dirty="0"/>
              <a:t>(</a:t>
            </a:r>
            <a:r>
              <a:rPr lang="en-US" dirty="0" err="1"/>
              <a:t>colors.join</a:t>
            </a:r>
            <a:r>
              <a:rPr lang="en-US" dirty="0"/>
              <a:t>("") + "&lt;</a:t>
            </a:r>
            <a:r>
              <a:rPr lang="en-US" dirty="0" err="1"/>
              <a:t>br</a:t>
            </a:r>
            <a:r>
              <a:rPr lang="en-US" dirty="0"/>
              <a:t>&gt;"); // Prints: </a:t>
            </a:r>
            <a:r>
              <a:rPr lang="en-US" dirty="0" err="1"/>
              <a:t>RedGreenBlue</a:t>
            </a:r>
            <a:endParaRPr lang="en-US" dirty="0"/>
          </a:p>
          <a:p>
            <a:r>
              <a:rPr lang="en-US" dirty="0"/>
              <a:t>    </a:t>
            </a:r>
            <a:r>
              <a:rPr lang="en-US" dirty="0" err="1"/>
              <a:t>document.write</a:t>
            </a:r>
            <a:r>
              <a:rPr lang="en-US" dirty="0"/>
              <a:t>(</a:t>
            </a:r>
            <a:r>
              <a:rPr lang="en-US" dirty="0" err="1"/>
              <a:t>colors.join</a:t>
            </a:r>
            <a:r>
              <a:rPr lang="en-US" dirty="0"/>
              <a:t>("-") + "&lt;</a:t>
            </a:r>
            <a:r>
              <a:rPr lang="en-US" dirty="0" err="1"/>
              <a:t>br</a:t>
            </a:r>
            <a:r>
              <a:rPr lang="en-US" dirty="0"/>
              <a:t>&gt;"); // Prints: Red-Green-Blue</a:t>
            </a:r>
          </a:p>
          <a:p>
            <a:r>
              <a:rPr lang="en-US" dirty="0"/>
              <a:t>    </a:t>
            </a:r>
            <a:r>
              <a:rPr lang="en-US" dirty="0" err="1"/>
              <a:t>document.write</a:t>
            </a:r>
            <a:r>
              <a:rPr lang="en-US" dirty="0"/>
              <a:t>(</a:t>
            </a:r>
            <a:r>
              <a:rPr lang="en-US" dirty="0" err="1"/>
              <a:t>colors.join</a:t>
            </a:r>
            <a:r>
              <a:rPr lang="en-US" dirty="0"/>
              <a:t>(", ")); // Prints: Red, Green, Blue</a:t>
            </a:r>
          </a:p>
          <a:p>
            <a:r>
              <a:rPr lang="en-US" dirty="0"/>
              <a:t>    &lt;/script&gt;</a:t>
            </a:r>
          </a:p>
          <a:p>
            <a:r>
              <a:rPr lang="en-US" dirty="0"/>
              <a:t>&lt;/body&gt;</a:t>
            </a:r>
          </a:p>
        </p:txBody>
      </p:sp>
    </p:spTree>
    <p:extLst>
      <p:ext uri="{BB962C8B-B14F-4D97-AF65-F5344CB8AC3E}">
        <p14:creationId xmlns:p14="http://schemas.microsoft.com/office/powerpoint/2010/main" val="344630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609600"/>
            <a:ext cx="2670346" cy="369332"/>
          </a:xfrm>
          <a:prstGeom prst="rect">
            <a:avLst/>
          </a:prstGeom>
        </p:spPr>
        <p:txBody>
          <a:bodyPr wrap="none">
            <a:spAutoFit/>
          </a:bodyPr>
          <a:lstStyle/>
          <a:p>
            <a:r>
              <a:rPr lang="en-US" dirty="0"/>
              <a:t>Logical/</a:t>
            </a:r>
            <a:r>
              <a:rPr lang="en-US" dirty="0" err="1"/>
              <a:t>boolean</a:t>
            </a:r>
            <a:r>
              <a:rPr lang="en-US" dirty="0"/>
              <a:t> Operators</a:t>
            </a:r>
          </a:p>
        </p:txBody>
      </p:sp>
      <p:graphicFrame>
        <p:nvGraphicFramePr>
          <p:cNvPr id="3" name="Table 2"/>
          <p:cNvGraphicFramePr>
            <a:graphicFrameLocks noGrp="1"/>
          </p:cNvGraphicFramePr>
          <p:nvPr>
            <p:extLst>
              <p:ext uri="{D42A27DB-BD31-4B8C-83A1-F6EECF244321}">
                <p14:modId xmlns:p14="http://schemas.microsoft.com/office/powerpoint/2010/main" val="2996253704"/>
              </p:ext>
            </p:extLst>
          </p:nvPr>
        </p:nvGraphicFramePr>
        <p:xfrm>
          <a:off x="1433512" y="1264920"/>
          <a:ext cx="6276976" cy="1706880"/>
        </p:xfrm>
        <a:graphic>
          <a:graphicData uri="http://schemas.openxmlformats.org/drawingml/2006/table">
            <a:tbl>
              <a:tblPr/>
              <a:tblGrid>
                <a:gridCol w="1883093"/>
                <a:gridCol w="4393883"/>
              </a:tblGrid>
              <a:tr h="0">
                <a:tc>
                  <a:txBody>
                    <a:bodyPr/>
                    <a:lstStyle/>
                    <a:p>
                      <a:pPr fontAlgn="t"/>
                      <a:r>
                        <a:rPr lang="en-US" b="0">
                          <a:effectLst/>
                        </a:rPr>
                        <a:t>Operator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b="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fontAlgn="t"/>
                      <a:r>
                        <a:rPr lang="en-US">
                          <a:effectLst/>
                        </a:rPr>
                        <a:t>&amp;&amp;</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and</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not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7687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922018" cy="369332"/>
          </a:xfrm>
          <a:prstGeom prst="rect">
            <a:avLst/>
          </a:prstGeom>
        </p:spPr>
        <p:txBody>
          <a:bodyPr wrap="none">
            <a:spAutoFit/>
          </a:bodyPr>
          <a:lstStyle/>
          <a:p>
            <a:pPr fontAlgn="base"/>
            <a:r>
              <a:rPr lang="en-US" b="1" dirty="0"/>
              <a:t>Merging Two or More Arrays</a:t>
            </a:r>
          </a:p>
        </p:txBody>
      </p:sp>
      <p:sp>
        <p:nvSpPr>
          <p:cNvPr id="3" name="Rectangle 2"/>
          <p:cNvSpPr/>
          <p:nvPr/>
        </p:nvSpPr>
        <p:spPr>
          <a:xfrm>
            <a:off x="381000" y="914400"/>
            <a:ext cx="76962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pets = ["Cat", "Dog", "Parrot"];</a:t>
            </a:r>
          </a:p>
          <a:p>
            <a:r>
              <a:rPr lang="en-US" dirty="0"/>
              <a:t>    </a:t>
            </a:r>
            <a:r>
              <a:rPr lang="en-US" dirty="0" err="1"/>
              <a:t>var</a:t>
            </a:r>
            <a:r>
              <a:rPr lang="en-US" dirty="0"/>
              <a:t> wilds = ["Tiger", "Wolf", "Zebra"];</a:t>
            </a:r>
          </a:p>
          <a:p>
            <a:r>
              <a:rPr lang="en-US" dirty="0"/>
              <a:t>     </a:t>
            </a:r>
          </a:p>
          <a:p>
            <a:r>
              <a:rPr lang="en-US" dirty="0"/>
              <a:t>    // Creating new array by combining pets and wilds arrays</a:t>
            </a:r>
          </a:p>
          <a:p>
            <a:r>
              <a:rPr lang="en-US" dirty="0"/>
              <a:t>    </a:t>
            </a:r>
            <a:r>
              <a:rPr lang="en-US" dirty="0" err="1"/>
              <a:t>var</a:t>
            </a:r>
            <a:r>
              <a:rPr lang="en-US" dirty="0"/>
              <a:t> animals = </a:t>
            </a:r>
            <a:r>
              <a:rPr lang="en-US" dirty="0" err="1"/>
              <a:t>pets.concat</a:t>
            </a:r>
            <a:r>
              <a:rPr lang="en-US" dirty="0"/>
              <a:t>(wilds); </a:t>
            </a:r>
          </a:p>
          <a:p>
            <a:r>
              <a:rPr lang="en-US" dirty="0"/>
              <a:t>    </a:t>
            </a:r>
            <a:r>
              <a:rPr lang="en-US" dirty="0" err="1"/>
              <a:t>document.write</a:t>
            </a:r>
            <a:r>
              <a:rPr lang="en-US" dirty="0"/>
              <a:t>(animals); // Prints: </a:t>
            </a:r>
            <a:r>
              <a:rPr lang="en-US" dirty="0" err="1"/>
              <a:t>Cat,Dog,Parrot,Tiger,Wolf,Zebra</a:t>
            </a:r>
            <a:endParaRPr lang="en-US" dirty="0"/>
          </a:p>
          <a:p>
            <a:r>
              <a:rPr lang="en-US" dirty="0"/>
              <a:t>    &lt;/script&gt;</a:t>
            </a:r>
          </a:p>
        </p:txBody>
      </p:sp>
      <p:sp>
        <p:nvSpPr>
          <p:cNvPr id="4" name="Rectangle 1"/>
          <p:cNvSpPr>
            <a:spLocks noChangeArrowheads="1"/>
          </p:cNvSpPr>
          <p:nvPr/>
        </p:nvSpPr>
        <p:spPr bwMode="auto">
          <a:xfrm>
            <a:off x="3352800" y="304800"/>
            <a:ext cx="205740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Consolas" pitchFamily="49" charset="0"/>
                <a:cs typeface="Arial" pitchFamily="34" charset="0"/>
              </a:rPr>
              <a:t>concat</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method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762000" y="3739277"/>
            <a:ext cx="8077200" cy="2585323"/>
          </a:xfrm>
          <a:prstGeom prst="rect">
            <a:avLst/>
          </a:prstGeom>
        </p:spPr>
        <p:txBody>
          <a:bodyPr wrap="square">
            <a:spAutoFit/>
          </a:bodyPr>
          <a:lstStyle/>
          <a:p>
            <a:r>
              <a:rPr lang="en-US" dirty="0"/>
              <a:t> &lt;script&gt;</a:t>
            </a:r>
          </a:p>
          <a:p>
            <a:r>
              <a:rPr lang="en-US" dirty="0"/>
              <a:t>    </a:t>
            </a:r>
            <a:r>
              <a:rPr lang="en-US" dirty="0" err="1"/>
              <a:t>var</a:t>
            </a:r>
            <a:r>
              <a:rPr lang="en-US" dirty="0"/>
              <a:t> pets = ["Cat", "Dog", "Parrot"];</a:t>
            </a:r>
          </a:p>
          <a:p>
            <a:r>
              <a:rPr lang="en-US" dirty="0"/>
              <a:t>    </a:t>
            </a:r>
            <a:r>
              <a:rPr lang="en-US" dirty="0" err="1"/>
              <a:t>var</a:t>
            </a:r>
            <a:r>
              <a:rPr lang="en-US" dirty="0"/>
              <a:t> wilds = ["Tiger", "Wolf", "Zebra"];</a:t>
            </a:r>
          </a:p>
          <a:p>
            <a:r>
              <a:rPr lang="en-US" dirty="0"/>
              <a:t>    </a:t>
            </a:r>
            <a:r>
              <a:rPr lang="en-US" dirty="0" err="1"/>
              <a:t>var</a:t>
            </a:r>
            <a:r>
              <a:rPr lang="en-US" dirty="0"/>
              <a:t> bugs = ["Ant", "Bee"];</a:t>
            </a:r>
          </a:p>
          <a:p>
            <a:r>
              <a:rPr lang="en-US" dirty="0"/>
              <a:t>    </a:t>
            </a:r>
          </a:p>
          <a:p>
            <a:r>
              <a:rPr lang="en-US" dirty="0"/>
              <a:t>    // Creating new array by combining pets, wilds and bugs arrays</a:t>
            </a:r>
          </a:p>
          <a:p>
            <a:r>
              <a:rPr lang="en-US" dirty="0"/>
              <a:t>    </a:t>
            </a:r>
            <a:r>
              <a:rPr lang="en-US" dirty="0" err="1"/>
              <a:t>var</a:t>
            </a:r>
            <a:r>
              <a:rPr lang="en-US" dirty="0"/>
              <a:t> animals = </a:t>
            </a:r>
            <a:r>
              <a:rPr lang="en-US" dirty="0" err="1"/>
              <a:t>pets.concat</a:t>
            </a:r>
            <a:r>
              <a:rPr lang="en-US" dirty="0"/>
              <a:t>(wilds, bugs); </a:t>
            </a:r>
          </a:p>
          <a:p>
            <a:r>
              <a:rPr lang="en-US" dirty="0"/>
              <a:t>    </a:t>
            </a:r>
            <a:r>
              <a:rPr lang="en-US" dirty="0" err="1"/>
              <a:t>document.write</a:t>
            </a:r>
            <a:r>
              <a:rPr lang="en-US" dirty="0"/>
              <a:t>(animals); // Prints: </a:t>
            </a:r>
            <a:r>
              <a:rPr lang="en-US" dirty="0" err="1"/>
              <a:t>Cat,Dog,Parrot,Tiger,Wolf,Zebra,Ant,Bee</a:t>
            </a:r>
            <a:endParaRPr lang="en-US" dirty="0"/>
          </a:p>
          <a:p>
            <a:r>
              <a:rPr lang="en-US" dirty="0"/>
              <a:t>    &lt;/script&gt;</a:t>
            </a:r>
          </a:p>
        </p:txBody>
      </p:sp>
    </p:spTree>
    <p:extLst>
      <p:ext uri="{BB962C8B-B14F-4D97-AF65-F5344CB8AC3E}">
        <p14:creationId xmlns:p14="http://schemas.microsoft.com/office/powerpoint/2010/main" val="837384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727139" cy="369332"/>
          </a:xfrm>
          <a:prstGeom prst="rect">
            <a:avLst/>
          </a:prstGeom>
        </p:spPr>
        <p:txBody>
          <a:bodyPr wrap="none">
            <a:spAutoFit/>
          </a:bodyPr>
          <a:lstStyle/>
          <a:p>
            <a:pPr fontAlgn="base"/>
            <a:r>
              <a:rPr lang="en-US" b="1" dirty="0"/>
              <a:t>Sorting an Array</a:t>
            </a:r>
          </a:p>
        </p:txBody>
      </p:sp>
      <p:sp>
        <p:nvSpPr>
          <p:cNvPr id="3" name="Rectangle 2"/>
          <p:cNvSpPr/>
          <p:nvPr/>
        </p:nvSpPr>
        <p:spPr>
          <a:xfrm>
            <a:off x="228600" y="685800"/>
            <a:ext cx="80010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fruits = ["Banana", "Orange", "Apple", "Papaya", "Mango"];</a:t>
            </a:r>
          </a:p>
          <a:p>
            <a:r>
              <a:rPr lang="en-US" dirty="0"/>
              <a:t>    </a:t>
            </a:r>
            <a:r>
              <a:rPr lang="en-US" dirty="0" err="1"/>
              <a:t>var</a:t>
            </a:r>
            <a:r>
              <a:rPr lang="en-US" dirty="0"/>
              <a:t> sorted = </a:t>
            </a:r>
            <a:r>
              <a:rPr lang="en-US" dirty="0" err="1"/>
              <a:t>fruits.sort</a:t>
            </a:r>
            <a:r>
              <a:rPr lang="en-US" dirty="0"/>
              <a:t>();</a:t>
            </a:r>
          </a:p>
          <a:p>
            <a:r>
              <a:rPr lang="en-US" dirty="0"/>
              <a:t>    </a:t>
            </a:r>
          </a:p>
          <a:p>
            <a:r>
              <a:rPr lang="en-US" dirty="0"/>
              <a:t>    </a:t>
            </a:r>
            <a:r>
              <a:rPr lang="en-US" dirty="0" err="1"/>
              <a:t>document.write</a:t>
            </a:r>
            <a:r>
              <a:rPr lang="en-US" dirty="0"/>
              <a:t>(fruits + "&lt;</a:t>
            </a:r>
            <a:r>
              <a:rPr lang="en-US" dirty="0" err="1"/>
              <a:t>br</a:t>
            </a:r>
            <a:r>
              <a:rPr lang="en-US" dirty="0"/>
              <a:t>&gt;"); // Outputs: </a:t>
            </a:r>
            <a:r>
              <a:rPr lang="en-US" dirty="0" err="1"/>
              <a:t>Apple,Banana,Mango,Orange,Papaya</a:t>
            </a:r>
            <a:endParaRPr lang="en-US" dirty="0"/>
          </a:p>
          <a:p>
            <a:r>
              <a:rPr lang="en-US" dirty="0"/>
              <a:t>    </a:t>
            </a:r>
            <a:r>
              <a:rPr lang="en-US" dirty="0" err="1"/>
              <a:t>document.write</a:t>
            </a:r>
            <a:r>
              <a:rPr lang="en-US" dirty="0"/>
              <a:t>(sorted); // Outputs: </a:t>
            </a:r>
            <a:r>
              <a:rPr lang="en-US" dirty="0" err="1"/>
              <a:t>Apple,Banana,Mango,Orange,Papaya</a:t>
            </a:r>
            <a:endParaRPr lang="en-US" dirty="0"/>
          </a:p>
          <a:p>
            <a:r>
              <a:rPr lang="en-US" dirty="0"/>
              <a:t>    &lt;/script&gt;</a:t>
            </a:r>
          </a:p>
          <a:p>
            <a:r>
              <a:rPr lang="en-US" dirty="0"/>
              <a:t>&lt;/body&gt;</a:t>
            </a:r>
          </a:p>
        </p:txBody>
      </p:sp>
      <p:sp>
        <p:nvSpPr>
          <p:cNvPr id="4" name="Rectangle 3"/>
          <p:cNvSpPr/>
          <p:nvPr/>
        </p:nvSpPr>
        <p:spPr>
          <a:xfrm>
            <a:off x="228600" y="3385066"/>
            <a:ext cx="1966116" cy="369332"/>
          </a:xfrm>
          <a:prstGeom prst="rect">
            <a:avLst/>
          </a:prstGeom>
        </p:spPr>
        <p:txBody>
          <a:bodyPr wrap="none">
            <a:spAutoFit/>
          </a:bodyPr>
          <a:lstStyle/>
          <a:p>
            <a:pPr fontAlgn="base"/>
            <a:r>
              <a:rPr lang="en-US" b="1" dirty="0"/>
              <a:t>Reversing an Array</a:t>
            </a:r>
          </a:p>
        </p:txBody>
      </p:sp>
      <p:sp>
        <p:nvSpPr>
          <p:cNvPr id="5" name="Rectangle 4"/>
          <p:cNvSpPr/>
          <p:nvPr/>
        </p:nvSpPr>
        <p:spPr>
          <a:xfrm>
            <a:off x="609600" y="3962400"/>
            <a:ext cx="73914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counts = ["one", "two", "three", "four", "five"];</a:t>
            </a:r>
          </a:p>
          <a:p>
            <a:r>
              <a:rPr lang="en-US" dirty="0"/>
              <a:t>    </a:t>
            </a:r>
            <a:r>
              <a:rPr lang="en-US" dirty="0" err="1"/>
              <a:t>var</a:t>
            </a:r>
            <a:r>
              <a:rPr lang="en-US" dirty="0"/>
              <a:t> reversed = </a:t>
            </a:r>
            <a:r>
              <a:rPr lang="en-US" dirty="0" err="1"/>
              <a:t>counts.reverse</a:t>
            </a:r>
            <a:r>
              <a:rPr lang="en-US" dirty="0"/>
              <a:t>(); </a:t>
            </a:r>
          </a:p>
          <a:p>
            <a:r>
              <a:rPr lang="en-US" dirty="0"/>
              <a:t>    </a:t>
            </a:r>
          </a:p>
          <a:p>
            <a:r>
              <a:rPr lang="en-US" dirty="0"/>
              <a:t>    </a:t>
            </a:r>
            <a:r>
              <a:rPr lang="en-US" dirty="0" err="1"/>
              <a:t>document.write</a:t>
            </a:r>
            <a:r>
              <a:rPr lang="en-US" dirty="0"/>
              <a:t>(counts + "&lt;</a:t>
            </a:r>
            <a:r>
              <a:rPr lang="en-US" dirty="0" err="1"/>
              <a:t>br</a:t>
            </a:r>
            <a:r>
              <a:rPr lang="en-US" dirty="0"/>
              <a:t>&gt;"); // Outputs: </a:t>
            </a:r>
            <a:r>
              <a:rPr lang="en-US" dirty="0" err="1"/>
              <a:t>five,four,three,two,one</a:t>
            </a:r>
            <a:endParaRPr lang="en-US" dirty="0"/>
          </a:p>
          <a:p>
            <a:r>
              <a:rPr lang="en-US" dirty="0"/>
              <a:t>    </a:t>
            </a:r>
            <a:r>
              <a:rPr lang="en-US" dirty="0" err="1"/>
              <a:t>document.write</a:t>
            </a:r>
            <a:r>
              <a:rPr lang="en-US" dirty="0"/>
              <a:t>(reversed); // Output: </a:t>
            </a:r>
            <a:r>
              <a:rPr lang="en-US" dirty="0" err="1"/>
              <a:t>five,four,three,two,one</a:t>
            </a:r>
            <a:endParaRPr lang="en-US" dirty="0"/>
          </a:p>
          <a:p>
            <a:r>
              <a:rPr lang="en-US" dirty="0"/>
              <a:t>    &lt;/script&gt;</a:t>
            </a:r>
          </a:p>
          <a:p>
            <a:r>
              <a:rPr lang="en-US" dirty="0"/>
              <a:t>&lt;/body&gt;</a:t>
            </a:r>
          </a:p>
        </p:txBody>
      </p:sp>
    </p:spTree>
    <p:extLst>
      <p:ext uri="{BB962C8B-B14F-4D97-AF65-F5344CB8AC3E}">
        <p14:creationId xmlns:p14="http://schemas.microsoft.com/office/powerpoint/2010/main" val="2719727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16911"/>
            <a:ext cx="7696200" cy="2031325"/>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numbers = [5, 20, 10, 75, 50, 100];</a:t>
            </a:r>
          </a:p>
          <a:p>
            <a:r>
              <a:rPr lang="en-US" dirty="0"/>
              <a:t>    </a:t>
            </a:r>
            <a:r>
              <a:rPr lang="en-US" dirty="0" err="1"/>
              <a:t>numbers.sort</a:t>
            </a:r>
            <a:r>
              <a:rPr lang="en-US" dirty="0"/>
              <a:t>(); // Sorts numbers array</a:t>
            </a:r>
          </a:p>
          <a:p>
            <a:r>
              <a:rPr lang="en-US" dirty="0"/>
              <a:t>    </a:t>
            </a:r>
            <a:r>
              <a:rPr lang="en-US" dirty="0" err="1"/>
              <a:t>document.write</a:t>
            </a:r>
            <a:r>
              <a:rPr lang="en-US" dirty="0"/>
              <a:t>(numbers); // Outputs: 10,100,20,5,50,75</a:t>
            </a:r>
          </a:p>
          <a:p>
            <a:r>
              <a:rPr lang="en-US" dirty="0"/>
              <a:t>    &lt;/script&gt;</a:t>
            </a:r>
          </a:p>
          <a:p>
            <a:r>
              <a:rPr lang="en-US" dirty="0"/>
              <a:t>&lt;/body&gt;</a:t>
            </a:r>
          </a:p>
        </p:txBody>
      </p:sp>
    </p:spTree>
    <p:extLst>
      <p:ext uri="{BB962C8B-B14F-4D97-AF65-F5344CB8AC3E}">
        <p14:creationId xmlns:p14="http://schemas.microsoft.com/office/powerpoint/2010/main" val="984752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01000" cy="3139321"/>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numbers = [5, 20, 10, 75, 50, 100];</a:t>
            </a:r>
          </a:p>
          <a:p>
            <a:endParaRPr lang="en-US" dirty="0"/>
          </a:p>
          <a:p>
            <a:r>
              <a:rPr lang="en-US" dirty="0"/>
              <a:t>    // Sorting an array using compare function</a:t>
            </a:r>
          </a:p>
          <a:p>
            <a:r>
              <a:rPr lang="en-US" dirty="0"/>
              <a:t>    </a:t>
            </a:r>
            <a:r>
              <a:rPr lang="en-US" dirty="0" err="1"/>
              <a:t>numbers.sort</a:t>
            </a:r>
            <a:r>
              <a:rPr lang="en-US" dirty="0"/>
              <a:t>(function(a, b) {</a:t>
            </a:r>
          </a:p>
          <a:p>
            <a:r>
              <a:rPr lang="en-US" dirty="0"/>
              <a:t>        return a - b;</a:t>
            </a:r>
          </a:p>
          <a:p>
            <a:r>
              <a:rPr lang="en-US" dirty="0"/>
              <a:t>    });</a:t>
            </a:r>
          </a:p>
          <a:p>
            <a:r>
              <a:rPr lang="en-US" dirty="0"/>
              <a:t>    </a:t>
            </a:r>
            <a:r>
              <a:rPr lang="en-US" dirty="0" err="1"/>
              <a:t>document.write</a:t>
            </a:r>
            <a:r>
              <a:rPr lang="en-US" dirty="0"/>
              <a:t>(numbers); // Prints: 5,10,20,50,75,100</a:t>
            </a:r>
          </a:p>
          <a:p>
            <a:r>
              <a:rPr lang="en-US" dirty="0"/>
              <a:t>    &lt;/script&gt;</a:t>
            </a:r>
          </a:p>
          <a:p>
            <a:r>
              <a:rPr lang="en-US" dirty="0"/>
              <a:t>&lt;/body&gt;</a:t>
            </a:r>
          </a:p>
        </p:txBody>
      </p:sp>
      <p:sp>
        <p:nvSpPr>
          <p:cNvPr id="3" name="Rectangle 1"/>
          <p:cNvSpPr>
            <a:spLocks noChangeArrowheads="1"/>
          </p:cNvSpPr>
          <p:nvPr/>
        </p:nvSpPr>
        <p:spPr bwMode="auto">
          <a:xfrm>
            <a:off x="304800" y="4191000"/>
            <a:ext cx="8686800" cy="120032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Arial" pitchFamily="34" charset="0"/>
              </a:rPr>
              <a:t>5 - 20 = -15</a:t>
            </a:r>
            <a:r>
              <a:rPr kumimoji="0" lang="en-US" b="0" i="0" u="none" strike="noStrike" cap="none" normalizeH="0" baseline="0" dirty="0" smtClean="0">
                <a:ln>
                  <a:noFill/>
                </a:ln>
                <a:solidFill>
                  <a:srgbClr val="414141"/>
                </a:solidFill>
                <a:effectLst/>
                <a:latin typeface="Segoe UI" pitchFamily="34" charset="0"/>
                <a:cs typeface="Segoe UI" pitchFamily="34" charset="0"/>
              </a:rPr>
              <a:t> which is less than 0, therefore 5 comes first, similarly </a:t>
            </a:r>
            <a:r>
              <a:rPr kumimoji="0" lang="en-US" b="0" i="0" u="none" strike="noStrike" cap="none" normalizeH="0" baseline="0" dirty="0" smtClean="0">
                <a:ln>
                  <a:noFill/>
                </a:ln>
                <a:solidFill>
                  <a:srgbClr val="333333"/>
                </a:solidFill>
                <a:effectLst/>
                <a:latin typeface="Consolas" pitchFamily="49" charset="0"/>
                <a:cs typeface="Arial" pitchFamily="34" charset="0"/>
              </a:rPr>
              <a:t>20 - 10 = 10 </a:t>
            </a:r>
            <a:r>
              <a:rPr kumimoji="0" lang="en-US" b="0" i="0" u="none" strike="noStrike" cap="none" normalizeH="0" baseline="0" dirty="0" smtClean="0">
                <a:ln>
                  <a:noFill/>
                </a:ln>
                <a:solidFill>
                  <a:srgbClr val="414141"/>
                </a:solidFill>
                <a:effectLst/>
                <a:latin typeface="Segoe UI" pitchFamily="34" charset="0"/>
                <a:cs typeface="Segoe UI" pitchFamily="34" charset="0"/>
              </a:rPr>
              <a:t>which is greater than 0, therefore  10 comes before 20, likewise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nsolas" pitchFamily="49" charset="0"/>
                <a:cs typeface="Arial" pitchFamily="34" charset="0"/>
              </a:rPr>
              <a:t>20 - 75 = -55</a:t>
            </a:r>
            <a:r>
              <a:rPr kumimoji="0" lang="en-US" b="0" i="0" u="none" strike="noStrike" cap="none" normalizeH="0" baseline="0" dirty="0" smtClean="0">
                <a:ln>
                  <a:noFill/>
                </a:ln>
                <a:solidFill>
                  <a:srgbClr val="414141"/>
                </a:solidFill>
                <a:effectLst/>
                <a:latin typeface="Segoe UI" pitchFamily="34" charset="0"/>
                <a:cs typeface="Segoe UI" pitchFamily="34" charset="0"/>
              </a:rPr>
              <a:t>  which is less than 0, so 20 comes before 75, similarly 50 comes before 75, and so on.</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734624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 y="228600"/>
            <a:ext cx="6705600" cy="369332"/>
          </a:xfrm>
          <a:prstGeom prst="rect">
            <a:avLst/>
          </a:prstGeom>
        </p:spPr>
        <p:txBody>
          <a:bodyPr wrap="square">
            <a:spAutoFit/>
          </a:bodyPr>
          <a:lstStyle/>
          <a:p>
            <a:pPr fontAlgn="base"/>
            <a:r>
              <a:rPr lang="en-US" b="1" dirty="0"/>
              <a:t>Finding the Maximum and Minimum Value in an Array</a:t>
            </a:r>
          </a:p>
        </p:txBody>
      </p:sp>
      <p:sp>
        <p:nvSpPr>
          <p:cNvPr id="3" name="Rectangle 2"/>
          <p:cNvSpPr/>
          <p:nvPr/>
        </p:nvSpPr>
        <p:spPr>
          <a:xfrm>
            <a:off x="304800" y="612845"/>
            <a:ext cx="7848600" cy="507831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numbers = [3, -7, 10, 8, 15, 2];</a:t>
            </a:r>
          </a:p>
          <a:p>
            <a:endParaRPr lang="en-US" dirty="0"/>
          </a:p>
          <a:p>
            <a:r>
              <a:rPr lang="en-US" dirty="0"/>
              <a:t>    // Defining function to find maximum value</a:t>
            </a:r>
          </a:p>
          <a:p>
            <a:r>
              <a:rPr lang="en-US" dirty="0"/>
              <a:t>    function </a:t>
            </a:r>
            <a:r>
              <a:rPr lang="en-US" dirty="0" err="1"/>
              <a:t>findMax</a:t>
            </a:r>
            <a:r>
              <a:rPr lang="en-US" dirty="0"/>
              <a:t>(array){</a:t>
            </a:r>
          </a:p>
          <a:p>
            <a:r>
              <a:rPr lang="en-US" dirty="0"/>
              <a:t>        return </a:t>
            </a:r>
            <a:r>
              <a:rPr lang="en-US" dirty="0" err="1"/>
              <a:t>Math.max.apply</a:t>
            </a:r>
            <a:r>
              <a:rPr lang="en-US" dirty="0"/>
              <a:t>(null, array);</a:t>
            </a:r>
          </a:p>
          <a:p>
            <a:r>
              <a:rPr lang="en-US" dirty="0"/>
              <a:t>    }</a:t>
            </a:r>
          </a:p>
          <a:p>
            <a:r>
              <a:rPr lang="en-US" dirty="0"/>
              <a:t>    </a:t>
            </a:r>
          </a:p>
          <a:p>
            <a:r>
              <a:rPr lang="en-US" dirty="0"/>
              <a:t>    // Defining function to find minimum value</a:t>
            </a:r>
          </a:p>
          <a:p>
            <a:r>
              <a:rPr lang="en-US" dirty="0"/>
              <a:t>    function </a:t>
            </a:r>
            <a:r>
              <a:rPr lang="en-US" dirty="0" err="1"/>
              <a:t>findMin</a:t>
            </a:r>
            <a:r>
              <a:rPr lang="en-US" dirty="0"/>
              <a:t>(array){</a:t>
            </a:r>
          </a:p>
          <a:p>
            <a:r>
              <a:rPr lang="en-US" dirty="0"/>
              <a:t>        return </a:t>
            </a:r>
            <a:r>
              <a:rPr lang="en-US" dirty="0" err="1"/>
              <a:t>Math.min.apply</a:t>
            </a:r>
            <a:r>
              <a:rPr lang="en-US" dirty="0"/>
              <a:t>(null, array);</a:t>
            </a:r>
          </a:p>
          <a:p>
            <a:r>
              <a:rPr lang="en-US" dirty="0"/>
              <a:t>    }</a:t>
            </a:r>
          </a:p>
          <a:p>
            <a:r>
              <a:rPr lang="en-US" dirty="0"/>
              <a:t>    </a:t>
            </a:r>
          </a:p>
          <a:p>
            <a:r>
              <a:rPr lang="en-US" dirty="0"/>
              <a:t>    </a:t>
            </a:r>
            <a:r>
              <a:rPr lang="en-US" dirty="0" err="1"/>
              <a:t>document.write</a:t>
            </a:r>
            <a:r>
              <a:rPr lang="en-US" dirty="0"/>
              <a:t>(</a:t>
            </a:r>
            <a:r>
              <a:rPr lang="en-US" dirty="0" err="1"/>
              <a:t>findMax</a:t>
            </a:r>
            <a:r>
              <a:rPr lang="en-US" dirty="0"/>
              <a:t>(numbers) + "&lt;</a:t>
            </a:r>
            <a:r>
              <a:rPr lang="en-US" dirty="0" err="1"/>
              <a:t>br</a:t>
            </a:r>
            <a:r>
              <a:rPr lang="en-US" dirty="0"/>
              <a:t>&gt;"); // Outputs: 15</a:t>
            </a:r>
          </a:p>
          <a:p>
            <a:r>
              <a:rPr lang="en-US" dirty="0"/>
              <a:t>    </a:t>
            </a:r>
            <a:r>
              <a:rPr lang="en-US" dirty="0" err="1"/>
              <a:t>document.write</a:t>
            </a:r>
            <a:r>
              <a:rPr lang="en-US" dirty="0"/>
              <a:t>(</a:t>
            </a:r>
            <a:r>
              <a:rPr lang="en-US" dirty="0" err="1"/>
              <a:t>findMin</a:t>
            </a:r>
            <a:r>
              <a:rPr lang="en-US" dirty="0"/>
              <a:t>(numbers)); // Outputs: -7</a:t>
            </a:r>
          </a:p>
          <a:p>
            <a:r>
              <a:rPr lang="en-US" dirty="0"/>
              <a:t>    &lt;/script&gt;</a:t>
            </a:r>
          </a:p>
          <a:p>
            <a:r>
              <a:rPr lang="en-US" dirty="0"/>
              <a:t>&lt;/body&gt;</a:t>
            </a:r>
          </a:p>
        </p:txBody>
      </p:sp>
    </p:spTree>
    <p:extLst>
      <p:ext uri="{BB962C8B-B14F-4D97-AF65-F5344CB8AC3E}">
        <p14:creationId xmlns:p14="http://schemas.microsoft.com/office/powerpoint/2010/main" val="331647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2829685" cy="369332"/>
          </a:xfrm>
          <a:prstGeom prst="rect">
            <a:avLst/>
          </a:prstGeom>
        </p:spPr>
        <p:txBody>
          <a:bodyPr wrap="none">
            <a:spAutoFit/>
          </a:bodyPr>
          <a:lstStyle/>
          <a:p>
            <a:pPr fontAlgn="base"/>
            <a:r>
              <a:rPr lang="en-US" b="1" dirty="0"/>
              <a:t>Types of Loops in JavaScript</a:t>
            </a:r>
          </a:p>
        </p:txBody>
      </p:sp>
      <p:sp>
        <p:nvSpPr>
          <p:cNvPr id="3" name="Rectangle 2"/>
          <p:cNvSpPr/>
          <p:nvPr/>
        </p:nvSpPr>
        <p:spPr>
          <a:xfrm>
            <a:off x="228600" y="990600"/>
            <a:ext cx="8762999" cy="2862322"/>
          </a:xfrm>
          <a:prstGeom prst="rect">
            <a:avLst/>
          </a:prstGeom>
        </p:spPr>
        <p:txBody>
          <a:bodyPr wrap="square">
            <a:spAutoFit/>
          </a:bodyPr>
          <a:lstStyle/>
          <a:p>
            <a:r>
              <a:rPr lang="en-US" b="1" dirty="0"/>
              <a:t>while</a:t>
            </a:r>
            <a:r>
              <a:rPr lang="en-US" dirty="0"/>
              <a:t> — loops through a block of code until the condition is evaluate to true</a:t>
            </a:r>
            <a:r>
              <a:rPr lang="en-US" dirty="0" smtClean="0"/>
              <a:t>.</a:t>
            </a:r>
          </a:p>
          <a:p>
            <a:endParaRPr lang="en-US" dirty="0"/>
          </a:p>
          <a:p>
            <a:r>
              <a:rPr lang="en-US" b="1" dirty="0"/>
              <a:t>do…while</a:t>
            </a:r>
            <a:r>
              <a:rPr lang="en-US" dirty="0"/>
              <a:t> — loops through a block of code once; then the condition is evaluated. If the condition is true, the statement is repeated as long as the specified condition is true</a:t>
            </a:r>
            <a:r>
              <a:rPr lang="en-US" dirty="0" smtClean="0"/>
              <a:t>.</a:t>
            </a:r>
          </a:p>
          <a:p>
            <a:endParaRPr lang="en-US" dirty="0"/>
          </a:p>
          <a:p>
            <a:r>
              <a:rPr lang="en-US" b="1" dirty="0"/>
              <a:t>for</a:t>
            </a:r>
            <a:r>
              <a:rPr lang="en-US" dirty="0"/>
              <a:t> — loops through a block of code until the counter reaches a specified number</a:t>
            </a:r>
            <a:r>
              <a:rPr lang="en-US" dirty="0" smtClean="0"/>
              <a:t>.</a:t>
            </a:r>
          </a:p>
          <a:p>
            <a:endParaRPr lang="en-US" dirty="0"/>
          </a:p>
          <a:p>
            <a:r>
              <a:rPr lang="en-US" b="1" dirty="0"/>
              <a:t>for…in</a:t>
            </a:r>
            <a:r>
              <a:rPr lang="en-US" dirty="0"/>
              <a:t> — loops through the properties of an object</a:t>
            </a:r>
            <a:r>
              <a:rPr lang="en-US" dirty="0" smtClean="0"/>
              <a:t>.</a:t>
            </a:r>
          </a:p>
          <a:p>
            <a:endParaRPr lang="en-US" dirty="0"/>
          </a:p>
          <a:p>
            <a:r>
              <a:rPr lang="en-US" b="1" dirty="0"/>
              <a:t>for…of</a:t>
            </a:r>
            <a:r>
              <a:rPr lang="en-US" dirty="0"/>
              <a:t> — loops over </a:t>
            </a:r>
            <a:r>
              <a:rPr lang="en-US" dirty="0" err="1"/>
              <a:t>iterable</a:t>
            </a:r>
            <a:r>
              <a:rPr lang="en-US" dirty="0"/>
              <a:t> objects such as arrays, strings, etc.</a:t>
            </a:r>
          </a:p>
        </p:txBody>
      </p:sp>
    </p:spTree>
    <p:extLst>
      <p:ext uri="{BB962C8B-B14F-4D97-AF65-F5344CB8AC3E}">
        <p14:creationId xmlns:p14="http://schemas.microsoft.com/office/powerpoint/2010/main" val="4238699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276600"/>
            <a:ext cx="7924800" cy="2585323"/>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i = 1;</a:t>
            </a:r>
          </a:p>
          <a:p>
            <a:r>
              <a:rPr lang="en-US" dirty="0"/>
              <a:t>    while(i &lt;= 5) {    </a:t>
            </a:r>
          </a:p>
          <a:p>
            <a:r>
              <a:rPr lang="en-US" dirty="0"/>
              <a:t>        </a:t>
            </a:r>
            <a:r>
              <a:rPr lang="en-US" dirty="0" err="1"/>
              <a:t>document.write</a:t>
            </a:r>
            <a:r>
              <a:rPr lang="en-US" dirty="0"/>
              <a:t>("&lt;p&gt;The number is " + i + "&lt;/p&gt;");</a:t>
            </a:r>
          </a:p>
          <a:p>
            <a:r>
              <a:rPr lang="en-US" dirty="0"/>
              <a:t>        i++;</a:t>
            </a:r>
          </a:p>
          <a:p>
            <a:r>
              <a:rPr lang="en-US" dirty="0"/>
              <a:t>    }</a:t>
            </a:r>
          </a:p>
          <a:p>
            <a:r>
              <a:rPr lang="en-US" dirty="0"/>
              <a:t>    &lt;/script&gt;</a:t>
            </a:r>
          </a:p>
          <a:p>
            <a:r>
              <a:rPr lang="en-US" dirty="0"/>
              <a:t>&lt;/body&gt;</a:t>
            </a:r>
          </a:p>
        </p:txBody>
      </p:sp>
      <p:sp>
        <p:nvSpPr>
          <p:cNvPr id="3" name="Rectangle 2"/>
          <p:cNvSpPr/>
          <p:nvPr/>
        </p:nvSpPr>
        <p:spPr>
          <a:xfrm>
            <a:off x="609600" y="838200"/>
            <a:ext cx="4572000" cy="923330"/>
          </a:xfrm>
          <a:prstGeom prst="rect">
            <a:avLst/>
          </a:prstGeom>
        </p:spPr>
        <p:txBody>
          <a:bodyPr>
            <a:spAutoFit/>
          </a:bodyPr>
          <a:lstStyle/>
          <a:p>
            <a:r>
              <a:rPr lang="en-US" dirty="0"/>
              <a:t>while(</a:t>
            </a:r>
            <a:r>
              <a:rPr lang="en-US" i="1" dirty="0"/>
              <a:t>condition</a:t>
            </a:r>
            <a:r>
              <a:rPr lang="en-US" dirty="0"/>
              <a:t>) {</a:t>
            </a:r>
            <a:br>
              <a:rPr lang="en-US" dirty="0"/>
            </a:br>
            <a:r>
              <a:rPr lang="en-US" dirty="0"/>
              <a:t>    </a:t>
            </a:r>
            <a:r>
              <a:rPr lang="en-US" i="1" dirty="0"/>
              <a:t>// Code to be executed</a:t>
            </a:r>
            <a:r>
              <a:rPr lang="en-US" dirty="0"/>
              <a:t/>
            </a:r>
            <a:br>
              <a:rPr lang="en-US" dirty="0"/>
            </a:br>
            <a:r>
              <a:rPr lang="en-US" dirty="0"/>
              <a:t>}</a:t>
            </a:r>
          </a:p>
        </p:txBody>
      </p:sp>
    </p:spTree>
    <p:extLst>
      <p:ext uri="{BB962C8B-B14F-4D97-AF65-F5344CB8AC3E}">
        <p14:creationId xmlns:p14="http://schemas.microsoft.com/office/powerpoint/2010/main" val="2009881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056076" cy="369332"/>
          </a:xfrm>
          <a:prstGeom prst="rect">
            <a:avLst/>
          </a:prstGeom>
        </p:spPr>
        <p:txBody>
          <a:bodyPr wrap="none">
            <a:spAutoFit/>
          </a:bodyPr>
          <a:lstStyle/>
          <a:p>
            <a:pPr fontAlgn="base"/>
            <a:r>
              <a:rPr lang="en-US" b="1" dirty="0"/>
              <a:t>The do...while Loop</a:t>
            </a:r>
          </a:p>
        </p:txBody>
      </p:sp>
      <p:sp>
        <p:nvSpPr>
          <p:cNvPr id="3" name="Rectangle 2"/>
          <p:cNvSpPr/>
          <p:nvPr/>
        </p:nvSpPr>
        <p:spPr>
          <a:xfrm>
            <a:off x="990600" y="990600"/>
            <a:ext cx="4572000" cy="1200329"/>
          </a:xfrm>
          <a:prstGeom prst="rect">
            <a:avLst/>
          </a:prstGeom>
        </p:spPr>
        <p:txBody>
          <a:bodyPr>
            <a:spAutoFit/>
          </a:bodyPr>
          <a:lstStyle/>
          <a:p>
            <a:r>
              <a:rPr lang="en-US" dirty="0"/>
              <a:t>do {</a:t>
            </a:r>
            <a:br>
              <a:rPr lang="en-US" dirty="0"/>
            </a:br>
            <a:r>
              <a:rPr lang="en-US" dirty="0"/>
              <a:t>    </a:t>
            </a:r>
            <a:r>
              <a:rPr lang="en-US" i="1" dirty="0"/>
              <a:t>// Code to be executed</a:t>
            </a:r>
            <a:r>
              <a:rPr lang="en-US" dirty="0"/>
              <a:t/>
            </a:r>
            <a:br>
              <a:rPr lang="en-US" dirty="0"/>
            </a:br>
            <a:r>
              <a:rPr lang="en-US" dirty="0"/>
              <a:t>}</a:t>
            </a:r>
            <a:br>
              <a:rPr lang="en-US" dirty="0"/>
            </a:br>
            <a:r>
              <a:rPr lang="en-US" dirty="0"/>
              <a:t>while(</a:t>
            </a:r>
            <a:r>
              <a:rPr lang="en-US" i="1" dirty="0"/>
              <a:t>condition</a:t>
            </a:r>
            <a:r>
              <a:rPr lang="en-US" dirty="0"/>
              <a:t>);</a:t>
            </a:r>
          </a:p>
        </p:txBody>
      </p:sp>
      <p:sp>
        <p:nvSpPr>
          <p:cNvPr id="4" name="Rectangle 3"/>
          <p:cNvSpPr/>
          <p:nvPr/>
        </p:nvSpPr>
        <p:spPr>
          <a:xfrm>
            <a:off x="1447800" y="2743200"/>
            <a:ext cx="6096000" cy="2862322"/>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i = 1;</a:t>
            </a:r>
          </a:p>
          <a:p>
            <a:r>
              <a:rPr lang="en-US" dirty="0"/>
              <a:t>    do {</a:t>
            </a:r>
          </a:p>
          <a:p>
            <a:r>
              <a:rPr lang="en-US" dirty="0"/>
              <a:t>        </a:t>
            </a:r>
            <a:r>
              <a:rPr lang="en-US" dirty="0" err="1"/>
              <a:t>document.write</a:t>
            </a:r>
            <a:r>
              <a:rPr lang="en-US" dirty="0"/>
              <a:t>("&lt;p&gt;The number is " + i + "&lt;/p&gt;");</a:t>
            </a:r>
          </a:p>
          <a:p>
            <a:r>
              <a:rPr lang="en-US" dirty="0"/>
              <a:t>        i++;</a:t>
            </a:r>
          </a:p>
          <a:p>
            <a:r>
              <a:rPr lang="en-US" dirty="0"/>
              <a:t>    }</a:t>
            </a:r>
          </a:p>
          <a:p>
            <a:r>
              <a:rPr lang="en-US" dirty="0"/>
              <a:t>    while(i &lt;= 5);</a:t>
            </a:r>
          </a:p>
          <a:p>
            <a:r>
              <a:rPr lang="en-US" dirty="0"/>
              <a:t>    &lt;/script&gt;</a:t>
            </a:r>
          </a:p>
          <a:p>
            <a:r>
              <a:rPr lang="en-US" dirty="0"/>
              <a:t>&lt;/body&gt;</a:t>
            </a:r>
          </a:p>
        </p:txBody>
      </p:sp>
    </p:spTree>
    <p:extLst>
      <p:ext uri="{BB962C8B-B14F-4D97-AF65-F5344CB8AC3E}">
        <p14:creationId xmlns:p14="http://schemas.microsoft.com/office/powerpoint/2010/main" val="3685888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1386662" cy="369332"/>
          </a:xfrm>
          <a:prstGeom prst="rect">
            <a:avLst/>
          </a:prstGeom>
        </p:spPr>
        <p:txBody>
          <a:bodyPr wrap="none">
            <a:spAutoFit/>
          </a:bodyPr>
          <a:lstStyle/>
          <a:p>
            <a:pPr fontAlgn="base"/>
            <a:r>
              <a:rPr lang="en-US" b="1" dirty="0"/>
              <a:t>The for Loop</a:t>
            </a:r>
          </a:p>
        </p:txBody>
      </p:sp>
      <p:sp>
        <p:nvSpPr>
          <p:cNvPr id="3" name="Rectangle 2"/>
          <p:cNvSpPr/>
          <p:nvPr/>
        </p:nvSpPr>
        <p:spPr>
          <a:xfrm>
            <a:off x="685800" y="685800"/>
            <a:ext cx="4572000" cy="923330"/>
          </a:xfrm>
          <a:prstGeom prst="rect">
            <a:avLst/>
          </a:prstGeom>
        </p:spPr>
        <p:txBody>
          <a:bodyPr>
            <a:spAutoFit/>
          </a:bodyPr>
          <a:lstStyle/>
          <a:p>
            <a:r>
              <a:rPr lang="en-US" dirty="0"/>
              <a:t>for(</a:t>
            </a:r>
            <a:r>
              <a:rPr lang="en-US" i="1" dirty="0"/>
              <a:t>initialization</a:t>
            </a:r>
            <a:r>
              <a:rPr lang="en-US" dirty="0"/>
              <a:t>; </a:t>
            </a:r>
            <a:r>
              <a:rPr lang="en-US" i="1" dirty="0"/>
              <a:t>condition</a:t>
            </a:r>
            <a:r>
              <a:rPr lang="en-US" dirty="0"/>
              <a:t>; </a:t>
            </a:r>
            <a:r>
              <a:rPr lang="en-US" i="1" dirty="0"/>
              <a:t>increment</a:t>
            </a:r>
            <a:r>
              <a:rPr lang="en-US" dirty="0"/>
              <a:t>) {</a:t>
            </a:r>
            <a:br>
              <a:rPr lang="en-US" dirty="0"/>
            </a:br>
            <a:r>
              <a:rPr lang="en-US" dirty="0"/>
              <a:t>    </a:t>
            </a:r>
            <a:r>
              <a:rPr lang="en-US" i="1" dirty="0"/>
              <a:t>// Code to be executed</a:t>
            </a:r>
            <a:r>
              <a:rPr lang="en-US" dirty="0"/>
              <a:t/>
            </a:r>
            <a:br>
              <a:rPr lang="en-US" dirty="0"/>
            </a:br>
            <a:r>
              <a:rPr lang="en-US" dirty="0"/>
              <a:t>}</a:t>
            </a:r>
          </a:p>
        </p:txBody>
      </p:sp>
      <p:sp>
        <p:nvSpPr>
          <p:cNvPr id="4" name="Rectangle 3"/>
          <p:cNvSpPr/>
          <p:nvPr/>
        </p:nvSpPr>
        <p:spPr>
          <a:xfrm>
            <a:off x="1691462" y="1828800"/>
            <a:ext cx="6019800" cy="2031325"/>
          </a:xfrm>
          <a:prstGeom prst="rect">
            <a:avLst/>
          </a:prstGeom>
        </p:spPr>
        <p:txBody>
          <a:bodyPr wrap="square">
            <a:spAutoFit/>
          </a:bodyPr>
          <a:lstStyle/>
          <a:p>
            <a:r>
              <a:rPr lang="en-US" dirty="0"/>
              <a:t>&lt;body&gt;</a:t>
            </a:r>
          </a:p>
          <a:p>
            <a:r>
              <a:rPr lang="en-US" dirty="0"/>
              <a:t>    &lt;script&gt;</a:t>
            </a:r>
          </a:p>
          <a:p>
            <a:r>
              <a:rPr lang="en-US" dirty="0"/>
              <a:t>    for(</a:t>
            </a:r>
            <a:r>
              <a:rPr lang="en-US" dirty="0" err="1"/>
              <a:t>var</a:t>
            </a:r>
            <a:r>
              <a:rPr lang="en-US" dirty="0"/>
              <a:t> i=1; i&lt;=5; i++) {</a:t>
            </a:r>
          </a:p>
          <a:p>
            <a:r>
              <a:rPr lang="en-US" dirty="0"/>
              <a:t>        </a:t>
            </a:r>
            <a:r>
              <a:rPr lang="en-US" dirty="0" err="1"/>
              <a:t>document.write</a:t>
            </a:r>
            <a:r>
              <a:rPr lang="en-US" dirty="0"/>
              <a:t>("&lt;p&gt;The number is " + i + "&lt;/p&gt;");</a:t>
            </a:r>
          </a:p>
          <a:p>
            <a:r>
              <a:rPr lang="en-US" dirty="0"/>
              <a:t>    }</a:t>
            </a:r>
          </a:p>
          <a:p>
            <a:r>
              <a:rPr lang="en-US" dirty="0"/>
              <a:t>    &lt;/script&gt;</a:t>
            </a:r>
          </a:p>
          <a:p>
            <a:r>
              <a:rPr lang="en-US" dirty="0"/>
              <a:t>&lt;/body&gt;</a:t>
            </a:r>
          </a:p>
        </p:txBody>
      </p:sp>
    </p:spTree>
    <p:extLst>
      <p:ext uri="{BB962C8B-B14F-4D97-AF65-F5344CB8AC3E}">
        <p14:creationId xmlns:p14="http://schemas.microsoft.com/office/powerpoint/2010/main" val="716421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229600" cy="3139321"/>
          </a:xfrm>
          <a:prstGeom prst="rect">
            <a:avLst/>
          </a:prstGeom>
        </p:spPr>
        <p:txBody>
          <a:bodyPr wrap="square">
            <a:spAutoFit/>
          </a:bodyPr>
          <a:lstStyle/>
          <a:p>
            <a:r>
              <a:rPr lang="en-US" dirty="0"/>
              <a:t>&lt;body&gt;</a:t>
            </a:r>
          </a:p>
          <a:p>
            <a:r>
              <a:rPr lang="en-US" dirty="0"/>
              <a:t>    &lt;script&gt;</a:t>
            </a:r>
          </a:p>
          <a:p>
            <a:r>
              <a:rPr lang="en-US" dirty="0"/>
              <a:t>    // An array with some elements</a:t>
            </a:r>
          </a:p>
          <a:p>
            <a:r>
              <a:rPr lang="en-US" dirty="0"/>
              <a:t>    </a:t>
            </a:r>
            <a:r>
              <a:rPr lang="en-US" dirty="0" err="1"/>
              <a:t>var</a:t>
            </a:r>
            <a:r>
              <a:rPr lang="en-US" dirty="0"/>
              <a:t> fruits = ["Apple", "Banana", "Mango", "Orange", "Papaya"];</a:t>
            </a:r>
          </a:p>
          <a:p>
            <a:r>
              <a:rPr lang="en-US" dirty="0"/>
              <a:t>     </a:t>
            </a:r>
          </a:p>
          <a:p>
            <a:r>
              <a:rPr lang="en-US" dirty="0"/>
              <a:t>    // Loop through all the elements in the array </a:t>
            </a:r>
          </a:p>
          <a:p>
            <a:r>
              <a:rPr lang="en-US" dirty="0"/>
              <a:t>    for(</a:t>
            </a:r>
            <a:r>
              <a:rPr lang="en-US" dirty="0" err="1"/>
              <a:t>var</a:t>
            </a:r>
            <a:r>
              <a:rPr lang="en-US" dirty="0"/>
              <a:t> i=0; i&lt;</a:t>
            </a:r>
            <a:r>
              <a:rPr lang="en-US" dirty="0" err="1"/>
              <a:t>fruits.length</a:t>
            </a:r>
            <a:r>
              <a:rPr lang="en-US" dirty="0"/>
              <a:t>; i++) {</a:t>
            </a:r>
          </a:p>
          <a:p>
            <a:r>
              <a:rPr lang="en-US" dirty="0"/>
              <a:t>        </a:t>
            </a:r>
            <a:r>
              <a:rPr lang="en-US" dirty="0" err="1"/>
              <a:t>document.write</a:t>
            </a:r>
            <a:r>
              <a:rPr lang="en-US" dirty="0"/>
              <a:t>("&lt;p&gt;" + fruits[i] + "&lt;/p&gt;");</a:t>
            </a:r>
          </a:p>
          <a:p>
            <a:r>
              <a:rPr lang="en-US" dirty="0"/>
              <a:t>    }</a:t>
            </a:r>
          </a:p>
          <a:p>
            <a:r>
              <a:rPr lang="en-US" dirty="0"/>
              <a:t>    &lt;/script&gt;</a:t>
            </a:r>
          </a:p>
          <a:p>
            <a:r>
              <a:rPr lang="en-US" dirty="0"/>
              <a:t>&lt;/body&gt;</a:t>
            </a:r>
          </a:p>
        </p:txBody>
      </p:sp>
    </p:spTree>
    <p:extLst>
      <p:ext uri="{BB962C8B-B14F-4D97-AF65-F5344CB8AC3E}">
        <p14:creationId xmlns:p14="http://schemas.microsoft.com/office/powerpoint/2010/main" val="211096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6164126"/>
              </p:ext>
            </p:extLst>
          </p:nvPr>
        </p:nvGraphicFramePr>
        <p:xfrm>
          <a:off x="1433512" y="1066800"/>
          <a:ext cx="6276976" cy="1706880"/>
        </p:xfrm>
        <a:graphic>
          <a:graphicData uri="http://schemas.openxmlformats.org/drawingml/2006/table">
            <a:tbl>
              <a:tblPr/>
              <a:tblGrid>
                <a:gridCol w="1883093"/>
                <a:gridCol w="4393883"/>
              </a:tblGrid>
              <a:tr h="0">
                <a:tc>
                  <a:txBody>
                    <a:bodyPr/>
                    <a:lstStyle/>
                    <a:p>
                      <a:pPr fontAlgn="t"/>
                      <a:r>
                        <a:rPr lang="en-US" b="0" dirty="0">
                          <a:effectLst/>
                        </a:rPr>
                        <a:t>Operator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b="0" dirty="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Assignment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a:effectLst/>
                        </a:rPr>
                        <a:t>Concatenate (join two strings together)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US">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dirty="0">
                          <a:effectLst/>
                        </a:rPr>
                        <a:t>Concatenate and assign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433513"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68203" rIns="9144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Kadwa"/>
                <a:cs typeface="Arial" pitchFamily="34" charset="0"/>
              </a:rPr>
              <a:t>String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41484D"/>
                </a:solidFill>
                <a:effectLst/>
                <a:latin typeface="Source Sans Pro" pitchFamily="34" charset="0"/>
                <a:cs typeface="Arial" pitchFamily="34" charset="0"/>
              </a:rPr>
              <a:t>In JavaScript, a </a:t>
            </a:r>
            <a:r>
              <a:rPr kumimoji="0" lang="en-US" sz="1500" b="0" i="1" u="none" strike="noStrike" cap="none" normalizeH="0" baseline="0" dirty="0" smtClean="0">
                <a:ln>
                  <a:noFill/>
                </a:ln>
                <a:solidFill>
                  <a:srgbClr val="41484D"/>
                </a:solidFill>
                <a:effectLst/>
                <a:latin typeface="Source Sans Pro" pitchFamily="34" charset="0"/>
                <a:cs typeface="Arial" pitchFamily="34" charset="0"/>
              </a:rPr>
              <a:t>string</a:t>
            </a:r>
            <a:r>
              <a:rPr kumimoji="0" lang="en-US" sz="1500" b="0" i="0" u="none" strike="noStrike" cap="none" normalizeH="0" baseline="0" dirty="0" smtClean="0">
                <a:ln>
                  <a:noFill/>
                </a:ln>
                <a:solidFill>
                  <a:srgbClr val="41484D"/>
                </a:solidFill>
                <a:effectLst/>
                <a:latin typeface="Source Sans Pro" pitchFamily="34" charset="0"/>
                <a:cs typeface="Arial" pitchFamily="34" charset="0"/>
              </a:rPr>
              <a:t> is simply a piece of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38680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1323119" cy="369332"/>
          </a:xfrm>
          <a:prstGeom prst="rect">
            <a:avLst/>
          </a:prstGeom>
        </p:spPr>
        <p:txBody>
          <a:bodyPr wrap="none">
            <a:spAutoFit/>
          </a:bodyPr>
          <a:lstStyle/>
          <a:p>
            <a:pPr fontAlgn="base"/>
            <a:r>
              <a:rPr lang="en-US" b="1" dirty="0"/>
              <a:t>for...in Loop</a:t>
            </a:r>
          </a:p>
        </p:txBody>
      </p:sp>
      <p:sp>
        <p:nvSpPr>
          <p:cNvPr id="3" name="Rectangle 1"/>
          <p:cNvSpPr>
            <a:spLocks noChangeArrowheads="1"/>
          </p:cNvSpPr>
          <p:nvPr/>
        </p:nvSpPr>
        <p:spPr bwMode="auto">
          <a:xfrm>
            <a:off x="457200" y="692107"/>
            <a:ext cx="80772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Arial" pitchFamily="34" charset="0"/>
              </a:rPr>
              <a:t>for-in</a:t>
            </a:r>
            <a:r>
              <a:rPr kumimoji="0" lang="en-US" b="0" i="0" u="none" strike="noStrike" cap="none" normalizeH="0" baseline="0" dirty="0" smtClean="0">
                <a:ln>
                  <a:noFill/>
                </a:ln>
                <a:solidFill>
                  <a:srgbClr val="414141"/>
                </a:solidFill>
                <a:effectLst/>
                <a:latin typeface="Segoe UI" pitchFamily="34" charset="0"/>
                <a:cs typeface="Segoe UI" pitchFamily="34" charset="0"/>
              </a:rPr>
              <a:t> loop is a special type of a loop that iterates over the properties of an </a:t>
            </a:r>
            <a:r>
              <a:rPr kumimoji="0" lang="en-US" b="0" i="0" u="none" strike="noStrike" cap="none" normalizeH="0" baseline="0" dirty="0" smtClean="0">
                <a:ln>
                  <a:noFill/>
                </a:ln>
                <a:solidFill>
                  <a:srgbClr val="1DB79F"/>
                </a:solidFill>
                <a:effectLst/>
                <a:latin typeface="Segoe UI" pitchFamily="34" charset="0"/>
                <a:cs typeface="Segoe UI" pitchFamily="34" charset="0"/>
              </a:rPr>
              <a:t>object</a:t>
            </a:r>
            <a:r>
              <a:rPr kumimoji="0" lang="en-US" b="0" i="0" u="none" strike="noStrike" cap="none" normalizeH="0" baseline="0" dirty="0" smtClean="0">
                <a:ln>
                  <a:noFill/>
                </a:ln>
                <a:solidFill>
                  <a:srgbClr val="414141"/>
                </a:solidFill>
                <a:effectLst/>
                <a:latin typeface="Segoe UI" pitchFamily="34" charset="0"/>
                <a:cs typeface="Segoe UI" pitchFamily="34" charset="0"/>
              </a:rPr>
              <a:t>, or the elements of an array.</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685800" y="1600200"/>
            <a:ext cx="4572000" cy="923330"/>
          </a:xfrm>
          <a:prstGeom prst="rect">
            <a:avLst/>
          </a:prstGeom>
        </p:spPr>
        <p:txBody>
          <a:bodyPr>
            <a:spAutoFit/>
          </a:bodyPr>
          <a:lstStyle/>
          <a:p>
            <a:r>
              <a:rPr lang="en-US" dirty="0"/>
              <a:t>for(</a:t>
            </a:r>
            <a:r>
              <a:rPr lang="en-US" i="1" dirty="0"/>
              <a:t>variable</a:t>
            </a:r>
            <a:r>
              <a:rPr lang="en-US" dirty="0"/>
              <a:t> in </a:t>
            </a:r>
            <a:r>
              <a:rPr lang="en-US" i="1" dirty="0"/>
              <a:t>object</a:t>
            </a:r>
            <a:r>
              <a:rPr lang="en-US" dirty="0"/>
              <a:t>) {</a:t>
            </a:r>
            <a:br>
              <a:rPr lang="en-US" dirty="0"/>
            </a:br>
            <a:r>
              <a:rPr lang="en-US" dirty="0"/>
              <a:t>    </a:t>
            </a:r>
            <a:r>
              <a:rPr lang="en-US" i="1" dirty="0"/>
              <a:t>// Code to be executed</a:t>
            </a:r>
            <a:r>
              <a:rPr lang="en-US" dirty="0"/>
              <a:t/>
            </a:r>
            <a:br>
              <a:rPr lang="en-US" dirty="0"/>
            </a:br>
            <a:r>
              <a:rPr lang="en-US" dirty="0"/>
              <a:t>}</a:t>
            </a:r>
          </a:p>
        </p:txBody>
      </p:sp>
      <p:sp>
        <p:nvSpPr>
          <p:cNvPr id="5" name="Rectangle 4"/>
          <p:cNvSpPr/>
          <p:nvPr/>
        </p:nvSpPr>
        <p:spPr>
          <a:xfrm>
            <a:off x="685800" y="2819400"/>
            <a:ext cx="7543800" cy="3139321"/>
          </a:xfrm>
          <a:prstGeom prst="rect">
            <a:avLst/>
          </a:prstGeom>
        </p:spPr>
        <p:txBody>
          <a:bodyPr wrap="square">
            <a:spAutoFit/>
          </a:bodyPr>
          <a:lstStyle/>
          <a:p>
            <a:r>
              <a:rPr lang="en-US" dirty="0"/>
              <a:t>&lt;body&gt;</a:t>
            </a:r>
          </a:p>
          <a:p>
            <a:r>
              <a:rPr lang="en-US" dirty="0"/>
              <a:t>    &lt;script&gt;</a:t>
            </a:r>
          </a:p>
          <a:p>
            <a:r>
              <a:rPr lang="en-US" dirty="0"/>
              <a:t>    // An object with some properties </a:t>
            </a:r>
          </a:p>
          <a:p>
            <a:r>
              <a:rPr lang="en-US" dirty="0"/>
              <a:t>    </a:t>
            </a:r>
            <a:r>
              <a:rPr lang="en-US" dirty="0" err="1"/>
              <a:t>var</a:t>
            </a:r>
            <a:r>
              <a:rPr lang="en-US" dirty="0"/>
              <a:t> person = {"name": "Clark", "surname": "Kent", "age": "36"};</a:t>
            </a:r>
          </a:p>
          <a:p>
            <a:r>
              <a:rPr lang="en-US" dirty="0"/>
              <a:t>     </a:t>
            </a:r>
          </a:p>
          <a:p>
            <a:r>
              <a:rPr lang="en-US" dirty="0"/>
              <a:t>    // Loop through all the properties in the object  </a:t>
            </a:r>
          </a:p>
          <a:p>
            <a:r>
              <a:rPr lang="en-US" dirty="0"/>
              <a:t>    for(</a:t>
            </a:r>
            <a:r>
              <a:rPr lang="en-US" dirty="0" err="1"/>
              <a:t>var</a:t>
            </a:r>
            <a:r>
              <a:rPr lang="en-US" dirty="0"/>
              <a:t> prop in person) {  </a:t>
            </a:r>
          </a:p>
          <a:p>
            <a:r>
              <a:rPr lang="en-US" dirty="0"/>
              <a:t>        </a:t>
            </a:r>
            <a:r>
              <a:rPr lang="en-US" dirty="0" err="1"/>
              <a:t>document.write</a:t>
            </a:r>
            <a:r>
              <a:rPr lang="en-US" dirty="0"/>
              <a:t>("&lt;p&gt;" + prop + " = " + person[prop] + "&lt;/p&gt;"); </a:t>
            </a:r>
          </a:p>
          <a:p>
            <a:r>
              <a:rPr lang="en-US" dirty="0"/>
              <a:t>    }</a:t>
            </a:r>
          </a:p>
          <a:p>
            <a:r>
              <a:rPr lang="en-US" dirty="0"/>
              <a:t>    &lt;/script&gt;</a:t>
            </a:r>
          </a:p>
          <a:p>
            <a:r>
              <a:rPr lang="en-US" dirty="0"/>
              <a:t>&lt;/body&gt;</a:t>
            </a:r>
          </a:p>
        </p:txBody>
      </p:sp>
    </p:spTree>
    <p:extLst>
      <p:ext uri="{BB962C8B-B14F-4D97-AF65-F5344CB8AC3E}">
        <p14:creationId xmlns:p14="http://schemas.microsoft.com/office/powerpoint/2010/main" val="4203083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3618" y="1143000"/>
            <a:ext cx="7467600" cy="3139321"/>
          </a:xfrm>
          <a:prstGeom prst="rect">
            <a:avLst/>
          </a:prstGeom>
        </p:spPr>
        <p:txBody>
          <a:bodyPr wrap="square">
            <a:spAutoFit/>
          </a:bodyPr>
          <a:lstStyle/>
          <a:p>
            <a:r>
              <a:rPr lang="en-US" dirty="0"/>
              <a:t>&lt;body&gt;</a:t>
            </a:r>
          </a:p>
          <a:p>
            <a:r>
              <a:rPr lang="en-US" dirty="0"/>
              <a:t>    &lt;script&gt;</a:t>
            </a:r>
          </a:p>
          <a:p>
            <a:r>
              <a:rPr lang="en-US" dirty="0"/>
              <a:t>    // An array with some elements</a:t>
            </a:r>
          </a:p>
          <a:p>
            <a:r>
              <a:rPr lang="en-US" dirty="0"/>
              <a:t>    </a:t>
            </a:r>
            <a:r>
              <a:rPr lang="en-US" dirty="0" err="1"/>
              <a:t>var</a:t>
            </a:r>
            <a:r>
              <a:rPr lang="en-US" dirty="0"/>
              <a:t> fruits = ["Apple", "Banana", "Mango", "Orange", "Papaya"];</a:t>
            </a:r>
          </a:p>
          <a:p>
            <a:r>
              <a:rPr lang="en-US" dirty="0"/>
              <a:t>     </a:t>
            </a:r>
          </a:p>
          <a:p>
            <a:r>
              <a:rPr lang="en-US" dirty="0"/>
              <a:t>    // Loop through all the elements in the array </a:t>
            </a:r>
          </a:p>
          <a:p>
            <a:r>
              <a:rPr lang="en-US" dirty="0"/>
              <a:t>    for(</a:t>
            </a:r>
            <a:r>
              <a:rPr lang="en-US" dirty="0" err="1"/>
              <a:t>var</a:t>
            </a:r>
            <a:r>
              <a:rPr lang="en-US" dirty="0"/>
              <a:t> i in fruits) {  </a:t>
            </a:r>
          </a:p>
          <a:p>
            <a:r>
              <a:rPr lang="en-US" dirty="0"/>
              <a:t>        </a:t>
            </a:r>
            <a:r>
              <a:rPr lang="en-US" dirty="0" err="1"/>
              <a:t>document.write</a:t>
            </a:r>
            <a:r>
              <a:rPr lang="en-US" dirty="0"/>
              <a:t>("&lt;p&gt;" + fruits[i] + "&lt;/p&gt;");</a:t>
            </a:r>
          </a:p>
          <a:p>
            <a:r>
              <a:rPr lang="en-US" dirty="0"/>
              <a:t>    }</a:t>
            </a:r>
          </a:p>
          <a:p>
            <a:r>
              <a:rPr lang="en-US" dirty="0"/>
              <a:t>    &lt;/script&gt;</a:t>
            </a:r>
          </a:p>
          <a:p>
            <a:r>
              <a:rPr lang="en-US" dirty="0"/>
              <a:t>&lt;/body&gt;</a:t>
            </a:r>
          </a:p>
        </p:txBody>
      </p:sp>
      <p:sp>
        <p:nvSpPr>
          <p:cNvPr id="3" name="Rectangle 1"/>
          <p:cNvSpPr>
            <a:spLocks noChangeArrowheads="1"/>
          </p:cNvSpPr>
          <p:nvPr/>
        </p:nvSpPr>
        <p:spPr bwMode="auto">
          <a:xfrm>
            <a:off x="304800" y="4939099"/>
            <a:ext cx="86868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The </a:t>
            </a:r>
            <a:r>
              <a:rPr kumimoji="0" lang="en-US" b="0" i="0" u="none" strike="noStrike" cap="none" normalizeH="0" baseline="0" smtClean="0">
                <a:ln>
                  <a:noFill/>
                </a:ln>
                <a:solidFill>
                  <a:srgbClr val="4395C6"/>
                </a:solidFill>
                <a:effectLst/>
                <a:latin typeface="Consolas" pitchFamily="49" charset="0"/>
                <a:cs typeface="Arial" pitchFamily="34" charset="0"/>
              </a:rPr>
              <a:t>for-in</a:t>
            </a:r>
            <a:r>
              <a:rPr kumimoji="0" lang="en-US" b="0" i="0" u="none" strike="noStrike" cap="none" normalizeH="0" baseline="0" smtClean="0">
                <a:ln>
                  <a:noFill/>
                </a:ln>
                <a:solidFill>
                  <a:srgbClr val="144261"/>
                </a:solidFill>
                <a:effectLst/>
                <a:latin typeface="Segoe UI" pitchFamily="34" charset="0"/>
                <a:cs typeface="Segoe UI" pitchFamily="34" charset="0"/>
              </a:rPr>
              <a:t> loop should not be used to iterate over an array where the index order is important. You should better use a </a:t>
            </a:r>
            <a:r>
              <a:rPr kumimoji="0" lang="en-US" b="0" i="0" u="none" strike="noStrike" cap="none" normalizeH="0" baseline="0" smtClean="0">
                <a:ln>
                  <a:noFill/>
                </a:ln>
                <a:solidFill>
                  <a:srgbClr val="4395C6"/>
                </a:solidFill>
                <a:effectLst/>
                <a:latin typeface="Consolas" pitchFamily="49" charset="0"/>
                <a:cs typeface="Arial" pitchFamily="34" charset="0"/>
              </a:rPr>
              <a:t>for</a:t>
            </a:r>
            <a:r>
              <a:rPr kumimoji="0" lang="en-US" b="0" i="0" u="none" strike="noStrike" cap="none" normalizeH="0" baseline="0" smtClean="0">
                <a:ln>
                  <a:noFill/>
                </a:ln>
                <a:solidFill>
                  <a:srgbClr val="144261"/>
                </a:solidFill>
                <a:effectLst/>
                <a:latin typeface="Segoe UI" pitchFamily="34" charset="0"/>
                <a:cs typeface="Segoe UI" pitchFamily="34" charset="0"/>
              </a:rPr>
              <a:t> loop with a numeric index.</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100131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1746312" cy="369332"/>
          </a:xfrm>
          <a:prstGeom prst="rect">
            <a:avLst/>
          </a:prstGeom>
        </p:spPr>
        <p:txBody>
          <a:bodyPr wrap="none">
            <a:spAutoFit/>
          </a:bodyPr>
          <a:lstStyle/>
          <a:p>
            <a:pPr fontAlgn="base"/>
            <a:r>
              <a:rPr lang="en-US" b="1" dirty="0"/>
              <a:t>The for...of Loop</a:t>
            </a:r>
          </a:p>
        </p:txBody>
      </p:sp>
      <p:sp>
        <p:nvSpPr>
          <p:cNvPr id="3" name="Rectangle 1"/>
          <p:cNvSpPr>
            <a:spLocks noChangeArrowheads="1"/>
          </p:cNvSpPr>
          <p:nvPr/>
        </p:nvSpPr>
        <p:spPr bwMode="auto">
          <a:xfrm>
            <a:off x="152400" y="457200"/>
            <a:ext cx="88392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ES6 introduces a new </a:t>
            </a:r>
            <a:r>
              <a:rPr kumimoji="0" lang="en-US" b="0" i="0" u="none" strike="noStrike" cap="none" normalizeH="0" baseline="0" dirty="0" smtClean="0">
                <a:ln>
                  <a:noFill/>
                </a:ln>
                <a:solidFill>
                  <a:srgbClr val="333333"/>
                </a:solidFill>
                <a:effectLst/>
                <a:latin typeface="Consolas" pitchFamily="49" charset="0"/>
                <a:cs typeface="Arial" pitchFamily="34" charset="0"/>
              </a:rPr>
              <a:t>for-of</a:t>
            </a:r>
            <a:r>
              <a:rPr kumimoji="0" lang="en-US" b="0" i="0" u="none" strike="noStrike" cap="none" normalizeH="0" baseline="0" dirty="0" smtClean="0">
                <a:ln>
                  <a:noFill/>
                </a:ln>
                <a:solidFill>
                  <a:srgbClr val="414141"/>
                </a:solidFill>
                <a:effectLst/>
                <a:latin typeface="Segoe UI" pitchFamily="34" charset="0"/>
                <a:cs typeface="Segoe UI" pitchFamily="34" charset="0"/>
              </a:rPr>
              <a:t> loop which allows us to iterate over </a:t>
            </a:r>
            <a:r>
              <a:rPr kumimoji="0" lang="en-US" b="0" i="0" u="none" strike="noStrike" cap="none" normalizeH="0" baseline="0" dirty="0" smtClean="0">
                <a:ln>
                  <a:noFill/>
                </a:ln>
                <a:solidFill>
                  <a:srgbClr val="1DB79F"/>
                </a:solidFill>
                <a:effectLst/>
                <a:latin typeface="Segoe UI" pitchFamily="34" charset="0"/>
                <a:cs typeface="Segoe UI" pitchFamily="34" charset="0"/>
              </a:rPr>
              <a:t>arrays</a:t>
            </a:r>
            <a:r>
              <a:rPr kumimoji="0" lang="en-US" b="0" i="0" u="none" strike="noStrike" cap="none" normalizeH="0" baseline="0" dirty="0" smtClean="0">
                <a:ln>
                  <a:noFill/>
                </a:ln>
                <a:solidFill>
                  <a:srgbClr val="414141"/>
                </a:solidFill>
                <a:effectLst/>
                <a:latin typeface="Segoe UI" pitchFamily="34" charset="0"/>
                <a:cs typeface="Segoe UI" pitchFamily="34" charset="0"/>
              </a:rPr>
              <a:t> or other </a:t>
            </a:r>
            <a:r>
              <a:rPr kumimoji="0" lang="en-US" b="0" i="0" u="none" strike="noStrike" cap="none" normalizeH="0" baseline="0" dirty="0" err="1" smtClean="0">
                <a:ln>
                  <a:noFill/>
                </a:ln>
                <a:solidFill>
                  <a:srgbClr val="414141"/>
                </a:solidFill>
                <a:effectLst/>
                <a:latin typeface="Segoe UI" pitchFamily="34" charset="0"/>
                <a:cs typeface="Segoe UI" pitchFamily="34" charset="0"/>
              </a:rPr>
              <a:t>iterable</a:t>
            </a:r>
            <a:r>
              <a:rPr kumimoji="0" lang="en-US" b="0" i="0" u="none" strike="noStrike" cap="none" normalizeH="0" baseline="0" dirty="0" smtClean="0">
                <a:ln>
                  <a:noFill/>
                </a:ln>
                <a:solidFill>
                  <a:srgbClr val="414141"/>
                </a:solidFill>
                <a:effectLst/>
                <a:latin typeface="Segoe UI" pitchFamily="34" charset="0"/>
                <a:cs typeface="Segoe UI" pitchFamily="34" charset="0"/>
              </a:rPr>
              <a:t> objects (e.g. </a:t>
            </a:r>
            <a:r>
              <a:rPr kumimoji="0" lang="en-US" b="0" i="0" u="none" strike="noStrike" cap="none" normalizeH="0" baseline="0" dirty="0" smtClean="0">
                <a:ln>
                  <a:noFill/>
                </a:ln>
                <a:solidFill>
                  <a:srgbClr val="1DB79F"/>
                </a:solidFill>
                <a:effectLst/>
                <a:latin typeface="Segoe UI" pitchFamily="34" charset="0"/>
                <a:cs typeface="Segoe UI" pitchFamily="34" charset="0"/>
              </a:rPr>
              <a:t>strings</a:t>
            </a:r>
            <a:r>
              <a:rPr kumimoji="0" lang="en-US" b="0" i="0" u="none" strike="noStrike" cap="none" normalizeH="0" baseline="0" dirty="0" smtClean="0">
                <a:ln>
                  <a:noFill/>
                </a:ln>
                <a:solidFill>
                  <a:srgbClr val="414141"/>
                </a:solidFill>
                <a:effectLst/>
                <a:latin typeface="Segoe UI" pitchFamily="34" charset="0"/>
                <a:cs typeface="Segoe UI" pitchFamily="34" charset="0"/>
              </a:rPr>
              <a:t>) very easily. Also, the code inside the loop is executed for each element of the </a:t>
            </a:r>
            <a:r>
              <a:rPr kumimoji="0" lang="en-US" b="0" i="0" u="none" strike="noStrike" cap="none" normalizeH="0" baseline="0" dirty="0" err="1" smtClean="0">
                <a:ln>
                  <a:noFill/>
                </a:ln>
                <a:solidFill>
                  <a:srgbClr val="414141"/>
                </a:solidFill>
                <a:effectLst/>
                <a:latin typeface="Segoe UI" pitchFamily="34" charset="0"/>
                <a:cs typeface="Segoe UI" pitchFamily="34" charset="0"/>
              </a:rPr>
              <a:t>iterable</a:t>
            </a:r>
            <a:r>
              <a:rPr kumimoji="0" lang="en-US" b="0" i="0" u="none" strike="noStrike" cap="none" normalizeH="0" baseline="0" dirty="0" smtClean="0">
                <a:ln>
                  <a:noFill/>
                </a:ln>
                <a:solidFill>
                  <a:srgbClr val="414141"/>
                </a:solidFill>
                <a:effectLst/>
                <a:latin typeface="Segoe UI" pitchFamily="34" charset="0"/>
                <a:cs typeface="Segoe UI" pitchFamily="34" charset="0"/>
              </a:rPr>
              <a:t> object.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1447800"/>
            <a:ext cx="8305800" cy="5078313"/>
          </a:xfrm>
          <a:prstGeom prst="rect">
            <a:avLst/>
          </a:prstGeom>
        </p:spPr>
        <p:txBody>
          <a:bodyPr wrap="square">
            <a:spAutoFit/>
          </a:bodyPr>
          <a:lstStyle/>
          <a:p>
            <a:r>
              <a:rPr lang="en-US" dirty="0"/>
              <a:t>&lt;body&gt;</a:t>
            </a:r>
          </a:p>
          <a:p>
            <a:r>
              <a:rPr lang="en-US" dirty="0"/>
              <a:t>    &lt;script&gt;</a:t>
            </a:r>
          </a:p>
          <a:p>
            <a:r>
              <a:rPr lang="en-US" dirty="0"/>
              <a:t>    // Iterating over array</a:t>
            </a:r>
          </a:p>
          <a:p>
            <a:r>
              <a:rPr lang="en-US" dirty="0"/>
              <a:t>    let letters = ["a", "b", "c", "d", "e", "f"];</a:t>
            </a:r>
          </a:p>
          <a:p>
            <a:r>
              <a:rPr lang="en-US" dirty="0"/>
              <a:t>    </a:t>
            </a:r>
          </a:p>
          <a:p>
            <a:r>
              <a:rPr lang="en-US" dirty="0"/>
              <a:t>    for(let letter of letters) {</a:t>
            </a:r>
          </a:p>
          <a:p>
            <a:r>
              <a:rPr lang="en-US" dirty="0"/>
              <a:t>        </a:t>
            </a:r>
            <a:r>
              <a:rPr lang="en-US" dirty="0" err="1"/>
              <a:t>document.write</a:t>
            </a:r>
            <a:r>
              <a:rPr lang="en-US" dirty="0"/>
              <a:t>(letter + "&lt;</a:t>
            </a:r>
            <a:r>
              <a:rPr lang="en-US" dirty="0" err="1"/>
              <a:t>br</a:t>
            </a:r>
            <a:r>
              <a:rPr lang="en-US" dirty="0"/>
              <a:t>&gt;"); // </a:t>
            </a:r>
            <a:r>
              <a:rPr lang="en-US" dirty="0" err="1"/>
              <a:t>a,b,c,d,e,f</a:t>
            </a:r>
            <a:endParaRPr lang="en-US" dirty="0"/>
          </a:p>
          <a:p>
            <a:r>
              <a:rPr lang="en-US" dirty="0"/>
              <a:t>    }</a:t>
            </a:r>
          </a:p>
          <a:p>
            <a:r>
              <a:rPr lang="en-US" dirty="0"/>
              <a:t>    </a:t>
            </a:r>
            <a:r>
              <a:rPr lang="en-US" dirty="0" err="1"/>
              <a:t>document.write</a:t>
            </a:r>
            <a:r>
              <a:rPr lang="en-US" dirty="0"/>
              <a:t>("&lt;</a:t>
            </a:r>
            <a:r>
              <a:rPr lang="en-US" dirty="0" err="1"/>
              <a:t>hr</a:t>
            </a:r>
            <a:r>
              <a:rPr lang="en-US" dirty="0"/>
              <a:t>&gt;");</a:t>
            </a:r>
          </a:p>
          <a:p>
            <a:r>
              <a:rPr lang="en-US" dirty="0"/>
              <a:t>    </a:t>
            </a:r>
          </a:p>
          <a:p>
            <a:r>
              <a:rPr lang="en-US" dirty="0"/>
              <a:t>    // Iterating over string</a:t>
            </a:r>
          </a:p>
          <a:p>
            <a:r>
              <a:rPr lang="en-US" dirty="0"/>
              <a:t>    let greet = "Hello World!";</a:t>
            </a:r>
          </a:p>
          <a:p>
            <a:r>
              <a:rPr lang="en-US" dirty="0"/>
              <a:t>    </a:t>
            </a:r>
          </a:p>
          <a:p>
            <a:r>
              <a:rPr lang="en-US" dirty="0"/>
              <a:t>    for(let character of greet) {</a:t>
            </a:r>
          </a:p>
          <a:p>
            <a:r>
              <a:rPr lang="en-US" dirty="0"/>
              <a:t>        </a:t>
            </a:r>
            <a:r>
              <a:rPr lang="en-US" dirty="0" err="1"/>
              <a:t>document.write</a:t>
            </a:r>
            <a:r>
              <a:rPr lang="en-US" dirty="0"/>
              <a:t>(character + "&lt;</a:t>
            </a:r>
            <a:r>
              <a:rPr lang="en-US" dirty="0" err="1"/>
              <a:t>br</a:t>
            </a:r>
            <a:r>
              <a:rPr lang="en-US" dirty="0"/>
              <a:t>&gt;"); // </a:t>
            </a:r>
            <a:r>
              <a:rPr lang="en-US" dirty="0" err="1"/>
              <a:t>H,e,l,l,o</a:t>
            </a:r>
            <a:r>
              <a:rPr lang="en-US" dirty="0"/>
              <a:t>, ,</a:t>
            </a:r>
            <a:r>
              <a:rPr lang="en-US" dirty="0" err="1"/>
              <a:t>W,o,r,l,d</a:t>
            </a:r>
            <a:r>
              <a:rPr lang="en-US" dirty="0"/>
              <a:t>,!</a:t>
            </a:r>
          </a:p>
          <a:p>
            <a:r>
              <a:rPr lang="en-US" dirty="0"/>
              <a:t>    }</a:t>
            </a:r>
          </a:p>
          <a:p>
            <a:r>
              <a:rPr lang="en-US" dirty="0"/>
              <a:t>    &lt;/script&gt;</a:t>
            </a:r>
          </a:p>
          <a:p>
            <a:r>
              <a:rPr lang="en-US" dirty="0"/>
              <a:t>&lt;/body&gt;</a:t>
            </a:r>
          </a:p>
        </p:txBody>
      </p:sp>
    </p:spTree>
    <p:extLst>
      <p:ext uri="{BB962C8B-B14F-4D97-AF65-F5344CB8AC3E}">
        <p14:creationId xmlns:p14="http://schemas.microsoft.com/office/powerpoint/2010/main" val="4167625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55602"/>
            <a:ext cx="89154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44261"/>
                </a:solidFill>
                <a:effectLst/>
                <a:latin typeface="Segoe UI" pitchFamily="34" charset="0"/>
                <a:cs typeface="Segoe UI" pitchFamily="34" charset="0"/>
              </a:rPr>
              <a:t>Note:</a:t>
            </a:r>
            <a:r>
              <a:rPr kumimoji="0" lang="en-US" b="0" i="0" u="none" strike="noStrike" cap="none" normalizeH="0" baseline="0" dirty="0" smtClean="0">
                <a:ln>
                  <a:noFill/>
                </a:ln>
                <a:solidFill>
                  <a:srgbClr val="144261"/>
                </a:solidFill>
                <a:effectLst/>
                <a:latin typeface="Segoe UI" pitchFamily="34" charset="0"/>
                <a:cs typeface="Segoe UI" pitchFamily="34" charset="0"/>
              </a:rPr>
              <a:t> The </a:t>
            </a:r>
            <a:r>
              <a:rPr kumimoji="0" lang="en-US" b="0" i="0" u="none" strike="noStrike" cap="none" normalizeH="0" baseline="0" dirty="0" smtClean="0">
                <a:ln>
                  <a:noFill/>
                </a:ln>
                <a:solidFill>
                  <a:srgbClr val="4395C6"/>
                </a:solidFill>
                <a:effectLst/>
                <a:latin typeface="Consolas" pitchFamily="49" charset="0"/>
                <a:cs typeface="Arial" pitchFamily="34" charset="0"/>
              </a:rPr>
              <a:t>for...of</a:t>
            </a:r>
            <a:r>
              <a:rPr kumimoji="0" lang="en-US" b="0" i="0" u="none" strike="noStrike" cap="none" normalizeH="0" baseline="0" dirty="0" smtClean="0">
                <a:ln>
                  <a:noFill/>
                </a:ln>
                <a:solidFill>
                  <a:srgbClr val="144261"/>
                </a:solidFill>
                <a:effectLst/>
                <a:latin typeface="Segoe UI" pitchFamily="34" charset="0"/>
                <a:cs typeface="Segoe UI" pitchFamily="34" charset="0"/>
              </a:rPr>
              <a:t> loop doesn't work with objects because they are not </a:t>
            </a:r>
            <a:r>
              <a:rPr kumimoji="0" lang="en-US" b="0" i="0" u="none" strike="noStrike" cap="none" normalizeH="0" baseline="0" dirty="0" err="1" smtClean="0">
                <a:ln>
                  <a:noFill/>
                </a:ln>
                <a:solidFill>
                  <a:srgbClr val="144261"/>
                </a:solidFill>
                <a:effectLst/>
                <a:latin typeface="Segoe UI" pitchFamily="34" charset="0"/>
                <a:cs typeface="Segoe UI" pitchFamily="34" charset="0"/>
              </a:rPr>
              <a:t>iterable</a:t>
            </a:r>
            <a:r>
              <a:rPr kumimoji="0" lang="en-US" b="0" i="0" u="none" strike="noStrike" cap="none" normalizeH="0" baseline="0" dirty="0" smtClean="0">
                <a:ln>
                  <a:noFill/>
                </a:ln>
                <a:solidFill>
                  <a:srgbClr val="144261"/>
                </a:solidFill>
                <a:effectLst/>
                <a:latin typeface="Segoe UI" pitchFamily="34" charset="0"/>
                <a:cs typeface="Segoe UI" pitchFamily="34" charset="0"/>
              </a:rPr>
              <a:t>. If you want to iterate over the properties of an object you can use the </a:t>
            </a:r>
            <a:r>
              <a:rPr kumimoji="0" lang="en-US" b="0" i="0" u="none" strike="noStrike" cap="none" normalizeH="0" baseline="0" dirty="0" smtClean="0">
                <a:ln>
                  <a:noFill/>
                </a:ln>
                <a:solidFill>
                  <a:srgbClr val="4395C6"/>
                </a:solidFill>
                <a:effectLst/>
                <a:latin typeface="Consolas" pitchFamily="49" charset="0"/>
                <a:cs typeface="Segoe UI" pitchFamily="34" charset="0"/>
              </a:rPr>
              <a:t>for-in</a:t>
            </a:r>
            <a:r>
              <a:rPr kumimoji="0" lang="en-US" b="0" i="0" u="none" strike="noStrike" cap="none" normalizeH="0" baseline="0" dirty="0" smtClean="0">
                <a:ln>
                  <a:noFill/>
                </a:ln>
                <a:solidFill>
                  <a:srgbClr val="144261"/>
                </a:solidFill>
                <a:effectLst/>
                <a:latin typeface="Segoe UI" pitchFamily="34" charset="0"/>
                <a:cs typeface="Segoe UI" pitchFamily="34" charset="0"/>
              </a:rPr>
              <a:t> loop.</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67145" y="1209810"/>
            <a:ext cx="7772400" cy="923330"/>
          </a:xfrm>
          <a:prstGeom prst="rect">
            <a:avLst/>
          </a:prstGeom>
        </p:spPr>
        <p:txBody>
          <a:bodyPr wrap="square">
            <a:spAutoFit/>
          </a:bodyPr>
          <a:lstStyle/>
          <a:p>
            <a:r>
              <a:rPr lang="en-US" smtClean="0"/>
              <a:t>ECMAScript 2015 (or ES6) is the sixth and major edition of the ECMAScript language specification standard. It defines the standard for the JavaScript implementation.</a:t>
            </a:r>
            <a:endParaRPr lang="en-US" dirty="0"/>
          </a:p>
        </p:txBody>
      </p:sp>
      <p:sp>
        <p:nvSpPr>
          <p:cNvPr id="4" name="Rectangle 3"/>
          <p:cNvSpPr/>
          <p:nvPr/>
        </p:nvSpPr>
        <p:spPr>
          <a:xfrm>
            <a:off x="381000" y="2362200"/>
            <a:ext cx="8229600" cy="1200329"/>
          </a:xfrm>
          <a:prstGeom prst="rect">
            <a:avLst/>
          </a:prstGeom>
        </p:spPr>
        <p:txBody>
          <a:bodyPr wrap="square">
            <a:spAutoFit/>
          </a:bodyPr>
          <a:lstStyle/>
          <a:p>
            <a:r>
              <a:rPr lang="en-US" dirty="0"/>
              <a:t>ES6 brought significant changes to the JavaScript language. It introduces several new features such as, block-scoped variables, new loop for iterating over arrays and objects, template literals, and many other enhancements to make JavaScript programming easier and more fun.</a:t>
            </a:r>
          </a:p>
        </p:txBody>
      </p:sp>
    </p:spTree>
    <p:extLst>
      <p:ext uri="{BB962C8B-B14F-4D97-AF65-F5344CB8AC3E}">
        <p14:creationId xmlns:p14="http://schemas.microsoft.com/office/powerpoint/2010/main" val="1944663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902572" cy="369332"/>
          </a:xfrm>
          <a:prstGeom prst="rect">
            <a:avLst/>
          </a:prstGeom>
        </p:spPr>
        <p:txBody>
          <a:bodyPr wrap="none">
            <a:spAutoFit/>
          </a:bodyPr>
          <a:lstStyle/>
          <a:p>
            <a:pPr fontAlgn="base"/>
            <a:r>
              <a:rPr lang="en-US" b="1" dirty="0"/>
              <a:t>What is Function?</a:t>
            </a:r>
          </a:p>
        </p:txBody>
      </p:sp>
      <p:sp>
        <p:nvSpPr>
          <p:cNvPr id="3" name="Rectangle 2"/>
          <p:cNvSpPr/>
          <p:nvPr/>
        </p:nvSpPr>
        <p:spPr>
          <a:xfrm>
            <a:off x="332508" y="597932"/>
            <a:ext cx="8659091" cy="923330"/>
          </a:xfrm>
          <a:prstGeom prst="rect">
            <a:avLst/>
          </a:prstGeom>
        </p:spPr>
        <p:txBody>
          <a:bodyPr wrap="square">
            <a:spAutoFit/>
          </a:bodyPr>
          <a:lstStyle/>
          <a:p>
            <a:r>
              <a:rPr lang="en-US" dirty="0"/>
              <a:t>A function (also known as a </a:t>
            </a:r>
            <a:r>
              <a:rPr lang="en-US" i="1" dirty="0"/>
              <a:t>method</a:t>
            </a:r>
            <a:r>
              <a:rPr lang="en-US" dirty="0"/>
              <a:t>) is a self-contained piece of code that performs a particular "function", then returns a value. You can </a:t>
            </a:r>
            <a:r>
              <a:rPr lang="en-US" dirty="0" smtClean="0"/>
              <a:t>recognize </a:t>
            </a:r>
            <a:r>
              <a:rPr lang="en-US" dirty="0"/>
              <a:t>a function by its format — it's a piece of descriptive text, followed by open and close brackets.</a:t>
            </a:r>
          </a:p>
        </p:txBody>
      </p:sp>
      <p:sp>
        <p:nvSpPr>
          <p:cNvPr id="4" name="Rectangle 3"/>
          <p:cNvSpPr/>
          <p:nvPr/>
        </p:nvSpPr>
        <p:spPr>
          <a:xfrm>
            <a:off x="339434" y="1828800"/>
            <a:ext cx="6975765" cy="369332"/>
          </a:xfrm>
          <a:prstGeom prst="rect">
            <a:avLst/>
          </a:prstGeom>
        </p:spPr>
        <p:txBody>
          <a:bodyPr wrap="square">
            <a:spAutoFit/>
          </a:bodyPr>
          <a:lstStyle/>
          <a:p>
            <a:r>
              <a:rPr lang="en-US" b="1" dirty="0"/>
              <a:t>Functions reduces the repetition of code within a program</a:t>
            </a:r>
            <a:endParaRPr lang="en-US" dirty="0"/>
          </a:p>
        </p:txBody>
      </p:sp>
      <p:sp>
        <p:nvSpPr>
          <p:cNvPr id="5" name="Rectangle 4"/>
          <p:cNvSpPr/>
          <p:nvPr/>
        </p:nvSpPr>
        <p:spPr>
          <a:xfrm>
            <a:off x="353290" y="2286000"/>
            <a:ext cx="6400800" cy="369332"/>
          </a:xfrm>
          <a:prstGeom prst="rect">
            <a:avLst/>
          </a:prstGeom>
        </p:spPr>
        <p:txBody>
          <a:bodyPr wrap="square">
            <a:spAutoFit/>
          </a:bodyPr>
          <a:lstStyle/>
          <a:p>
            <a:r>
              <a:rPr lang="en-US" b="1" dirty="0"/>
              <a:t>Functions makes the code much easier to maintain</a:t>
            </a:r>
            <a:r>
              <a:rPr lang="en-US" dirty="0"/>
              <a:t> </a:t>
            </a:r>
          </a:p>
        </p:txBody>
      </p:sp>
      <p:sp>
        <p:nvSpPr>
          <p:cNvPr id="6" name="Rectangle 5"/>
          <p:cNvSpPr/>
          <p:nvPr/>
        </p:nvSpPr>
        <p:spPr>
          <a:xfrm>
            <a:off x="353290" y="2831068"/>
            <a:ext cx="5715000" cy="369332"/>
          </a:xfrm>
          <a:prstGeom prst="rect">
            <a:avLst/>
          </a:prstGeom>
        </p:spPr>
        <p:txBody>
          <a:bodyPr wrap="square">
            <a:spAutoFit/>
          </a:bodyPr>
          <a:lstStyle/>
          <a:p>
            <a:r>
              <a:rPr lang="en-US" b="1" dirty="0"/>
              <a:t>Functions makes it easier to eliminate the errors</a:t>
            </a:r>
            <a:endParaRPr lang="en-US" dirty="0"/>
          </a:p>
        </p:txBody>
      </p:sp>
      <p:sp>
        <p:nvSpPr>
          <p:cNvPr id="7" name="Rectangle 6"/>
          <p:cNvSpPr/>
          <p:nvPr/>
        </p:nvSpPr>
        <p:spPr>
          <a:xfrm>
            <a:off x="413150" y="3352800"/>
            <a:ext cx="3140540" cy="369332"/>
          </a:xfrm>
          <a:prstGeom prst="rect">
            <a:avLst/>
          </a:prstGeom>
        </p:spPr>
        <p:txBody>
          <a:bodyPr wrap="none">
            <a:spAutoFit/>
          </a:bodyPr>
          <a:lstStyle/>
          <a:p>
            <a:pPr fontAlgn="base"/>
            <a:r>
              <a:rPr lang="en-US" b="1" dirty="0">
                <a:solidFill>
                  <a:srgbClr val="FF0000"/>
                </a:solidFill>
              </a:rPr>
              <a:t>Defining and Calling a Function</a:t>
            </a:r>
          </a:p>
        </p:txBody>
      </p:sp>
      <p:sp>
        <p:nvSpPr>
          <p:cNvPr id="8" name="Rectangle 7"/>
          <p:cNvSpPr/>
          <p:nvPr/>
        </p:nvSpPr>
        <p:spPr>
          <a:xfrm>
            <a:off x="1267690" y="4191000"/>
            <a:ext cx="4572000" cy="923330"/>
          </a:xfrm>
          <a:prstGeom prst="rect">
            <a:avLst/>
          </a:prstGeom>
        </p:spPr>
        <p:txBody>
          <a:bodyPr>
            <a:spAutoFit/>
          </a:bodyPr>
          <a:lstStyle/>
          <a:p>
            <a:r>
              <a:rPr lang="en-US" dirty="0"/>
              <a:t>function </a:t>
            </a:r>
            <a:r>
              <a:rPr lang="en-US" dirty="0" err="1"/>
              <a:t>functionName</a:t>
            </a:r>
            <a:r>
              <a:rPr lang="en-US" dirty="0"/>
              <a:t>() {</a:t>
            </a:r>
            <a:br>
              <a:rPr lang="en-US" dirty="0"/>
            </a:br>
            <a:r>
              <a:rPr lang="en-US" dirty="0"/>
              <a:t>    // Code to be executed</a:t>
            </a:r>
            <a:br>
              <a:rPr lang="en-US" dirty="0"/>
            </a:br>
            <a:r>
              <a:rPr lang="en-US" dirty="0"/>
              <a:t>}</a:t>
            </a:r>
          </a:p>
        </p:txBody>
      </p:sp>
      <p:sp>
        <p:nvSpPr>
          <p:cNvPr id="9" name="Rectangle 8"/>
          <p:cNvSpPr/>
          <p:nvPr/>
        </p:nvSpPr>
        <p:spPr>
          <a:xfrm>
            <a:off x="304801" y="5477470"/>
            <a:ext cx="8686798" cy="923330"/>
          </a:xfrm>
          <a:prstGeom prst="rect">
            <a:avLst/>
          </a:prstGeom>
          <a:solidFill>
            <a:schemeClr val="accent1">
              <a:lumMod val="20000"/>
              <a:lumOff val="80000"/>
            </a:schemeClr>
          </a:solidFill>
        </p:spPr>
        <p:txBody>
          <a:bodyPr wrap="square">
            <a:spAutoFit/>
          </a:bodyPr>
          <a:lstStyle/>
          <a:p>
            <a:r>
              <a:rPr lang="en-US" b="1" dirty="0"/>
              <a:t>Note:</a:t>
            </a:r>
            <a:r>
              <a:rPr lang="en-US" dirty="0"/>
              <a:t> A function name must start with a letter or underscore character not with a number, optionally followed by the more letters, numbers, or underscore characters. Function names are case sensitive, just like variable names.</a:t>
            </a:r>
          </a:p>
        </p:txBody>
      </p:sp>
    </p:spTree>
    <p:extLst>
      <p:ext uri="{BB962C8B-B14F-4D97-AF65-F5344CB8AC3E}">
        <p14:creationId xmlns:p14="http://schemas.microsoft.com/office/powerpoint/2010/main" val="135447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57200"/>
            <a:ext cx="7543800" cy="3139321"/>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sayHello</a:t>
            </a:r>
            <a:r>
              <a:rPr lang="en-US" dirty="0"/>
              <a:t>() {</a:t>
            </a:r>
          </a:p>
          <a:p>
            <a:r>
              <a:rPr lang="en-US" dirty="0"/>
              <a:t>        </a:t>
            </a:r>
            <a:r>
              <a:rPr lang="en-US" dirty="0" err="1"/>
              <a:t>document.write</a:t>
            </a:r>
            <a:r>
              <a:rPr lang="en-US" dirty="0"/>
              <a:t>("Hello, welcome to this website!");</a:t>
            </a:r>
          </a:p>
          <a:p>
            <a:r>
              <a:rPr lang="en-US" dirty="0"/>
              <a:t>    }</a:t>
            </a:r>
          </a:p>
          <a:p>
            <a:r>
              <a:rPr lang="en-US" dirty="0"/>
              <a:t>     </a:t>
            </a:r>
          </a:p>
          <a:p>
            <a:r>
              <a:rPr lang="en-US" dirty="0"/>
              <a:t>    // Calling function</a:t>
            </a:r>
          </a:p>
          <a:p>
            <a:r>
              <a:rPr lang="en-US" dirty="0"/>
              <a:t>    </a:t>
            </a:r>
            <a:r>
              <a:rPr lang="en-US" dirty="0" err="1"/>
              <a:t>sayHello</a:t>
            </a:r>
            <a:r>
              <a:rPr lang="en-US" dirty="0"/>
              <a:t>(); // Prints: Hello, welcome to this website!</a:t>
            </a:r>
          </a:p>
          <a:p>
            <a:r>
              <a:rPr lang="en-US" dirty="0"/>
              <a:t>    &lt;/script&gt;</a:t>
            </a:r>
          </a:p>
          <a:p>
            <a:r>
              <a:rPr lang="en-US" dirty="0"/>
              <a:t>&lt;/body&gt;</a:t>
            </a:r>
          </a:p>
        </p:txBody>
      </p:sp>
    </p:spTree>
    <p:extLst>
      <p:ext uri="{BB962C8B-B14F-4D97-AF65-F5344CB8AC3E}">
        <p14:creationId xmlns:p14="http://schemas.microsoft.com/office/powerpoint/2010/main" val="1212370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328108" cy="369332"/>
          </a:xfrm>
          <a:prstGeom prst="rect">
            <a:avLst/>
          </a:prstGeom>
        </p:spPr>
        <p:txBody>
          <a:bodyPr wrap="none">
            <a:spAutoFit/>
          </a:bodyPr>
          <a:lstStyle/>
          <a:p>
            <a:pPr fontAlgn="base"/>
            <a:r>
              <a:rPr lang="en-US" b="1" dirty="0"/>
              <a:t>Adding </a:t>
            </a:r>
            <a:r>
              <a:rPr lang="en-US" b="1" dirty="0" smtClean="0"/>
              <a:t>Parameters/</a:t>
            </a:r>
            <a:r>
              <a:rPr lang="en-US" b="1" dirty="0"/>
              <a:t>A</a:t>
            </a:r>
            <a:r>
              <a:rPr lang="en-US" b="1" dirty="0" smtClean="0"/>
              <a:t>rgument  to </a:t>
            </a:r>
            <a:r>
              <a:rPr lang="en-US" b="1" dirty="0"/>
              <a:t>Functions</a:t>
            </a:r>
          </a:p>
        </p:txBody>
      </p:sp>
      <p:sp>
        <p:nvSpPr>
          <p:cNvPr id="3" name="Rectangle 2"/>
          <p:cNvSpPr/>
          <p:nvPr/>
        </p:nvSpPr>
        <p:spPr>
          <a:xfrm>
            <a:off x="228600" y="838200"/>
            <a:ext cx="6248400" cy="923330"/>
          </a:xfrm>
          <a:prstGeom prst="rect">
            <a:avLst/>
          </a:prstGeom>
        </p:spPr>
        <p:txBody>
          <a:bodyPr wrap="square">
            <a:spAutoFit/>
          </a:bodyPr>
          <a:lstStyle/>
          <a:p>
            <a:r>
              <a:rPr lang="en-US" dirty="0"/>
              <a:t>function </a:t>
            </a:r>
            <a:r>
              <a:rPr lang="en-US" dirty="0" err="1"/>
              <a:t>functionName</a:t>
            </a:r>
            <a:r>
              <a:rPr lang="en-US" dirty="0"/>
              <a:t>(</a:t>
            </a:r>
            <a:r>
              <a:rPr lang="en-US" i="1" dirty="0"/>
              <a:t>parameter1</a:t>
            </a:r>
            <a:r>
              <a:rPr lang="en-US" dirty="0"/>
              <a:t>, </a:t>
            </a:r>
            <a:r>
              <a:rPr lang="en-US" i="1" dirty="0"/>
              <a:t>parameter2</a:t>
            </a:r>
            <a:r>
              <a:rPr lang="en-US" dirty="0"/>
              <a:t>, </a:t>
            </a:r>
            <a:r>
              <a:rPr lang="en-US" i="1" dirty="0"/>
              <a:t>parameter3</a:t>
            </a:r>
            <a:r>
              <a:rPr lang="en-US" dirty="0"/>
              <a:t>) {</a:t>
            </a:r>
            <a:br>
              <a:rPr lang="en-US" dirty="0"/>
            </a:br>
            <a:r>
              <a:rPr lang="en-US" dirty="0"/>
              <a:t>    // Code to be executed</a:t>
            </a:r>
            <a:br>
              <a:rPr lang="en-US" dirty="0"/>
            </a:br>
            <a:r>
              <a:rPr lang="en-US" dirty="0"/>
              <a:t>}</a:t>
            </a:r>
          </a:p>
        </p:txBody>
      </p:sp>
      <p:sp>
        <p:nvSpPr>
          <p:cNvPr id="4" name="Rectangle 3"/>
          <p:cNvSpPr/>
          <p:nvPr/>
        </p:nvSpPr>
        <p:spPr>
          <a:xfrm>
            <a:off x="381000" y="2125682"/>
            <a:ext cx="7772400" cy="3970318"/>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displaySum</a:t>
            </a:r>
            <a:r>
              <a:rPr lang="en-US" dirty="0"/>
              <a:t>(num1, num2) {</a:t>
            </a:r>
          </a:p>
          <a:p>
            <a:r>
              <a:rPr lang="en-US" dirty="0"/>
              <a:t>        </a:t>
            </a:r>
            <a:r>
              <a:rPr lang="en-US" dirty="0" err="1"/>
              <a:t>var</a:t>
            </a:r>
            <a:r>
              <a:rPr lang="en-US" dirty="0"/>
              <a:t> total = num1 + num2;</a:t>
            </a:r>
          </a:p>
          <a:p>
            <a:r>
              <a:rPr lang="en-US" dirty="0"/>
              <a:t>        </a:t>
            </a:r>
            <a:r>
              <a:rPr lang="en-US" dirty="0" err="1"/>
              <a:t>document.write</a:t>
            </a:r>
            <a:r>
              <a:rPr lang="en-US" dirty="0"/>
              <a:t>(total);</a:t>
            </a:r>
          </a:p>
          <a:p>
            <a:r>
              <a:rPr lang="en-US" dirty="0"/>
              <a:t>    }</a:t>
            </a:r>
          </a:p>
          <a:p>
            <a:r>
              <a:rPr lang="en-US" dirty="0"/>
              <a:t>     </a:t>
            </a:r>
          </a:p>
          <a:p>
            <a:r>
              <a:rPr lang="en-US" dirty="0"/>
              <a:t>    // Calling function</a:t>
            </a:r>
          </a:p>
          <a:p>
            <a:r>
              <a:rPr lang="en-US" dirty="0"/>
              <a:t>    </a:t>
            </a:r>
            <a:r>
              <a:rPr lang="en-US" dirty="0" err="1"/>
              <a:t>displaySum</a:t>
            </a:r>
            <a:r>
              <a:rPr lang="en-US" dirty="0"/>
              <a:t>(6, 20); // Prints: 26</a:t>
            </a:r>
          </a:p>
          <a:p>
            <a:r>
              <a:rPr lang="en-US" dirty="0"/>
              <a:t>    </a:t>
            </a:r>
            <a:r>
              <a:rPr lang="en-US" dirty="0" err="1"/>
              <a:t>document.write</a:t>
            </a:r>
            <a:r>
              <a:rPr lang="en-US" dirty="0"/>
              <a:t>("&lt;</a:t>
            </a:r>
            <a:r>
              <a:rPr lang="en-US" dirty="0" err="1"/>
              <a:t>br</a:t>
            </a:r>
            <a:r>
              <a:rPr lang="en-US" dirty="0"/>
              <a:t>&gt;");</a:t>
            </a:r>
          </a:p>
          <a:p>
            <a:r>
              <a:rPr lang="en-US" dirty="0"/>
              <a:t>    </a:t>
            </a:r>
            <a:r>
              <a:rPr lang="en-US" dirty="0" err="1"/>
              <a:t>displaySum</a:t>
            </a:r>
            <a:r>
              <a:rPr lang="en-US" dirty="0"/>
              <a:t>(-5, 17); // Prints: 12</a:t>
            </a:r>
          </a:p>
          <a:p>
            <a:r>
              <a:rPr lang="en-US" dirty="0"/>
              <a:t>    &lt;/script&gt;</a:t>
            </a:r>
          </a:p>
          <a:p>
            <a:r>
              <a:rPr lang="en-US" dirty="0"/>
              <a:t>&lt;/body&gt;</a:t>
            </a:r>
          </a:p>
        </p:txBody>
      </p:sp>
    </p:spTree>
    <p:extLst>
      <p:ext uri="{BB962C8B-B14F-4D97-AF65-F5344CB8AC3E}">
        <p14:creationId xmlns:p14="http://schemas.microsoft.com/office/powerpoint/2010/main" val="3543560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28343"/>
            <a:ext cx="8305800" cy="3693319"/>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showFullname</a:t>
            </a:r>
            <a:r>
              <a:rPr lang="en-US" dirty="0"/>
              <a:t>(</a:t>
            </a:r>
            <a:r>
              <a:rPr lang="en-US" dirty="0" err="1"/>
              <a:t>firstName</a:t>
            </a:r>
            <a:r>
              <a:rPr lang="en-US" dirty="0"/>
              <a:t>, </a:t>
            </a:r>
            <a:r>
              <a:rPr lang="en-US" dirty="0" err="1"/>
              <a:t>lastName</a:t>
            </a:r>
            <a:r>
              <a:rPr lang="en-US" dirty="0"/>
              <a:t>) {</a:t>
            </a:r>
          </a:p>
          <a:p>
            <a:r>
              <a:rPr lang="en-US" dirty="0"/>
              <a:t>        </a:t>
            </a:r>
            <a:r>
              <a:rPr lang="en-US" dirty="0" err="1"/>
              <a:t>document.write</a:t>
            </a:r>
            <a:r>
              <a:rPr lang="en-US" dirty="0"/>
              <a:t>(</a:t>
            </a:r>
            <a:r>
              <a:rPr lang="en-US" dirty="0" err="1"/>
              <a:t>firstName</a:t>
            </a:r>
            <a:r>
              <a:rPr lang="en-US" dirty="0"/>
              <a:t> + " " + </a:t>
            </a:r>
            <a:r>
              <a:rPr lang="en-US" dirty="0" err="1"/>
              <a:t>lastName</a:t>
            </a:r>
            <a:r>
              <a:rPr lang="en-US" dirty="0"/>
              <a:t>);</a:t>
            </a:r>
          </a:p>
          <a:p>
            <a:r>
              <a:rPr lang="en-US" dirty="0"/>
              <a:t>    }</a:t>
            </a:r>
          </a:p>
          <a:p>
            <a:r>
              <a:rPr lang="en-US" dirty="0"/>
              <a:t>     </a:t>
            </a:r>
          </a:p>
          <a:p>
            <a:r>
              <a:rPr lang="en-US" dirty="0"/>
              <a:t>    // Calling function</a:t>
            </a:r>
          </a:p>
          <a:p>
            <a:r>
              <a:rPr lang="en-US" dirty="0"/>
              <a:t>    </a:t>
            </a:r>
            <a:r>
              <a:rPr lang="en-US" dirty="0" err="1"/>
              <a:t>showFullname</a:t>
            </a:r>
            <a:r>
              <a:rPr lang="en-US" dirty="0" smtClean="0"/>
              <a:t>(“Ravi", “Jain"); </a:t>
            </a:r>
            <a:r>
              <a:rPr lang="en-US" dirty="0"/>
              <a:t>// Prints: </a:t>
            </a:r>
            <a:r>
              <a:rPr lang="en-US" dirty="0" smtClean="0"/>
              <a:t>Ravi Jain</a:t>
            </a:r>
            <a:endParaRPr lang="en-US" dirty="0"/>
          </a:p>
          <a:p>
            <a:r>
              <a:rPr lang="en-US" dirty="0"/>
              <a:t>    </a:t>
            </a:r>
            <a:r>
              <a:rPr lang="en-US" dirty="0" err="1"/>
              <a:t>document.write</a:t>
            </a:r>
            <a:r>
              <a:rPr lang="en-US" dirty="0"/>
              <a:t>("&lt;</a:t>
            </a:r>
            <a:r>
              <a:rPr lang="en-US" dirty="0" err="1"/>
              <a:t>br</a:t>
            </a:r>
            <a:r>
              <a:rPr lang="en-US" dirty="0"/>
              <a:t>&gt;");</a:t>
            </a:r>
          </a:p>
          <a:p>
            <a:r>
              <a:rPr lang="en-US" dirty="0"/>
              <a:t>    </a:t>
            </a:r>
            <a:r>
              <a:rPr lang="en-US" dirty="0" err="1"/>
              <a:t>showFullname</a:t>
            </a:r>
            <a:r>
              <a:rPr lang="en-US" dirty="0" smtClean="0"/>
              <a:t>(“</a:t>
            </a:r>
            <a:r>
              <a:rPr lang="en-US" dirty="0" err="1" smtClean="0"/>
              <a:t>Lalaram</a:t>
            </a:r>
            <a:r>
              <a:rPr lang="en-US" dirty="0" smtClean="0"/>
              <a:t>"); </a:t>
            </a:r>
            <a:r>
              <a:rPr lang="en-US" dirty="0"/>
              <a:t>// Prints: </a:t>
            </a:r>
            <a:r>
              <a:rPr lang="en-US" dirty="0" err="1" smtClean="0"/>
              <a:t>Lalaram</a:t>
            </a:r>
            <a:r>
              <a:rPr lang="en-US" dirty="0" smtClean="0"/>
              <a:t>  undefined</a:t>
            </a:r>
            <a:endParaRPr lang="en-US" dirty="0"/>
          </a:p>
          <a:p>
            <a:r>
              <a:rPr lang="en-US" dirty="0"/>
              <a:t>    &lt;/script&gt;</a:t>
            </a:r>
          </a:p>
          <a:p>
            <a:r>
              <a:rPr lang="en-US" dirty="0"/>
              <a:t>&lt;/body&gt;</a:t>
            </a:r>
          </a:p>
        </p:txBody>
      </p:sp>
    </p:spTree>
    <p:extLst>
      <p:ext uri="{BB962C8B-B14F-4D97-AF65-F5344CB8AC3E}">
        <p14:creationId xmlns:p14="http://schemas.microsoft.com/office/powerpoint/2010/main" val="1673954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3918124" cy="369332"/>
          </a:xfrm>
          <a:prstGeom prst="rect">
            <a:avLst/>
          </a:prstGeom>
        </p:spPr>
        <p:txBody>
          <a:bodyPr wrap="none">
            <a:spAutoFit/>
          </a:bodyPr>
          <a:lstStyle/>
          <a:p>
            <a:pPr fontAlgn="base"/>
            <a:r>
              <a:rPr lang="en-US" b="1" dirty="0"/>
              <a:t>Default Values for Function Parameters</a:t>
            </a:r>
          </a:p>
        </p:txBody>
      </p:sp>
      <p:sp>
        <p:nvSpPr>
          <p:cNvPr id="3" name="Rectangle 2"/>
          <p:cNvSpPr/>
          <p:nvPr/>
        </p:nvSpPr>
        <p:spPr>
          <a:xfrm>
            <a:off x="4173121" y="318655"/>
            <a:ext cx="520655" cy="369332"/>
          </a:xfrm>
          <a:prstGeom prst="rect">
            <a:avLst/>
          </a:prstGeom>
        </p:spPr>
        <p:txBody>
          <a:bodyPr wrap="none">
            <a:spAutoFit/>
          </a:bodyPr>
          <a:lstStyle/>
          <a:p>
            <a:pPr fontAlgn="base"/>
            <a:r>
              <a:rPr lang="en-US" b="1" dirty="0">
                <a:solidFill>
                  <a:srgbClr val="FF0000"/>
                </a:solidFill>
              </a:rPr>
              <a:t>ES6</a:t>
            </a:r>
          </a:p>
        </p:txBody>
      </p:sp>
      <p:sp>
        <p:nvSpPr>
          <p:cNvPr id="4" name="Rectangle 3"/>
          <p:cNvSpPr/>
          <p:nvPr/>
        </p:nvSpPr>
        <p:spPr>
          <a:xfrm>
            <a:off x="304800" y="1003280"/>
            <a:ext cx="8305800" cy="3416320"/>
          </a:xfrm>
          <a:prstGeom prst="rect">
            <a:avLst/>
          </a:prstGeom>
        </p:spPr>
        <p:txBody>
          <a:bodyPr wrap="square">
            <a:spAutoFit/>
          </a:bodyPr>
          <a:lstStyle/>
          <a:p>
            <a:r>
              <a:rPr lang="en-US" dirty="0"/>
              <a:t>&lt;body&gt;</a:t>
            </a:r>
          </a:p>
          <a:p>
            <a:r>
              <a:rPr lang="en-US" dirty="0"/>
              <a:t>    &lt;script&gt;</a:t>
            </a:r>
          </a:p>
          <a:p>
            <a:r>
              <a:rPr lang="en-US" dirty="0"/>
              <a:t>    function </a:t>
            </a:r>
            <a:r>
              <a:rPr lang="en-US" dirty="0" err="1"/>
              <a:t>sayHello</a:t>
            </a:r>
            <a:r>
              <a:rPr lang="en-US" dirty="0"/>
              <a:t>(name){</a:t>
            </a:r>
          </a:p>
          <a:p>
            <a:r>
              <a:rPr lang="en-US" dirty="0"/>
              <a:t>        </a:t>
            </a:r>
            <a:r>
              <a:rPr lang="en-US" dirty="0" err="1"/>
              <a:t>var</a:t>
            </a:r>
            <a:r>
              <a:rPr lang="en-US" dirty="0"/>
              <a:t> name = name || 'World'; </a:t>
            </a:r>
          </a:p>
          <a:p>
            <a:r>
              <a:rPr lang="en-US" dirty="0"/>
              <a:t>        return 'Hello ' +  name + '!';</a:t>
            </a:r>
          </a:p>
          <a:p>
            <a:r>
              <a:rPr lang="en-US" dirty="0"/>
              <a:t>    }</a:t>
            </a:r>
          </a:p>
          <a:p>
            <a:r>
              <a:rPr lang="en-US" dirty="0"/>
              <a:t>    </a:t>
            </a:r>
          </a:p>
          <a:p>
            <a:r>
              <a:rPr lang="en-US" dirty="0"/>
              <a:t>    </a:t>
            </a:r>
            <a:r>
              <a:rPr lang="en-US" dirty="0" err="1"/>
              <a:t>document.write</a:t>
            </a:r>
            <a:r>
              <a:rPr lang="en-US" dirty="0"/>
              <a:t>(</a:t>
            </a:r>
            <a:r>
              <a:rPr lang="en-US" dirty="0" err="1"/>
              <a:t>sayHello</a:t>
            </a:r>
            <a:r>
              <a:rPr lang="en-US" dirty="0"/>
              <a:t>()); // Hello World!</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a:t>
            </a:r>
            <a:r>
              <a:rPr lang="en-US" dirty="0" err="1"/>
              <a:t>sayHello</a:t>
            </a:r>
            <a:r>
              <a:rPr lang="en-US" dirty="0"/>
              <a:t>('John')); // Hello John!</a:t>
            </a:r>
          </a:p>
          <a:p>
            <a:r>
              <a:rPr lang="en-US" dirty="0"/>
              <a:t>    &lt;/script&gt;</a:t>
            </a:r>
          </a:p>
          <a:p>
            <a:r>
              <a:rPr lang="en-US" dirty="0"/>
              <a:t>&lt;/body&gt;</a:t>
            </a:r>
          </a:p>
        </p:txBody>
      </p:sp>
    </p:spTree>
    <p:extLst>
      <p:ext uri="{BB962C8B-B14F-4D97-AF65-F5344CB8AC3E}">
        <p14:creationId xmlns:p14="http://schemas.microsoft.com/office/powerpoint/2010/main" val="1768038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366884" cy="369332"/>
          </a:xfrm>
          <a:prstGeom prst="rect">
            <a:avLst/>
          </a:prstGeom>
        </p:spPr>
        <p:txBody>
          <a:bodyPr wrap="none">
            <a:spAutoFit/>
          </a:bodyPr>
          <a:lstStyle/>
          <a:p>
            <a:pPr fontAlgn="base"/>
            <a:r>
              <a:rPr lang="en-US" b="1" dirty="0"/>
              <a:t>Returning Values from a Function</a:t>
            </a:r>
          </a:p>
        </p:txBody>
      </p:sp>
      <p:sp>
        <p:nvSpPr>
          <p:cNvPr id="3" name="Rectangle 1"/>
          <p:cNvSpPr>
            <a:spLocks noChangeArrowheads="1"/>
          </p:cNvSpPr>
          <p:nvPr/>
        </p:nvSpPr>
        <p:spPr bwMode="auto">
          <a:xfrm>
            <a:off x="228600" y="699701"/>
            <a:ext cx="8763000" cy="175432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function can return a value back to the script that called the function as a result using the </a:t>
            </a:r>
            <a:r>
              <a:rPr kumimoji="0" lang="en-US" b="0" i="0" u="none" strike="noStrike" cap="none" normalizeH="0" baseline="0" dirty="0" smtClean="0">
                <a:ln>
                  <a:noFill/>
                </a:ln>
                <a:solidFill>
                  <a:srgbClr val="333333"/>
                </a:solidFill>
                <a:effectLst/>
                <a:latin typeface="Consolas" pitchFamily="49" charset="0"/>
                <a:cs typeface="Segoe UI" pitchFamily="34" charset="0"/>
              </a:rPr>
              <a:t>return </a:t>
            </a:r>
            <a:r>
              <a:rPr kumimoji="0" lang="en-US" b="0" i="0" u="none" strike="noStrike" cap="none" normalizeH="0" baseline="0" dirty="0" smtClean="0">
                <a:ln>
                  <a:noFill/>
                </a:ln>
                <a:solidFill>
                  <a:srgbClr val="414141"/>
                </a:solidFill>
                <a:effectLst/>
                <a:latin typeface="Segoe UI" pitchFamily="34" charset="0"/>
                <a:cs typeface="Segoe UI" pitchFamily="34" charset="0"/>
              </a:rPr>
              <a:t>statement. The value may be of any type, including arrays and objects.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Segoe UI" pitchFamily="34" charset="0"/>
              </a:rPr>
              <a:t>return</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usually placed as the last line of the function before the closing curly bracket and ends it with a semicolon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533400" y="2667000"/>
            <a:ext cx="7924800" cy="3693319"/>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getSum</a:t>
            </a:r>
            <a:r>
              <a:rPr lang="en-US" dirty="0"/>
              <a:t>(num1, num2) {</a:t>
            </a:r>
          </a:p>
          <a:p>
            <a:r>
              <a:rPr lang="en-US" dirty="0"/>
              <a:t>        </a:t>
            </a:r>
            <a:r>
              <a:rPr lang="en-US" dirty="0" err="1"/>
              <a:t>var</a:t>
            </a:r>
            <a:r>
              <a:rPr lang="en-US" dirty="0"/>
              <a:t> total = num1 + num2;</a:t>
            </a:r>
          </a:p>
          <a:p>
            <a:r>
              <a:rPr lang="en-US" dirty="0"/>
              <a:t>        return total;</a:t>
            </a:r>
          </a:p>
          <a:p>
            <a:r>
              <a:rPr lang="en-US" dirty="0"/>
              <a:t>    }</a:t>
            </a:r>
          </a:p>
          <a:p>
            <a:r>
              <a:rPr lang="en-US" dirty="0"/>
              <a:t>     </a:t>
            </a:r>
          </a:p>
          <a:p>
            <a:r>
              <a:rPr lang="en-US" dirty="0"/>
              <a:t>    // Displaying returned value</a:t>
            </a:r>
          </a:p>
          <a:p>
            <a:r>
              <a:rPr lang="en-US" dirty="0"/>
              <a:t>    </a:t>
            </a:r>
            <a:r>
              <a:rPr lang="en-US" dirty="0" err="1"/>
              <a:t>document.write</a:t>
            </a:r>
            <a:r>
              <a:rPr lang="en-US" dirty="0"/>
              <a:t>(</a:t>
            </a:r>
            <a:r>
              <a:rPr lang="en-US" dirty="0" err="1"/>
              <a:t>getSum</a:t>
            </a:r>
            <a:r>
              <a:rPr lang="en-US" dirty="0"/>
              <a:t>(6, 20) + "&lt;</a:t>
            </a:r>
            <a:r>
              <a:rPr lang="en-US" dirty="0" err="1"/>
              <a:t>br</a:t>
            </a:r>
            <a:r>
              <a:rPr lang="en-US" dirty="0"/>
              <a:t>&gt;"); // Prints: 26</a:t>
            </a:r>
          </a:p>
          <a:p>
            <a:r>
              <a:rPr lang="en-US" dirty="0"/>
              <a:t>    </a:t>
            </a:r>
            <a:r>
              <a:rPr lang="en-US" dirty="0" err="1"/>
              <a:t>document.write</a:t>
            </a:r>
            <a:r>
              <a:rPr lang="en-US" dirty="0"/>
              <a:t>(</a:t>
            </a:r>
            <a:r>
              <a:rPr lang="en-US" dirty="0" err="1"/>
              <a:t>getSum</a:t>
            </a:r>
            <a:r>
              <a:rPr lang="en-US" dirty="0"/>
              <a:t>(-5, 17)); // Prints: 12</a:t>
            </a:r>
          </a:p>
          <a:p>
            <a:r>
              <a:rPr lang="en-US" dirty="0"/>
              <a:t>    &lt;/script&gt;</a:t>
            </a:r>
          </a:p>
          <a:p>
            <a:r>
              <a:rPr lang="en-US" dirty="0"/>
              <a:t>&lt;/body&gt;</a:t>
            </a:r>
          </a:p>
        </p:txBody>
      </p:sp>
    </p:spTree>
    <p:extLst>
      <p:ext uri="{BB962C8B-B14F-4D97-AF65-F5344CB8AC3E}">
        <p14:creationId xmlns:p14="http://schemas.microsoft.com/office/powerpoint/2010/main" val="171403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1037463" cy="369332"/>
          </a:xfrm>
          <a:prstGeom prst="rect">
            <a:avLst/>
          </a:prstGeom>
        </p:spPr>
        <p:txBody>
          <a:bodyPr wrap="none">
            <a:spAutoFit/>
          </a:bodyPr>
          <a:lstStyle/>
          <a:p>
            <a:r>
              <a:rPr lang="en-US" dirty="0"/>
              <a:t>Variables</a:t>
            </a:r>
          </a:p>
        </p:txBody>
      </p:sp>
      <p:sp>
        <p:nvSpPr>
          <p:cNvPr id="3" name="Rectangle 2"/>
          <p:cNvSpPr/>
          <p:nvPr/>
        </p:nvSpPr>
        <p:spPr>
          <a:xfrm>
            <a:off x="387926" y="914400"/>
            <a:ext cx="8146473" cy="646331"/>
          </a:xfrm>
          <a:prstGeom prst="rect">
            <a:avLst/>
          </a:prstGeom>
        </p:spPr>
        <p:txBody>
          <a:bodyPr wrap="square">
            <a:spAutoFit/>
          </a:bodyPr>
          <a:lstStyle/>
          <a:p>
            <a:r>
              <a:rPr lang="en-US" dirty="0"/>
              <a:t>variables are a like a container that contains a value — a value that can be changed as required.</a:t>
            </a:r>
          </a:p>
        </p:txBody>
      </p:sp>
      <p:sp>
        <p:nvSpPr>
          <p:cNvPr id="4" name="Rectangle 3"/>
          <p:cNvSpPr/>
          <p:nvPr/>
        </p:nvSpPr>
        <p:spPr>
          <a:xfrm>
            <a:off x="387926" y="1582341"/>
            <a:ext cx="7079674" cy="3139321"/>
          </a:xfrm>
          <a:prstGeom prst="rect">
            <a:avLst/>
          </a:prstGeom>
        </p:spPr>
        <p:txBody>
          <a:bodyPr wrap="square">
            <a:spAutoFit/>
          </a:bodyPr>
          <a:lstStyle/>
          <a:p>
            <a:r>
              <a:rPr lang="en-US" dirty="0"/>
              <a:t>// declaring one </a:t>
            </a:r>
            <a:r>
              <a:rPr lang="en-US" dirty="0" err="1"/>
              <a:t>javascript</a:t>
            </a:r>
            <a:r>
              <a:rPr lang="en-US" dirty="0"/>
              <a:t> variable</a:t>
            </a:r>
          </a:p>
          <a:p>
            <a:r>
              <a:rPr lang="en-US" dirty="0" err="1"/>
              <a:t>var</a:t>
            </a:r>
            <a:r>
              <a:rPr lang="en-US" dirty="0"/>
              <a:t> </a:t>
            </a:r>
            <a:r>
              <a:rPr lang="en-US" dirty="0" err="1"/>
              <a:t>firstName</a:t>
            </a:r>
            <a:r>
              <a:rPr lang="en-US" dirty="0"/>
              <a:t>;</a:t>
            </a:r>
          </a:p>
          <a:p>
            <a:endParaRPr lang="en-US" dirty="0"/>
          </a:p>
          <a:p>
            <a:r>
              <a:rPr lang="en-US" dirty="0"/>
              <a:t>// declaring multiple </a:t>
            </a:r>
            <a:r>
              <a:rPr lang="en-US" dirty="0" err="1"/>
              <a:t>javascript</a:t>
            </a:r>
            <a:r>
              <a:rPr lang="en-US" dirty="0"/>
              <a:t> variables</a:t>
            </a:r>
          </a:p>
          <a:p>
            <a:r>
              <a:rPr lang="en-US" dirty="0" err="1"/>
              <a:t>var</a:t>
            </a:r>
            <a:r>
              <a:rPr lang="en-US" dirty="0"/>
              <a:t> </a:t>
            </a:r>
            <a:r>
              <a:rPr lang="en-US" dirty="0" err="1"/>
              <a:t>firstName</a:t>
            </a:r>
            <a:r>
              <a:rPr lang="en-US" dirty="0"/>
              <a:t>, </a:t>
            </a:r>
            <a:r>
              <a:rPr lang="en-US" dirty="0" err="1"/>
              <a:t>lastName</a:t>
            </a:r>
            <a:r>
              <a:rPr lang="en-US" dirty="0"/>
              <a:t>;</a:t>
            </a:r>
          </a:p>
          <a:p>
            <a:endParaRPr lang="en-US" dirty="0"/>
          </a:p>
          <a:p>
            <a:r>
              <a:rPr lang="en-US" dirty="0"/>
              <a:t>// declaring and assigning one </a:t>
            </a:r>
            <a:r>
              <a:rPr lang="en-US" dirty="0" err="1"/>
              <a:t>javascript</a:t>
            </a:r>
            <a:r>
              <a:rPr lang="en-US" dirty="0"/>
              <a:t> variable</a:t>
            </a:r>
          </a:p>
          <a:p>
            <a:r>
              <a:rPr lang="en-US" dirty="0" err="1"/>
              <a:t>var</a:t>
            </a:r>
            <a:r>
              <a:rPr lang="en-US" dirty="0"/>
              <a:t> </a:t>
            </a:r>
            <a:r>
              <a:rPr lang="en-US" dirty="0" err="1"/>
              <a:t>firstName</a:t>
            </a:r>
            <a:r>
              <a:rPr lang="en-US" dirty="0"/>
              <a:t> = </a:t>
            </a:r>
            <a:r>
              <a:rPr lang="en-US" dirty="0" smtClean="0"/>
              <a:t>‘</a:t>
            </a:r>
            <a:r>
              <a:rPr lang="en-US" dirty="0" err="1" smtClean="0"/>
              <a:t>abc</a:t>
            </a:r>
            <a:r>
              <a:rPr lang="en-US" dirty="0" smtClean="0"/>
              <a:t>';</a:t>
            </a:r>
            <a:endParaRPr lang="en-US" dirty="0"/>
          </a:p>
          <a:p>
            <a:endParaRPr lang="en-US" dirty="0"/>
          </a:p>
          <a:p>
            <a:r>
              <a:rPr lang="en-US" dirty="0"/>
              <a:t>// declaring and assigning multiple </a:t>
            </a:r>
            <a:r>
              <a:rPr lang="en-US" dirty="0" err="1"/>
              <a:t>javascript</a:t>
            </a:r>
            <a:r>
              <a:rPr lang="en-US" dirty="0"/>
              <a:t> variables</a:t>
            </a:r>
          </a:p>
          <a:p>
            <a:r>
              <a:rPr lang="en-US" dirty="0" err="1"/>
              <a:t>var</a:t>
            </a:r>
            <a:r>
              <a:rPr lang="en-US" dirty="0"/>
              <a:t> </a:t>
            </a:r>
            <a:r>
              <a:rPr lang="en-US" dirty="0" err="1"/>
              <a:t>firstName</a:t>
            </a:r>
            <a:r>
              <a:rPr lang="en-US" dirty="0"/>
              <a:t> = </a:t>
            </a:r>
            <a:r>
              <a:rPr lang="en-US" dirty="0" smtClean="0"/>
              <a:t>‘</a:t>
            </a:r>
            <a:r>
              <a:rPr lang="en-US" dirty="0" err="1" smtClean="0"/>
              <a:t>abc</a:t>
            </a:r>
            <a:r>
              <a:rPr lang="en-US" dirty="0" smtClean="0"/>
              <a:t>', </a:t>
            </a:r>
            <a:r>
              <a:rPr lang="en-US" dirty="0" err="1"/>
              <a:t>lastName</a:t>
            </a:r>
            <a:r>
              <a:rPr lang="en-US" dirty="0"/>
              <a:t> = </a:t>
            </a:r>
            <a:r>
              <a:rPr lang="en-US" dirty="0" smtClean="0"/>
              <a:t>‘xyz';</a:t>
            </a:r>
            <a:endParaRPr lang="en-US" dirty="0"/>
          </a:p>
        </p:txBody>
      </p:sp>
    </p:spTree>
    <p:extLst>
      <p:ext uri="{BB962C8B-B14F-4D97-AF65-F5344CB8AC3E}">
        <p14:creationId xmlns:p14="http://schemas.microsoft.com/office/powerpoint/2010/main" val="2422197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89844"/>
            <a:ext cx="8305800" cy="5078313"/>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divideNumbers</a:t>
            </a:r>
            <a:r>
              <a:rPr lang="en-US" dirty="0"/>
              <a:t>(dividend, divisor){</a:t>
            </a:r>
          </a:p>
          <a:p>
            <a:r>
              <a:rPr lang="en-US" dirty="0"/>
              <a:t>        </a:t>
            </a:r>
            <a:r>
              <a:rPr lang="en-US" dirty="0" err="1"/>
              <a:t>var</a:t>
            </a:r>
            <a:r>
              <a:rPr lang="en-US" dirty="0"/>
              <a:t> quotient = dividend / divisor;</a:t>
            </a:r>
          </a:p>
          <a:p>
            <a:r>
              <a:rPr lang="en-US" dirty="0"/>
              <a:t>        </a:t>
            </a:r>
            <a:r>
              <a:rPr lang="en-US" dirty="0" err="1"/>
              <a:t>var</a:t>
            </a:r>
            <a:r>
              <a:rPr lang="en-US" dirty="0"/>
              <a:t> </a:t>
            </a:r>
            <a:r>
              <a:rPr lang="en-US" dirty="0" err="1"/>
              <a:t>arr</a:t>
            </a:r>
            <a:r>
              <a:rPr lang="en-US" dirty="0"/>
              <a:t> = [dividend, divisor, quotient];</a:t>
            </a:r>
          </a:p>
          <a:p>
            <a:r>
              <a:rPr lang="en-US" dirty="0"/>
              <a:t>        return </a:t>
            </a:r>
            <a:r>
              <a:rPr lang="en-US" dirty="0" err="1"/>
              <a:t>arr</a:t>
            </a:r>
            <a:r>
              <a:rPr lang="en-US" dirty="0"/>
              <a:t>;</a:t>
            </a:r>
          </a:p>
          <a:p>
            <a:r>
              <a:rPr lang="en-US" dirty="0"/>
              <a:t>    }</a:t>
            </a:r>
          </a:p>
          <a:p>
            <a:r>
              <a:rPr lang="en-US" dirty="0"/>
              <a:t>     </a:t>
            </a:r>
          </a:p>
          <a:p>
            <a:r>
              <a:rPr lang="en-US" dirty="0"/>
              <a:t>    // Store returned value in a variable</a:t>
            </a:r>
          </a:p>
          <a:p>
            <a:r>
              <a:rPr lang="en-US" dirty="0"/>
              <a:t>    </a:t>
            </a:r>
            <a:r>
              <a:rPr lang="en-US" dirty="0" err="1"/>
              <a:t>var</a:t>
            </a:r>
            <a:r>
              <a:rPr lang="en-US" dirty="0"/>
              <a:t> all = </a:t>
            </a:r>
            <a:r>
              <a:rPr lang="en-US" dirty="0" err="1"/>
              <a:t>divideNumbers</a:t>
            </a:r>
            <a:r>
              <a:rPr lang="en-US" dirty="0"/>
              <a:t>(10, 2);</a:t>
            </a:r>
          </a:p>
          <a:p>
            <a:r>
              <a:rPr lang="en-US" dirty="0"/>
              <a:t>     </a:t>
            </a:r>
          </a:p>
          <a:p>
            <a:r>
              <a:rPr lang="en-US" dirty="0"/>
              <a:t>    // Displaying individual values</a:t>
            </a:r>
          </a:p>
          <a:p>
            <a:r>
              <a:rPr lang="en-US" dirty="0"/>
              <a:t>    </a:t>
            </a:r>
            <a:r>
              <a:rPr lang="en-US" dirty="0" err="1"/>
              <a:t>document.write</a:t>
            </a:r>
            <a:r>
              <a:rPr lang="en-US" dirty="0"/>
              <a:t>(all[0] + "&lt;</a:t>
            </a:r>
            <a:r>
              <a:rPr lang="en-US" dirty="0" err="1"/>
              <a:t>br</a:t>
            </a:r>
            <a:r>
              <a:rPr lang="en-US" dirty="0"/>
              <a:t>&gt;"); // Prints: 10</a:t>
            </a:r>
          </a:p>
          <a:p>
            <a:r>
              <a:rPr lang="en-US" dirty="0"/>
              <a:t>    </a:t>
            </a:r>
            <a:r>
              <a:rPr lang="en-US" dirty="0" err="1"/>
              <a:t>document.write</a:t>
            </a:r>
            <a:r>
              <a:rPr lang="en-US" dirty="0"/>
              <a:t>(all[1] + "&lt;</a:t>
            </a:r>
            <a:r>
              <a:rPr lang="en-US" dirty="0" err="1"/>
              <a:t>br</a:t>
            </a:r>
            <a:r>
              <a:rPr lang="en-US" dirty="0"/>
              <a:t>&gt;"); // Prints: 2</a:t>
            </a:r>
          </a:p>
          <a:p>
            <a:r>
              <a:rPr lang="en-US" dirty="0"/>
              <a:t>    </a:t>
            </a:r>
            <a:r>
              <a:rPr lang="en-US" dirty="0" err="1"/>
              <a:t>document.write</a:t>
            </a:r>
            <a:r>
              <a:rPr lang="en-US" dirty="0"/>
              <a:t>(all[2]); // Prints: 5</a:t>
            </a:r>
          </a:p>
          <a:p>
            <a:r>
              <a:rPr lang="en-US" dirty="0"/>
              <a:t>    &lt;/script&gt;</a:t>
            </a:r>
          </a:p>
          <a:p>
            <a:r>
              <a:rPr lang="en-US" dirty="0"/>
              <a:t>&lt;/body&gt;</a:t>
            </a:r>
          </a:p>
        </p:txBody>
      </p:sp>
    </p:spTree>
    <p:extLst>
      <p:ext uri="{BB962C8B-B14F-4D97-AF65-F5344CB8AC3E}">
        <p14:creationId xmlns:p14="http://schemas.microsoft.com/office/powerpoint/2010/main" val="37813067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1587807" cy="369332"/>
          </a:xfrm>
          <a:prstGeom prst="rect">
            <a:avLst/>
          </a:prstGeom>
        </p:spPr>
        <p:txBody>
          <a:bodyPr wrap="none">
            <a:spAutoFit/>
          </a:bodyPr>
          <a:lstStyle/>
          <a:p>
            <a:pPr fontAlgn="base"/>
            <a:r>
              <a:rPr lang="en-US" b="1" dirty="0"/>
              <a:t>Variable Scope</a:t>
            </a:r>
          </a:p>
        </p:txBody>
      </p:sp>
      <p:sp>
        <p:nvSpPr>
          <p:cNvPr id="3" name="Rectangle 2"/>
          <p:cNvSpPr/>
          <p:nvPr/>
        </p:nvSpPr>
        <p:spPr>
          <a:xfrm>
            <a:off x="685800" y="2286000"/>
            <a:ext cx="7391400" cy="3693319"/>
          </a:xfrm>
          <a:prstGeom prst="rect">
            <a:avLst/>
          </a:prstGeom>
        </p:spPr>
        <p:txBody>
          <a:bodyPr wrap="square">
            <a:spAutoFit/>
          </a:bodyPr>
          <a:lstStyle/>
          <a:p>
            <a:r>
              <a:rPr lang="en-US" dirty="0"/>
              <a:t>&lt;body&gt;</a:t>
            </a:r>
          </a:p>
          <a:p>
            <a:r>
              <a:rPr lang="en-US" dirty="0"/>
              <a:t>    &lt;script&gt;</a:t>
            </a:r>
          </a:p>
          <a:p>
            <a:r>
              <a:rPr lang="en-US" dirty="0"/>
              <a:t>    // Defining function</a:t>
            </a:r>
          </a:p>
          <a:p>
            <a:r>
              <a:rPr lang="en-US" dirty="0"/>
              <a:t>    function </a:t>
            </a:r>
            <a:r>
              <a:rPr lang="en-US" dirty="0" err="1"/>
              <a:t>greetWorld</a:t>
            </a:r>
            <a:r>
              <a:rPr lang="en-US" dirty="0"/>
              <a:t>() {</a:t>
            </a:r>
          </a:p>
          <a:p>
            <a:r>
              <a:rPr lang="en-US" dirty="0"/>
              <a:t>        </a:t>
            </a:r>
            <a:r>
              <a:rPr lang="en-US" dirty="0" err="1"/>
              <a:t>var</a:t>
            </a:r>
            <a:r>
              <a:rPr lang="en-US" dirty="0"/>
              <a:t> greet = "Hello World!";</a:t>
            </a:r>
          </a:p>
          <a:p>
            <a:r>
              <a:rPr lang="en-US" dirty="0"/>
              <a:t>        </a:t>
            </a:r>
            <a:r>
              <a:rPr lang="en-US" dirty="0" err="1"/>
              <a:t>document.write</a:t>
            </a:r>
            <a:r>
              <a:rPr lang="en-US" dirty="0"/>
              <a:t>(greet);</a:t>
            </a:r>
          </a:p>
          <a:p>
            <a:r>
              <a:rPr lang="en-US" dirty="0"/>
              <a:t>    }</a:t>
            </a:r>
          </a:p>
          <a:p>
            <a:r>
              <a:rPr lang="en-US" dirty="0"/>
              <a:t>     </a:t>
            </a:r>
          </a:p>
          <a:p>
            <a:r>
              <a:rPr lang="en-US" dirty="0"/>
              <a:t>    </a:t>
            </a:r>
            <a:r>
              <a:rPr lang="en-US" dirty="0" err="1"/>
              <a:t>greetWorld</a:t>
            </a:r>
            <a:r>
              <a:rPr lang="en-US" dirty="0"/>
              <a:t>(); // Prints: Hello World!</a:t>
            </a:r>
          </a:p>
          <a:p>
            <a:r>
              <a:rPr lang="en-US" dirty="0"/>
              <a:t>     </a:t>
            </a:r>
          </a:p>
          <a:p>
            <a:r>
              <a:rPr lang="en-US" dirty="0"/>
              <a:t>    </a:t>
            </a:r>
            <a:r>
              <a:rPr lang="en-US" dirty="0" err="1"/>
              <a:t>document.write</a:t>
            </a:r>
            <a:r>
              <a:rPr lang="en-US" dirty="0"/>
              <a:t>(greet); // Uncaught </a:t>
            </a:r>
            <a:r>
              <a:rPr lang="en-US" dirty="0" err="1"/>
              <a:t>ReferenceError</a:t>
            </a:r>
            <a:r>
              <a:rPr lang="en-US" dirty="0"/>
              <a:t>: greet is not defined</a:t>
            </a:r>
          </a:p>
          <a:p>
            <a:r>
              <a:rPr lang="en-US" dirty="0"/>
              <a:t>    &lt;/script&gt;</a:t>
            </a:r>
          </a:p>
          <a:p>
            <a:r>
              <a:rPr lang="en-US" dirty="0"/>
              <a:t>&lt;/body&gt;</a:t>
            </a:r>
          </a:p>
        </p:txBody>
      </p:sp>
      <p:sp>
        <p:nvSpPr>
          <p:cNvPr id="4" name="Rectangle 3"/>
          <p:cNvSpPr/>
          <p:nvPr/>
        </p:nvSpPr>
        <p:spPr>
          <a:xfrm>
            <a:off x="533400" y="797511"/>
            <a:ext cx="8382000" cy="1200329"/>
          </a:xfrm>
          <a:prstGeom prst="rect">
            <a:avLst/>
          </a:prstGeom>
        </p:spPr>
        <p:txBody>
          <a:bodyPr wrap="square">
            <a:spAutoFit/>
          </a:bodyPr>
          <a:lstStyle/>
          <a:p>
            <a:r>
              <a:rPr lang="en-US" dirty="0"/>
              <a:t>you can declare the variables anywhere in JavaScript. But, the location of the declaration determines the extent of a variable's availability within the JavaScript program i.e. where the variable can be used or accessed. This accessibility is known as </a:t>
            </a:r>
            <a:r>
              <a:rPr lang="en-US" i="1" dirty="0"/>
              <a:t>variable scope</a:t>
            </a:r>
            <a:r>
              <a:rPr lang="en-US" dirty="0"/>
              <a:t>.</a:t>
            </a:r>
          </a:p>
        </p:txBody>
      </p:sp>
    </p:spTree>
    <p:extLst>
      <p:ext uri="{BB962C8B-B14F-4D97-AF65-F5344CB8AC3E}">
        <p14:creationId xmlns:p14="http://schemas.microsoft.com/office/powerpoint/2010/main" val="1384290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77200" cy="3970318"/>
          </a:xfrm>
          <a:prstGeom prst="rect">
            <a:avLst/>
          </a:prstGeom>
        </p:spPr>
        <p:txBody>
          <a:bodyPr wrap="square">
            <a:spAutoFit/>
          </a:bodyPr>
          <a:lstStyle/>
          <a:p>
            <a:r>
              <a:rPr lang="en-US" dirty="0"/>
              <a:t>&lt;body&gt;</a:t>
            </a:r>
          </a:p>
          <a:p>
            <a:r>
              <a:rPr lang="en-US" dirty="0"/>
              <a:t>    &lt;script&gt;</a:t>
            </a:r>
          </a:p>
          <a:p>
            <a:r>
              <a:rPr lang="en-US" dirty="0"/>
              <a:t>    </a:t>
            </a:r>
            <a:r>
              <a:rPr lang="en-US" dirty="0" err="1"/>
              <a:t>var</a:t>
            </a:r>
            <a:r>
              <a:rPr lang="en-US" dirty="0"/>
              <a:t> greet = "Hello World!";</a:t>
            </a:r>
          </a:p>
          <a:p>
            <a:r>
              <a:rPr lang="en-US" dirty="0"/>
              <a:t> </a:t>
            </a:r>
          </a:p>
          <a:p>
            <a:r>
              <a:rPr lang="en-US" dirty="0"/>
              <a:t>    // Defining function</a:t>
            </a:r>
          </a:p>
          <a:p>
            <a:r>
              <a:rPr lang="en-US" dirty="0"/>
              <a:t>    function </a:t>
            </a:r>
            <a:r>
              <a:rPr lang="en-US" dirty="0" err="1"/>
              <a:t>greetWorld</a:t>
            </a:r>
            <a:r>
              <a:rPr lang="en-US" dirty="0"/>
              <a:t>() {</a:t>
            </a:r>
          </a:p>
          <a:p>
            <a:r>
              <a:rPr lang="en-US" dirty="0"/>
              <a:t>        </a:t>
            </a:r>
            <a:r>
              <a:rPr lang="en-US" dirty="0" err="1"/>
              <a:t>document.write</a:t>
            </a:r>
            <a:r>
              <a:rPr lang="en-US" dirty="0"/>
              <a:t>(greet);</a:t>
            </a:r>
          </a:p>
          <a:p>
            <a:r>
              <a:rPr lang="en-US" dirty="0"/>
              <a:t>    }</a:t>
            </a:r>
          </a:p>
          <a:p>
            <a:r>
              <a:rPr lang="en-US" dirty="0"/>
              <a:t>     </a:t>
            </a:r>
          </a:p>
          <a:p>
            <a:r>
              <a:rPr lang="en-US" dirty="0"/>
              <a:t>    </a:t>
            </a:r>
            <a:r>
              <a:rPr lang="en-US" dirty="0" err="1"/>
              <a:t>greetWorld</a:t>
            </a:r>
            <a:r>
              <a:rPr lang="en-US" dirty="0"/>
              <a:t>();  // Prints: Hello World!</a:t>
            </a:r>
          </a:p>
          <a:p>
            <a:r>
              <a:rPr lang="en-US" dirty="0"/>
              <a:t>    </a:t>
            </a:r>
            <a:r>
              <a:rPr lang="en-US" dirty="0" err="1"/>
              <a:t>document.write</a:t>
            </a:r>
            <a:r>
              <a:rPr lang="en-US" dirty="0"/>
              <a:t>("&lt;</a:t>
            </a:r>
            <a:r>
              <a:rPr lang="en-US" dirty="0" err="1"/>
              <a:t>br</a:t>
            </a:r>
            <a:r>
              <a:rPr lang="en-US" dirty="0"/>
              <a:t>&gt;");</a:t>
            </a:r>
          </a:p>
          <a:p>
            <a:r>
              <a:rPr lang="en-US" dirty="0"/>
              <a:t>    </a:t>
            </a:r>
            <a:r>
              <a:rPr lang="en-US" dirty="0" err="1"/>
              <a:t>document.write</a:t>
            </a:r>
            <a:r>
              <a:rPr lang="en-US" dirty="0"/>
              <a:t>(greet); // Prints: Hello World!</a:t>
            </a:r>
          </a:p>
          <a:p>
            <a:r>
              <a:rPr lang="en-US" dirty="0"/>
              <a:t>    &lt;/script&gt;</a:t>
            </a:r>
          </a:p>
          <a:p>
            <a:r>
              <a:rPr lang="en-US" dirty="0"/>
              <a:t>&lt;/body&gt;</a:t>
            </a:r>
          </a:p>
        </p:txBody>
      </p:sp>
    </p:spTree>
    <p:extLst>
      <p:ext uri="{BB962C8B-B14F-4D97-AF65-F5344CB8AC3E}">
        <p14:creationId xmlns:p14="http://schemas.microsoft.com/office/powerpoint/2010/main" val="162343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97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3304"/>
            <a:ext cx="8610600" cy="3139321"/>
          </a:xfrm>
          <a:prstGeom prst="rect">
            <a:avLst/>
          </a:prstGeom>
        </p:spPr>
        <p:txBody>
          <a:bodyPr wrap="square">
            <a:spAutoFit/>
          </a:bodyPr>
          <a:lstStyle/>
          <a:p>
            <a:r>
              <a:rPr lang="en-US" dirty="0"/>
              <a:t>&lt;html&gt;</a:t>
            </a:r>
          </a:p>
          <a:p>
            <a:r>
              <a:rPr lang="en-US" dirty="0"/>
              <a:t>&lt;head&gt;</a:t>
            </a:r>
          </a:p>
          <a:p>
            <a:r>
              <a:rPr lang="en-US" dirty="0"/>
              <a:t>  &lt;title&gt;Multiplication Table&lt;/title&gt;</a:t>
            </a:r>
          </a:p>
          <a:p>
            <a:r>
              <a:rPr lang="en-US" dirty="0"/>
              <a:t>  &lt;script type="text/</a:t>
            </a:r>
            <a:r>
              <a:rPr lang="en-US" dirty="0" err="1"/>
              <a:t>javascript</a:t>
            </a:r>
            <a:r>
              <a:rPr lang="en-US" dirty="0"/>
              <a:t>"&gt;</a:t>
            </a:r>
          </a:p>
          <a:p>
            <a:r>
              <a:rPr lang="en-US" dirty="0"/>
              <a:t>    </a:t>
            </a:r>
            <a:r>
              <a:rPr lang="en-US" dirty="0" err="1"/>
              <a:t>var</a:t>
            </a:r>
            <a:r>
              <a:rPr lang="en-US" dirty="0"/>
              <a:t> rows = prompt("How many rows for your multiplication table?");</a:t>
            </a:r>
          </a:p>
          <a:p>
            <a:r>
              <a:rPr lang="en-US" dirty="0"/>
              <a:t>    </a:t>
            </a:r>
            <a:r>
              <a:rPr lang="en-US" dirty="0" err="1"/>
              <a:t>var</a:t>
            </a:r>
            <a:r>
              <a:rPr lang="en-US" dirty="0"/>
              <a:t> cols = prompt("How many columns for your multiplication table?");</a:t>
            </a:r>
          </a:p>
          <a:p>
            <a:r>
              <a:rPr lang="en-US" dirty="0"/>
              <a:t>    if(rows == "" || rows == null)</a:t>
            </a:r>
          </a:p>
          <a:p>
            <a:r>
              <a:rPr lang="en-US" dirty="0"/>
              <a:t>   		 rows = 10;</a:t>
            </a:r>
          </a:p>
          <a:p>
            <a:r>
              <a:rPr lang="en-US" dirty="0"/>
              <a:t>    if(cols== "" || cols== null)</a:t>
            </a:r>
          </a:p>
          <a:p>
            <a:r>
              <a:rPr lang="en-US" dirty="0"/>
              <a:t>   		 cols = 10;</a:t>
            </a:r>
          </a:p>
          <a:p>
            <a:r>
              <a:rPr lang="en-US" dirty="0"/>
              <a:t>    </a:t>
            </a:r>
            <a:r>
              <a:rPr lang="en-US" dirty="0" err="1"/>
              <a:t>createTable</a:t>
            </a:r>
            <a:r>
              <a:rPr lang="en-US" dirty="0"/>
              <a:t>(rows, cols</a:t>
            </a:r>
            <a:r>
              <a:rPr lang="en-US" dirty="0" smtClean="0"/>
              <a:t>);</a:t>
            </a:r>
            <a:endParaRPr lang="en-US" dirty="0"/>
          </a:p>
        </p:txBody>
      </p:sp>
    </p:spTree>
    <p:extLst>
      <p:ext uri="{BB962C8B-B14F-4D97-AF65-F5344CB8AC3E}">
        <p14:creationId xmlns:p14="http://schemas.microsoft.com/office/powerpoint/2010/main" val="22694374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6092"/>
            <a:ext cx="8534400" cy="6463308"/>
          </a:xfrm>
          <a:prstGeom prst="rect">
            <a:avLst/>
          </a:prstGeom>
        </p:spPr>
        <p:txBody>
          <a:bodyPr wrap="square">
            <a:spAutoFit/>
          </a:bodyPr>
          <a:lstStyle/>
          <a:p>
            <a:r>
              <a:rPr lang="en-US" dirty="0"/>
              <a:t> function </a:t>
            </a:r>
            <a:r>
              <a:rPr lang="en-US" dirty="0" err="1"/>
              <a:t>createTable</a:t>
            </a:r>
            <a:r>
              <a:rPr lang="en-US" dirty="0"/>
              <a:t>(rows, cols)</a:t>
            </a:r>
          </a:p>
          <a:p>
            <a:r>
              <a:rPr lang="en-US" dirty="0"/>
              <a:t>    {</a:t>
            </a:r>
          </a:p>
          <a:p>
            <a:r>
              <a:rPr lang="en-US" dirty="0"/>
              <a:t>      </a:t>
            </a:r>
            <a:r>
              <a:rPr lang="en-US" dirty="0" err="1"/>
              <a:t>var</a:t>
            </a:r>
            <a:r>
              <a:rPr lang="en-US" dirty="0"/>
              <a:t> j=1;</a:t>
            </a:r>
          </a:p>
          <a:p>
            <a:r>
              <a:rPr lang="en-US" dirty="0"/>
              <a:t>      </a:t>
            </a:r>
            <a:r>
              <a:rPr lang="en-US" dirty="0" err="1"/>
              <a:t>var</a:t>
            </a:r>
            <a:r>
              <a:rPr lang="en-US" dirty="0"/>
              <a:t> output = "&lt;table border='1' width='500' </a:t>
            </a:r>
            <a:r>
              <a:rPr lang="en-US" dirty="0" err="1"/>
              <a:t>cellspacing</a:t>
            </a:r>
            <a:r>
              <a:rPr lang="en-US" dirty="0"/>
              <a:t>='0'cellpadding='5'&gt;";</a:t>
            </a:r>
          </a:p>
          <a:p>
            <a:r>
              <a:rPr lang="en-US" dirty="0"/>
              <a:t>      for(i=1;i&lt;=</a:t>
            </a:r>
            <a:r>
              <a:rPr lang="en-US" dirty="0" err="1"/>
              <a:t>rows;i</a:t>
            </a:r>
            <a:r>
              <a:rPr lang="en-US" dirty="0"/>
              <a:t>++)</a:t>
            </a:r>
          </a:p>
          <a:p>
            <a:r>
              <a:rPr lang="en-US" dirty="0"/>
              <a:t>      {</a:t>
            </a:r>
          </a:p>
          <a:p>
            <a:r>
              <a:rPr lang="en-US" dirty="0"/>
              <a:t>    	output = output + "&lt;</a:t>
            </a:r>
            <a:r>
              <a:rPr lang="en-US" dirty="0" err="1"/>
              <a:t>tr</a:t>
            </a:r>
            <a:r>
              <a:rPr lang="en-US" dirty="0"/>
              <a:t>&gt;";</a:t>
            </a:r>
          </a:p>
          <a:p>
            <a:r>
              <a:rPr lang="en-US" dirty="0"/>
              <a:t>        while(j&lt;=cols)</a:t>
            </a:r>
          </a:p>
          <a:p>
            <a:r>
              <a:rPr lang="en-US" dirty="0"/>
              <a:t>        {</a:t>
            </a:r>
          </a:p>
          <a:p>
            <a:r>
              <a:rPr lang="en-US" dirty="0"/>
              <a:t>  		  output = output + "&lt;td&gt;" + i*j + "&lt;/td&gt;";</a:t>
            </a:r>
          </a:p>
          <a:p>
            <a:r>
              <a:rPr lang="en-US" dirty="0"/>
              <a:t>   		  j = j+1;</a:t>
            </a:r>
          </a:p>
          <a:p>
            <a:r>
              <a:rPr lang="en-US" dirty="0"/>
              <a:t>   		}</a:t>
            </a:r>
          </a:p>
          <a:p>
            <a:r>
              <a:rPr lang="en-US" dirty="0"/>
              <a:t>   		 output = output + "&lt;/</a:t>
            </a:r>
            <a:r>
              <a:rPr lang="en-US" dirty="0" err="1"/>
              <a:t>tr</a:t>
            </a:r>
            <a:r>
              <a:rPr lang="en-US" dirty="0"/>
              <a:t>&gt;";</a:t>
            </a:r>
          </a:p>
          <a:p>
            <a:r>
              <a:rPr lang="en-US" dirty="0"/>
              <a:t>   		 j = 1;</a:t>
            </a:r>
          </a:p>
          <a:p>
            <a:r>
              <a:rPr lang="en-US" dirty="0"/>
              <a:t>    }</a:t>
            </a:r>
          </a:p>
          <a:p>
            <a:r>
              <a:rPr lang="en-US" dirty="0"/>
              <a:t>    output = output + "&lt;/table&gt;";</a:t>
            </a:r>
          </a:p>
          <a:p>
            <a:r>
              <a:rPr lang="en-US" dirty="0"/>
              <a:t>    </a:t>
            </a:r>
            <a:r>
              <a:rPr lang="en-US" dirty="0" err="1"/>
              <a:t>document.write</a:t>
            </a:r>
            <a:r>
              <a:rPr lang="en-US" dirty="0"/>
              <a:t>(output);</a:t>
            </a:r>
          </a:p>
          <a:p>
            <a:r>
              <a:rPr lang="en-US" dirty="0"/>
              <a:t>    }</a:t>
            </a:r>
          </a:p>
          <a:p>
            <a:r>
              <a:rPr lang="en-US" dirty="0"/>
              <a:t>  &lt;/script&gt;</a:t>
            </a:r>
          </a:p>
          <a:p>
            <a:r>
              <a:rPr lang="en-US" dirty="0"/>
              <a:t>&lt;/head&gt;</a:t>
            </a:r>
          </a:p>
          <a:p>
            <a:r>
              <a:rPr lang="en-US" dirty="0"/>
              <a:t>&lt;body&gt;</a:t>
            </a:r>
          </a:p>
          <a:p>
            <a:r>
              <a:rPr lang="en-US" dirty="0"/>
              <a:t>&lt;/body&gt;</a:t>
            </a:r>
          </a:p>
          <a:p>
            <a:r>
              <a:rPr lang="en-US" dirty="0"/>
              <a:t>&lt;/html&gt;</a:t>
            </a:r>
          </a:p>
        </p:txBody>
      </p:sp>
    </p:spTree>
    <p:extLst>
      <p:ext uri="{BB962C8B-B14F-4D97-AF65-F5344CB8AC3E}">
        <p14:creationId xmlns:p14="http://schemas.microsoft.com/office/powerpoint/2010/main" val="3862302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68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5" y="228600"/>
            <a:ext cx="8382000" cy="5909310"/>
          </a:xfrm>
          <a:prstGeom prst="rect">
            <a:avLst/>
          </a:prstGeom>
        </p:spPr>
        <p:txBody>
          <a:bodyPr wrap="square">
            <a:spAutoFit/>
          </a:bodyPr>
          <a:lstStyle/>
          <a:p>
            <a:r>
              <a:rPr lang="en-US" dirty="0"/>
              <a:t>&lt;html&gt;</a:t>
            </a:r>
          </a:p>
          <a:p>
            <a:r>
              <a:rPr lang="en-US" dirty="0"/>
              <a:t>&lt;head&gt;</a:t>
            </a:r>
          </a:p>
          <a:p>
            <a:r>
              <a:rPr lang="en-US" dirty="0"/>
              <a:t>  &lt;title&gt;Form Validation&lt;/title&gt;</a:t>
            </a:r>
          </a:p>
          <a:p>
            <a:r>
              <a:rPr lang="en-US" dirty="0"/>
              <a:t>  &lt;script type="text/</a:t>
            </a:r>
            <a:r>
              <a:rPr lang="en-US" dirty="0" err="1"/>
              <a:t>javascript</a:t>
            </a:r>
            <a:r>
              <a:rPr lang="en-US" dirty="0"/>
              <a:t>"&gt;</a:t>
            </a:r>
          </a:p>
          <a:p>
            <a:r>
              <a:rPr lang="en-US" dirty="0"/>
              <a:t>    </a:t>
            </a:r>
            <a:r>
              <a:rPr lang="en-US" dirty="0" err="1"/>
              <a:t>var</a:t>
            </a:r>
            <a:r>
              <a:rPr lang="en-US" dirty="0"/>
              <a:t> </a:t>
            </a:r>
            <a:r>
              <a:rPr lang="en-US" dirty="0" err="1"/>
              <a:t>divs</a:t>
            </a:r>
            <a:r>
              <a:rPr lang="en-US" dirty="0"/>
              <a:t> = new Array();</a:t>
            </a:r>
          </a:p>
          <a:p>
            <a:r>
              <a:rPr lang="en-US" dirty="0"/>
              <a:t>    </a:t>
            </a:r>
            <a:r>
              <a:rPr lang="en-US" dirty="0" err="1"/>
              <a:t>divs</a:t>
            </a:r>
            <a:r>
              <a:rPr lang="en-US" dirty="0"/>
              <a:t>[0] = "</a:t>
            </a:r>
            <a:r>
              <a:rPr lang="en-US" dirty="0" err="1"/>
              <a:t>errFirst</a:t>
            </a:r>
            <a:r>
              <a:rPr lang="en-US" dirty="0"/>
              <a:t>";</a:t>
            </a:r>
          </a:p>
          <a:p>
            <a:r>
              <a:rPr lang="en-US" dirty="0"/>
              <a:t>    </a:t>
            </a:r>
            <a:r>
              <a:rPr lang="en-US" dirty="0" err="1"/>
              <a:t>divs</a:t>
            </a:r>
            <a:r>
              <a:rPr lang="en-US" dirty="0"/>
              <a:t>[1] = "</a:t>
            </a:r>
            <a:r>
              <a:rPr lang="en-US" dirty="0" err="1"/>
              <a:t>errLast</a:t>
            </a:r>
            <a:r>
              <a:rPr lang="en-US" dirty="0"/>
              <a:t>";</a:t>
            </a:r>
          </a:p>
          <a:p>
            <a:r>
              <a:rPr lang="en-US" dirty="0"/>
              <a:t>    </a:t>
            </a:r>
            <a:r>
              <a:rPr lang="en-US" dirty="0" err="1"/>
              <a:t>divs</a:t>
            </a:r>
            <a:r>
              <a:rPr lang="en-US" dirty="0"/>
              <a:t>[2] = "</a:t>
            </a:r>
            <a:r>
              <a:rPr lang="en-US" dirty="0" err="1"/>
              <a:t>errEmail</a:t>
            </a:r>
            <a:r>
              <a:rPr lang="en-US" dirty="0"/>
              <a:t>";</a:t>
            </a:r>
          </a:p>
          <a:p>
            <a:r>
              <a:rPr lang="en-US" dirty="0"/>
              <a:t>    </a:t>
            </a:r>
            <a:r>
              <a:rPr lang="en-US" dirty="0" err="1"/>
              <a:t>divs</a:t>
            </a:r>
            <a:r>
              <a:rPr lang="en-US" dirty="0"/>
              <a:t>[3] = "</a:t>
            </a:r>
            <a:r>
              <a:rPr lang="en-US" dirty="0" err="1"/>
              <a:t>errUid</a:t>
            </a:r>
            <a:r>
              <a:rPr lang="en-US" dirty="0"/>
              <a:t>";</a:t>
            </a:r>
          </a:p>
          <a:p>
            <a:r>
              <a:rPr lang="en-US" dirty="0"/>
              <a:t>    </a:t>
            </a:r>
            <a:r>
              <a:rPr lang="en-US" dirty="0" err="1"/>
              <a:t>divs</a:t>
            </a:r>
            <a:r>
              <a:rPr lang="en-US" dirty="0"/>
              <a:t>[4] = "</a:t>
            </a:r>
            <a:r>
              <a:rPr lang="en-US" dirty="0" err="1"/>
              <a:t>errPassword</a:t>
            </a:r>
            <a:r>
              <a:rPr lang="en-US" dirty="0"/>
              <a:t>";</a:t>
            </a:r>
          </a:p>
          <a:p>
            <a:r>
              <a:rPr lang="en-US" dirty="0"/>
              <a:t>    </a:t>
            </a:r>
            <a:r>
              <a:rPr lang="en-US" dirty="0" err="1"/>
              <a:t>divs</a:t>
            </a:r>
            <a:r>
              <a:rPr lang="en-US" dirty="0"/>
              <a:t>[5] = "</a:t>
            </a:r>
            <a:r>
              <a:rPr lang="en-US" dirty="0" err="1"/>
              <a:t>errConfirm</a:t>
            </a:r>
            <a:r>
              <a:rPr lang="en-US" dirty="0"/>
              <a:t>";</a:t>
            </a:r>
          </a:p>
          <a:p>
            <a:r>
              <a:rPr lang="en-US" dirty="0"/>
              <a:t>    function validate()</a:t>
            </a:r>
          </a:p>
          <a:p>
            <a:r>
              <a:rPr lang="en-US" dirty="0"/>
              <a:t>	{</a:t>
            </a:r>
          </a:p>
          <a:p>
            <a:r>
              <a:rPr lang="en-US" dirty="0"/>
              <a:t>      </a:t>
            </a:r>
            <a:r>
              <a:rPr lang="en-US" dirty="0" err="1"/>
              <a:t>var</a:t>
            </a:r>
            <a:r>
              <a:rPr lang="en-US" dirty="0"/>
              <a:t> inputs = new Array();</a:t>
            </a:r>
          </a:p>
          <a:p>
            <a:r>
              <a:rPr lang="en-US" dirty="0"/>
              <a:t>      inputs[0] = </a:t>
            </a:r>
            <a:r>
              <a:rPr lang="en-US" dirty="0" err="1"/>
              <a:t>document.getElementById</a:t>
            </a:r>
            <a:r>
              <a:rPr lang="en-US" dirty="0"/>
              <a:t>('first').value;</a:t>
            </a:r>
          </a:p>
          <a:p>
            <a:r>
              <a:rPr lang="en-US" dirty="0"/>
              <a:t>      inputs[1] = </a:t>
            </a:r>
            <a:r>
              <a:rPr lang="en-US" dirty="0" err="1"/>
              <a:t>document.getElementById</a:t>
            </a:r>
            <a:r>
              <a:rPr lang="en-US" dirty="0"/>
              <a:t>('last').value;</a:t>
            </a:r>
          </a:p>
          <a:p>
            <a:r>
              <a:rPr lang="en-US" dirty="0"/>
              <a:t>      inputs[2] = </a:t>
            </a:r>
            <a:r>
              <a:rPr lang="en-US" dirty="0" err="1"/>
              <a:t>document.getElementById</a:t>
            </a:r>
            <a:r>
              <a:rPr lang="en-US" dirty="0"/>
              <a:t>('email').value;</a:t>
            </a:r>
          </a:p>
          <a:p>
            <a:r>
              <a:rPr lang="en-US" dirty="0"/>
              <a:t>      inputs[3] = </a:t>
            </a:r>
            <a:r>
              <a:rPr lang="en-US" dirty="0" err="1"/>
              <a:t>document.getElementById</a:t>
            </a:r>
            <a:r>
              <a:rPr lang="en-US" dirty="0"/>
              <a:t>('</a:t>
            </a:r>
            <a:r>
              <a:rPr lang="en-US" dirty="0" err="1"/>
              <a:t>uid</a:t>
            </a:r>
            <a:r>
              <a:rPr lang="en-US" dirty="0"/>
              <a:t>').value;</a:t>
            </a:r>
          </a:p>
          <a:p>
            <a:r>
              <a:rPr lang="en-US" dirty="0"/>
              <a:t>      inputs[4] = </a:t>
            </a:r>
            <a:r>
              <a:rPr lang="en-US" dirty="0" err="1"/>
              <a:t>document.getElementById</a:t>
            </a:r>
            <a:r>
              <a:rPr lang="en-US" dirty="0"/>
              <a:t>('password').value;</a:t>
            </a:r>
          </a:p>
          <a:p>
            <a:r>
              <a:rPr lang="en-US" dirty="0"/>
              <a:t>      inputs[5] = </a:t>
            </a:r>
            <a:r>
              <a:rPr lang="en-US" dirty="0" err="1"/>
              <a:t>document.getElementById</a:t>
            </a:r>
            <a:r>
              <a:rPr lang="en-US" dirty="0"/>
              <a:t>('confirm').value;</a:t>
            </a:r>
          </a:p>
          <a:p>
            <a:r>
              <a:rPr lang="en-US" dirty="0"/>
              <a:t>      </a:t>
            </a:r>
            <a:r>
              <a:rPr lang="en-US" dirty="0" err="1"/>
              <a:t>var</a:t>
            </a:r>
            <a:r>
              <a:rPr lang="en-US" dirty="0"/>
              <a:t> errors = new Array</a:t>
            </a:r>
            <a:r>
              <a:rPr lang="en-US" dirty="0" smtClean="0"/>
              <a:t>();</a:t>
            </a:r>
            <a:endParaRPr lang="en-US" dirty="0"/>
          </a:p>
        </p:txBody>
      </p:sp>
    </p:spTree>
    <p:extLst>
      <p:ext uri="{BB962C8B-B14F-4D97-AF65-F5344CB8AC3E}">
        <p14:creationId xmlns:p14="http://schemas.microsoft.com/office/powerpoint/2010/main" val="1901639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382000" cy="6186309"/>
          </a:xfrm>
          <a:prstGeom prst="rect">
            <a:avLst/>
          </a:prstGeom>
        </p:spPr>
        <p:txBody>
          <a:bodyPr wrap="square">
            <a:spAutoFit/>
          </a:bodyPr>
          <a:lstStyle/>
          <a:p>
            <a:r>
              <a:rPr lang="en-US" dirty="0"/>
              <a:t> errors[0] = "&lt;span style='</a:t>
            </a:r>
            <a:r>
              <a:rPr lang="en-US" dirty="0" err="1"/>
              <a:t>color:red</a:t>
            </a:r>
            <a:r>
              <a:rPr lang="en-US" dirty="0"/>
              <a:t>'&gt;Please enter your first name!&lt;/span&gt;";</a:t>
            </a:r>
          </a:p>
          <a:p>
            <a:r>
              <a:rPr lang="en-US" dirty="0"/>
              <a:t>      errors[1] = "&lt;span style='</a:t>
            </a:r>
            <a:r>
              <a:rPr lang="en-US" dirty="0" err="1"/>
              <a:t>color:red</a:t>
            </a:r>
            <a:r>
              <a:rPr lang="en-US" dirty="0"/>
              <a:t>'&gt;Please enter your last name!&lt;/span&gt;";</a:t>
            </a:r>
          </a:p>
          <a:p>
            <a:r>
              <a:rPr lang="en-US" dirty="0"/>
              <a:t>      errors[2] = "&lt;span style='</a:t>
            </a:r>
            <a:r>
              <a:rPr lang="en-US" dirty="0" err="1"/>
              <a:t>color:red</a:t>
            </a:r>
            <a:r>
              <a:rPr lang="en-US" dirty="0"/>
              <a:t>'&gt;Please enter your email!&lt;/span&gt;";</a:t>
            </a:r>
          </a:p>
          <a:p>
            <a:r>
              <a:rPr lang="en-US" dirty="0"/>
              <a:t>      errors[3] = "&lt;span style='</a:t>
            </a:r>
            <a:r>
              <a:rPr lang="en-US" dirty="0" err="1"/>
              <a:t>color:red</a:t>
            </a:r>
            <a:r>
              <a:rPr lang="en-US" dirty="0"/>
              <a:t>'&gt;Please enter your user id!&lt;/span&gt;";</a:t>
            </a:r>
          </a:p>
          <a:p>
            <a:r>
              <a:rPr lang="en-US" dirty="0"/>
              <a:t>      errors[4] = "&lt;span style='</a:t>
            </a:r>
            <a:r>
              <a:rPr lang="en-US" dirty="0" err="1"/>
              <a:t>color:red</a:t>
            </a:r>
            <a:r>
              <a:rPr lang="en-US" dirty="0"/>
              <a:t>'&gt;Please enter your password!&lt;/span&gt;";</a:t>
            </a:r>
          </a:p>
          <a:p>
            <a:r>
              <a:rPr lang="en-US" dirty="0"/>
              <a:t>      errors[5] = "&lt;span style='</a:t>
            </a:r>
            <a:r>
              <a:rPr lang="en-US" dirty="0" err="1"/>
              <a:t>color:red</a:t>
            </a:r>
            <a:r>
              <a:rPr lang="en-US" dirty="0"/>
              <a:t>'&gt;Please confirm your password!&lt;/span&gt;";</a:t>
            </a:r>
          </a:p>
          <a:p>
            <a:r>
              <a:rPr lang="en-US" dirty="0"/>
              <a:t>      for (i in inputs)</a:t>
            </a:r>
          </a:p>
          <a:p>
            <a:r>
              <a:rPr lang="en-US" dirty="0"/>
              <a:t>      {</a:t>
            </a:r>
          </a:p>
          <a:p>
            <a:r>
              <a:rPr lang="en-US" dirty="0"/>
              <a:t>        </a:t>
            </a:r>
            <a:r>
              <a:rPr lang="en-US" dirty="0" err="1"/>
              <a:t>var</a:t>
            </a:r>
            <a:r>
              <a:rPr lang="en-US" dirty="0"/>
              <a:t> </a:t>
            </a:r>
            <a:r>
              <a:rPr lang="en-US" dirty="0" err="1"/>
              <a:t>errMessage</a:t>
            </a:r>
            <a:r>
              <a:rPr lang="en-US" dirty="0"/>
              <a:t> = errors[i];</a:t>
            </a:r>
          </a:p>
          <a:p>
            <a:r>
              <a:rPr lang="en-US" dirty="0"/>
              <a:t>        </a:t>
            </a:r>
            <a:r>
              <a:rPr lang="en-US" dirty="0" err="1"/>
              <a:t>var</a:t>
            </a:r>
            <a:r>
              <a:rPr lang="en-US" dirty="0"/>
              <a:t> div = </a:t>
            </a:r>
            <a:r>
              <a:rPr lang="en-US" dirty="0" err="1"/>
              <a:t>divs</a:t>
            </a:r>
            <a:r>
              <a:rPr lang="en-US" dirty="0"/>
              <a:t>[i];</a:t>
            </a:r>
          </a:p>
          <a:p>
            <a:r>
              <a:rPr lang="en-US" dirty="0"/>
              <a:t>        if (inputs[i] == "")</a:t>
            </a:r>
          </a:p>
          <a:p>
            <a:r>
              <a:rPr lang="en-US" dirty="0"/>
              <a:t>        	</a:t>
            </a:r>
            <a:r>
              <a:rPr lang="en-US" dirty="0" err="1"/>
              <a:t>document.getElementById</a:t>
            </a:r>
            <a:r>
              <a:rPr lang="en-US" dirty="0"/>
              <a:t>(div).</a:t>
            </a:r>
            <a:r>
              <a:rPr lang="en-US" dirty="0" err="1"/>
              <a:t>innerHTML</a:t>
            </a:r>
            <a:r>
              <a:rPr lang="en-US" dirty="0"/>
              <a:t> = </a:t>
            </a:r>
            <a:r>
              <a:rPr lang="en-US" dirty="0" err="1"/>
              <a:t>errMessage</a:t>
            </a:r>
            <a:r>
              <a:rPr lang="en-US" dirty="0"/>
              <a:t>;</a:t>
            </a:r>
          </a:p>
          <a:p>
            <a:r>
              <a:rPr lang="en-US" dirty="0"/>
              <a:t>        else if (i==2)</a:t>
            </a:r>
          </a:p>
          <a:p>
            <a:r>
              <a:rPr lang="en-US" dirty="0"/>
              <a:t>        {</a:t>
            </a:r>
          </a:p>
          <a:p>
            <a:r>
              <a:rPr lang="en-US" dirty="0"/>
              <a:t>          </a:t>
            </a:r>
            <a:r>
              <a:rPr lang="en-US" dirty="0" err="1"/>
              <a:t>var</a:t>
            </a:r>
            <a:r>
              <a:rPr lang="en-US" dirty="0"/>
              <a:t> </a:t>
            </a:r>
            <a:r>
              <a:rPr lang="en-US" dirty="0" err="1"/>
              <a:t>atpos</a:t>
            </a:r>
            <a:r>
              <a:rPr lang="en-US" dirty="0"/>
              <a:t>=inputs[i].</a:t>
            </a:r>
            <a:r>
              <a:rPr lang="en-US" dirty="0" err="1"/>
              <a:t>indexOf</a:t>
            </a:r>
            <a:r>
              <a:rPr lang="en-US" dirty="0"/>
              <a:t>("@");</a:t>
            </a:r>
          </a:p>
          <a:p>
            <a:r>
              <a:rPr lang="en-US" dirty="0"/>
              <a:t>          </a:t>
            </a:r>
            <a:r>
              <a:rPr lang="en-US" dirty="0" err="1"/>
              <a:t>var</a:t>
            </a:r>
            <a:r>
              <a:rPr lang="en-US" dirty="0"/>
              <a:t> </a:t>
            </a:r>
            <a:r>
              <a:rPr lang="en-US" dirty="0" err="1"/>
              <a:t>dotpos</a:t>
            </a:r>
            <a:r>
              <a:rPr lang="en-US" dirty="0"/>
              <a:t>=inputs[i].</a:t>
            </a:r>
            <a:r>
              <a:rPr lang="en-US" dirty="0" err="1"/>
              <a:t>lastIndexOf</a:t>
            </a:r>
            <a:r>
              <a:rPr lang="en-US" dirty="0"/>
              <a:t>(".");</a:t>
            </a:r>
          </a:p>
          <a:p>
            <a:r>
              <a:rPr lang="en-US" dirty="0"/>
              <a:t>          if (</a:t>
            </a:r>
            <a:r>
              <a:rPr lang="en-US" dirty="0" err="1"/>
              <a:t>atpos</a:t>
            </a:r>
            <a:r>
              <a:rPr lang="en-US" dirty="0"/>
              <a:t>&lt;1 || </a:t>
            </a:r>
            <a:r>
              <a:rPr lang="en-US" dirty="0" err="1"/>
              <a:t>dotpos</a:t>
            </a:r>
            <a:r>
              <a:rPr lang="en-US" dirty="0"/>
              <a:t>&lt;atpos+2 || dotpos+2&gt;=inputs[i].length)</a:t>
            </a:r>
          </a:p>
          <a:p>
            <a:r>
              <a:rPr lang="en-US" dirty="0"/>
              <a:t>        	</a:t>
            </a:r>
            <a:r>
              <a:rPr lang="en-US" dirty="0" err="1"/>
              <a:t>document.getElementById</a:t>
            </a:r>
            <a:r>
              <a:rPr lang="en-US" dirty="0"/>
              <a:t>('</a:t>
            </a:r>
            <a:r>
              <a:rPr lang="en-US" dirty="0" err="1"/>
              <a:t>errEmail</a:t>
            </a:r>
            <a:r>
              <a:rPr lang="en-US" dirty="0"/>
              <a:t>').</a:t>
            </a:r>
            <a:r>
              <a:rPr lang="en-US" dirty="0" err="1"/>
              <a:t>innerHTML</a:t>
            </a:r>
            <a:r>
              <a:rPr lang="en-US" dirty="0"/>
              <a:t> = "&lt;span style='color: red'&gt;Enter a valid email address!&lt;/span&gt;";</a:t>
            </a:r>
          </a:p>
          <a:p>
            <a:r>
              <a:rPr lang="en-US" dirty="0"/>
              <a:t>          else</a:t>
            </a:r>
          </a:p>
          <a:p>
            <a:r>
              <a:rPr lang="en-US" dirty="0"/>
              <a:t>        	</a:t>
            </a:r>
            <a:r>
              <a:rPr lang="en-US" dirty="0" err="1"/>
              <a:t>document.getElementById</a:t>
            </a:r>
            <a:r>
              <a:rPr lang="en-US" dirty="0"/>
              <a:t>(div).</a:t>
            </a:r>
            <a:r>
              <a:rPr lang="en-US" dirty="0" err="1"/>
              <a:t>innerHTML</a:t>
            </a:r>
            <a:r>
              <a:rPr lang="en-US" dirty="0"/>
              <a:t> = "OK!";</a:t>
            </a:r>
          </a:p>
          <a:p>
            <a:r>
              <a:rPr lang="en-US" dirty="0"/>
              <a:t>        </a:t>
            </a:r>
            <a:r>
              <a:rPr lang="en-US" dirty="0" smtClean="0"/>
              <a:t>}</a:t>
            </a:r>
          </a:p>
        </p:txBody>
      </p:sp>
    </p:spTree>
    <p:extLst>
      <p:ext uri="{BB962C8B-B14F-4D97-AF65-F5344CB8AC3E}">
        <p14:creationId xmlns:p14="http://schemas.microsoft.com/office/powerpoint/2010/main" val="19094149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6463308"/>
          </a:xfrm>
          <a:prstGeom prst="rect">
            <a:avLst/>
          </a:prstGeom>
        </p:spPr>
        <p:txBody>
          <a:bodyPr wrap="square">
            <a:spAutoFit/>
          </a:bodyPr>
          <a:lstStyle/>
          <a:p>
            <a:r>
              <a:rPr lang="en-US" dirty="0"/>
              <a:t> else if (i==5)</a:t>
            </a:r>
          </a:p>
          <a:p>
            <a:r>
              <a:rPr lang="en-US" dirty="0"/>
              <a:t>        {</a:t>
            </a:r>
          </a:p>
          <a:p>
            <a:r>
              <a:rPr lang="en-US" dirty="0"/>
              <a:t>          </a:t>
            </a:r>
            <a:r>
              <a:rPr lang="en-US" dirty="0" err="1"/>
              <a:t>var</a:t>
            </a:r>
            <a:r>
              <a:rPr lang="en-US" dirty="0"/>
              <a:t> first = </a:t>
            </a:r>
            <a:r>
              <a:rPr lang="en-US" dirty="0" err="1"/>
              <a:t>document.getElementById</a:t>
            </a:r>
            <a:r>
              <a:rPr lang="en-US" dirty="0"/>
              <a:t>('password').value;</a:t>
            </a:r>
          </a:p>
          <a:p>
            <a:r>
              <a:rPr lang="en-US" dirty="0"/>
              <a:t>          </a:t>
            </a:r>
            <a:r>
              <a:rPr lang="en-US" dirty="0" err="1"/>
              <a:t>var</a:t>
            </a:r>
            <a:r>
              <a:rPr lang="en-US" dirty="0"/>
              <a:t> second = </a:t>
            </a:r>
            <a:r>
              <a:rPr lang="en-US" dirty="0" err="1"/>
              <a:t>document.getElementById</a:t>
            </a:r>
            <a:r>
              <a:rPr lang="en-US" dirty="0"/>
              <a:t>('confirm').value;</a:t>
            </a:r>
          </a:p>
          <a:p>
            <a:r>
              <a:rPr lang="en-US" dirty="0"/>
              <a:t>          if (second != first)</a:t>
            </a:r>
          </a:p>
          <a:p>
            <a:r>
              <a:rPr lang="en-US" dirty="0"/>
              <a:t>        	</a:t>
            </a:r>
            <a:r>
              <a:rPr lang="en-US" dirty="0" err="1"/>
              <a:t>document.getElementById</a:t>
            </a:r>
            <a:r>
              <a:rPr lang="en-US" dirty="0"/>
              <a:t>('</a:t>
            </a:r>
            <a:r>
              <a:rPr lang="en-US" dirty="0" err="1"/>
              <a:t>errConfirm</a:t>
            </a:r>
            <a:r>
              <a:rPr lang="en-US" dirty="0"/>
              <a:t>').</a:t>
            </a:r>
            <a:r>
              <a:rPr lang="en-US" dirty="0" err="1"/>
              <a:t>innerHTML</a:t>
            </a:r>
            <a:r>
              <a:rPr lang="en-US" dirty="0"/>
              <a:t> = "&lt;span style='color: red'&gt;Your passwords don't match!&lt;/span&gt;";</a:t>
            </a:r>
          </a:p>
          <a:p>
            <a:r>
              <a:rPr lang="en-US" dirty="0"/>
              <a:t>          else</a:t>
            </a:r>
          </a:p>
          <a:p>
            <a:r>
              <a:rPr lang="en-US" dirty="0"/>
              <a:t>       		</a:t>
            </a:r>
            <a:r>
              <a:rPr lang="en-US" dirty="0" err="1"/>
              <a:t>document.getElementById</a:t>
            </a:r>
            <a:r>
              <a:rPr lang="en-US" dirty="0"/>
              <a:t>(div).</a:t>
            </a:r>
            <a:r>
              <a:rPr lang="en-US" dirty="0" err="1"/>
              <a:t>innerHTML</a:t>
            </a:r>
            <a:r>
              <a:rPr lang="en-US" dirty="0"/>
              <a:t> = "OK!";</a:t>
            </a:r>
          </a:p>
          <a:p>
            <a:r>
              <a:rPr lang="en-US" dirty="0"/>
              <a:t>        }</a:t>
            </a:r>
          </a:p>
          <a:p>
            <a:r>
              <a:rPr lang="en-US" dirty="0"/>
              <a:t>        else</a:t>
            </a:r>
          </a:p>
          <a:p>
            <a:r>
              <a:rPr lang="en-US" dirty="0"/>
              <a:t>        	</a:t>
            </a:r>
            <a:r>
              <a:rPr lang="en-US" dirty="0" err="1"/>
              <a:t>document.getElementById</a:t>
            </a:r>
            <a:r>
              <a:rPr lang="en-US" dirty="0"/>
              <a:t>(div).</a:t>
            </a:r>
            <a:r>
              <a:rPr lang="en-US" dirty="0" err="1"/>
              <a:t>innerHTML</a:t>
            </a:r>
            <a:r>
              <a:rPr lang="en-US" dirty="0"/>
              <a:t> = "OK!";</a:t>
            </a:r>
          </a:p>
          <a:p>
            <a:r>
              <a:rPr lang="en-US" dirty="0"/>
              <a:t>       }</a:t>
            </a:r>
          </a:p>
          <a:p>
            <a:r>
              <a:rPr lang="en-US" dirty="0"/>
              <a:t>     }</a:t>
            </a:r>
          </a:p>
          <a:p>
            <a:r>
              <a:rPr lang="en-US" dirty="0"/>
              <a:t>        function </a:t>
            </a:r>
            <a:r>
              <a:rPr lang="en-US" dirty="0" err="1"/>
              <a:t>finalValidate</a:t>
            </a:r>
            <a:r>
              <a:rPr lang="en-US" dirty="0"/>
              <a:t>()</a:t>
            </a:r>
          </a:p>
          <a:p>
            <a:r>
              <a:rPr lang="en-US" dirty="0"/>
              <a:t>        {</a:t>
            </a:r>
          </a:p>
          <a:p>
            <a:r>
              <a:rPr lang="en-US" dirty="0"/>
              <a:t>          </a:t>
            </a:r>
            <a:r>
              <a:rPr lang="en-US" dirty="0" err="1"/>
              <a:t>var</a:t>
            </a:r>
            <a:r>
              <a:rPr lang="en-US" dirty="0"/>
              <a:t> count = 0;</a:t>
            </a:r>
          </a:p>
          <a:p>
            <a:r>
              <a:rPr lang="en-US" dirty="0"/>
              <a:t>          for(i=0;i&lt;6;i++)</a:t>
            </a:r>
          </a:p>
          <a:p>
            <a:r>
              <a:rPr lang="en-US" dirty="0"/>
              <a:t>          {</a:t>
            </a:r>
          </a:p>
          <a:p>
            <a:r>
              <a:rPr lang="en-US" dirty="0"/>
              <a:t>            </a:t>
            </a:r>
            <a:r>
              <a:rPr lang="en-US" dirty="0" err="1"/>
              <a:t>var</a:t>
            </a:r>
            <a:r>
              <a:rPr lang="en-US" dirty="0"/>
              <a:t> div = </a:t>
            </a:r>
            <a:r>
              <a:rPr lang="en-US" dirty="0" err="1"/>
              <a:t>divs</a:t>
            </a:r>
            <a:r>
              <a:rPr lang="en-US" dirty="0"/>
              <a:t>[i];</a:t>
            </a:r>
          </a:p>
          <a:p>
            <a:r>
              <a:rPr lang="en-US" dirty="0"/>
              <a:t>            if(</a:t>
            </a:r>
            <a:r>
              <a:rPr lang="en-US" dirty="0" err="1"/>
              <a:t>document.getElementById</a:t>
            </a:r>
            <a:r>
              <a:rPr lang="en-US" dirty="0"/>
              <a:t>(div).</a:t>
            </a:r>
            <a:r>
              <a:rPr lang="en-US" dirty="0" err="1"/>
              <a:t>innerHTML</a:t>
            </a:r>
            <a:r>
              <a:rPr lang="en-US" dirty="0"/>
              <a:t> == "OK!")</a:t>
            </a:r>
          </a:p>
          <a:p>
            <a:r>
              <a:rPr lang="en-US" dirty="0"/>
              <a:t>            count = count + 1;</a:t>
            </a:r>
          </a:p>
          <a:p>
            <a:r>
              <a:rPr lang="en-US" dirty="0"/>
              <a:t>          </a:t>
            </a:r>
            <a:r>
              <a:rPr lang="en-US" dirty="0" smtClean="0"/>
              <a:t>}</a:t>
            </a:r>
            <a:endParaRPr lang="en-US" dirty="0"/>
          </a:p>
        </p:txBody>
      </p:sp>
    </p:spTree>
    <p:extLst>
      <p:ext uri="{BB962C8B-B14F-4D97-AF65-F5344CB8AC3E}">
        <p14:creationId xmlns:p14="http://schemas.microsoft.com/office/powerpoint/2010/main" val="422995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6172200" cy="646331"/>
          </a:xfrm>
          <a:prstGeom prst="rect">
            <a:avLst/>
          </a:prstGeom>
        </p:spPr>
        <p:txBody>
          <a:bodyPr wrap="square">
            <a:spAutoFit/>
          </a:bodyPr>
          <a:lstStyle/>
          <a:p>
            <a:r>
              <a:rPr lang="en-US" dirty="0" err="1"/>
              <a:t>var</a:t>
            </a:r>
            <a:r>
              <a:rPr lang="en-US" dirty="0"/>
              <a:t> </a:t>
            </a:r>
            <a:r>
              <a:rPr lang="en-US" dirty="0" err="1"/>
              <a:t>firstName</a:t>
            </a:r>
            <a:r>
              <a:rPr lang="en-US" dirty="0"/>
              <a:t> = prompt("What's your first name?", "");</a:t>
            </a:r>
          </a:p>
          <a:p>
            <a:r>
              <a:rPr lang="en-US" dirty="0" err="1"/>
              <a:t>document.write</a:t>
            </a:r>
            <a:r>
              <a:rPr lang="en-US" dirty="0"/>
              <a:t>(</a:t>
            </a:r>
            <a:r>
              <a:rPr lang="en-US" dirty="0" err="1"/>
              <a:t>firstName</a:t>
            </a:r>
            <a:r>
              <a:rPr lang="en-US" dirty="0"/>
              <a:t>);</a:t>
            </a:r>
          </a:p>
        </p:txBody>
      </p:sp>
      <p:sp>
        <p:nvSpPr>
          <p:cNvPr id="3" name="Rectangle 2"/>
          <p:cNvSpPr/>
          <p:nvPr/>
        </p:nvSpPr>
        <p:spPr>
          <a:xfrm>
            <a:off x="914400" y="1066800"/>
            <a:ext cx="2042482" cy="369332"/>
          </a:xfrm>
          <a:prstGeom prst="rect">
            <a:avLst/>
          </a:prstGeom>
        </p:spPr>
        <p:txBody>
          <a:bodyPr wrap="none">
            <a:spAutoFit/>
          </a:bodyPr>
          <a:lstStyle/>
          <a:p>
            <a:r>
              <a:rPr lang="en-US" dirty="0"/>
              <a:t>Rules for </a:t>
            </a:r>
            <a:r>
              <a:rPr lang="en-US" dirty="0" smtClean="0"/>
              <a:t> </a:t>
            </a:r>
            <a:r>
              <a:rPr lang="en-US" dirty="0"/>
              <a:t>Variables</a:t>
            </a:r>
          </a:p>
        </p:txBody>
      </p:sp>
      <p:sp>
        <p:nvSpPr>
          <p:cNvPr id="4" name="Rectangle 3"/>
          <p:cNvSpPr/>
          <p:nvPr/>
        </p:nvSpPr>
        <p:spPr>
          <a:xfrm>
            <a:off x="533400" y="1997839"/>
            <a:ext cx="8001000" cy="1754326"/>
          </a:xfrm>
          <a:prstGeom prst="rect">
            <a:avLst/>
          </a:prstGeom>
        </p:spPr>
        <p:txBody>
          <a:bodyPr wrap="square">
            <a:spAutoFit/>
          </a:bodyPr>
          <a:lstStyle/>
          <a:p>
            <a:pPr marL="285750" indent="-285750">
              <a:buFont typeface="Arial" pitchFamily="34" charset="0"/>
              <a:buChar char="•"/>
            </a:pPr>
            <a:r>
              <a:rPr lang="en-US" dirty="0"/>
              <a:t>Can contain any letter of the alphabet, digits 0-9, and the underscore character.</a:t>
            </a:r>
          </a:p>
          <a:p>
            <a:pPr marL="285750" indent="-285750">
              <a:buFont typeface="Arial" pitchFamily="34" charset="0"/>
              <a:buChar char="•"/>
            </a:pPr>
            <a:r>
              <a:rPr lang="en-US" dirty="0"/>
              <a:t>No spaces.</a:t>
            </a:r>
          </a:p>
          <a:p>
            <a:pPr marL="285750" indent="-285750">
              <a:buFont typeface="Arial" pitchFamily="34" charset="0"/>
              <a:buChar char="•"/>
            </a:pPr>
            <a:r>
              <a:rPr lang="en-US" dirty="0"/>
              <a:t>No punctuation characters (</a:t>
            </a:r>
            <a:r>
              <a:rPr lang="en-US" dirty="0" err="1"/>
              <a:t>eg</a:t>
            </a:r>
            <a:r>
              <a:rPr lang="en-US" dirty="0"/>
              <a:t> comma, full stop, </a:t>
            </a:r>
            <a:r>
              <a:rPr lang="en-US" dirty="0" err="1"/>
              <a:t>etc</a:t>
            </a:r>
            <a:r>
              <a:rPr lang="en-US" dirty="0"/>
              <a:t>).</a:t>
            </a:r>
          </a:p>
          <a:p>
            <a:pPr marL="285750" indent="-285750">
              <a:buFont typeface="Arial" pitchFamily="34" charset="0"/>
              <a:buChar char="•"/>
            </a:pPr>
            <a:r>
              <a:rPr lang="en-US" dirty="0"/>
              <a:t>The first character of a variable name cannot be a digit.</a:t>
            </a:r>
          </a:p>
          <a:p>
            <a:pPr marL="285750" indent="-285750">
              <a:buFont typeface="Arial" pitchFamily="34" charset="0"/>
              <a:buChar char="•"/>
            </a:pPr>
            <a:r>
              <a:rPr lang="en-US" dirty="0"/>
              <a:t>JavaScript variables' names are case-sensitive. For example </a:t>
            </a:r>
            <a:r>
              <a:rPr lang="en-US" i="1" dirty="0" err="1"/>
              <a:t>firstName</a:t>
            </a:r>
            <a:r>
              <a:rPr lang="en-US" dirty="0"/>
              <a:t> and </a:t>
            </a:r>
            <a:r>
              <a:rPr lang="en-US" i="1" dirty="0" err="1"/>
              <a:t>FirstName</a:t>
            </a:r>
            <a:r>
              <a:rPr lang="en-US" dirty="0"/>
              <a:t> are two different variables.</a:t>
            </a:r>
          </a:p>
        </p:txBody>
      </p:sp>
    </p:spTree>
    <p:extLst>
      <p:ext uri="{BB962C8B-B14F-4D97-AF65-F5344CB8AC3E}">
        <p14:creationId xmlns:p14="http://schemas.microsoft.com/office/powerpoint/2010/main" val="2140452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6463308"/>
          </a:xfrm>
          <a:prstGeom prst="rect">
            <a:avLst/>
          </a:prstGeom>
        </p:spPr>
        <p:txBody>
          <a:bodyPr wrap="square">
            <a:spAutoFit/>
          </a:bodyPr>
          <a:lstStyle/>
          <a:p>
            <a:r>
              <a:rPr lang="en-US" dirty="0"/>
              <a:t> if(count == 6)</a:t>
            </a:r>
          </a:p>
          <a:p>
            <a:r>
              <a:rPr lang="en-US" dirty="0"/>
              <a:t>          	</a:t>
            </a:r>
            <a:r>
              <a:rPr lang="en-US" dirty="0" err="1"/>
              <a:t>document.getElementById</a:t>
            </a:r>
            <a:r>
              <a:rPr lang="en-US" dirty="0"/>
              <a:t>("</a:t>
            </a:r>
            <a:r>
              <a:rPr lang="en-US" dirty="0" err="1"/>
              <a:t>errFinal</a:t>
            </a:r>
            <a:r>
              <a:rPr lang="en-US" dirty="0"/>
              <a:t>").</a:t>
            </a:r>
            <a:r>
              <a:rPr lang="en-US" dirty="0" err="1"/>
              <a:t>innerHTML</a:t>
            </a:r>
            <a:r>
              <a:rPr lang="en-US" dirty="0"/>
              <a:t> = "All the data you entered is correct!!!";</a:t>
            </a:r>
          </a:p>
          <a:p>
            <a:r>
              <a:rPr lang="en-US" dirty="0"/>
              <a:t>        }</a:t>
            </a:r>
          </a:p>
          <a:p>
            <a:r>
              <a:rPr lang="en-US" dirty="0"/>
              <a:t>   &lt;/script&gt;</a:t>
            </a:r>
          </a:p>
          <a:p>
            <a:r>
              <a:rPr lang="en-US" dirty="0"/>
              <a:t>&lt;/head&gt;</a:t>
            </a:r>
          </a:p>
          <a:p>
            <a:r>
              <a:rPr lang="en-US" dirty="0"/>
              <a:t>&lt;body&gt;</a:t>
            </a:r>
          </a:p>
          <a:p>
            <a:r>
              <a:rPr lang="en-US" dirty="0"/>
              <a:t>	&lt;table id="table1"&gt;</a:t>
            </a:r>
          </a:p>
          <a:p>
            <a:r>
              <a:rPr lang="en-US" dirty="0"/>
              <a:t>      &lt;</a:t>
            </a:r>
            <a:r>
              <a:rPr lang="en-US" dirty="0" err="1"/>
              <a:t>tr</a:t>
            </a:r>
            <a:r>
              <a:rPr lang="en-US" dirty="0"/>
              <a:t>&gt;</a:t>
            </a:r>
          </a:p>
          <a:p>
            <a:r>
              <a:rPr lang="en-US" dirty="0"/>
              <a:t>        &lt;td&gt;First Name:&lt;/td&gt;</a:t>
            </a:r>
          </a:p>
          <a:p>
            <a:r>
              <a:rPr lang="en-US" dirty="0"/>
              <a:t>        &lt;td&gt;&lt;input type="text" id="first" </a:t>
            </a:r>
            <a:r>
              <a:rPr lang="en-US" dirty="0" err="1"/>
              <a:t>onkeyup</a:t>
            </a:r>
            <a:r>
              <a:rPr lang="en-US" dirty="0"/>
              <a:t>="validate();" /&gt;&lt;/td&gt;</a:t>
            </a:r>
          </a:p>
          <a:p>
            <a:r>
              <a:rPr lang="en-US" dirty="0"/>
              <a:t>        &lt;td&gt;&lt;div id="</a:t>
            </a:r>
            <a:r>
              <a:rPr lang="en-US" dirty="0" err="1"/>
              <a:t>errFirst</a:t>
            </a:r>
            <a:r>
              <a:rPr lang="en-US" dirty="0"/>
              <a:t>"&gt;&lt;/div&gt;&lt;/td&gt;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&lt;td&gt;Last Name:&lt;/td&gt;</a:t>
            </a:r>
          </a:p>
          <a:p>
            <a:r>
              <a:rPr lang="en-US" dirty="0"/>
              <a:t>        &lt;td&gt;&lt;input type="text" id="last" </a:t>
            </a:r>
            <a:r>
              <a:rPr lang="en-US" dirty="0" err="1"/>
              <a:t>onkeyup</a:t>
            </a:r>
            <a:r>
              <a:rPr lang="en-US" dirty="0"/>
              <a:t>="validate();"/&gt;&lt;/td&gt;</a:t>
            </a:r>
          </a:p>
          <a:p>
            <a:r>
              <a:rPr lang="en-US" dirty="0"/>
              <a:t>        &lt;td&gt;&lt;div id="</a:t>
            </a:r>
            <a:r>
              <a:rPr lang="en-US" dirty="0" err="1"/>
              <a:t>errLast</a:t>
            </a:r>
            <a:r>
              <a:rPr lang="en-US" dirty="0"/>
              <a:t>"&gt;&lt;/div&gt;&lt;/td&gt;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&lt;td&gt;Email:&lt;/td&gt;</a:t>
            </a:r>
          </a:p>
          <a:p>
            <a:r>
              <a:rPr lang="en-US" dirty="0"/>
              <a:t>        &lt;td&gt;&lt;input type="text" id="email" </a:t>
            </a:r>
            <a:r>
              <a:rPr lang="en-US" dirty="0" err="1"/>
              <a:t>onkeyup</a:t>
            </a:r>
            <a:r>
              <a:rPr lang="en-US" dirty="0"/>
              <a:t>="validate();"/&gt;&lt;/td&gt;</a:t>
            </a:r>
          </a:p>
          <a:p>
            <a:r>
              <a:rPr lang="en-US" dirty="0"/>
              <a:t>        &lt;td&gt;&lt;div id="</a:t>
            </a:r>
            <a:r>
              <a:rPr lang="en-US" dirty="0" err="1"/>
              <a:t>errEmail</a:t>
            </a:r>
            <a:r>
              <a:rPr lang="en-US" dirty="0"/>
              <a:t>"&gt;&lt;/div&gt;&lt;/td&gt;</a:t>
            </a:r>
          </a:p>
          <a:p>
            <a:r>
              <a:rPr lang="en-US" dirty="0"/>
              <a:t>      &lt;/</a:t>
            </a:r>
            <a:r>
              <a:rPr lang="en-US" dirty="0" err="1"/>
              <a:t>tr</a:t>
            </a:r>
            <a:r>
              <a:rPr lang="en-US" dirty="0" smtClean="0"/>
              <a:t>&gt;</a:t>
            </a:r>
            <a:endParaRPr lang="en-US" dirty="0"/>
          </a:p>
        </p:txBody>
      </p:sp>
    </p:spTree>
    <p:extLst>
      <p:ext uri="{BB962C8B-B14F-4D97-AF65-F5344CB8AC3E}">
        <p14:creationId xmlns:p14="http://schemas.microsoft.com/office/powerpoint/2010/main" val="2449561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534400" cy="6463308"/>
          </a:xfrm>
          <a:prstGeom prst="rect">
            <a:avLst/>
          </a:prstGeom>
        </p:spPr>
        <p:txBody>
          <a:bodyPr wrap="square">
            <a:spAutoFit/>
          </a:bodyPr>
          <a:lstStyle/>
          <a:p>
            <a:r>
              <a:rPr lang="en-US" dirty="0"/>
              <a:t> &lt;</a:t>
            </a:r>
            <a:r>
              <a:rPr lang="en-US" dirty="0" err="1"/>
              <a:t>tr</a:t>
            </a:r>
            <a:r>
              <a:rPr lang="en-US" dirty="0"/>
              <a:t>&gt;</a:t>
            </a:r>
          </a:p>
          <a:p>
            <a:r>
              <a:rPr lang="en-US" dirty="0"/>
              <a:t>        &lt;td&gt;User Id:&lt;/td&gt;</a:t>
            </a:r>
          </a:p>
          <a:p>
            <a:r>
              <a:rPr lang="en-US" dirty="0"/>
              <a:t>        &lt;td&gt;&lt;input type="text" id="</a:t>
            </a:r>
            <a:r>
              <a:rPr lang="en-US" dirty="0" err="1"/>
              <a:t>uid</a:t>
            </a:r>
            <a:r>
              <a:rPr lang="en-US" dirty="0"/>
              <a:t>" </a:t>
            </a:r>
            <a:r>
              <a:rPr lang="en-US" dirty="0" err="1"/>
              <a:t>onkeyup</a:t>
            </a:r>
            <a:r>
              <a:rPr lang="en-US" dirty="0"/>
              <a:t>="validate();"/&gt;&lt;/td&gt;</a:t>
            </a:r>
          </a:p>
          <a:p>
            <a:r>
              <a:rPr lang="en-US" dirty="0"/>
              <a:t>        &lt;td&gt;&lt;div id="</a:t>
            </a:r>
            <a:r>
              <a:rPr lang="en-US" dirty="0" err="1"/>
              <a:t>errUid</a:t>
            </a:r>
            <a:r>
              <a:rPr lang="en-US" dirty="0"/>
              <a:t>"&gt;&lt;/div&gt;&lt;/td&gt;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&lt;td&gt;Password:&lt;/td&gt;</a:t>
            </a:r>
          </a:p>
          <a:p>
            <a:r>
              <a:rPr lang="en-US" dirty="0"/>
              <a:t>        &lt;td&gt;&lt;input type="password" id="password" </a:t>
            </a:r>
            <a:r>
              <a:rPr lang="en-US" dirty="0" err="1"/>
              <a:t>onkeyup</a:t>
            </a:r>
            <a:r>
              <a:rPr lang="en-US" dirty="0"/>
              <a:t>="validate();"/&gt;&lt;/td&gt;</a:t>
            </a:r>
          </a:p>
          <a:p>
            <a:r>
              <a:rPr lang="en-US" dirty="0"/>
              <a:t>        &lt;td&gt;&lt;div id="</a:t>
            </a:r>
            <a:r>
              <a:rPr lang="en-US" dirty="0" err="1"/>
              <a:t>errPassword</a:t>
            </a:r>
            <a:r>
              <a:rPr lang="en-US" dirty="0"/>
              <a:t>"&gt;&lt;/div&gt;&lt;/td&gt;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&lt;td&gt;Confirm Password:&lt;/td&gt;</a:t>
            </a:r>
          </a:p>
          <a:p>
            <a:r>
              <a:rPr lang="en-US" dirty="0"/>
              <a:t>        &lt;td&gt;&lt;input type="password" id="confirm" </a:t>
            </a:r>
            <a:r>
              <a:rPr lang="en-US" dirty="0" err="1"/>
              <a:t>onkeyup</a:t>
            </a:r>
            <a:r>
              <a:rPr lang="en-US" dirty="0"/>
              <a:t>="validate();"/&gt;&lt;/td&gt;</a:t>
            </a:r>
          </a:p>
          <a:p>
            <a:r>
              <a:rPr lang="en-US" dirty="0"/>
              <a:t>        &lt;td&gt;&lt;div id="</a:t>
            </a:r>
            <a:r>
              <a:rPr lang="en-US" dirty="0" err="1"/>
              <a:t>errConfirm</a:t>
            </a:r>
            <a:r>
              <a:rPr lang="en-US" dirty="0"/>
              <a:t>"&gt;&lt;/div&gt;&lt;/td&gt;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&lt;td&gt;&lt;input type="button" id="create" value="Create" </a:t>
            </a:r>
            <a:r>
              <a:rPr lang="en-US" dirty="0" err="1"/>
              <a:t>onclick</a:t>
            </a:r>
            <a:r>
              <a:rPr lang="en-US" dirty="0"/>
              <a:t>="validate();</a:t>
            </a:r>
            <a:r>
              <a:rPr lang="en-US" dirty="0" err="1"/>
              <a:t>finalValidate</a:t>
            </a:r>
            <a:r>
              <a:rPr lang="en-US" dirty="0"/>
              <a:t>();"/&gt;&lt;/td&gt;</a:t>
            </a:r>
          </a:p>
          <a:p>
            <a:r>
              <a:rPr lang="en-US" dirty="0"/>
              <a:t>        &lt;td&gt;&lt;div id="</a:t>
            </a:r>
            <a:r>
              <a:rPr lang="en-US" dirty="0" err="1"/>
              <a:t>errFinal</a:t>
            </a:r>
            <a:r>
              <a:rPr lang="en-US" dirty="0"/>
              <a:t>"&gt;&lt;/div&gt;&lt;/td&gt;</a:t>
            </a:r>
          </a:p>
          <a:p>
            <a:r>
              <a:rPr lang="en-US" dirty="0"/>
              <a:t>      &lt;/</a:t>
            </a:r>
            <a:r>
              <a:rPr lang="en-US" dirty="0" err="1"/>
              <a:t>tr</a:t>
            </a:r>
            <a:r>
              <a:rPr lang="en-US" dirty="0"/>
              <a:t>&gt;</a:t>
            </a:r>
          </a:p>
          <a:p>
            <a:r>
              <a:rPr lang="en-US" dirty="0"/>
              <a:t>	&lt;/table&gt;</a:t>
            </a:r>
          </a:p>
          <a:p>
            <a:r>
              <a:rPr lang="en-US" dirty="0"/>
              <a:t>&lt;/body&gt;</a:t>
            </a:r>
          </a:p>
          <a:p>
            <a:r>
              <a:rPr lang="en-US" dirty="0"/>
              <a:t>&lt;/html&gt;</a:t>
            </a:r>
          </a:p>
        </p:txBody>
      </p:sp>
    </p:spTree>
    <p:extLst>
      <p:ext uri="{BB962C8B-B14F-4D97-AF65-F5344CB8AC3E}">
        <p14:creationId xmlns:p14="http://schemas.microsoft.com/office/powerpoint/2010/main" val="27060729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6073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1200329"/>
          </a:xfrm>
          <a:prstGeom prst="rect">
            <a:avLst/>
          </a:prstGeom>
        </p:spPr>
        <p:txBody>
          <a:bodyPr wrap="square">
            <a:spAutoFit/>
          </a:bodyPr>
          <a:lstStyle/>
          <a:p>
            <a:r>
              <a:rPr lang="en-US" dirty="0"/>
              <a:t>&lt;input id="go" type="button" value="Open new window" </a:t>
            </a:r>
            <a:r>
              <a:rPr lang="en-US" dirty="0" err="1"/>
              <a:t>onclick</a:t>
            </a:r>
            <a:r>
              <a:rPr lang="en-US" dirty="0"/>
              <a:t>="</a:t>
            </a:r>
            <a:r>
              <a:rPr lang="en-US" dirty="0" err="1"/>
              <a:t>window.open</a:t>
            </a:r>
            <a:r>
              <a:rPr lang="en-US" dirty="0" smtClean="0"/>
              <a:t>(‘path your website page',</a:t>
            </a:r>
            <a:r>
              <a:rPr lang="en-US" dirty="0"/>
              <a:t>'</a:t>
            </a:r>
            <a:r>
              <a:rPr lang="en-US" dirty="0" err="1"/>
              <a:t>popUpWindow</a:t>
            </a:r>
            <a:r>
              <a:rPr lang="en-US" dirty="0"/>
              <a:t>','height=500, width=400, left=100, top=100, resizable=yes, scrollbars=yes, toolbar=yes, </a:t>
            </a:r>
            <a:r>
              <a:rPr lang="en-US" dirty="0" err="1"/>
              <a:t>menubar</a:t>
            </a:r>
            <a:r>
              <a:rPr lang="en-US" dirty="0"/>
              <a:t>=no, location=no, directories=no, status=yes');"&gt;</a:t>
            </a:r>
          </a:p>
        </p:txBody>
      </p:sp>
      <p:sp>
        <p:nvSpPr>
          <p:cNvPr id="3" name="Rectangle 2"/>
          <p:cNvSpPr/>
          <p:nvPr/>
        </p:nvSpPr>
        <p:spPr>
          <a:xfrm>
            <a:off x="228600" y="1905506"/>
            <a:ext cx="7924800" cy="923330"/>
          </a:xfrm>
          <a:prstGeom prst="rect">
            <a:avLst/>
          </a:prstGeom>
        </p:spPr>
        <p:txBody>
          <a:bodyPr wrap="square">
            <a:spAutoFit/>
          </a:bodyPr>
          <a:lstStyle/>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Date();</a:t>
            </a:r>
          </a:p>
          <a:p>
            <a:r>
              <a:rPr lang="en-US" dirty="0"/>
              <a:t>&lt;/script&gt;</a:t>
            </a:r>
          </a:p>
        </p:txBody>
      </p:sp>
      <p:sp>
        <p:nvSpPr>
          <p:cNvPr id="4" name="Rectangle 3"/>
          <p:cNvSpPr/>
          <p:nvPr/>
        </p:nvSpPr>
        <p:spPr>
          <a:xfrm>
            <a:off x="228600" y="3398506"/>
            <a:ext cx="8686800" cy="2308324"/>
          </a:xfrm>
          <a:prstGeom prst="rect">
            <a:avLst/>
          </a:prstGeom>
        </p:spPr>
        <p:txBody>
          <a:bodyPr wrap="square">
            <a:spAutoFit/>
          </a:bodyPr>
          <a:lstStyle/>
          <a:p>
            <a:endParaRPr lang="en-US" dirty="0"/>
          </a:p>
          <a:p>
            <a:r>
              <a:rPr lang="en-US" dirty="0"/>
              <a:t>&lt;p id="</a:t>
            </a:r>
            <a:r>
              <a:rPr lang="en-US" dirty="0" err="1"/>
              <a:t>msg</a:t>
            </a:r>
            <a:r>
              <a:rPr lang="en-US" dirty="0"/>
              <a:t>"&gt;&lt;/p&gt;</a:t>
            </a:r>
          </a:p>
          <a:p>
            <a:r>
              <a:rPr lang="en-US" dirty="0"/>
              <a:t>&lt;p&gt;The &lt;code&gt;</a:t>
            </a:r>
            <a:r>
              <a:rPr lang="en-US" dirty="0" err="1"/>
              <a:t>Math.ceil</a:t>
            </a:r>
            <a:r>
              <a:rPr lang="en-US" dirty="0"/>
              <a:t>()&lt;/code&gt; function returns the smallest integer greater than or equal to the provided number.&lt;/p&gt;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Math.ceil</a:t>
            </a:r>
            <a:r>
              <a:rPr lang="en-US" dirty="0"/>
              <a:t>(53.478);</a:t>
            </a:r>
          </a:p>
          <a:p>
            <a:r>
              <a:rPr lang="en-US" dirty="0"/>
              <a:t>&lt;/script&gt;</a:t>
            </a:r>
          </a:p>
        </p:txBody>
      </p:sp>
    </p:spTree>
    <p:extLst>
      <p:ext uri="{BB962C8B-B14F-4D97-AF65-F5344CB8AC3E}">
        <p14:creationId xmlns:p14="http://schemas.microsoft.com/office/powerpoint/2010/main" val="2020612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2308324"/>
          </a:xfrm>
          <a:prstGeom prst="rect">
            <a:avLst/>
          </a:prstGeom>
        </p:spPr>
        <p:txBody>
          <a:bodyPr wrap="square">
            <a:spAutoFit/>
          </a:bodyPr>
          <a:lstStyle/>
          <a:p>
            <a:endParaRPr lang="en-US" dirty="0"/>
          </a:p>
          <a:p>
            <a:r>
              <a:rPr lang="en-US" dirty="0"/>
              <a:t>&lt;p id="</a:t>
            </a:r>
            <a:r>
              <a:rPr lang="en-US" dirty="0" err="1"/>
              <a:t>msg</a:t>
            </a:r>
            <a:r>
              <a:rPr lang="en-US" dirty="0"/>
              <a:t>"&gt;&lt;/p&gt;</a:t>
            </a:r>
          </a:p>
          <a:p>
            <a:r>
              <a:rPr lang="en-US" dirty="0"/>
              <a:t>&lt;p&gt;The &lt;code&gt;</a:t>
            </a:r>
            <a:r>
              <a:rPr lang="en-US" dirty="0" err="1"/>
              <a:t>Math.floor</a:t>
            </a:r>
            <a:r>
              <a:rPr lang="en-US" dirty="0"/>
              <a:t>()&lt;/code&gt; function returns the largest integer less than or equal to the provided number.&lt;/p&gt;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Math.floor</a:t>
            </a:r>
            <a:r>
              <a:rPr lang="en-US" dirty="0"/>
              <a:t>(53.678);</a:t>
            </a:r>
          </a:p>
          <a:p>
            <a:r>
              <a:rPr lang="en-US" dirty="0"/>
              <a:t>&lt;/script&gt;</a:t>
            </a:r>
          </a:p>
        </p:txBody>
      </p:sp>
      <p:sp>
        <p:nvSpPr>
          <p:cNvPr id="3" name="Rectangle 2"/>
          <p:cNvSpPr/>
          <p:nvPr/>
        </p:nvSpPr>
        <p:spPr>
          <a:xfrm>
            <a:off x="228600" y="3124200"/>
            <a:ext cx="8610600" cy="2308324"/>
          </a:xfrm>
          <a:prstGeom prst="rect">
            <a:avLst/>
          </a:prstGeom>
        </p:spPr>
        <p:txBody>
          <a:bodyPr wrap="square">
            <a:spAutoFit/>
          </a:bodyPr>
          <a:lstStyle/>
          <a:p>
            <a:endParaRPr lang="en-US" dirty="0"/>
          </a:p>
          <a:p>
            <a:r>
              <a:rPr lang="en-US" dirty="0"/>
              <a:t>&lt;p id="</a:t>
            </a:r>
            <a:r>
              <a:rPr lang="en-US" dirty="0" err="1"/>
              <a:t>msg</a:t>
            </a:r>
            <a:r>
              <a:rPr lang="en-US" dirty="0"/>
              <a:t>"&gt;&lt;/p&gt;</a:t>
            </a:r>
          </a:p>
          <a:p>
            <a:r>
              <a:rPr lang="en-US" dirty="0"/>
              <a:t>&lt;p&gt;The &lt;code&gt;</a:t>
            </a:r>
            <a:r>
              <a:rPr lang="en-US" dirty="0" err="1"/>
              <a:t>Math.max</a:t>
            </a:r>
            <a:r>
              <a:rPr lang="en-US" dirty="0"/>
              <a:t>()&lt;/code&gt; function returns the largest of zero or more numbers.&lt;/p&gt;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Math.max</a:t>
            </a:r>
            <a:r>
              <a:rPr lang="en-US" dirty="0"/>
              <a:t>( -8, 10, 53, 67 );</a:t>
            </a:r>
          </a:p>
          <a:p>
            <a:r>
              <a:rPr lang="en-US" dirty="0"/>
              <a:t>&lt;/script&gt;</a:t>
            </a:r>
          </a:p>
        </p:txBody>
      </p:sp>
    </p:spTree>
    <p:extLst>
      <p:ext uri="{BB962C8B-B14F-4D97-AF65-F5344CB8AC3E}">
        <p14:creationId xmlns:p14="http://schemas.microsoft.com/office/powerpoint/2010/main" val="2753047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 y="-228600"/>
            <a:ext cx="8763000" cy="2585323"/>
          </a:xfrm>
          <a:prstGeom prst="rect">
            <a:avLst/>
          </a:prstGeom>
        </p:spPr>
        <p:txBody>
          <a:bodyPr wrap="square">
            <a:spAutoFit/>
          </a:bodyPr>
          <a:lstStyle/>
          <a:p>
            <a:endParaRPr lang="en-US" dirty="0"/>
          </a:p>
          <a:p>
            <a:endParaRPr lang="en-US" dirty="0"/>
          </a:p>
          <a:p>
            <a:r>
              <a:rPr lang="en-US" dirty="0"/>
              <a:t>&lt;p id="</a:t>
            </a:r>
            <a:r>
              <a:rPr lang="en-US" dirty="0" err="1"/>
              <a:t>msg</a:t>
            </a:r>
            <a:r>
              <a:rPr lang="en-US" dirty="0"/>
              <a:t>"&gt;&lt;/p&gt;</a:t>
            </a:r>
          </a:p>
          <a:p>
            <a:r>
              <a:rPr lang="en-US" dirty="0"/>
              <a:t>&lt;p&gt;The &lt;code&gt;</a:t>
            </a:r>
            <a:r>
              <a:rPr lang="en-US" dirty="0" err="1"/>
              <a:t>Math.min</a:t>
            </a:r>
            <a:r>
              <a:rPr lang="en-US" dirty="0"/>
              <a:t>()&lt;/code&gt; function returns the smallest of zero or more numbers.&lt;/p&gt;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Math.min</a:t>
            </a:r>
            <a:r>
              <a:rPr lang="en-US" dirty="0"/>
              <a:t>( -8, 10, 53, 67 );</a:t>
            </a:r>
          </a:p>
          <a:p>
            <a:r>
              <a:rPr lang="en-US" dirty="0"/>
              <a:t>&lt;/script&gt;</a:t>
            </a:r>
          </a:p>
        </p:txBody>
      </p:sp>
      <p:sp>
        <p:nvSpPr>
          <p:cNvPr id="3" name="Rectangle 2"/>
          <p:cNvSpPr/>
          <p:nvPr/>
        </p:nvSpPr>
        <p:spPr>
          <a:xfrm>
            <a:off x="256309" y="2769275"/>
            <a:ext cx="8582891" cy="2031325"/>
          </a:xfrm>
          <a:prstGeom prst="rect">
            <a:avLst/>
          </a:prstGeom>
        </p:spPr>
        <p:txBody>
          <a:bodyPr wrap="square">
            <a:spAutoFit/>
          </a:bodyPr>
          <a:lstStyle/>
          <a:p>
            <a:r>
              <a:rPr lang="en-US" dirty="0"/>
              <a:t>&lt;p id="</a:t>
            </a:r>
            <a:r>
              <a:rPr lang="en-US" dirty="0" err="1"/>
              <a:t>msg</a:t>
            </a:r>
            <a:r>
              <a:rPr lang="en-US" dirty="0"/>
              <a:t>"&gt;&lt;/p&gt;</a:t>
            </a:r>
          </a:p>
          <a:p>
            <a:r>
              <a:rPr lang="en-US" dirty="0"/>
              <a:t>&lt;p&gt;The &lt;code&gt;</a:t>
            </a:r>
            <a:r>
              <a:rPr lang="en-US" dirty="0" err="1"/>
              <a:t>Math.pow</a:t>
            </a:r>
            <a:r>
              <a:rPr lang="en-US" dirty="0"/>
              <a:t>()&lt;/code&gt; function returns a number representing the given base taken to the power of the given exponent.&lt;/p&gt;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Math.pow</a:t>
            </a:r>
            <a:r>
              <a:rPr lang="en-US" dirty="0"/>
              <a:t>(2, 4);</a:t>
            </a:r>
          </a:p>
          <a:p>
            <a:r>
              <a:rPr lang="en-US" dirty="0"/>
              <a:t>&lt;/script&gt;</a:t>
            </a:r>
          </a:p>
        </p:txBody>
      </p:sp>
    </p:spTree>
    <p:extLst>
      <p:ext uri="{BB962C8B-B14F-4D97-AF65-F5344CB8AC3E}">
        <p14:creationId xmlns:p14="http://schemas.microsoft.com/office/powerpoint/2010/main" val="10931345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7878"/>
            <a:ext cx="8763000" cy="2031325"/>
          </a:xfrm>
          <a:prstGeom prst="rect">
            <a:avLst/>
          </a:prstGeom>
        </p:spPr>
        <p:txBody>
          <a:bodyPr wrap="square">
            <a:spAutoFit/>
          </a:bodyPr>
          <a:lstStyle/>
          <a:p>
            <a:r>
              <a:rPr lang="en-US" dirty="0"/>
              <a:t>&lt;p id="</a:t>
            </a:r>
            <a:r>
              <a:rPr lang="en-US" dirty="0" err="1"/>
              <a:t>msg</a:t>
            </a:r>
            <a:r>
              <a:rPr lang="en-US" dirty="0"/>
              <a:t>"&gt;&lt;/p&gt;</a:t>
            </a:r>
          </a:p>
          <a:p>
            <a:r>
              <a:rPr lang="en-US" dirty="0"/>
              <a:t>&lt;p&gt;The &lt;code&gt;</a:t>
            </a:r>
            <a:r>
              <a:rPr lang="en-US" dirty="0" err="1"/>
              <a:t>Math.round</a:t>
            </a:r>
            <a:r>
              <a:rPr lang="en-US" dirty="0"/>
              <a:t>()&lt;/code&gt; function returns the value of the given number rounded to the nearest integer.&lt;/p&gt;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Math.round</a:t>
            </a:r>
            <a:r>
              <a:rPr lang="en-US" dirty="0"/>
              <a:t>(53.478);</a:t>
            </a:r>
          </a:p>
          <a:p>
            <a:r>
              <a:rPr lang="en-US" dirty="0"/>
              <a:t>&lt;/script&gt;</a:t>
            </a:r>
          </a:p>
        </p:txBody>
      </p:sp>
      <p:sp>
        <p:nvSpPr>
          <p:cNvPr id="3" name="Rectangle 2"/>
          <p:cNvSpPr/>
          <p:nvPr/>
        </p:nvSpPr>
        <p:spPr>
          <a:xfrm>
            <a:off x="228600" y="2388275"/>
            <a:ext cx="8458200" cy="2031325"/>
          </a:xfrm>
          <a:prstGeom prst="rect">
            <a:avLst/>
          </a:prstGeom>
        </p:spPr>
        <p:txBody>
          <a:bodyPr wrap="square">
            <a:spAutoFit/>
          </a:bodyPr>
          <a:lstStyle/>
          <a:p>
            <a:endParaRPr lang="en-US" dirty="0"/>
          </a:p>
          <a:p>
            <a:r>
              <a:rPr lang="en-US" dirty="0"/>
              <a:t>&lt;p id="</a:t>
            </a:r>
            <a:r>
              <a:rPr lang="en-US" dirty="0" err="1"/>
              <a:t>msg</a:t>
            </a:r>
            <a:r>
              <a:rPr lang="en-US" dirty="0"/>
              <a:t>"&gt;&lt;/p&gt;</a:t>
            </a:r>
          </a:p>
          <a:p>
            <a:r>
              <a:rPr lang="en-US" dirty="0"/>
              <a:t>&lt;p&gt;The &lt;code&gt;</a:t>
            </a:r>
            <a:r>
              <a:rPr lang="en-US" dirty="0" err="1"/>
              <a:t>Math.sqrt</a:t>
            </a:r>
            <a:r>
              <a:rPr lang="en-US" dirty="0"/>
              <a:t>()&lt;/code&gt; function returns the square root of a number.&lt;/p&gt;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Math.sqrt</a:t>
            </a:r>
            <a:r>
              <a:rPr lang="en-US" dirty="0"/>
              <a:t>(16);</a:t>
            </a:r>
          </a:p>
          <a:p>
            <a:r>
              <a:rPr lang="en-US" dirty="0"/>
              <a:t>&lt;/script&gt;</a:t>
            </a:r>
          </a:p>
        </p:txBody>
      </p:sp>
    </p:spTree>
    <p:extLst>
      <p:ext uri="{BB962C8B-B14F-4D97-AF65-F5344CB8AC3E}">
        <p14:creationId xmlns:p14="http://schemas.microsoft.com/office/powerpoint/2010/main" val="2327818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36" y="228600"/>
            <a:ext cx="8763000" cy="2585323"/>
          </a:xfrm>
          <a:prstGeom prst="rect">
            <a:avLst/>
          </a:prstGeom>
        </p:spPr>
        <p:txBody>
          <a:bodyPr wrap="square">
            <a:spAutoFit/>
          </a:bodyPr>
          <a:lstStyle/>
          <a:p>
            <a:r>
              <a:rPr lang="en-US" dirty="0"/>
              <a:t>&lt;p id="</a:t>
            </a:r>
            <a:r>
              <a:rPr lang="en-US" dirty="0" err="1"/>
              <a:t>msg</a:t>
            </a:r>
            <a:r>
              <a:rPr lang="en-US" dirty="0"/>
              <a:t>"&gt;&lt;/p&gt;</a:t>
            </a:r>
          </a:p>
          <a:p>
            <a:r>
              <a:rPr lang="en-US" dirty="0"/>
              <a:t>&lt;p&gt;Because &lt;code&gt;</a:t>
            </a:r>
            <a:r>
              <a:rPr lang="en-US" dirty="0" err="1"/>
              <a:t>Math.random</a:t>
            </a:r>
            <a:r>
              <a:rPr lang="en-US" dirty="0"/>
              <a:t>()&lt;/code&gt; returns a floating-point number, we can multiply it, then use &lt;code&gt;</a:t>
            </a:r>
            <a:r>
              <a:rPr lang="en-US" dirty="0" err="1"/>
              <a:t>Math.floor</a:t>
            </a:r>
            <a:r>
              <a:rPr lang="en-US" dirty="0"/>
              <a:t>()&lt;/code&gt; to return the largest integer less than or equal to the random number. This provides a more uniform distribution than using &lt;code&gt;</a:t>
            </a:r>
            <a:r>
              <a:rPr lang="en-US" dirty="0" err="1"/>
              <a:t>Math.round</a:t>
            </a:r>
            <a:r>
              <a:rPr lang="en-US" dirty="0"/>
              <a:t>()&lt;/code&gt;.&lt;/p&gt;</a:t>
            </a:r>
          </a:p>
          <a:p>
            <a:endParaRPr lang="en-US" dirty="0"/>
          </a:p>
          <a:p>
            <a:r>
              <a:rPr lang="en-US" dirty="0"/>
              <a:t>&lt;script&gt;</a:t>
            </a:r>
          </a:p>
          <a:p>
            <a:r>
              <a:rPr lang="en-US" dirty="0"/>
              <a:t>  </a:t>
            </a:r>
            <a:r>
              <a:rPr lang="en-US" dirty="0" err="1"/>
              <a:t>document.getElementById</a:t>
            </a:r>
            <a:r>
              <a:rPr lang="en-US" dirty="0"/>
              <a:t>("</a:t>
            </a:r>
            <a:r>
              <a:rPr lang="en-US" dirty="0" err="1"/>
              <a:t>msg</a:t>
            </a:r>
            <a:r>
              <a:rPr lang="en-US" dirty="0"/>
              <a:t>").</a:t>
            </a:r>
            <a:r>
              <a:rPr lang="en-US" dirty="0" err="1"/>
              <a:t>innerHTML</a:t>
            </a:r>
            <a:r>
              <a:rPr lang="en-US" dirty="0"/>
              <a:t> = </a:t>
            </a:r>
            <a:r>
              <a:rPr lang="en-US" dirty="0" err="1"/>
              <a:t>Math.floor</a:t>
            </a:r>
            <a:r>
              <a:rPr lang="en-US" dirty="0"/>
              <a:t>(</a:t>
            </a:r>
            <a:r>
              <a:rPr lang="en-US" dirty="0" err="1"/>
              <a:t>Math.random</a:t>
            </a:r>
            <a:r>
              <a:rPr lang="en-US" dirty="0"/>
              <a:t>( 1, 100 ) * 100);</a:t>
            </a:r>
          </a:p>
          <a:p>
            <a:r>
              <a:rPr lang="en-US" dirty="0"/>
              <a:t>&lt;/script&gt;</a:t>
            </a:r>
          </a:p>
        </p:txBody>
      </p:sp>
    </p:spTree>
    <p:extLst>
      <p:ext uri="{BB962C8B-B14F-4D97-AF65-F5344CB8AC3E}">
        <p14:creationId xmlns:p14="http://schemas.microsoft.com/office/powerpoint/2010/main" val="1698415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7798</Words>
  <Application>Microsoft Office PowerPoint</Application>
  <PresentationFormat>On-screen Show (4:3)</PresentationFormat>
  <Paragraphs>1375</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Sharma</dc:creator>
  <cp:lastModifiedBy>Sanjay Sharma</cp:lastModifiedBy>
  <cp:revision>100</cp:revision>
  <dcterms:created xsi:type="dcterms:W3CDTF">2019-06-16T15:06:54Z</dcterms:created>
  <dcterms:modified xsi:type="dcterms:W3CDTF">2019-07-03T14:10:32Z</dcterms:modified>
</cp:coreProperties>
</file>