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05E6A2-8C9D-48DB-ABA9-91190E3D94AE}"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CF6C6-3FB4-4C73-BAE1-7F7275027ED8}" type="slidenum">
              <a:rPr lang="en-US" smtClean="0"/>
              <a:t>‹#›</a:t>
            </a:fld>
            <a:endParaRPr lang="en-US"/>
          </a:p>
        </p:txBody>
      </p:sp>
    </p:spTree>
    <p:extLst>
      <p:ext uri="{BB962C8B-B14F-4D97-AF65-F5344CB8AC3E}">
        <p14:creationId xmlns:p14="http://schemas.microsoft.com/office/powerpoint/2010/main" val="1012312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5E6A2-8C9D-48DB-ABA9-91190E3D94AE}"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CF6C6-3FB4-4C73-BAE1-7F7275027ED8}" type="slidenum">
              <a:rPr lang="en-US" smtClean="0"/>
              <a:t>‹#›</a:t>
            </a:fld>
            <a:endParaRPr lang="en-US"/>
          </a:p>
        </p:txBody>
      </p:sp>
    </p:spTree>
    <p:extLst>
      <p:ext uri="{BB962C8B-B14F-4D97-AF65-F5344CB8AC3E}">
        <p14:creationId xmlns:p14="http://schemas.microsoft.com/office/powerpoint/2010/main" val="3250598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5E6A2-8C9D-48DB-ABA9-91190E3D94AE}"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CF6C6-3FB4-4C73-BAE1-7F7275027ED8}" type="slidenum">
              <a:rPr lang="en-US" smtClean="0"/>
              <a:t>‹#›</a:t>
            </a:fld>
            <a:endParaRPr lang="en-US"/>
          </a:p>
        </p:txBody>
      </p:sp>
    </p:spTree>
    <p:extLst>
      <p:ext uri="{BB962C8B-B14F-4D97-AF65-F5344CB8AC3E}">
        <p14:creationId xmlns:p14="http://schemas.microsoft.com/office/powerpoint/2010/main" val="5933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5E6A2-8C9D-48DB-ABA9-91190E3D94AE}"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CF6C6-3FB4-4C73-BAE1-7F7275027ED8}" type="slidenum">
              <a:rPr lang="en-US" smtClean="0"/>
              <a:t>‹#›</a:t>
            </a:fld>
            <a:endParaRPr lang="en-US"/>
          </a:p>
        </p:txBody>
      </p:sp>
    </p:spTree>
    <p:extLst>
      <p:ext uri="{BB962C8B-B14F-4D97-AF65-F5344CB8AC3E}">
        <p14:creationId xmlns:p14="http://schemas.microsoft.com/office/powerpoint/2010/main" val="1686678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05E6A2-8C9D-48DB-ABA9-91190E3D94AE}"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CF6C6-3FB4-4C73-BAE1-7F7275027ED8}" type="slidenum">
              <a:rPr lang="en-US" smtClean="0"/>
              <a:t>‹#›</a:t>
            </a:fld>
            <a:endParaRPr lang="en-US"/>
          </a:p>
        </p:txBody>
      </p:sp>
    </p:spTree>
    <p:extLst>
      <p:ext uri="{BB962C8B-B14F-4D97-AF65-F5344CB8AC3E}">
        <p14:creationId xmlns:p14="http://schemas.microsoft.com/office/powerpoint/2010/main" val="1416369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05E6A2-8C9D-48DB-ABA9-91190E3D94AE}"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CF6C6-3FB4-4C73-BAE1-7F7275027ED8}" type="slidenum">
              <a:rPr lang="en-US" smtClean="0"/>
              <a:t>‹#›</a:t>
            </a:fld>
            <a:endParaRPr lang="en-US"/>
          </a:p>
        </p:txBody>
      </p:sp>
    </p:spTree>
    <p:extLst>
      <p:ext uri="{BB962C8B-B14F-4D97-AF65-F5344CB8AC3E}">
        <p14:creationId xmlns:p14="http://schemas.microsoft.com/office/powerpoint/2010/main" val="1235829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05E6A2-8C9D-48DB-ABA9-91190E3D94AE}" type="datetimeFigureOut">
              <a:rPr lang="en-US" smtClean="0"/>
              <a:t>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1CF6C6-3FB4-4C73-BAE1-7F7275027ED8}" type="slidenum">
              <a:rPr lang="en-US" smtClean="0"/>
              <a:t>‹#›</a:t>
            </a:fld>
            <a:endParaRPr lang="en-US"/>
          </a:p>
        </p:txBody>
      </p:sp>
    </p:spTree>
    <p:extLst>
      <p:ext uri="{BB962C8B-B14F-4D97-AF65-F5344CB8AC3E}">
        <p14:creationId xmlns:p14="http://schemas.microsoft.com/office/powerpoint/2010/main" val="3112125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05E6A2-8C9D-48DB-ABA9-91190E3D94AE}" type="datetimeFigureOut">
              <a:rPr lang="en-US" smtClean="0"/>
              <a:t>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CF6C6-3FB4-4C73-BAE1-7F7275027ED8}" type="slidenum">
              <a:rPr lang="en-US" smtClean="0"/>
              <a:t>‹#›</a:t>
            </a:fld>
            <a:endParaRPr lang="en-US"/>
          </a:p>
        </p:txBody>
      </p:sp>
    </p:spTree>
    <p:extLst>
      <p:ext uri="{BB962C8B-B14F-4D97-AF65-F5344CB8AC3E}">
        <p14:creationId xmlns:p14="http://schemas.microsoft.com/office/powerpoint/2010/main" val="2366248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05E6A2-8C9D-48DB-ABA9-91190E3D94AE}" type="datetimeFigureOut">
              <a:rPr lang="en-US" smtClean="0"/>
              <a:t>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1CF6C6-3FB4-4C73-BAE1-7F7275027ED8}" type="slidenum">
              <a:rPr lang="en-US" smtClean="0"/>
              <a:t>‹#›</a:t>
            </a:fld>
            <a:endParaRPr lang="en-US"/>
          </a:p>
        </p:txBody>
      </p:sp>
    </p:spTree>
    <p:extLst>
      <p:ext uri="{BB962C8B-B14F-4D97-AF65-F5344CB8AC3E}">
        <p14:creationId xmlns:p14="http://schemas.microsoft.com/office/powerpoint/2010/main" val="2701478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05E6A2-8C9D-48DB-ABA9-91190E3D94AE}"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CF6C6-3FB4-4C73-BAE1-7F7275027ED8}" type="slidenum">
              <a:rPr lang="en-US" smtClean="0"/>
              <a:t>‹#›</a:t>
            </a:fld>
            <a:endParaRPr lang="en-US"/>
          </a:p>
        </p:txBody>
      </p:sp>
    </p:spTree>
    <p:extLst>
      <p:ext uri="{BB962C8B-B14F-4D97-AF65-F5344CB8AC3E}">
        <p14:creationId xmlns:p14="http://schemas.microsoft.com/office/powerpoint/2010/main" val="4059004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05E6A2-8C9D-48DB-ABA9-91190E3D94AE}"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CF6C6-3FB4-4C73-BAE1-7F7275027ED8}" type="slidenum">
              <a:rPr lang="en-US" smtClean="0"/>
              <a:t>‹#›</a:t>
            </a:fld>
            <a:endParaRPr lang="en-US"/>
          </a:p>
        </p:txBody>
      </p:sp>
    </p:spTree>
    <p:extLst>
      <p:ext uri="{BB962C8B-B14F-4D97-AF65-F5344CB8AC3E}">
        <p14:creationId xmlns:p14="http://schemas.microsoft.com/office/powerpoint/2010/main" val="2792581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05E6A2-8C9D-48DB-ABA9-91190E3D94AE}" type="datetimeFigureOut">
              <a:rPr lang="en-US" smtClean="0"/>
              <a:t>12/6/2019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1CF6C6-3FB4-4C73-BAE1-7F7275027ED8}" type="slidenum">
              <a:rPr lang="en-US" smtClean="0"/>
              <a:t>‹#›</a:t>
            </a:fld>
            <a:endParaRPr lang="en-US"/>
          </a:p>
        </p:txBody>
      </p:sp>
    </p:spTree>
    <p:extLst>
      <p:ext uri="{BB962C8B-B14F-4D97-AF65-F5344CB8AC3E}">
        <p14:creationId xmlns:p14="http://schemas.microsoft.com/office/powerpoint/2010/main" val="535403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hyperlink" Target="https://www.tutorialrepublic.com/php-tutorial/php-sessions.php" TargetMode="Externa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76600" y="1905000"/>
            <a:ext cx="1672253" cy="1107996"/>
          </a:xfrm>
          <a:prstGeom prst="rect">
            <a:avLst/>
          </a:prstGeom>
        </p:spPr>
        <p:txBody>
          <a:bodyPr wrap="none">
            <a:spAutoFit/>
          </a:bodyPr>
          <a:lstStyle/>
          <a:p>
            <a:pPr fontAlgn="base"/>
            <a:r>
              <a:rPr lang="en-US" sz="6600" b="1" dirty="0"/>
              <a:t>PHP</a:t>
            </a:r>
            <a:r>
              <a:rPr lang="en-US" b="1" dirty="0"/>
              <a:t> </a:t>
            </a:r>
          </a:p>
        </p:txBody>
      </p:sp>
      <p:sp>
        <p:nvSpPr>
          <p:cNvPr id="5" name="Rectangle 4"/>
          <p:cNvSpPr/>
          <p:nvPr/>
        </p:nvSpPr>
        <p:spPr>
          <a:xfrm>
            <a:off x="304800" y="3048000"/>
            <a:ext cx="8534400" cy="369332"/>
          </a:xfrm>
          <a:prstGeom prst="rect">
            <a:avLst/>
          </a:prstGeom>
        </p:spPr>
        <p:txBody>
          <a:bodyPr wrap="square">
            <a:spAutoFit/>
          </a:bodyPr>
          <a:lstStyle/>
          <a:p>
            <a:r>
              <a:rPr lang="en-US" dirty="0"/>
              <a:t>PHP is the most popular server-side scripting language for creating dynamic web pages.</a:t>
            </a:r>
          </a:p>
        </p:txBody>
      </p:sp>
    </p:spTree>
    <p:extLst>
      <p:ext uri="{BB962C8B-B14F-4D97-AF65-F5344CB8AC3E}">
        <p14:creationId xmlns:p14="http://schemas.microsoft.com/office/powerpoint/2010/main" val="32577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6248400" cy="2585323"/>
          </a:xfrm>
          <a:prstGeom prst="rect">
            <a:avLst/>
          </a:prstGeom>
        </p:spPr>
        <p:txBody>
          <a:bodyPr wrap="square">
            <a:spAutoFit/>
          </a:bodyPr>
          <a:lstStyle/>
          <a:p>
            <a:r>
              <a:rPr lang="en-US" dirty="0"/>
              <a:t>&lt;?</a:t>
            </a:r>
            <a:r>
              <a:rPr lang="en-US" dirty="0" err="1"/>
              <a:t>php</a:t>
            </a:r>
            <a:endParaRPr lang="en-US" dirty="0"/>
          </a:p>
          <a:p>
            <a:r>
              <a:rPr lang="en-US" dirty="0"/>
              <a:t>$txt = "Hello World!";</a:t>
            </a:r>
          </a:p>
          <a:p>
            <a:r>
              <a:rPr lang="en-US" dirty="0"/>
              <a:t>$number = 10;</a:t>
            </a:r>
          </a:p>
          <a:p>
            <a:endParaRPr lang="en-US" dirty="0"/>
          </a:p>
          <a:p>
            <a:r>
              <a:rPr lang="en-US" dirty="0"/>
              <a:t>// Display variables value</a:t>
            </a:r>
          </a:p>
          <a:p>
            <a:r>
              <a:rPr lang="en-US" dirty="0"/>
              <a:t>echo $txt;</a:t>
            </a:r>
          </a:p>
          <a:p>
            <a:r>
              <a:rPr lang="en-US" dirty="0"/>
              <a:t>echo "&lt;</a:t>
            </a:r>
            <a:r>
              <a:rPr lang="en-US" dirty="0" err="1"/>
              <a:t>br</a:t>
            </a:r>
            <a:r>
              <a:rPr lang="en-US" dirty="0"/>
              <a:t>&gt;";</a:t>
            </a:r>
          </a:p>
          <a:p>
            <a:r>
              <a:rPr lang="en-US" dirty="0"/>
              <a:t>echo $number;</a:t>
            </a:r>
          </a:p>
          <a:p>
            <a:r>
              <a:rPr lang="en-US" dirty="0"/>
              <a:t>?&gt;</a:t>
            </a:r>
          </a:p>
        </p:txBody>
      </p:sp>
      <p:sp>
        <p:nvSpPr>
          <p:cNvPr id="4" name="Rectangle 3"/>
          <p:cNvSpPr/>
          <p:nvPr/>
        </p:nvSpPr>
        <p:spPr>
          <a:xfrm>
            <a:off x="228600" y="2872632"/>
            <a:ext cx="3865482" cy="369332"/>
          </a:xfrm>
          <a:prstGeom prst="rect">
            <a:avLst/>
          </a:prstGeom>
        </p:spPr>
        <p:txBody>
          <a:bodyPr wrap="none">
            <a:spAutoFit/>
          </a:bodyPr>
          <a:lstStyle/>
          <a:p>
            <a:pPr fontAlgn="base"/>
            <a:r>
              <a:rPr lang="en-US" b="1" dirty="0"/>
              <a:t>Naming Conventions for PHP Variables</a:t>
            </a:r>
          </a:p>
        </p:txBody>
      </p:sp>
      <p:sp>
        <p:nvSpPr>
          <p:cNvPr id="5" name="Rectangle 1"/>
          <p:cNvSpPr>
            <a:spLocks noChangeArrowheads="1"/>
          </p:cNvSpPr>
          <p:nvPr/>
        </p:nvSpPr>
        <p:spPr bwMode="auto">
          <a:xfrm>
            <a:off x="228600" y="3390039"/>
            <a:ext cx="8839200" cy="23249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791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All variables in PHP start with a </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sign, followed by the name of the variable.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A variable name must start with a letter or the underscore character </a:t>
            </a:r>
            <a:r>
              <a:rPr kumimoji="0" lang="en-US" b="0" i="0" u="none" strike="noStrike" cap="none" normalizeH="0" baseline="0" dirty="0" smtClean="0">
                <a:ln>
                  <a:noFill/>
                </a:ln>
                <a:solidFill>
                  <a:srgbClr val="333333"/>
                </a:solidFill>
                <a:effectLst/>
                <a:latin typeface="Consolas" pitchFamily="49" charset="0"/>
                <a:cs typeface="Segoe UI" pitchFamily="34" charset="0"/>
              </a:rPr>
              <a:t>_</a:t>
            </a:r>
            <a:r>
              <a:rPr kumimoji="0" lang="en-US" b="0" i="0" u="none" strike="noStrike" cap="none" normalizeH="0" baseline="0" dirty="0" smtClean="0">
                <a:ln>
                  <a:noFill/>
                </a:ln>
                <a:solidFill>
                  <a:srgbClr val="414141"/>
                </a:solidFill>
                <a:effectLst/>
                <a:latin typeface="Segoe UI" pitchFamily="34" charset="0"/>
                <a:cs typeface="Segoe UI"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A variable name cannot start with a number.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A variable name in PHP can only contain alpha-numeric characters and    underscores (</a:t>
            </a:r>
            <a:r>
              <a:rPr kumimoji="0" lang="en-US" b="0" i="0" u="none" strike="noStrike" cap="none" normalizeH="0" baseline="0" dirty="0" smtClean="0">
                <a:ln>
                  <a:noFill/>
                </a:ln>
                <a:solidFill>
                  <a:srgbClr val="333333"/>
                </a:solidFill>
                <a:effectLst/>
                <a:latin typeface="Consolas" pitchFamily="49" charset="0"/>
                <a:cs typeface="Segoe UI" pitchFamily="34" charset="0"/>
              </a:rPr>
              <a:t>A-z</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smtClean="0">
                <a:ln>
                  <a:noFill/>
                </a:ln>
                <a:solidFill>
                  <a:srgbClr val="333333"/>
                </a:solidFill>
                <a:effectLst/>
                <a:latin typeface="Consolas" pitchFamily="49" charset="0"/>
                <a:cs typeface="Segoe UI" pitchFamily="34" charset="0"/>
              </a:rPr>
              <a:t>0-9</a:t>
            </a:r>
            <a:r>
              <a:rPr kumimoji="0" lang="en-US" b="0" i="0" u="none" strike="noStrike" cap="none" normalizeH="0" baseline="0" dirty="0" smtClean="0">
                <a:ln>
                  <a:noFill/>
                </a:ln>
                <a:solidFill>
                  <a:srgbClr val="414141"/>
                </a:solidFill>
                <a:effectLst/>
                <a:latin typeface="Segoe UI" pitchFamily="34" charset="0"/>
                <a:cs typeface="Segoe UI" pitchFamily="34" charset="0"/>
              </a:rPr>
              <a:t>, and </a:t>
            </a:r>
            <a:r>
              <a:rPr kumimoji="0" lang="en-US" b="0" i="0" u="none" strike="noStrike" cap="none" normalizeH="0" baseline="0" dirty="0" smtClean="0">
                <a:ln>
                  <a:noFill/>
                </a:ln>
                <a:solidFill>
                  <a:srgbClr val="333333"/>
                </a:solidFill>
                <a:effectLst/>
                <a:latin typeface="Consolas" pitchFamily="49" charset="0"/>
                <a:cs typeface="Segoe UI" pitchFamily="34" charset="0"/>
              </a:rPr>
              <a:t>_</a:t>
            </a:r>
            <a:r>
              <a:rPr kumimoji="0" lang="en-US" b="0" i="0" u="none" strike="noStrike" cap="none" normalizeH="0" baseline="0" dirty="0" smtClean="0">
                <a:ln>
                  <a:noFill/>
                </a:ln>
                <a:solidFill>
                  <a:srgbClr val="414141"/>
                </a:solidFill>
                <a:effectLst/>
                <a:latin typeface="Segoe UI" pitchFamily="34" charset="0"/>
                <a:cs typeface="Segoe UI"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A variable name cannot contain spaces.</a:t>
            </a:r>
          </a:p>
        </p:txBody>
      </p:sp>
      <p:sp>
        <p:nvSpPr>
          <p:cNvPr id="6" name="Rectangle 2"/>
          <p:cNvSpPr>
            <a:spLocks noChangeArrowheads="1"/>
          </p:cNvSpPr>
          <p:nvPr/>
        </p:nvSpPr>
        <p:spPr bwMode="auto">
          <a:xfrm>
            <a:off x="76200" y="5791200"/>
            <a:ext cx="9067799" cy="923330"/>
          </a:xfrm>
          <a:prstGeom prst="rect">
            <a:avLst/>
          </a:prstGeom>
          <a:solidFill>
            <a:srgbClr val="D5E9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144261"/>
                </a:solidFill>
                <a:effectLst/>
                <a:latin typeface="Segoe UI" pitchFamily="34" charset="0"/>
                <a:cs typeface="Segoe UI" pitchFamily="34" charset="0"/>
              </a:rPr>
              <a:t/>
            </a:r>
            <a:br>
              <a:rPr kumimoji="0" lang="en-US" b="1" i="0" u="none" strike="noStrike" cap="none" normalizeH="0" baseline="0" smtClean="0">
                <a:ln>
                  <a:noFill/>
                </a:ln>
                <a:solidFill>
                  <a:srgbClr val="144261"/>
                </a:solidFill>
                <a:effectLst/>
                <a:latin typeface="Segoe UI" pitchFamily="34" charset="0"/>
                <a:cs typeface="Segoe UI" pitchFamily="34" charset="0"/>
              </a:rPr>
            </a:br>
            <a:r>
              <a:rPr kumimoji="0" lang="en-US" b="1" i="0" u="none" strike="noStrike" cap="none" normalizeH="0" baseline="0" smtClean="0">
                <a:ln>
                  <a:noFill/>
                </a:ln>
                <a:solidFill>
                  <a:srgbClr val="144261"/>
                </a:solidFill>
                <a:effectLst/>
                <a:latin typeface="Segoe UI" pitchFamily="34" charset="0"/>
                <a:cs typeface="Segoe UI" pitchFamily="34" charset="0"/>
              </a:rPr>
              <a:t>Note:</a:t>
            </a:r>
            <a:r>
              <a:rPr kumimoji="0" lang="en-US" b="0" i="0" u="none" strike="noStrike" cap="none" normalizeH="0" baseline="0" smtClean="0">
                <a:ln>
                  <a:noFill/>
                </a:ln>
                <a:solidFill>
                  <a:srgbClr val="144261"/>
                </a:solidFill>
                <a:effectLst/>
                <a:latin typeface="Segoe UI" pitchFamily="34" charset="0"/>
                <a:cs typeface="Segoe UI" pitchFamily="34" charset="0"/>
              </a:rPr>
              <a:t> Variable names in PHP are case sensitive, it means </a:t>
            </a:r>
            <a:r>
              <a:rPr kumimoji="0" lang="en-US" b="0" i="0" u="none" strike="noStrike" cap="none" normalizeH="0" baseline="0" smtClean="0">
                <a:ln>
                  <a:noFill/>
                </a:ln>
                <a:solidFill>
                  <a:srgbClr val="4395C6"/>
                </a:solidFill>
                <a:effectLst/>
                <a:latin typeface="Consolas" pitchFamily="49" charset="0"/>
                <a:cs typeface="Arial" pitchFamily="34" charset="0"/>
              </a:rPr>
              <a:t>$x</a:t>
            </a:r>
            <a:r>
              <a:rPr kumimoji="0" lang="en-US" b="0" i="0" u="none" strike="noStrike" cap="none" normalizeH="0" baseline="0" smtClean="0">
                <a:ln>
                  <a:noFill/>
                </a:ln>
                <a:solidFill>
                  <a:srgbClr val="144261"/>
                </a:solidFill>
                <a:effectLst/>
                <a:latin typeface="Segoe UI" pitchFamily="34" charset="0"/>
                <a:cs typeface="Segoe UI" pitchFamily="34" charset="0"/>
              </a:rPr>
              <a:t> and </a:t>
            </a:r>
            <a:r>
              <a:rPr kumimoji="0" lang="en-US" b="0" i="0" u="none" strike="noStrike" cap="none" normalizeH="0" baseline="0" smtClean="0">
                <a:ln>
                  <a:noFill/>
                </a:ln>
                <a:solidFill>
                  <a:srgbClr val="4395C6"/>
                </a:solidFill>
                <a:effectLst/>
                <a:latin typeface="Consolas" pitchFamily="49" charset="0"/>
                <a:cs typeface="Arial" pitchFamily="34" charset="0"/>
              </a:rPr>
              <a:t>$X</a:t>
            </a:r>
            <a:r>
              <a:rPr kumimoji="0" lang="en-US" b="0" i="0" u="none" strike="noStrike" cap="none" normalizeH="0" baseline="0" smtClean="0">
                <a:ln>
                  <a:noFill/>
                </a:ln>
                <a:solidFill>
                  <a:srgbClr val="144261"/>
                </a:solidFill>
                <a:effectLst/>
                <a:latin typeface="Segoe UI" pitchFamily="34" charset="0"/>
                <a:cs typeface="Segoe UI" pitchFamily="34" charset="0"/>
              </a:rPr>
              <a:t> are two different variables. So be careful while defining variable names.</a:t>
            </a:r>
            <a:r>
              <a:rPr kumimoji="0" lang="en-US" b="0" i="0" u="none" strike="noStrike" cap="none" normalizeH="0" baseline="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06552981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28600"/>
            <a:ext cx="8458200" cy="646331"/>
          </a:xfrm>
          <a:prstGeom prst="rect">
            <a:avLst/>
          </a:prstGeom>
        </p:spPr>
        <p:txBody>
          <a:bodyPr wrap="square">
            <a:spAutoFit/>
          </a:bodyPr>
          <a:lstStyle/>
          <a:p>
            <a:r>
              <a:rPr lang="en-US" dirty="0"/>
              <a:t>The implode() function does the exact opposite of explode() – it creates a large string from an array of smaller strings.</a:t>
            </a:r>
          </a:p>
        </p:txBody>
      </p:sp>
      <p:sp>
        <p:nvSpPr>
          <p:cNvPr id="4" name="Rectangle 3"/>
          <p:cNvSpPr/>
          <p:nvPr/>
        </p:nvSpPr>
        <p:spPr>
          <a:xfrm>
            <a:off x="308429" y="1143000"/>
            <a:ext cx="8382000" cy="2308324"/>
          </a:xfrm>
          <a:prstGeom prst="rect">
            <a:avLst/>
          </a:prstGeom>
        </p:spPr>
        <p:txBody>
          <a:bodyPr wrap="square">
            <a:spAutoFit/>
          </a:bodyPr>
          <a:lstStyle/>
          <a:p>
            <a:r>
              <a:rPr lang="en-US" dirty="0"/>
              <a:t>&lt;?</a:t>
            </a:r>
            <a:r>
              <a:rPr lang="en-US" dirty="0" err="1"/>
              <a:t>php</a:t>
            </a:r>
            <a:endParaRPr lang="en-US" dirty="0"/>
          </a:p>
          <a:p>
            <a:r>
              <a:rPr lang="en-US" dirty="0"/>
              <a:t> </a:t>
            </a:r>
          </a:p>
          <a:p>
            <a:r>
              <a:rPr lang="en-US" dirty="0"/>
              <a:t>$fields = array('iPhone', '</a:t>
            </a:r>
            <a:r>
              <a:rPr lang="en-US" dirty="0" err="1"/>
              <a:t>Macbook</a:t>
            </a:r>
            <a:r>
              <a:rPr lang="en-US" dirty="0"/>
              <a:t>', 'Lenovo </a:t>
            </a:r>
            <a:r>
              <a:rPr lang="en-US" dirty="0" err="1"/>
              <a:t>Ultrabook</a:t>
            </a:r>
            <a:r>
              <a:rPr lang="en-US" dirty="0"/>
              <a:t>', </a:t>
            </a:r>
            <a:r>
              <a:rPr lang="en-US" dirty="0" smtClean="0"/>
              <a:t>'Notepad');</a:t>
            </a:r>
            <a:endParaRPr lang="en-US" dirty="0"/>
          </a:p>
          <a:p>
            <a:r>
              <a:rPr lang="en-US" dirty="0"/>
              <a:t>$string = implode(' @@ ', $fields);</a:t>
            </a:r>
          </a:p>
          <a:p>
            <a:r>
              <a:rPr lang="en-US" dirty="0"/>
              <a:t> </a:t>
            </a:r>
          </a:p>
          <a:p>
            <a:r>
              <a:rPr lang="en-US" dirty="0"/>
              <a:t>echo $string;</a:t>
            </a:r>
          </a:p>
          <a:p>
            <a:r>
              <a:rPr lang="en-US" dirty="0"/>
              <a:t> </a:t>
            </a:r>
          </a:p>
          <a:p>
            <a:r>
              <a:rPr lang="en-US" dirty="0"/>
              <a:t>?&gt;</a:t>
            </a:r>
          </a:p>
        </p:txBody>
      </p:sp>
    </p:spTree>
    <p:extLst>
      <p:ext uri="{BB962C8B-B14F-4D97-AF65-F5344CB8AC3E}">
        <p14:creationId xmlns:p14="http://schemas.microsoft.com/office/powerpoint/2010/main" val="382731249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458200" cy="923330"/>
          </a:xfrm>
          <a:prstGeom prst="rect">
            <a:avLst/>
          </a:prstGeom>
        </p:spPr>
        <p:txBody>
          <a:bodyPr wrap="square">
            <a:spAutoFit/>
          </a:bodyPr>
          <a:lstStyle/>
          <a:p>
            <a:r>
              <a:rPr lang="en-US" dirty="0"/>
              <a:t>The </a:t>
            </a:r>
            <a:r>
              <a:rPr lang="en-US" b="1" dirty="0"/>
              <a:t>explode() </a:t>
            </a:r>
            <a:r>
              <a:rPr lang="en-US" dirty="0"/>
              <a:t>function breaks apart a string into an array.</a:t>
            </a:r>
          </a:p>
          <a:p>
            <a:r>
              <a:rPr lang="en-US" dirty="0"/>
              <a:t>Usage: If you know where the information that you want lies in a larger string, you can extract it out with the explode() function.</a:t>
            </a:r>
          </a:p>
        </p:txBody>
      </p:sp>
      <p:sp>
        <p:nvSpPr>
          <p:cNvPr id="3" name="Rectangle 2"/>
          <p:cNvSpPr/>
          <p:nvPr/>
        </p:nvSpPr>
        <p:spPr>
          <a:xfrm>
            <a:off x="290945" y="1813173"/>
            <a:ext cx="8229600" cy="1477328"/>
          </a:xfrm>
          <a:prstGeom prst="rect">
            <a:avLst/>
          </a:prstGeom>
        </p:spPr>
        <p:txBody>
          <a:bodyPr wrap="square">
            <a:spAutoFit/>
          </a:bodyPr>
          <a:lstStyle/>
          <a:p>
            <a:r>
              <a:rPr lang="en-US" dirty="0"/>
              <a:t>&lt;?</a:t>
            </a:r>
            <a:r>
              <a:rPr lang="en-US" dirty="0" err="1"/>
              <a:t>php</a:t>
            </a:r>
            <a:endParaRPr lang="en-US" dirty="0"/>
          </a:p>
          <a:p>
            <a:r>
              <a:rPr lang="en-US" dirty="0"/>
              <a:t>$string = "Your mind is so prodigiously empty that there is simply nothing left to empty out.";</a:t>
            </a:r>
          </a:p>
          <a:p>
            <a:r>
              <a:rPr lang="en-US" dirty="0" err="1"/>
              <a:t>print_r</a:t>
            </a:r>
            <a:r>
              <a:rPr lang="en-US" dirty="0"/>
              <a:t> (explode(' ',$string));</a:t>
            </a:r>
          </a:p>
          <a:p>
            <a:r>
              <a:rPr lang="en-US" dirty="0"/>
              <a:t>?&gt;</a:t>
            </a:r>
          </a:p>
        </p:txBody>
      </p:sp>
      <p:sp>
        <p:nvSpPr>
          <p:cNvPr id="4" name="Rectangle 3"/>
          <p:cNvSpPr/>
          <p:nvPr/>
        </p:nvSpPr>
        <p:spPr>
          <a:xfrm>
            <a:off x="290944" y="3752166"/>
            <a:ext cx="7938655" cy="369332"/>
          </a:xfrm>
          <a:prstGeom prst="rect">
            <a:avLst/>
          </a:prstGeom>
        </p:spPr>
        <p:txBody>
          <a:bodyPr wrap="square">
            <a:spAutoFit/>
          </a:bodyPr>
          <a:lstStyle/>
          <a:p>
            <a:r>
              <a:rPr lang="en-US" dirty="0"/>
              <a:t>The </a:t>
            </a:r>
            <a:r>
              <a:rPr lang="en-US" b="1" dirty="0" err="1"/>
              <a:t>chr</a:t>
            </a:r>
            <a:r>
              <a:rPr lang="en-US" b="1" dirty="0"/>
              <a:t>() </a:t>
            </a:r>
            <a:r>
              <a:rPr lang="en-US" dirty="0"/>
              <a:t>function returns a character when you pass it an ASCII value.</a:t>
            </a:r>
          </a:p>
        </p:txBody>
      </p:sp>
    </p:spTree>
    <p:extLst>
      <p:ext uri="{BB962C8B-B14F-4D97-AF65-F5344CB8AC3E}">
        <p14:creationId xmlns:p14="http://schemas.microsoft.com/office/powerpoint/2010/main" val="278974227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6096000" cy="3970318"/>
          </a:xfrm>
          <a:prstGeom prst="rect">
            <a:avLst/>
          </a:prstGeom>
        </p:spPr>
        <p:txBody>
          <a:bodyPr wrap="square">
            <a:spAutoFit/>
          </a:bodyPr>
          <a:lstStyle/>
          <a:p>
            <a:r>
              <a:rPr lang="en-US" dirty="0"/>
              <a:t>&lt;?</a:t>
            </a:r>
            <a:r>
              <a:rPr lang="en-US" dirty="0" err="1"/>
              <a:t>php</a:t>
            </a:r>
            <a:endParaRPr lang="en-US" dirty="0"/>
          </a:p>
          <a:p>
            <a:r>
              <a:rPr lang="en-US" dirty="0"/>
              <a:t>// Decimal value</a:t>
            </a:r>
          </a:p>
          <a:p>
            <a:r>
              <a:rPr lang="en-US" dirty="0"/>
              <a:t>echo </a:t>
            </a:r>
            <a:r>
              <a:rPr lang="en-US" dirty="0" err="1"/>
              <a:t>chr</a:t>
            </a:r>
            <a:r>
              <a:rPr lang="en-US" dirty="0"/>
              <a:t>(33); </a:t>
            </a:r>
          </a:p>
          <a:p>
            <a:r>
              <a:rPr lang="en-US" dirty="0"/>
              <a:t>echo </a:t>
            </a:r>
            <a:r>
              <a:rPr lang="en-US" dirty="0" err="1"/>
              <a:t>chr</a:t>
            </a:r>
            <a:r>
              <a:rPr lang="en-US" dirty="0"/>
              <a:t>(34); </a:t>
            </a:r>
          </a:p>
          <a:p>
            <a:r>
              <a:rPr lang="en-US" dirty="0"/>
              <a:t>echo </a:t>
            </a:r>
            <a:r>
              <a:rPr lang="en-US" dirty="0" err="1"/>
              <a:t>chr</a:t>
            </a:r>
            <a:r>
              <a:rPr lang="en-US" dirty="0"/>
              <a:t>(35); </a:t>
            </a:r>
          </a:p>
          <a:p>
            <a:r>
              <a:rPr lang="en-US" dirty="0"/>
              <a:t> </a:t>
            </a:r>
          </a:p>
          <a:p>
            <a:r>
              <a:rPr lang="en-US" dirty="0"/>
              <a:t>// Octal values</a:t>
            </a:r>
          </a:p>
          <a:p>
            <a:r>
              <a:rPr lang="en-US" dirty="0"/>
              <a:t>echo </a:t>
            </a:r>
            <a:r>
              <a:rPr lang="en-US" dirty="0" err="1"/>
              <a:t>chr</a:t>
            </a:r>
            <a:r>
              <a:rPr lang="en-US" dirty="0"/>
              <a:t>(110);</a:t>
            </a:r>
          </a:p>
          <a:p>
            <a:r>
              <a:rPr lang="en-US" dirty="0"/>
              <a:t>echo </a:t>
            </a:r>
            <a:r>
              <a:rPr lang="en-US" dirty="0" err="1"/>
              <a:t>chr</a:t>
            </a:r>
            <a:r>
              <a:rPr lang="en-US" dirty="0"/>
              <a:t>(111); </a:t>
            </a:r>
          </a:p>
          <a:p>
            <a:r>
              <a:rPr lang="en-US" dirty="0"/>
              <a:t>echo </a:t>
            </a:r>
            <a:r>
              <a:rPr lang="en-US" dirty="0" err="1"/>
              <a:t>chr</a:t>
            </a:r>
            <a:r>
              <a:rPr lang="en-US" dirty="0"/>
              <a:t>(112); </a:t>
            </a:r>
          </a:p>
          <a:p>
            <a:r>
              <a:rPr lang="en-US" dirty="0"/>
              <a:t> </a:t>
            </a:r>
          </a:p>
          <a:p>
            <a:r>
              <a:rPr lang="en-US" dirty="0"/>
              <a:t>// Hex values</a:t>
            </a:r>
          </a:p>
          <a:p>
            <a:r>
              <a:rPr lang="en-US" dirty="0"/>
              <a:t>echo </a:t>
            </a:r>
            <a:r>
              <a:rPr lang="en-US" dirty="0" err="1"/>
              <a:t>chr</a:t>
            </a:r>
            <a:r>
              <a:rPr lang="en-US" dirty="0"/>
              <a:t>(0x52)</a:t>
            </a:r>
          </a:p>
          <a:p>
            <a:r>
              <a:rPr lang="en-US" dirty="0"/>
              <a:t>?&gt;</a:t>
            </a:r>
          </a:p>
        </p:txBody>
      </p:sp>
    </p:spTree>
    <p:extLst>
      <p:ext uri="{BB962C8B-B14F-4D97-AF65-F5344CB8AC3E}">
        <p14:creationId xmlns:p14="http://schemas.microsoft.com/office/powerpoint/2010/main" val="399894108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458200" cy="369332"/>
          </a:xfrm>
          <a:prstGeom prst="rect">
            <a:avLst/>
          </a:prstGeom>
        </p:spPr>
        <p:txBody>
          <a:bodyPr wrap="square">
            <a:spAutoFit/>
          </a:bodyPr>
          <a:lstStyle/>
          <a:p>
            <a:r>
              <a:rPr lang="en-US" dirty="0"/>
              <a:t>The </a:t>
            </a:r>
            <a:r>
              <a:rPr lang="en-US" b="1" dirty="0" err="1"/>
              <a:t>ord</a:t>
            </a:r>
            <a:r>
              <a:rPr lang="en-US" b="1" dirty="0"/>
              <a:t>() </a:t>
            </a:r>
            <a:r>
              <a:rPr lang="en-US" dirty="0"/>
              <a:t>function returns the ASCII value of the first character of a string.</a:t>
            </a:r>
          </a:p>
        </p:txBody>
      </p:sp>
      <p:sp>
        <p:nvSpPr>
          <p:cNvPr id="3" name="Rectangle 2"/>
          <p:cNvSpPr/>
          <p:nvPr/>
        </p:nvSpPr>
        <p:spPr>
          <a:xfrm>
            <a:off x="381000" y="838200"/>
            <a:ext cx="7848600" cy="2031325"/>
          </a:xfrm>
          <a:prstGeom prst="rect">
            <a:avLst/>
          </a:prstGeom>
        </p:spPr>
        <p:txBody>
          <a:bodyPr wrap="square">
            <a:spAutoFit/>
          </a:bodyPr>
          <a:lstStyle/>
          <a:p>
            <a:r>
              <a:rPr lang="en-US" dirty="0"/>
              <a:t>&lt;?</a:t>
            </a:r>
            <a:r>
              <a:rPr lang="en-US" dirty="0" err="1"/>
              <a:t>php</a:t>
            </a:r>
            <a:endParaRPr lang="en-US" dirty="0"/>
          </a:p>
          <a:p>
            <a:r>
              <a:rPr lang="en-US" dirty="0"/>
              <a:t>$one = </a:t>
            </a:r>
            <a:r>
              <a:rPr lang="en-US" dirty="0" err="1"/>
              <a:t>ord</a:t>
            </a:r>
            <a:r>
              <a:rPr lang="en-US" dirty="0"/>
              <a:t>('The best way to get an iPhone is to visit your friendly Apple Store');</a:t>
            </a:r>
          </a:p>
          <a:p>
            <a:r>
              <a:rPr lang="en-US" dirty="0"/>
              <a:t>$two = </a:t>
            </a:r>
            <a:r>
              <a:rPr lang="en-US" dirty="0" err="1"/>
              <a:t>ord</a:t>
            </a:r>
            <a:r>
              <a:rPr lang="en-US" dirty="0"/>
              <a:t>('t');</a:t>
            </a:r>
          </a:p>
          <a:p>
            <a:r>
              <a:rPr lang="en-US" dirty="0"/>
              <a:t>$three = </a:t>
            </a:r>
            <a:r>
              <a:rPr lang="en-US" dirty="0" err="1"/>
              <a:t>ord</a:t>
            </a:r>
            <a:r>
              <a:rPr lang="en-US" dirty="0"/>
              <a:t>('Hello there good buddy');</a:t>
            </a:r>
          </a:p>
          <a:p>
            <a:r>
              <a:rPr lang="en-US" dirty="0"/>
              <a:t> </a:t>
            </a:r>
          </a:p>
          <a:p>
            <a:r>
              <a:rPr lang="en-US" dirty="0"/>
              <a:t>echo "$one  |  $two  |  $three";</a:t>
            </a:r>
          </a:p>
          <a:p>
            <a:r>
              <a:rPr lang="en-US" dirty="0"/>
              <a:t>?&gt;</a:t>
            </a:r>
          </a:p>
        </p:txBody>
      </p:sp>
      <p:sp>
        <p:nvSpPr>
          <p:cNvPr id="4" name="Rectangle 3"/>
          <p:cNvSpPr/>
          <p:nvPr/>
        </p:nvSpPr>
        <p:spPr>
          <a:xfrm>
            <a:off x="381000" y="3352800"/>
            <a:ext cx="8305800" cy="646331"/>
          </a:xfrm>
          <a:prstGeom prst="rect">
            <a:avLst/>
          </a:prstGeom>
        </p:spPr>
        <p:txBody>
          <a:bodyPr wrap="square">
            <a:spAutoFit/>
          </a:bodyPr>
          <a:lstStyle/>
          <a:p>
            <a:r>
              <a:rPr lang="en-US" dirty="0"/>
              <a:t>The </a:t>
            </a:r>
            <a:r>
              <a:rPr lang="en-US" b="1" dirty="0" err="1"/>
              <a:t>rtrim</a:t>
            </a:r>
            <a:r>
              <a:rPr lang="en-US" b="1" dirty="0"/>
              <a:t>() </a:t>
            </a:r>
            <a:r>
              <a:rPr lang="en-US" dirty="0"/>
              <a:t>function removes whitespace or other predefined characters from the right side of a string.</a:t>
            </a:r>
          </a:p>
        </p:txBody>
      </p:sp>
      <p:sp>
        <p:nvSpPr>
          <p:cNvPr id="5" name="Rectangle 4"/>
          <p:cNvSpPr/>
          <p:nvPr/>
        </p:nvSpPr>
        <p:spPr>
          <a:xfrm>
            <a:off x="381000" y="4442017"/>
            <a:ext cx="8458200" cy="1477328"/>
          </a:xfrm>
          <a:prstGeom prst="rect">
            <a:avLst/>
          </a:prstGeom>
        </p:spPr>
        <p:txBody>
          <a:bodyPr wrap="square">
            <a:spAutoFit/>
          </a:bodyPr>
          <a:lstStyle/>
          <a:p>
            <a:r>
              <a:rPr lang="en-US" dirty="0"/>
              <a:t>&lt;?</a:t>
            </a:r>
            <a:r>
              <a:rPr lang="en-US" dirty="0" err="1"/>
              <a:t>php</a:t>
            </a:r>
            <a:endParaRPr lang="en-US" dirty="0"/>
          </a:p>
          <a:p>
            <a:r>
              <a:rPr lang="en-US" dirty="0"/>
              <a:t>$</a:t>
            </a:r>
            <a:r>
              <a:rPr lang="en-US" dirty="0" err="1"/>
              <a:t>right_trimmed</a:t>
            </a:r>
            <a:r>
              <a:rPr lang="en-US" dirty="0"/>
              <a:t> = </a:t>
            </a:r>
            <a:r>
              <a:rPr lang="en-US" dirty="0" err="1"/>
              <a:t>rtrim</a:t>
            </a:r>
            <a:r>
              <a:rPr lang="en-US" dirty="0"/>
              <a:t>('The prophecy states you are the most interesting person in the world. </a:t>
            </a:r>
            <a:r>
              <a:rPr lang="en-US" dirty="0" err="1"/>
              <a:t>cANyOUbELIEVEtHAT</a:t>
            </a:r>
            <a:r>
              <a:rPr lang="en-US" dirty="0"/>
              <a:t>?', '</a:t>
            </a:r>
            <a:r>
              <a:rPr lang="en-US" dirty="0" err="1"/>
              <a:t>cANyOUbELIEVEtHAT</a:t>
            </a:r>
            <a:r>
              <a:rPr lang="en-US" dirty="0"/>
              <a:t>?');</a:t>
            </a:r>
          </a:p>
          <a:p>
            <a:r>
              <a:rPr lang="en-US" dirty="0"/>
              <a:t>echo $</a:t>
            </a:r>
            <a:r>
              <a:rPr lang="en-US" dirty="0" err="1"/>
              <a:t>right_trimmed</a:t>
            </a:r>
            <a:r>
              <a:rPr lang="en-US" dirty="0"/>
              <a:t>;</a:t>
            </a:r>
          </a:p>
          <a:p>
            <a:r>
              <a:rPr lang="en-US" dirty="0"/>
              <a:t>?&gt;</a:t>
            </a:r>
          </a:p>
        </p:txBody>
      </p:sp>
    </p:spTree>
    <p:extLst>
      <p:ext uri="{BB962C8B-B14F-4D97-AF65-F5344CB8AC3E}">
        <p14:creationId xmlns:p14="http://schemas.microsoft.com/office/powerpoint/2010/main" val="266715880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228600"/>
            <a:ext cx="8610600" cy="369332"/>
          </a:xfrm>
          <a:prstGeom prst="rect">
            <a:avLst/>
          </a:prstGeom>
        </p:spPr>
        <p:txBody>
          <a:bodyPr wrap="square">
            <a:spAutoFit/>
          </a:bodyPr>
          <a:lstStyle/>
          <a:p>
            <a:r>
              <a:rPr lang="en-US" dirty="0"/>
              <a:t>The </a:t>
            </a:r>
            <a:r>
              <a:rPr lang="en-US" b="1" dirty="0"/>
              <a:t>md5() </a:t>
            </a:r>
            <a:r>
              <a:rPr lang="en-US" dirty="0"/>
              <a:t>function calculates the MD5 hash of a string.</a:t>
            </a:r>
          </a:p>
        </p:txBody>
      </p:sp>
      <p:sp>
        <p:nvSpPr>
          <p:cNvPr id="4" name="Rectangle 3"/>
          <p:cNvSpPr/>
          <p:nvPr/>
        </p:nvSpPr>
        <p:spPr>
          <a:xfrm>
            <a:off x="304800" y="914400"/>
            <a:ext cx="8229600" cy="1200329"/>
          </a:xfrm>
          <a:prstGeom prst="rect">
            <a:avLst/>
          </a:prstGeom>
        </p:spPr>
        <p:txBody>
          <a:bodyPr wrap="square">
            <a:spAutoFit/>
          </a:bodyPr>
          <a:lstStyle/>
          <a:p>
            <a:r>
              <a:rPr lang="en-US" dirty="0"/>
              <a:t>&lt;?</a:t>
            </a:r>
            <a:r>
              <a:rPr lang="en-US" dirty="0" err="1"/>
              <a:t>php</a:t>
            </a:r>
            <a:endParaRPr lang="en-US" dirty="0"/>
          </a:p>
          <a:p>
            <a:r>
              <a:rPr lang="en-US" dirty="0"/>
              <a:t>$</a:t>
            </a:r>
            <a:r>
              <a:rPr lang="en-US" dirty="0" err="1"/>
              <a:t>str</a:t>
            </a:r>
            <a:r>
              <a:rPr lang="en-US" dirty="0"/>
              <a:t> = "Soon, I will be a collection of characters you could never possibly understand.";</a:t>
            </a:r>
          </a:p>
          <a:p>
            <a:r>
              <a:rPr lang="en-US" dirty="0"/>
              <a:t>echo md5($</a:t>
            </a:r>
            <a:r>
              <a:rPr lang="en-US" dirty="0" err="1"/>
              <a:t>str</a:t>
            </a:r>
            <a:r>
              <a:rPr lang="en-US" dirty="0"/>
              <a:t>);</a:t>
            </a:r>
          </a:p>
          <a:p>
            <a:r>
              <a:rPr lang="en-US" dirty="0"/>
              <a:t>?&gt;</a:t>
            </a:r>
          </a:p>
        </p:txBody>
      </p:sp>
      <p:sp>
        <p:nvSpPr>
          <p:cNvPr id="5" name="Rectangle 4"/>
          <p:cNvSpPr/>
          <p:nvPr/>
        </p:nvSpPr>
        <p:spPr>
          <a:xfrm>
            <a:off x="173182" y="2401670"/>
            <a:ext cx="8361218" cy="369332"/>
          </a:xfrm>
          <a:prstGeom prst="rect">
            <a:avLst/>
          </a:prstGeom>
        </p:spPr>
        <p:txBody>
          <a:bodyPr wrap="square">
            <a:spAutoFit/>
          </a:bodyPr>
          <a:lstStyle/>
          <a:p>
            <a:r>
              <a:rPr lang="en-US" dirty="0"/>
              <a:t>The </a:t>
            </a:r>
            <a:r>
              <a:rPr lang="en-US" b="1" dirty="0"/>
              <a:t>join() </a:t>
            </a:r>
            <a:r>
              <a:rPr lang="en-US" dirty="0"/>
              <a:t>function returns a string from the elements of an array.</a:t>
            </a:r>
          </a:p>
        </p:txBody>
      </p:sp>
      <p:sp>
        <p:nvSpPr>
          <p:cNvPr id="6" name="Rectangle 5"/>
          <p:cNvSpPr/>
          <p:nvPr/>
        </p:nvSpPr>
        <p:spPr>
          <a:xfrm>
            <a:off x="304800" y="2971800"/>
            <a:ext cx="8458200" cy="1754326"/>
          </a:xfrm>
          <a:prstGeom prst="rect">
            <a:avLst/>
          </a:prstGeom>
        </p:spPr>
        <p:txBody>
          <a:bodyPr wrap="square">
            <a:spAutoFit/>
          </a:bodyPr>
          <a:lstStyle/>
          <a:p>
            <a:r>
              <a:rPr lang="en-US" dirty="0"/>
              <a:t>&lt;?</a:t>
            </a:r>
            <a:r>
              <a:rPr lang="en-US" dirty="0" err="1"/>
              <a:t>php</a:t>
            </a:r>
            <a:endParaRPr lang="en-US" dirty="0"/>
          </a:p>
          <a:p>
            <a:r>
              <a:rPr lang="en-US" dirty="0"/>
              <a:t>$fields = array('This', 'does', 'the same', 'thing as implode()');</a:t>
            </a:r>
          </a:p>
          <a:p>
            <a:r>
              <a:rPr lang="en-US" dirty="0"/>
              <a:t>$string = join(' @@ ', $fields);</a:t>
            </a:r>
          </a:p>
          <a:p>
            <a:r>
              <a:rPr lang="en-US" dirty="0"/>
              <a:t> </a:t>
            </a:r>
          </a:p>
          <a:p>
            <a:r>
              <a:rPr lang="en-US" dirty="0"/>
              <a:t>echo $string;</a:t>
            </a:r>
          </a:p>
          <a:p>
            <a:r>
              <a:rPr lang="en-US" dirty="0"/>
              <a:t>?&gt;</a:t>
            </a:r>
          </a:p>
        </p:txBody>
      </p:sp>
    </p:spTree>
    <p:extLst>
      <p:ext uri="{BB962C8B-B14F-4D97-AF65-F5344CB8AC3E}">
        <p14:creationId xmlns:p14="http://schemas.microsoft.com/office/powerpoint/2010/main" val="46967529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7924800" cy="369332"/>
          </a:xfrm>
          <a:prstGeom prst="rect">
            <a:avLst/>
          </a:prstGeom>
        </p:spPr>
        <p:txBody>
          <a:bodyPr wrap="square">
            <a:spAutoFit/>
          </a:bodyPr>
          <a:lstStyle/>
          <a:p>
            <a:r>
              <a:rPr lang="en-US" dirty="0"/>
              <a:t>The </a:t>
            </a:r>
            <a:r>
              <a:rPr lang="en-US" b="1" dirty="0" err="1"/>
              <a:t>str_split</a:t>
            </a:r>
            <a:r>
              <a:rPr lang="en-US" b="1" dirty="0"/>
              <a:t>() </a:t>
            </a:r>
            <a:r>
              <a:rPr lang="en-US" dirty="0"/>
              <a:t>function splits a string into an array.</a:t>
            </a:r>
          </a:p>
        </p:txBody>
      </p:sp>
      <p:sp>
        <p:nvSpPr>
          <p:cNvPr id="3" name="Rectangle 2"/>
          <p:cNvSpPr/>
          <p:nvPr/>
        </p:nvSpPr>
        <p:spPr>
          <a:xfrm>
            <a:off x="249382" y="838200"/>
            <a:ext cx="6227618" cy="923330"/>
          </a:xfrm>
          <a:prstGeom prst="rect">
            <a:avLst/>
          </a:prstGeom>
        </p:spPr>
        <p:txBody>
          <a:bodyPr wrap="square">
            <a:spAutoFit/>
          </a:bodyPr>
          <a:lstStyle/>
          <a:p>
            <a:r>
              <a:rPr lang="en-US" dirty="0"/>
              <a:t>&lt;?</a:t>
            </a:r>
            <a:r>
              <a:rPr lang="en-US" dirty="0" err="1"/>
              <a:t>php</a:t>
            </a:r>
            <a:endParaRPr lang="en-US" dirty="0"/>
          </a:p>
          <a:p>
            <a:r>
              <a:rPr lang="en-US" dirty="0" err="1"/>
              <a:t>print_r</a:t>
            </a:r>
            <a:r>
              <a:rPr lang="en-US" dirty="0"/>
              <a:t>(</a:t>
            </a:r>
            <a:r>
              <a:rPr lang="en-US" dirty="0" err="1"/>
              <a:t>str_split</a:t>
            </a:r>
            <a:r>
              <a:rPr lang="en-US" dirty="0"/>
              <a:t>('SPACESHIP!'));</a:t>
            </a:r>
          </a:p>
          <a:p>
            <a:r>
              <a:rPr lang="en-US" dirty="0"/>
              <a:t>?&gt;</a:t>
            </a:r>
          </a:p>
        </p:txBody>
      </p:sp>
      <p:sp>
        <p:nvSpPr>
          <p:cNvPr id="5" name="Rectangle 4"/>
          <p:cNvSpPr/>
          <p:nvPr/>
        </p:nvSpPr>
        <p:spPr>
          <a:xfrm>
            <a:off x="249382" y="2226578"/>
            <a:ext cx="8285018" cy="369332"/>
          </a:xfrm>
          <a:prstGeom prst="rect">
            <a:avLst/>
          </a:prstGeom>
        </p:spPr>
        <p:txBody>
          <a:bodyPr wrap="square">
            <a:spAutoFit/>
          </a:bodyPr>
          <a:lstStyle/>
          <a:p>
            <a:r>
              <a:rPr lang="en-US" dirty="0" smtClean="0"/>
              <a:t>The </a:t>
            </a:r>
            <a:r>
              <a:rPr lang="en-US" b="1" dirty="0"/>
              <a:t>sha1() </a:t>
            </a:r>
            <a:r>
              <a:rPr lang="en-US" dirty="0"/>
              <a:t>function returns a part of a string</a:t>
            </a:r>
            <a:r>
              <a:rPr lang="en-US" dirty="0" smtClean="0"/>
              <a:t>. </a:t>
            </a:r>
            <a:r>
              <a:rPr lang="en-US" dirty="0"/>
              <a:t>encryption hash of </a:t>
            </a:r>
            <a:r>
              <a:rPr lang="en-US" b="1" dirty="0"/>
              <a:t>string</a:t>
            </a:r>
            <a:endParaRPr lang="en-US" dirty="0"/>
          </a:p>
        </p:txBody>
      </p:sp>
      <p:sp>
        <p:nvSpPr>
          <p:cNvPr id="6" name="Rectangle 5"/>
          <p:cNvSpPr/>
          <p:nvPr/>
        </p:nvSpPr>
        <p:spPr>
          <a:xfrm>
            <a:off x="249382" y="2895600"/>
            <a:ext cx="8513618" cy="2031325"/>
          </a:xfrm>
          <a:prstGeom prst="rect">
            <a:avLst/>
          </a:prstGeom>
        </p:spPr>
        <p:txBody>
          <a:bodyPr wrap="square">
            <a:spAutoFit/>
          </a:bodyPr>
          <a:lstStyle/>
          <a:p>
            <a:r>
              <a:rPr lang="en-US" dirty="0"/>
              <a:t>&lt;?</a:t>
            </a:r>
            <a:r>
              <a:rPr lang="en-US" dirty="0" err="1"/>
              <a:t>php</a:t>
            </a:r>
            <a:endParaRPr lang="en-US" dirty="0"/>
          </a:p>
          <a:p>
            <a:r>
              <a:rPr lang="en-US" dirty="0"/>
              <a:t>$password = sha1('password');</a:t>
            </a:r>
          </a:p>
          <a:p>
            <a:r>
              <a:rPr lang="en-US" dirty="0"/>
              <a:t> </a:t>
            </a:r>
          </a:p>
          <a:p>
            <a:r>
              <a:rPr lang="en-US" dirty="0"/>
              <a:t>echo "Hey bud, what's your password?  You:  Oh it's $password. - Let me know if you have any trouble logging in.";</a:t>
            </a:r>
          </a:p>
          <a:p>
            <a:r>
              <a:rPr lang="en-US" dirty="0"/>
              <a:t> </a:t>
            </a:r>
          </a:p>
          <a:p>
            <a:r>
              <a:rPr lang="en-US" dirty="0"/>
              <a:t>?&gt;</a:t>
            </a:r>
          </a:p>
        </p:txBody>
      </p:sp>
    </p:spTree>
    <p:extLst>
      <p:ext uri="{BB962C8B-B14F-4D97-AF65-F5344CB8AC3E}">
        <p14:creationId xmlns:p14="http://schemas.microsoft.com/office/powerpoint/2010/main" val="86204564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763000" cy="923330"/>
          </a:xfrm>
          <a:prstGeom prst="rect">
            <a:avLst/>
          </a:prstGeom>
        </p:spPr>
        <p:txBody>
          <a:bodyPr wrap="square">
            <a:spAutoFit/>
          </a:bodyPr>
          <a:lstStyle/>
          <a:p>
            <a:r>
              <a:rPr lang="en-US" b="1" dirty="0" err="1"/>
              <a:t>htmlspecialchars</a:t>
            </a:r>
            <a:r>
              <a:rPr lang="en-US" b="1" dirty="0"/>
              <a:t>() </a:t>
            </a:r>
            <a:r>
              <a:rPr lang="en-US" dirty="0"/>
              <a:t>function converts some predefined characters to HTML entities.</a:t>
            </a:r>
          </a:p>
          <a:p>
            <a:r>
              <a:rPr lang="en-US" dirty="0"/>
              <a:t>Usage: When you need to convert actual HTML into the entities that make up that HTML, this function can do that for you.</a:t>
            </a:r>
          </a:p>
        </p:txBody>
      </p:sp>
      <p:sp>
        <p:nvSpPr>
          <p:cNvPr id="3" name="Rectangle 2"/>
          <p:cNvSpPr/>
          <p:nvPr/>
        </p:nvSpPr>
        <p:spPr>
          <a:xfrm>
            <a:off x="304800" y="1371600"/>
            <a:ext cx="8077200" cy="1754326"/>
          </a:xfrm>
          <a:prstGeom prst="rect">
            <a:avLst/>
          </a:prstGeom>
        </p:spPr>
        <p:txBody>
          <a:bodyPr wrap="square">
            <a:spAutoFit/>
          </a:bodyPr>
          <a:lstStyle/>
          <a:p>
            <a:r>
              <a:rPr lang="en-US" dirty="0"/>
              <a:t>&lt;?</a:t>
            </a:r>
            <a:r>
              <a:rPr lang="en-US" dirty="0" err="1"/>
              <a:t>php</a:t>
            </a:r>
            <a:endParaRPr lang="en-US" dirty="0"/>
          </a:p>
          <a:p>
            <a:r>
              <a:rPr lang="en-US" dirty="0"/>
              <a:t>$entity = </a:t>
            </a:r>
            <a:r>
              <a:rPr lang="en-US" dirty="0" err="1"/>
              <a:t>htmlspecialchars</a:t>
            </a:r>
            <a:r>
              <a:rPr lang="en-US" dirty="0"/>
              <a:t>('&lt;b&gt;Look at me, I am bold&lt;/b&gt;.  No, no actually you are not, you have been special </a:t>
            </a:r>
            <a:r>
              <a:rPr lang="en-US" dirty="0" err="1"/>
              <a:t>chared</a:t>
            </a:r>
            <a:r>
              <a:rPr lang="en-US" dirty="0"/>
              <a:t>.');</a:t>
            </a:r>
          </a:p>
          <a:p>
            <a:r>
              <a:rPr lang="en-US" dirty="0"/>
              <a:t> </a:t>
            </a:r>
          </a:p>
          <a:p>
            <a:r>
              <a:rPr lang="en-US" dirty="0"/>
              <a:t>echo $entity;</a:t>
            </a:r>
          </a:p>
          <a:p>
            <a:r>
              <a:rPr lang="en-US" dirty="0"/>
              <a:t>?&gt;</a:t>
            </a:r>
          </a:p>
        </p:txBody>
      </p:sp>
      <p:sp>
        <p:nvSpPr>
          <p:cNvPr id="5" name="Rectangle 4"/>
          <p:cNvSpPr/>
          <p:nvPr/>
        </p:nvSpPr>
        <p:spPr>
          <a:xfrm>
            <a:off x="325582" y="4191000"/>
            <a:ext cx="8437418" cy="369332"/>
          </a:xfrm>
          <a:prstGeom prst="rect">
            <a:avLst/>
          </a:prstGeom>
        </p:spPr>
        <p:txBody>
          <a:bodyPr wrap="square">
            <a:spAutoFit/>
          </a:bodyPr>
          <a:lstStyle/>
          <a:p>
            <a:r>
              <a:rPr lang="en-US" dirty="0"/>
              <a:t>The </a:t>
            </a:r>
            <a:r>
              <a:rPr lang="en-US" b="1" dirty="0" err="1"/>
              <a:t>substr_count</a:t>
            </a:r>
            <a:r>
              <a:rPr lang="en-US" b="1" dirty="0"/>
              <a:t>() </a:t>
            </a:r>
            <a:r>
              <a:rPr lang="en-US" dirty="0"/>
              <a:t>function counts the number of times a substring occurs in a string.</a:t>
            </a:r>
          </a:p>
        </p:txBody>
      </p:sp>
    </p:spTree>
    <p:extLst>
      <p:ext uri="{BB962C8B-B14F-4D97-AF65-F5344CB8AC3E}">
        <p14:creationId xmlns:p14="http://schemas.microsoft.com/office/powerpoint/2010/main" val="190892941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763000" cy="4524315"/>
          </a:xfrm>
          <a:prstGeom prst="rect">
            <a:avLst/>
          </a:prstGeom>
        </p:spPr>
        <p:txBody>
          <a:bodyPr wrap="square">
            <a:spAutoFit/>
          </a:bodyPr>
          <a:lstStyle/>
          <a:p>
            <a:r>
              <a:rPr lang="en-US" dirty="0"/>
              <a:t>&lt;?</a:t>
            </a:r>
            <a:r>
              <a:rPr lang="en-US" dirty="0" err="1"/>
              <a:t>php</a:t>
            </a:r>
            <a:endParaRPr lang="en-US" dirty="0"/>
          </a:p>
          <a:p>
            <a:r>
              <a:rPr lang="en-US" dirty="0"/>
              <a:t>$string = "Have you heard the news? Everyone’s </a:t>
            </a:r>
            <a:r>
              <a:rPr lang="en-US" dirty="0" err="1"/>
              <a:t>talkin</a:t>
            </a:r>
            <a:r>
              <a:rPr lang="en-US" dirty="0"/>
              <a:t>'</a:t>
            </a:r>
          </a:p>
          <a:p>
            <a:r>
              <a:rPr lang="en-US" dirty="0"/>
              <a:t>		  Life is good ‘cause everything awesome</a:t>
            </a:r>
          </a:p>
          <a:p>
            <a:r>
              <a:rPr lang="en-US" dirty="0"/>
              <a:t>		  Lost my job, there’s a new opportunity</a:t>
            </a:r>
          </a:p>
          <a:p>
            <a:r>
              <a:rPr lang="en-US" dirty="0"/>
              <a:t>		  More free time for my awesome community</a:t>
            </a:r>
          </a:p>
          <a:p>
            <a:r>
              <a:rPr lang="en-US" dirty="0"/>
              <a:t>		  I feel more awesome than an awesome possum</a:t>
            </a:r>
          </a:p>
          <a:p>
            <a:r>
              <a:rPr lang="en-US" dirty="0"/>
              <a:t>		  Dip my body in chocolate </a:t>
            </a:r>
            <a:r>
              <a:rPr lang="en-US" dirty="0" err="1"/>
              <a:t>frostin</a:t>
            </a:r>
            <a:r>
              <a:rPr lang="en-US" dirty="0"/>
              <a:t>'</a:t>
            </a:r>
          </a:p>
          <a:p>
            <a:r>
              <a:rPr lang="en-US" dirty="0"/>
              <a:t>		  Three years later wash off the </a:t>
            </a:r>
            <a:r>
              <a:rPr lang="en-US" dirty="0" err="1"/>
              <a:t>frostin</a:t>
            </a:r>
            <a:r>
              <a:rPr lang="en-US" dirty="0"/>
              <a:t>'</a:t>
            </a:r>
          </a:p>
          <a:p>
            <a:r>
              <a:rPr lang="en-US" dirty="0"/>
              <a:t>		  </a:t>
            </a:r>
            <a:r>
              <a:rPr lang="en-US" dirty="0" err="1"/>
              <a:t>Smellin</a:t>
            </a:r>
            <a:r>
              <a:rPr lang="en-US" dirty="0"/>
              <a:t>’ like a blossom, everything is awesome</a:t>
            </a:r>
          </a:p>
          <a:p>
            <a:r>
              <a:rPr lang="en-US" dirty="0"/>
              <a:t>		  Stepped in mud, got some new brown shoes</a:t>
            </a:r>
          </a:p>
          <a:p>
            <a:r>
              <a:rPr lang="en-US" dirty="0"/>
              <a:t>		  It’s awesome to win and it’s awesome to lose";</a:t>
            </a:r>
          </a:p>
          <a:p>
            <a:r>
              <a:rPr lang="en-US" dirty="0"/>
              <a:t>		  </a:t>
            </a:r>
          </a:p>
          <a:p>
            <a:r>
              <a:rPr lang="en-US" dirty="0"/>
              <a:t>$awesome = </a:t>
            </a:r>
            <a:r>
              <a:rPr lang="en-US" dirty="0" err="1"/>
              <a:t>substr_count</a:t>
            </a:r>
            <a:r>
              <a:rPr lang="en-US" dirty="0"/>
              <a:t>($string, 'awesome');</a:t>
            </a:r>
          </a:p>
          <a:p>
            <a:r>
              <a:rPr lang="en-US" dirty="0"/>
              <a:t> </a:t>
            </a:r>
          </a:p>
          <a:p>
            <a:r>
              <a:rPr lang="en-US" dirty="0"/>
              <a:t>echo "How about that, you said awesome $awesome times!";</a:t>
            </a:r>
          </a:p>
          <a:p>
            <a:r>
              <a:rPr lang="en-US" dirty="0"/>
              <a:t>?&gt;</a:t>
            </a:r>
          </a:p>
        </p:txBody>
      </p:sp>
    </p:spTree>
    <p:extLst>
      <p:ext uri="{BB962C8B-B14F-4D97-AF65-F5344CB8AC3E}">
        <p14:creationId xmlns:p14="http://schemas.microsoft.com/office/powerpoint/2010/main" val="194152174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763000" cy="369332"/>
          </a:xfrm>
          <a:prstGeom prst="rect">
            <a:avLst/>
          </a:prstGeom>
        </p:spPr>
        <p:txBody>
          <a:bodyPr wrap="square">
            <a:spAutoFit/>
          </a:bodyPr>
          <a:lstStyle/>
          <a:p>
            <a:r>
              <a:rPr lang="en-US" dirty="0"/>
              <a:t>The </a:t>
            </a:r>
            <a:r>
              <a:rPr lang="en-US" b="1" dirty="0" err="1"/>
              <a:t>stripcslashes</a:t>
            </a:r>
            <a:r>
              <a:rPr lang="en-US" b="1" dirty="0"/>
              <a:t>() </a:t>
            </a:r>
            <a:r>
              <a:rPr lang="en-US" dirty="0"/>
              <a:t>function removes backslashes added by the </a:t>
            </a:r>
            <a:r>
              <a:rPr lang="en-US" dirty="0" err="1"/>
              <a:t>addcslashes</a:t>
            </a:r>
            <a:r>
              <a:rPr lang="en-US" dirty="0"/>
              <a:t>() function.</a:t>
            </a:r>
          </a:p>
        </p:txBody>
      </p:sp>
      <p:sp>
        <p:nvSpPr>
          <p:cNvPr id="3" name="Rectangle 2"/>
          <p:cNvSpPr/>
          <p:nvPr/>
        </p:nvSpPr>
        <p:spPr>
          <a:xfrm>
            <a:off x="304800" y="827084"/>
            <a:ext cx="8305800" cy="2308324"/>
          </a:xfrm>
          <a:prstGeom prst="rect">
            <a:avLst/>
          </a:prstGeom>
        </p:spPr>
        <p:txBody>
          <a:bodyPr wrap="square">
            <a:spAutoFit/>
          </a:bodyPr>
          <a:lstStyle/>
          <a:p>
            <a:r>
              <a:rPr lang="en-US" dirty="0"/>
              <a:t>&lt;?</a:t>
            </a:r>
            <a:r>
              <a:rPr lang="en-US" dirty="0" err="1"/>
              <a:t>php</a:t>
            </a:r>
            <a:endParaRPr lang="en-US" dirty="0"/>
          </a:p>
          <a:p>
            <a:r>
              <a:rPr lang="en-US" dirty="0"/>
              <a:t> </a:t>
            </a:r>
          </a:p>
          <a:p>
            <a:r>
              <a:rPr lang="en-US" dirty="0"/>
              <a:t>$dirty = "Friend \</a:t>
            </a:r>
            <a:r>
              <a:rPr lang="en-US" dirty="0" smtClean="0"/>
              <a:t>what </a:t>
            </a:r>
            <a:r>
              <a:rPr lang="en-US" dirty="0"/>
              <a:t>you have \</a:t>
            </a:r>
            <a:r>
              <a:rPr lang="en-US" dirty="0" smtClean="0"/>
              <a:t>is </a:t>
            </a:r>
            <a:r>
              <a:rPr lang="en-US" dirty="0"/>
              <a:t>one dirty string";</a:t>
            </a:r>
          </a:p>
          <a:p>
            <a:r>
              <a:rPr lang="en-US" dirty="0"/>
              <a:t> </a:t>
            </a:r>
          </a:p>
          <a:p>
            <a:r>
              <a:rPr lang="en-US" dirty="0"/>
              <a:t>$clean = </a:t>
            </a:r>
            <a:r>
              <a:rPr lang="en-US" dirty="0" err="1"/>
              <a:t>stripcslashes</a:t>
            </a:r>
            <a:r>
              <a:rPr lang="en-US" dirty="0"/>
              <a:t>($dirty);</a:t>
            </a:r>
          </a:p>
          <a:p>
            <a:r>
              <a:rPr lang="en-US" dirty="0"/>
              <a:t> </a:t>
            </a:r>
          </a:p>
          <a:p>
            <a:r>
              <a:rPr lang="en-US" dirty="0"/>
              <a:t>echo $clean;</a:t>
            </a:r>
          </a:p>
          <a:p>
            <a:r>
              <a:rPr lang="en-US" dirty="0"/>
              <a:t>?&gt;</a:t>
            </a:r>
          </a:p>
        </p:txBody>
      </p:sp>
      <p:sp>
        <p:nvSpPr>
          <p:cNvPr id="5" name="Rectangle 4"/>
          <p:cNvSpPr/>
          <p:nvPr/>
        </p:nvSpPr>
        <p:spPr>
          <a:xfrm>
            <a:off x="304800" y="3694332"/>
            <a:ext cx="8305800" cy="369332"/>
          </a:xfrm>
          <a:prstGeom prst="rect">
            <a:avLst/>
          </a:prstGeom>
        </p:spPr>
        <p:txBody>
          <a:bodyPr wrap="square">
            <a:spAutoFit/>
          </a:bodyPr>
          <a:lstStyle/>
          <a:p>
            <a:r>
              <a:rPr lang="en-US" dirty="0"/>
              <a:t>The </a:t>
            </a:r>
            <a:r>
              <a:rPr lang="en-US" b="1" dirty="0" err="1"/>
              <a:t>strstr</a:t>
            </a:r>
            <a:r>
              <a:rPr lang="en-US" b="1" dirty="0"/>
              <a:t>() </a:t>
            </a:r>
            <a:r>
              <a:rPr lang="en-US" dirty="0"/>
              <a:t>function searches for the first occurrence of a string inside another string.</a:t>
            </a:r>
          </a:p>
        </p:txBody>
      </p:sp>
      <p:sp>
        <p:nvSpPr>
          <p:cNvPr id="6" name="Rectangle 5"/>
          <p:cNvSpPr/>
          <p:nvPr/>
        </p:nvSpPr>
        <p:spPr>
          <a:xfrm>
            <a:off x="457200" y="4495800"/>
            <a:ext cx="8001000" cy="1477328"/>
          </a:xfrm>
          <a:prstGeom prst="rect">
            <a:avLst/>
          </a:prstGeom>
        </p:spPr>
        <p:txBody>
          <a:bodyPr wrap="square">
            <a:spAutoFit/>
          </a:bodyPr>
          <a:lstStyle/>
          <a:p>
            <a:r>
              <a:rPr lang="en-US" dirty="0"/>
              <a:t>&lt;?</a:t>
            </a:r>
            <a:r>
              <a:rPr lang="en-US" dirty="0" err="1"/>
              <a:t>php</a:t>
            </a:r>
            <a:endParaRPr lang="en-US" dirty="0"/>
          </a:p>
          <a:p>
            <a:r>
              <a:rPr lang="en-US" dirty="0"/>
              <a:t>$sentence = "PHP is a great open source software community.";</a:t>
            </a:r>
          </a:p>
          <a:p>
            <a:r>
              <a:rPr lang="en-US" dirty="0"/>
              <a:t> </a:t>
            </a:r>
          </a:p>
          <a:p>
            <a:r>
              <a:rPr lang="en-US" dirty="0"/>
              <a:t>echo </a:t>
            </a:r>
            <a:r>
              <a:rPr lang="en-US" dirty="0" err="1"/>
              <a:t>strstr</a:t>
            </a:r>
            <a:r>
              <a:rPr lang="en-US" dirty="0"/>
              <a:t>($sentence, 'great');</a:t>
            </a:r>
          </a:p>
          <a:p>
            <a:r>
              <a:rPr lang="en-US" dirty="0"/>
              <a:t>?&gt;</a:t>
            </a:r>
          </a:p>
        </p:txBody>
      </p:sp>
    </p:spTree>
    <p:extLst>
      <p:ext uri="{BB962C8B-B14F-4D97-AF65-F5344CB8AC3E}">
        <p14:creationId xmlns:p14="http://schemas.microsoft.com/office/powerpoint/2010/main" val="63633073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229600" cy="646331"/>
          </a:xfrm>
          <a:prstGeom prst="rect">
            <a:avLst/>
          </a:prstGeom>
        </p:spPr>
        <p:txBody>
          <a:bodyPr wrap="square">
            <a:spAutoFit/>
          </a:bodyPr>
          <a:lstStyle/>
          <a:p>
            <a:r>
              <a:rPr lang="en-US" dirty="0"/>
              <a:t> The </a:t>
            </a:r>
            <a:r>
              <a:rPr lang="en-US" b="1" dirty="0"/>
              <a:t>crypt() </a:t>
            </a:r>
            <a:r>
              <a:rPr lang="en-US" dirty="0"/>
              <a:t>function returns a string encrypted using DES, Blowfish, or MD5 algorithms.</a:t>
            </a:r>
          </a:p>
        </p:txBody>
      </p:sp>
      <p:sp>
        <p:nvSpPr>
          <p:cNvPr id="3" name="Rectangle 2"/>
          <p:cNvSpPr/>
          <p:nvPr/>
        </p:nvSpPr>
        <p:spPr>
          <a:xfrm>
            <a:off x="381000" y="1143000"/>
            <a:ext cx="8229600" cy="1477328"/>
          </a:xfrm>
          <a:prstGeom prst="rect">
            <a:avLst/>
          </a:prstGeom>
        </p:spPr>
        <p:txBody>
          <a:bodyPr wrap="square">
            <a:spAutoFit/>
          </a:bodyPr>
          <a:lstStyle/>
          <a:p>
            <a:r>
              <a:rPr lang="en-US" dirty="0"/>
              <a:t>$secret = crypt('Password123', '$2a$10$1qAz2wSx3eDc4rFv5tGb5t');</a:t>
            </a:r>
          </a:p>
          <a:p>
            <a:r>
              <a:rPr lang="en-US" dirty="0"/>
              <a:t> </a:t>
            </a:r>
          </a:p>
          <a:p>
            <a:r>
              <a:rPr lang="en-US" dirty="0"/>
              <a:t>echo "Can you guess what the characters of my password are?  You can use $secret for a hint.";</a:t>
            </a:r>
          </a:p>
          <a:p>
            <a:r>
              <a:rPr lang="en-US" dirty="0"/>
              <a:t>?&gt;</a:t>
            </a:r>
          </a:p>
        </p:txBody>
      </p:sp>
      <p:sp>
        <p:nvSpPr>
          <p:cNvPr id="4" name="Rectangle 3"/>
          <p:cNvSpPr/>
          <p:nvPr/>
        </p:nvSpPr>
        <p:spPr>
          <a:xfrm>
            <a:off x="374072" y="3276600"/>
            <a:ext cx="8541327" cy="646331"/>
          </a:xfrm>
          <a:prstGeom prst="rect">
            <a:avLst/>
          </a:prstGeom>
        </p:spPr>
        <p:txBody>
          <a:bodyPr wrap="square">
            <a:spAutoFit/>
          </a:bodyPr>
          <a:lstStyle/>
          <a:p>
            <a:r>
              <a:rPr lang="en-US" dirty="0"/>
              <a:t>The </a:t>
            </a:r>
            <a:r>
              <a:rPr lang="en-US" b="1" dirty="0"/>
              <a:t>nl2br() </a:t>
            </a:r>
            <a:r>
              <a:rPr lang="en-US" dirty="0"/>
              <a:t>function inserts HTML line breaks (&lt;</a:t>
            </a:r>
            <a:r>
              <a:rPr lang="en-US" dirty="0" err="1"/>
              <a:t>br</a:t>
            </a:r>
            <a:r>
              <a:rPr lang="en-US" dirty="0"/>
              <a:t>&gt; or &lt;</a:t>
            </a:r>
            <a:r>
              <a:rPr lang="en-US" dirty="0" err="1"/>
              <a:t>br</a:t>
            </a:r>
            <a:r>
              <a:rPr lang="en-US" dirty="0"/>
              <a:t> /&gt;) in front of each newline (n) in a string.</a:t>
            </a:r>
          </a:p>
        </p:txBody>
      </p:sp>
      <p:sp>
        <p:nvSpPr>
          <p:cNvPr id="5" name="Rectangle 4"/>
          <p:cNvSpPr/>
          <p:nvPr/>
        </p:nvSpPr>
        <p:spPr>
          <a:xfrm>
            <a:off x="381000" y="4343400"/>
            <a:ext cx="7772400" cy="923330"/>
          </a:xfrm>
          <a:prstGeom prst="rect">
            <a:avLst/>
          </a:prstGeom>
        </p:spPr>
        <p:txBody>
          <a:bodyPr wrap="square">
            <a:spAutoFit/>
          </a:bodyPr>
          <a:lstStyle/>
          <a:p>
            <a:r>
              <a:rPr lang="en-US" dirty="0"/>
              <a:t>&lt;?</a:t>
            </a:r>
            <a:r>
              <a:rPr lang="en-US" dirty="0" err="1"/>
              <a:t>php</a:t>
            </a:r>
            <a:endParaRPr lang="en-US" dirty="0"/>
          </a:p>
          <a:p>
            <a:r>
              <a:rPr lang="en-US" dirty="0"/>
              <a:t>echo nl2br("This is a piece of text on line 1.nYet this text is on line 2.");</a:t>
            </a:r>
          </a:p>
          <a:p>
            <a:r>
              <a:rPr lang="en-US" dirty="0"/>
              <a:t>?&gt;</a:t>
            </a:r>
          </a:p>
        </p:txBody>
      </p:sp>
    </p:spTree>
    <p:extLst>
      <p:ext uri="{BB962C8B-B14F-4D97-AF65-F5344CB8AC3E}">
        <p14:creationId xmlns:p14="http://schemas.microsoft.com/office/powerpoint/2010/main" val="763119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1766317" cy="369332"/>
          </a:xfrm>
          <a:prstGeom prst="rect">
            <a:avLst/>
          </a:prstGeom>
        </p:spPr>
        <p:txBody>
          <a:bodyPr wrap="none">
            <a:spAutoFit/>
          </a:bodyPr>
          <a:lstStyle/>
          <a:p>
            <a:pPr fontAlgn="base"/>
            <a:r>
              <a:rPr lang="en-US" b="1" dirty="0" smtClean="0"/>
              <a:t> Constant in PHP</a:t>
            </a:r>
            <a:endParaRPr lang="en-US" b="1" dirty="0"/>
          </a:p>
        </p:txBody>
      </p:sp>
      <p:sp>
        <p:nvSpPr>
          <p:cNvPr id="3" name="Rectangle 2"/>
          <p:cNvSpPr/>
          <p:nvPr/>
        </p:nvSpPr>
        <p:spPr>
          <a:xfrm>
            <a:off x="381000" y="674132"/>
            <a:ext cx="8153400" cy="646331"/>
          </a:xfrm>
          <a:prstGeom prst="rect">
            <a:avLst/>
          </a:prstGeom>
        </p:spPr>
        <p:txBody>
          <a:bodyPr wrap="square">
            <a:spAutoFit/>
          </a:bodyPr>
          <a:lstStyle/>
          <a:p>
            <a:r>
              <a:rPr lang="en-US" dirty="0"/>
              <a:t>A constant is a name or an identifier for a fixed value. Constant are like variables, except that once they are defined, they cannot be undefined or changed</a:t>
            </a:r>
          </a:p>
        </p:txBody>
      </p:sp>
      <p:sp>
        <p:nvSpPr>
          <p:cNvPr id="4" name="Rectangle 3"/>
          <p:cNvSpPr/>
          <p:nvPr/>
        </p:nvSpPr>
        <p:spPr>
          <a:xfrm>
            <a:off x="381000" y="1295400"/>
            <a:ext cx="8153400" cy="3139321"/>
          </a:xfrm>
          <a:prstGeom prst="rect">
            <a:avLst/>
          </a:prstGeom>
        </p:spPr>
        <p:txBody>
          <a:bodyPr wrap="square">
            <a:spAutoFit/>
          </a:bodyPr>
          <a:lstStyle/>
          <a:p>
            <a:r>
              <a:rPr lang="en-US" dirty="0"/>
              <a:t>&lt;body&gt;</a:t>
            </a:r>
          </a:p>
          <a:p>
            <a:endParaRPr lang="en-US" dirty="0"/>
          </a:p>
          <a:p>
            <a:r>
              <a:rPr lang="en-US" dirty="0"/>
              <a:t>&lt;?</a:t>
            </a:r>
            <a:r>
              <a:rPr lang="en-US" dirty="0" err="1"/>
              <a:t>php</a:t>
            </a:r>
            <a:endParaRPr lang="en-US" dirty="0"/>
          </a:p>
          <a:p>
            <a:r>
              <a:rPr lang="en-US" dirty="0"/>
              <a:t>// Defining constant</a:t>
            </a:r>
          </a:p>
          <a:p>
            <a:r>
              <a:rPr lang="en-US" dirty="0"/>
              <a:t>define("SITE_URL", "https://</a:t>
            </a:r>
            <a:r>
              <a:rPr lang="en-US" dirty="0" smtClean="0"/>
              <a:t>www.google.com</a:t>
            </a:r>
            <a:r>
              <a:rPr lang="en-US" dirty="0"/>
              <a:t>/");</a:t>
            </a:r>
          </a:p>
          <a:p>
            <a:r>
              <a:rPr lang="en-US" dirty="0"/>
              <a:t> </a:t>
            </a:r>
          </a:p>
          <a:p>
            <a:r>
              <a:rPr lang="en-US" dirty="0"/>
              <a:t>// Using constant</a:t>
            </a:r>
          </a:p>
          <a:p>
            <a:r>
              <a:rPr lang="en-US" dirty="0"/>
              <a:t>echo 'Thank you for visiting - ' . SITE_URL;</a:t>
            </a:r>
          </a:p>
          <a:p>
            <a:r>
              <a:rPr lang="en-US" dirty="0"/>
              <a:t>?&gt;</a:t>
            </a:r>
          </a:p>
          <a:p>
            <a:endParaRPr lang="en-US" dirty="0"/>
          </a:p>
          <a:p>
            <a:r>
              <a:rPr lang="en-US" dirty="0"/>
              <a:t>&lt;/body&gt;</a:t>
            </a:r>
          </a:p>
        </p:txBody>
      </p:sp>
      <p:sp>
        <p:nvSpPr>
          <p:cNvPr id="5" name="Rectangle 4"/>
          <p:cNvSpPr/>
          <p:nvPr/>
        </p:nvSpPr>
        <p:spPr>
          <a:xfrm>
            <a:off x="353290" y="4419600"/>
            <a:ext cx="8333509" cy="646331"/>
          </a:xfrm>
          <a:prstGeom prst="rect">
            <a:avLst/>
          </a:prstGeom>
          <a:solidFill>
            <a:srgbClr val="92D050"/>
          </a:solidFill>
        </p:spPr>
        <p:txBody>
          <a:bodyPr wrap="square">
            <a:spAutoFit/>
          </a:bodyPr>
          <a:lstStyle/>
          <a:p>
            <a:r>
              <a:rPr lang="en-US" dirty="0"/>
              <a:t> By storing the value in a constant instead of a variable, you can make sure that the value won't get changed accidentally when your application runs.</a:t>
            </a:r>
          </a:p>
        </p:txBody>
      </p:sp>
      <p:sp>
        <p:nvSpPr>
          <p:cNvPr id="6" name="Rectangle 5"/>
          <p:cNvSpPr/>
          <p:nvPr/>
        </p:nvSpPr>
        <p:spPr>
          <a:xfrm>
            <a:off x="353291" y="5257800"/>
            <a:ext cx="8333508" cy="646331"/>
          </a:xfrm>
          <a:prstGeom prst="rect">
            <a:avLst/>
          </a:prstGeom>
          <a:solidFill>
            <a:schemeClr val="accent5">
              <a:lumMod val="20000"/>
              <a:lumOff val="80000"/>
            </a:schemeClr>
          </a:solidFill>
        </p:spPr>
        <p:txBody>
          <a:bodyPr wrap="square">
            <a:spAutoFit/>
          </a:bodyPr>
          <a:lstStyle/>
          <a:p>
            <a:r>
              <a:rPr lang="en-US" b="1" dirty="0"/>
              <a:t>Note:</a:t>
            </a:r>
            <a:r>
              <a:rPr lang="en-US" dirty="0"/>
              <a:t> By convention, constant names are usually written in uppercase letters. This is for their easy identification and differentiation from variables in the source code.</a:t>
            </a:r>
          </a:p>
        </p:txBody>
      </p:sp>
    </p:spTree>
    <p:extLst>
      <p:ext uri="{BB962C8B-B14F-4D97-AF65-F5344CB8AC3E}">
        <p14:creationId xmlns:p14="http://schemas.microsoft.com/office/powerpoint/2010/main" val="239348016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4150239" cy="369332"/>
          </a:xfrm>
          <a:prstGeom prst="rect">
            <a:avLst/>
          </a:prstGeom>
        </p:spPr>
        <p:txBody>
          <a:bodyPr wrap="none">
            <a:spAutoFit/>
          </a:bodyPr>
          <a:lstStyle/>
          <a:p>
            <a:r>
              <a:rPr lang="en-US" dirty="0"/>
              <a:t>Difference Between $</a:t>
            </a:r>
            <a:r>
              <a:rPr lang="en-US" dirty="0" err="1"/>
              <a:t>var</a:t>
            </a:r>
            <a:r>
              <a:rPr lang="en-US" dirty="0"/>
              <a:t> and $$</a:t>
            </a:r>
            <a:r>
              <a:rPr lang="en-US" dirty="0" err="1"/>
              <a:t>var</a:t>
            </a:r>
            <a:r>
              <a:rPr lang="en-US" dirty="0"/>
              <a:t> in PHP</a:t>
            </a:r>
          </a:p>
        </p:txBody>
      </p:sp>
      <p:sp>
        <p:nvSpPr>
          <p:cNvPr id="3" name="Rectangle 2"/>
          <p:cNvSpPr/>
          <p:nvPr/>
        </p:nvSpPr>
        <p:spPr>
          <a:xfrm>
            <a:off x="263236" y="838200"/>
            <a:ext cx="8423564" cy="646331"/>
          </a:xfrm>
          <a:prstGeom prst="rect">
            <a:avLst/>
          </a:prstGeom>
        </p:spPr>
        <p:txBody>
          <a:bodyPr wrap="square">
            <a:spAutoFit/>
          </a:bodyPr>
          <a:lstStyle/>
          <a:p>
            <a:r>
              <a:rPr lang="en-US" dirty="0"/>
              <a:t>PHP $$</a:t>
            </a:r>
            <a:r>
              <a:rPr lang="en-US" dirty="0" err="1"/>
              <a:t>var</a:t>
            </a:r>
            <a:r>
              <a:rPr lang="en-US" dirty="0"/>
              <a:t> uses the value of the variable whose name is the value of $var. It means $$</a:t>
            </a:r>
            <a:r>
              <a:rPr lang="en-US" dirty="0" err="1"/>
              <a:t>var</a:t>
            </a:r>
            <a:r>
              <a:rPr lang="en-US" dirty="0"/>
              <a:t> is known as reference variable </a:t>
            </a:r>
          </a:p>
        </p:txBody>
      </p:sp>
      <p:sp>
        <p:nvSpPr>
          <p:cNvPr id="4" name="Rectangle 3"/>
          <p:cNvSpPr/>
          <p:nvPr/>
        </p:nvSpPr>
        <p:spPr>
          <a:xfrm>
            <a:off x="381000" y="1616977"/>
            <a:ext cx="4572000" cy="3693319"/>
          </a:xfrm>
          <a:prstGeom prst="rect">
            <a:avLst/>
          </a:prstGeom>
        </p:spPr>
        <p:txBody>
          <a:bodyPr>
            <a:spAutoFit/>
          </a:bodyPr>
          <a:lstStyle/>
          <a:p>
            <a:r>
              <a:rPr lang="en-US" dirty="0"/>
              <a:t>&lt;?</a:t>
            </a:r>
            <a:r>
              <a:rPr lang="en-US" dirty="0" err="1"/>
              <a:t>php</a:t>
            </a:r>
            <a:endParaRPr lang="en-US" dirty="0"/>
          </a:p>
          <a:p>
            <a:endParaRPr lang="en-US" dirty="0"/>
          </a:p>
          <a:p>
            <a:r>
              <a:rPr lang="en-US" dirty="0"/>
              <a:t>$name="Rajeev";</a:t>
            </a:r>
          </a:p>
          <a:p>
            <a:endParaRPr lang="en-US" dirty="0"/>
          </a:p>
          <a:p>
            <a:r>
              <a:rPr lang="en-US" dirty="0"/>
              <a:t>$name="</a:t>
            </a:r>
            <a:r>
              <a:rPr lang="en-US" dirty="0" err="1"/>
              <a:t>Sanjeev</a:t>
            </a:r>
            <a:r>
              <a:rPr lang="en-US" dirty="0"/>
              <a:t>";</a:t>
            </a:r>
          </a:p>
          <a:p>
            <a:endParaRPr lang="en-US" dirty="0"/>
          </a:p>
          <a:p>
            <a:r>
              <a:rPr lang="en-US" dirty="0"/>
              <a:t>echo $name."&lt;</a:t>
            </a:r>
            <a:r>
              <a:rPr lang="en-US" dirty="0" err="1"/>
              <a:t>br</a:t>
            </a:r>
            <a:r>
              <a:rPr lang="en-US" dirty="0"/>
              <a:t>/&gt;";</a:t>
            </a:r>
          </a:p>
          <a:p>
            <a:endParaRPr lang="en-US" dirty="0"/>
          </a:p>
          <a:p>
            <a:r>
              <a:rPr lang="en-US" dirty="0"/>
              <a:t>echo $name."&lt;</a:t>
            </a:r>
            <a:r>
              <a:rPr lang="en-US" dirty="0" err="1"/>
              <a:t>br</a:t>
            </a:r>
            <a:r>
              <a:rPr lang="en-US" dirty="0"/>
              <a:t>/&gt;";</a:t>
            </a:r>
          </a:p>
          <a:p>
            <a:endParaRPr lang="en-US" dirty="0"/>
          </a:p>
          <a:p>
            <a:r>
              <a:rPr lang="en-US" dirty="0"/>
              <a:t>echo $Rajeev;</a:t>
            </a:r>
          </a:p>
          <a:p>
            <a:r>
              <a:rPr lang="en-US" dirty="0"/>
              <a:t>	</a:t>
            </a:r>
          </a:p>
          <a:p>
            <a:r>
              <a:rPr lang="en-US" dirty="0"/>
              <a:t>?&gt;</a:t>
            </a:r>
          </a:p>
        </p:txBody>
      </p:sp>
      <p:sp>
        <p:nvSpPr>
          <p:cNvPr id="6" name="Rectangle 5"/>
          <p:cNvSpPr/>
          <p:nvPr/>
        </p:nvSpPr>
        <p:spPr>
          <a:xfrm>
            <a:off x="4399621" y="2438400"/>
            <a:ext cx="4572000" cy="4247317"/>
          </a:xfrm>
          <a:prstGeom prst="rect">
            <a:avLst/>
          </a:prstGeom>
        </p:spPr>
        <p:txBody>
          <a:bodyPr>
            <a:spAutoFit/>
          </a:bodyPr>
          <a:lstStyle/>
          <a:p>
            <a:r>
              <a:rPr lang="en-US" dirty="0"/>
              <a:t>&lt;?</a:t>
            </a:r>
            <a:r>
              <a:rPr lang="en-US" dirty="0" err="1"/>
              <a:t>php</a:t>
            </a:r>
            <a:endParaRPr lang="en-US" dirty="0"/>
          </a:p>
          <a:p>
            <a:r>
              <a:rPr lang="en-US" dirty="0"/>
              <a:t>	</a:t>
            </a:r>
          </a:p>
          <a:p>
            <a:r>
              <a:rPr lang="en-US" dirty="0"/>
              <a:t>$name="Ravi";</a:t>
            </a:r>
          </a:p>
          <a:p>
            <a:r>
              <a:rPr lang="en-US" dirty="0"/>
              <a:t>	</a:t>
            </a:r>
          </a:p>
          <a:p>
            <a:r>
              <a:rPr lang="en-US" dirty="0"/>
              <a:t>${$name}="</a:t>
            </a:r>
            <a:r>
              <a:rPr lang="en-US" dirty="0" err="1"/>
              <a:t>Ranjan</a:t>
            </a:r>
            <a:r>
              <a:rPr lang="en-US" dirty="0"/>
              <a:t>";</a:t>
            </a:r>
          </a:p>
          <a:p>
            <a:r>
              <a:rPr lang="en-US" dirty="0"/>
              <a:t>	</a:t>
            </a:r>
          </a:p>
          <a:p>
            <a:r>
              <a:rPr lang="en-US" dirty="0"/>
              <a:t>${${$name}}="</a:t>
            </a:r>
            <a:r>
              <a:rPr lang="en-US" dirty="0" err="1"/>
              <a:t>Rexx</a:t>
            </a:r>
            <a:r>
              <a:rPr lang="en-US" dirty="0"/>
              <a:t>";</a:t>
            </a:r>
          </a:p>
          <a:p>
            <a:r>
              <a:rPr lang="en-US" dirty="0"/>
              <a:t>	</a:t>
            </a:r>
          </a:p>
          <a:p>
            <a:r>
              <a:rPr lang="en-US" dirty="0"/>
              <a:t>echo $name;</a:t>
            </a:r>
          </a:p>
          <a:p>
            <a:r>
              <a:rPr lang="en-US" dirty="0"/>
              <a:t>	</a:t>
            </a:r>
          </a:p>
          <a:p>
            <a:r>
              <a:rPr lang="en-US" dirty="0"/>
              <a:t>echo ${$name};</a:t>
            </a:r>
          </a:p>
          <a:p>
            <a:r>
              <a:rPr lang="en-US" dirty="0"/>
              <a:t>	</a:t>
            </a:r>
          </a:p>
          <a:p>
            <a:r>
              <a:rPr lang="en-US" dirty="0"/>
              <a:t>echo ${${$name}};</a:t>
            </a:r>
          </a:p>
          <a:p>
            <a:r>
              <a:rPr lang="en-US" dirty="0"/>
              <a:t>  </a:t>
            </a:r>
          </a:p>
          <a:p>
            <a:r>
              <a:rPr lang="en-US" dirty="0"/>
              <a:t>?&gt;</a:t>
            </a:r>
          </a:p>
        </p:txBody>
      </p:sp>
    </p:spTree>
    <p:extLst>
      <p:ext uri="{BB962C8B-B14F-4D97-AF65-F5344CB8AC3E}">
        <p14:creationId xmlns:p14="http://schemas.microsoft.com/office/powerpoint/2010/main" val="267480108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829" y="228600"/>
            <a:ext cx="2956259" cy="369332"/>
          </a:xfrm>
          <a:prstGeom prst="rect">
            <a:avLst/>
          </a:prstGeom>
        </p:spPr>
        <p:txBody>
          <a:bodyPr wrap="none">
            <a:spAutoFit/>
          </a:bodyPr>
          <a:lstStyle/>
          <a:p>
            <a:r>
              <a:rPr lang="en-US" dirty="0"/>
              <a:t>Super Global Variables in PHP</a:t>
            </a:r>
          </a:p>
        </p:txBody>
      </p:sp>
      <p:sp>
        <p:nvSpPr>
          <p:cNvPr id="3" name="Rectangle 2"/>
          <p:cNvSpPr/>
          <p:nvPr/>
        </p:nvSpPr>
        <p:spPr>
          <a:xfrm>
            <a:off x="990600" y="838200"/>
            <a:ext cx="2939779" cy="369332"/>
          </a:xfrm>
          <a:prstGeom prst="rect">
            <a:avLst/>
          </a:prstGeom>
        </p:spPr>
        <p:txBody>
          <a:bodyPr wrap="none">
            <a:spAutoFit/>
          </a:bodyPr>
          <a:lstStyle/>
          <a:p>
            <a:r>
              <a:rPr lang="en-US" dirty="0"/>
              <a:t>$_GET["</a:t>
            </a:r>
            <a:r>
              <a:rPr lang="en-US" dirty="0" err="1"/>
              <a:t>FormElementName</a:t>
            </a:r>
            <a:r>
              <a:rPr lang="en-US" dirty="0"/>
              <a:t>"]</a:t>
            </a:r>
          </a:p>
        </p:txBody>
      </p:sp>
      <p:sp>
        <p:nvSpPr>
          <p:cNvPr id="4" name="Rectangle 3"/>
          <p:cNvSpPr/>
          <p:nvPr/>
        </p:nvSpPr>
        <p:spPr>
          <a:xfrm>
            <a:off x="990600" y="1295400"/>
            <a:ext cx="3056799" cy="369332"/>
          </a:xfrm>
          <a:prstGeom prst="rect">
            <a:avLst/>
          </a:prstGeom>
        </p:spPr>
        <p:txBody>
          <a:bodyPr wrap="none">
            <a:spAutoFit/>
          </a:bodyPr>
          <a:lstStyle/>
          <a:p>
            <a:r>
              <a:rPr lang="en-US" dirty="0"/>
              <a:t>$_POST["</a:t>
            </a:r>
            <a:r>
              <a:rPr lang="en-US" dirty="0" err="1"/>
              <a:t>FormElementName</a:t>
            </a:r>
            <a:r>
              <a:rPr lang="en-US" dirty="0"/>
              <a:t>"]</a:t>
            </a:r>
          </a:p>
        </p:txBody>
      </p:sp>
      <p:sp>
        <p:nvSpPr>
          <p:cNvPr id="5" name="Rectangle 4"/>
          <p:cNvSpPr/>
          <p:nvPr/>
        </p:nvSpPr>
        <p:spPr>
          <a:xfrm>
            <a:off x="990600" y="1752600"/>
            <a:ext cx="3432478" cy="369332"/>
          </a:xfrm>
          <a:prstGeom prst="rect">
            <a:avLst/>
          </a:prstGeom>
        </p:spPr>
        <p:txBody>
          <a:bodyPr wrap="none">
            <a:spAutoFit/>
          </a:bodyPr>
          <a:lstStyle/>
          <a:p>
            <a:r>
              <a:rPr lang="en-US" dirty="0"/>
              <a:t>$_REQUEST["</a:t>
            </a:r>
            <a:r>
              <a:rPr lang="en-US" dirty="0" err="1"/>
              <a:t>FormElementName</a:t>
            </a:r>
            <a:r>
              <a:rPr lang="en-US" dirty="0"/>
              <a:t>"]</a:t>
            </a:r>
          </a:p>
        </p:txBody>
      </p:sp>
      <p:sp>
        <p:nvSpPr>
          <p:cNvPr id="6" name="Rectangle 5"/>
          <p:cNvSpPr/>
          <p:nvPr/>
        </p:nvSpPr>
        <p:spPr>
          <a:xfrm>
            <a:off x="990600" y="2209800"/>
            <a:ext cx="3046540" cy="369332"/>
          </a:xfrm>
          <a:prstGeom prst="rect">
            <a:avLst/>
          </a:prstGeom>
        </p:spPr>
        <p:txBody>
          <a:bodyPr wrap="none">
            <a:spAutoFit/>
          </a:bodyPr>
          <a:lstStyle/>
          <a:p>
            <a:r>
              <a:rPr lang="en-US" dirty="0"/>
              <a:t>$_FILES["</a:t>
            </a:r>
            <a:r>
              <a:rPr lang="en-US" dirty="0" err="1"/>
              <a:t>FormElementName</a:t>
            </a:r>
            <a:r>
              <a:rPr lang="en-US" dirty="0"/>
              <a:t>"]</a:t>
            </a:r>
          </a:p>
        </p:txBody>
      </p:sp>
      <p:sp>
        <p:nvSpPr>
          <p:cNvPr id="7" name="Rectangle 6"/>
          <p:cNvSpPr/>
          <p:nvPr/>
        </p:nvSpPr>
        <p:spPr>
          <a:xfrm>
            <a:off x="990600" y="2667000"/>
            <a:ext cx="4385368" cy="369332"/>
          </a:xfrm>
          <a:prstGeom prst="rect">
            <a:avLst/>
          </a:prstGeom>
        </p:spPr>
        <p:txBody>
          <a:bodyPr wrap="none">
            <a:spAutoFit/>
          </a:bodyPr>
          <a:lstStyle/>
          <a:p>
            <a:r>
              <a:rPr lang="en-US" dirty="0"/>
              <a:t>$_FILES["</a:t>
            </a:r>
            <a:r>
              <a:rPr lang="en-US" dirty="0" err="1"/>
              <a:t>FormElementName</a:t>
            </a:r>
            <a:r>
              <a:rPr lang="en-US" dirty="0"/>
              <a:t>"]["</a:t>
            </a:r>
            <a:r>
              <a:rPr lang="en-US" dirty="0" err="1"/>
              <a:t>ArrayIndex</a:t>
            </a:r>
            <a:r>
              <a:rPr lang="en-US" dirty="0"/>
              <a:t>"]</a:t>
            </a:r>
          </a:p>
        </p:txBody>
      </p:sp>
      <p:sp>
        <p:nvSpPr>
          <p:cNvPr id="8" name="Rectangle 7"/>
          <p:cNvSpPr/>
          <p:nvPr/>
        </p:nvSpPr>
        <p:spPr>
          <a:xfrm>
            <a:off x="914400" y="3124200"/>
            <a:ext cx="2905924" cy="369332"/>
          </a:xfrm>
          <a:prstGeom prst="rect">
            <a:avLst/>
          </a:prstGeom>
        </p:spPr>
        <p:txBody>
          <a:bodyPr wrap="none">
            <a:spAutoFit/>
          </a:bodyPr>
          <a:lstStyle/>
          <a:p>
            <a:r>
              <a:rPr lang="en-US" dirty="0"/>
              <a:t> $_SESSION["</a:t>
            </a:r>
            <a:r>
              <a:rPr lang="en-US" dirty="0" err="1"/>
              <a:t>VariableName</a:t>
            </a:r>
            <a:r>
              <a:rPr lang="en-US" dirty="0"/>
              <a:t>"]</a:t>
            </a:r>
          </a:p>
        </p:txBody>
      </p:sp>
      <p:sp>
        <p:nvSpPr>
          <p:cNvPr id="9" name="Rectangle 8"/>
          <p:cNvSpPr/>
          <p:nvPr/>
        </p:nvSpPr>
        <p:spPr>
          <a:xfrm>
            <a:off x="990600" y="3581400"/>
            <a:ext cx="2782685" cy="369332"/>
          </a:xfrm>
          <a:prstGeom prst="rect">
            <a:avLst/>
          </a:prstGeom>
        </p:spPr>
        <p:txBody>
          <a:bodyPr wrap="none">
            <a:spAutoFit/>
          </a:bodyPr>
          <a:lstStyle/>
          <a:p>
            <a:r>
              <a:rPr lang="en-US" dirty="0"/>
              <a:t>$_COOKIE["</a:t>
            </a:r>
            <a:r>
              <a:rPr lang="en-US" dirty="0" err="1"/>
              <a:t>VariableName</a:t>
            </a:r>
            <a:r>
              <a:rPr lang="en-US" dirty="0"/>
              <a:t>"]</a:t>
            </a:r>
          </a:p>
        </p:txBody>
      </p:sp>
      <p:sp>
        <p:nvSpPr>
          <p:cNvPr id="10" name="Rectangle 9"/>
          <p:cNvSpPr/>
          <p:nvPr/>
        </p:nvSpPr>
        <p:spPr>
          <a:xfrm>
            <a:off x="1066800" y="4038600"/>
            <a:ext cx="2847831" cy="369332"/>
          </a:xfrm>
          <a:prstGeom prst="rect">
            <a:avLst/>
          </a:prstGeom>
        </p:spPr>
        <p:txBody>
          <a:bodyPr wrap="none">
            <a:spAutoFit/>
          </a:bodyPr>
          <a:lstStyle/>
          <a:p>
            <a:r>
              <a:rPr lang="en-US" dirty="0"/>
              <a:t>$_SERVER["</a:t>
            </a:r>
            <a:r>
              <a:rPr lang="en-US" dirty="0" err="1"/>
              <a:t>ConstantName</a:t>
            </a:r>
            <a:r>
              <a:rPr lang="en-US" dirty="0"/>
              <a:t>"]</a:t>
            </a:r>
          </a:p>
        </p:txBody>
      </p:sp>
      <p:sp>
        <p:nvSpPr>
          <p:cNvPr id="11" name="Rectangle 10"/>
          <p:cNvSpPr/>
          <p:nvPr/>
        </p:nvSpPr>
        <p:spPr>
          <a:xfrm>
            <a:off x="4409628" y="5105400"/>
            <a:ext cx="4572000" cy="1477328"/>
          </a:xfrm>
          <a:prstGeom prst="rect">
            <a:avLst/>
          </a:prstGeom>
        </p:spPr>
        <p:txBody>
          <a:bodyPr>
            <a:spAutoFit/>
          </a:bodyPr>
          <a:lstStyle/>
          <a:p>
            <a:r>
              <a:rPr lang="en-US" dirty="0"/>
              <a:t> $_SERVER["SERVER_PORT"]</a:t>
            </a:r>
          </a:p>
          <a:p>
            <a:endParaRPr lang="en-US" dirty="0"/>
          </a:p>
          <a:p>
            <a:r>
              <a:rPr lang="en-US" dirty="0"/>
              <a:t>$_SERVER["SERVER_NAME"]</a:t>
            </a:r>
          </a:p>
          <a:p>
            <a:endParaRPr lang="en-US" dirty="0"/>
          </a:p>
          <a:p>
            <a:r>
              <a:rPr lang="en-US" dirty="0"/>
              <a:t>$_SERVER["REQUEST_URI"]</a:t>
            </a:r>
          </a:p>
        </p:txBody>
      </p:sp>
    </p:spTree>
    <p:extLst>
      <p:ext uri="{BB962C8B-B14F-4D97-AF65-F5344CB8AC3E}">
        <p14:creationId xmlns:p14="http://schemas.microsoft.com/office/powerpoint/2010/main" val="15215362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1682384" cy="369332"/>
          </a:xfrm>
          <a:prstGeom prst="rect">
            <a:avLst/>
          </a:prstGeom>
        </p:spPr>
        <p:txBody>
          <a:bodyPr wrap="none">
            <a:spAutoFit/>
          </a:bodyPr>
          <a:lstStyle/>
          <a:p>
            <a:r>
              <a:rPr lang="en-US" dirty="0"/>
              <a:t>Constant in PHP</a:t>
            </a:r>
          </a:p>
        </p:txBody>
      </p:sp>
      <p:sp>
        <p:nvSpPr>
          <p:cNvPr id="3" name="Rectangle 2"/>
          <p:cNvSpPr/>
          <p:nvPr/>
        </p:nvSpPr>
        <p:spPr>
          <a:xfrm>
            <a:off x="381000" y="762000"/>
            <a:ext cx="8305800" cy="1200329"/>
          </a:xfrm>
          <a:prstGeom prst="rect">
            <a:avLst/>
          </a:prstGeom>
        </p:spPr>
        <p:txBody>
          <a:bodyPr wrap="square">
            <a:spAutoFit/>
          </a:bodyPr>
          <a:lstStyle/>
          <a:p>
            <a:pPr marL="285750" indent="-285750">
              <a:buFont typeface="Wingdings" pitchFamily="2" charset="2"/>
              <a:buChar char="ü"/>
            </a:pPr>
            <a:r>
              <a:rPr lang="en-US" dirty="0"/>
              <a:t>Constants are PHP container that remain constant and never change</a:t>
            </a:r>
          </a:p>
          <a:p>
            <a:pPr marL="285750" indent="-285750">
              <a:buFont typeface="Wingdings" pitchFamily="2" charset="2"/>
              <a:buChar char="ü"/>
            </a:pPr>
            <a:r>
              <a:rPr lang="en-US" dirty="0"/>
              <a:t>Constants are used for data that is unchanged at multiple place within our program.</a:t>
            </a:r>
          </a:p>
          <a:p>
            <a:pPr marL="285750" indent="-285750">
              <a:buFont typeface="Wingdings" pitchFamily="2" charset="2"/>
              <a:buChar char="ü"/>
            </a:pPr>
            <a:r>
              <a:rPr lang="en-US" dirty="0"/>
              <a:t>Variables are temporary storage while Constants are permanent.</a:t>
            </a:r>
          </a:p>
          <a:p>
            <a:pPr marL="285750" indent="-285750">
              <a:buFont typeface="Wingdings" pitchFamily="2" charset="2"/>
              <a:buChar char="ü"/>
            </a:pPr>
            <a:r>
              <a:rPr lang="en-US" dirty="0"/>
              <a:t>Use Constants for values that remain fixed and referenced multiple times.</a:t>
            </a:r>
          </a:p>
        </p:txBody>
      </p:sp>
      <p:sp>
        <p:nvSpPr>
          <p:cNvPr id="4" name="Rectangle 3"/>
          <p:cNvSpPr/>
          <p:nvPr/>
        </p:nvSpPr>
        <p:spPr>
          <a:xfrm>
            <a:off x="1566507" y="2153483"/>
            <a:ext cx="5672493" cy="4247317"/>
          </a:xfrm>
          <a:prstGeom prst="rect">
            <a:avLst/>
          </a:prstGeom>
        </p:spPr>
        <p:txBody>
          <a:bodyPr wrap="square">
            <a:spAutoFit/>
          </a:bodyPr>
          <a:lstStyle/>
          <a:p>
            <a:r>
              <a:rPr lang="en-US" dirty="0"/>
              <a:t>&lt;?</a:t>
            </a:r>
            <a:r>
              <a:rPr lang="en-US" dirty="0" err="1"/>
              <a:t>php</a:t>
            </a:r>
            <a:endParaRPr lang="en-US" dirty="0"/>
          </a:p>
          <a:p>
            <a:endParaRPr lang="en-US" dirty="0"/>
          </a:p>
          <a:p>
            <a:r>
              <a:rPr lang="en-US" dirty="0"/>
              <a:t>//define exchange rate</a:t>
            </a:r>
          </a:p>
          <a:p>
            <a:r>
              <a:rPr lang="en-US" dirty="0"/>
              <a:t>//1.00 USD= 0.80 EUR</a:t>
            </a:r>
          </a:p>
          <a:p>
            <a:r>
              <a:rPr lang="en-US" dirty="0"/>
              <a:t>define('EXCHANGE_RATE',0.80);</a:t>
            </a:r>
          </a:p>
          <a:p>
            <a:endParaRPr lang="en-US" dirty="0"/>
          </a:p>
          <a:p>
            <a:r>
              <a:rPr lang="en-US" dirty="0"/>
              <a:t>//define number of dollars</a:t>
            </a:r>
          </a:p>
          <a:p>
            <a:r>
              <a:rPr lang="en-US" dirty="0"/>
              <a:t>$dollars=150;</a:t>
            </a:r>
          </a:p>
          <a:p>
            <a:endParaRPr lang="en-US" dirty="0"/>
          </a:p>
          <a:p>
            <a:r>
              <a:rPr lang="en-US" dirty="0"/>
              <a:t>//perform conversion and print result</a:t>
            </a:r>
          </a:p>
          <a:p>
            <a:r>
              <a:rPr lang="en-US" dirty="0"/>
              <a:t>$euros=$dollars*EXCHANGE_RATE;</a:t>
            </a:r>
          </a:p>
          <a:p>
            <a:endParaRPr lang="en-US" dirty="0"/>
          </a:p>
          <a:p>
            <a:r>
              <a:rPr lang="en-US" dirty="0"/>
              <a:t>echo "$dollars USD is equivalent to :$euros EUR";</a:t>
            </a:r>
          </a:p>
          <a:p>
            <a:endParaRPr lang="en-US" dirty="0"/>
          </a:p>
          <a:p>
            <a:r>
              <a:rPr lang="en-US" dirty="0"/>
              <a:t>?&gt;	</a:t>
            </a:r>
          </a:p>
        </p:txBody>
      </p:sp>
    </p:spTree>
    <p:extLst>
      <p:ext uri="{BB962C8B-B14F-4D97-AF65-F5344CB8AC3E}">
        <p14:creationId xmlns:p14="http://schemas.microsoft.com/office/powerpoint/2010/main" val="360763124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2084738" cy="369332"/>
          </a:xfrm>
          <a:prstGeom prst="rect">
            <a:avLst/>
          </a:prstGeom>
        </p:spPr>
        <p:txBody>
          <a:bodyPr wrap="none">
            <a:spAutoFit/>
          </a:bodyPr>
          <a:lstStyle/>
          <a:p>
            <a:r>
              <a:rPr lang="en-US" dirty="0" err="1"/>
              <a:t>PHP:Magic</a:t>
            </a:r>
            <a:r>
              <a:rPr lang="en-US" dirty="0"/>
              <a:t> Constant</a:t>
            </a:r>
          </a:p>
        </p:txBody>
      </p:sp>
      <p:sp>
        <p:nvSpPr>
          <p:cNvPr id="3" name="Rectangle 2"/>
          <p:cNvSpPr/>
          <p:nvPr/>
        </p:nvSpPr>
        <p:spPr>
          <a:xfrm>
            <a:off x="609600" y="762000"/>
            <a:ext cx="7848600" cy="2031325"/>
          </a:xfrm>
          <a:prstGeom prst="rect">
            <a:avLst/>
          </a:prstGeom>
        </p:spPr>
        <p:txBody>
          <a:bodyPr wrap="square">
            <a:spAutoFit/>
          </a:bodyPr>
          <a:lstStyle/>
          <a:p>
            <a:r>
              <a:rPr lang="en-US" dirty="0"/>
              <a:t>__LINE__	</a:t>
            </a:r>
            <a:r>
              <a:rPr lang="en-US" dirty="0" smtClean="0"/>
              <a:t>		The </a:t>
            </a:r>
            <a:r>
              <a:rPr lang="en-US" dirty="0"/>
              <a:t>current line number of the file</a:t>
            </a:r>
            <a:r>
              <a:rPr lang="en-US" dirty="0" smtClean="0"/>
              <a:t>.</a:t>
            </a:r>
            <a:endParaRPr lang="en-US" dirty="0"/>
          </a:p>
          <a:p>
            <a:r>
              <a:rPr lang="en-US" dirty="0"/>
              <a:t>__FILE__	</a:t>
            </a:r>
            <a:r>
              <a:rPr lang="en-US" dirty="0" smtClean="0"/>
              <a:t>		The </a:t>
            </a:r>
            <a:r>
              <a:rPr lang="en-US" dirty="0"/>
              <a:t>full path and filename of the file.</a:t>
            </a:r>
          </a:p>
          <a:p>
            <a:r>
              <a:rPr lang="en-US" dirty="0"/>
              <a:t>__FUNCTION__	</a:t>
            </a:r>
            <a:r>
              <a:rPr lang="en-US" dirty="0" smtClean="0"/>
              <a:t>	The </a:t>
            </a:r>
            <a:r>
              <a:rPr lang="en-US" dirty="0"/>
              <a:t>function name</a:t>
            </a:r>
          </a:p>
          <a:p>
            <a:r>
              <a:rPr lang="en-US" dirty="0"/>
              <a:t>__CLASS__	</a:t>
            </a:r>
            <a:r>
              <a:rPr lang="en-US" dirty="0" smtClean="0"/>
              <a:t>	The </a:t>
            </a:r>
            <a:r>
              <a:rPr lang="en-US" dirty="0"/>
              <a:t>class name</a:t>
            </a:r>
          </a:p>
          <a:p>
            <a:r>
              <a:rPr lang="en-US" dirty="0"/>
              <a:t>__METHOD__	</a:t>
            </a:r>
            <a:r>
              <a:rPr lang="en-US" dirty="0" smtClean="0"/>
              <a:t>	The </a:t>
            </a:r>
            <a:r>
              <a:rPr lang="en-US" dirty="0"/>
              <a:t>class method name</a:t>
            </a:r>
          </a:p>
          <a:p>
            <a:r>
              <a:rPr lang="en-US" dirty="0"/>
              <a:t>PHP_VERSION	</a:t>
            </a:r>
            <a:r>
              <a:rPr lang="en-US" dirty="0" smtClean="0"/>
              <a:t>	The </a:t>
            </a:r>
            <a:r>
              <a:rPr lang="en-US" dirty="0"/>
              <a:t>PHP version</a:t>
            </a:r>
          </a:p>
          <a:p>
            <a:r>
              <a:rPr lang="en-US" dirty="0"/>
              <a:t>PHP_INT_MAX	</a:t>
            </a:r>
            <a:r>
              <a:rPr lang="en-US" dirty="0" smtClean="0"/>
              <a:t>	The </a:t>
            </a:r>
            <a:r>
              <a:rPr lang="en-US" dirty="0"/>
              <a:t>PHP integer value limit</a:t>
            </a:r>
          </a:p>
        </p:txBody>
      </p:sp>
      <p:sp>
        <p:nvSpPr>
          <p:cNvPr id="4" name="Rectangle 3"/>
          <p:cNvSpPr/>
          <p:nvPr/>
        </p:nvSpPr>
        <p:spPr>
          <a:xfrm>
            <a:off x="616526" y="2971800"/>
            <a:ext cx="7765473" cy="2308324"/>
          </a:xfrm>
          <a:prstGeom prst="rect">
            <a:avLst/>
          </a:prstGeom>
        </p:spPr>
        <p:txBody>
          <a:bodyPr wrap="square">
            <a:spAutoFit/>
          </a:bodyPr>
          <a:lstStyle/>
          <a:p>
            <a:r>
              <a:rPr lang="en-US" dirty="0"/>
              <a:t>&lt;?</a:t>
            </a:r>
            <a:r>
              <a:rPr lang="en-US" dirty="0" err="1"/>
              <a:t>php</a:t>
            </a:r>
            <a:endParaRPr lang="en-US" dirty="0"/>
          </a:p>
          <a:p>
            <a:endParaRPr lang="en-US" dirty="0"/>
          </a:p>
          <a:p>
            <a:r>
              <a:rPr lang="en-US" dirty="0"/>
              <a:t>echo "The Line number : ". __LINE</a:t>
            </a:r>
            <a:r>
              <a:rPr lang="en-US" dirty="0" smtClean="0"/>
              <a:t>__;</a:t>
            </a:r>
          </a:p>
          <a:p>
            <a:r>
              <a:rPr lang="en-US" dirty="0"/>
              <a:t>echo "Your file name :". __FILE</a:t>
            </a:r>
            <a:r>
              <a:rPr lang="en-US" dirty="0" smtClean="0"/>
              <a:t>__;</a:t>
            </a:r>
          </a:p>
          <a:p>
            <a:r>
              <a:rPr lang="en-US" dirty="0"/>
              <a:t>echo "Current PHP Version you are using : ".PHP_VERSION</a:t>
            </a:r>
            <a:r>
              <a:rPr lang="en-US" dirty="0" smtClean="0"/>
              <a:t>;</a:t>
            </a:r>
          </a:p>
          <a:p>
            <a:r>
              <a:rPr lang="en-US"/>
              <a:t>echo "Integer Maximum Value : ".PHP_INT_MAX;</a:t>
            </a:r>
            <a:endParaRPr lang="en-US" dirty="0"/>
          </a:p>
          <a:p>
            <a:endParaRPr lang="en-US" dirty="0"/>
          </a:p>
          <a:p>
            <a:r>
              <a:rPr lang="en-US" dirty="0"/>
              <a:t>?&gt;</a:t>
            </a:r>
          </a:p>
        </p:txBody>
      </p:sp>
    </p:spTree>
    <p:extLst>
      <p:ext uri="{BB962C8B-B14F-4D97-AF65-F5344CB8AC3E}">
        <p14:creationId xmlns:p14="http://schemas.microsoft.com/office/powerpoint/2010/main" val="159170082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 y="63103"/>
            <a:ext cx="8915400" cy="6740307"/>
          </a:xfrm>
          <a:prstGeom prst="rect">
            <a:avLst/>
          </a:prstGeom>
        </p:spPr>
        <p:txBody>
          <a:bodyPr wrap="square">
            <a:spAutoFit/>
          </a:bodyPr>
          <a:lstStyle/>
          <a:p>
            <a:r>
              <a:rPr lang="en-US" dirty="0"/>
              <a:t>&lt;?</a:t>
            </a:r>
            <a:r>
              <a:rPr lang="en-US" dirty="0" err="1"/>
              <a:t>php</a:t>
            </a:r>
            <a:endParaRPr lang="en-US" dirty="0"/>
          </a:p>
          <a:p>
            <a:endParaRPr lang="en-US" dirty="0"/>
          </a:p>
          <a:p>
            <a:r>
              <a:rPr lang="en-US" dirty="0"/>
              <a:t>class </a:t>
            </a:r>
            <a:r>
              <a:rPr lang="en-US" dirty="0" smtClean="0"/>
              <a:t>demo{</a:t>
            </a:r>
            <a:endParaRPr lang="en-US" dirty="0"/>
          </a:p>
          <a:p>
            <a:endParaRPr lang="en-US" dirty="0"/>
          </a:p>
          <a:p>
            <a:r>
              <a:rPr lang="en-US" dirty="0"/>
              <a:t>function test()</a:t>
            </a:r>
          </a:p>
          <a:p>
            <a:endParaRPr lang="en-US" dirty="0"/>
          </a:p>
          <a:p>
            <a:r>
              <a:rPr lang="en-US" dirty="0" smtClean="0"/>
              <a:t>{	echo </a:t>
            </a:r>
            <a:r>
              <a:rPr lang="en-US" dirty="0"/>
              <a:t>"Function of demo class : ". __FUNCTION__ ."&lt;</a:t>
            </a:r>
            <a:r>
              <a:rPr lang="en-US" dirty="0" err="1"/>
              <a:t>br</a:t>
            </a:r>
            <a:r>
              <a:rPr lang="en-US" dirty="0" smtClean="0"/>
              <a:t>/&gt;";  }</a:t>
            </a:r>
            <a:endParaRPr lang="en-US" dirty="0"/>
          </a:p>
          <a:p>
            <a:endParaRPr lang="en-US" dirty="0"/>
          </a:p>
          <a:p>
            <a:r>
              <a:rPr lang="en-US" dirty="0"/>
              <a:t>function </a:t>
            </a:r>
            <a:r>
              <a:rPr lang="en-US" dirty="0" err="1"/>
              <a:t>testme</a:t>
            </a:r>
            <a:r>
              <a:rPr lang="en-US" dirty="0" smtClean="0"/>
              <a:t>(){</a:t>
            </a:r>
            <a:endParaRPr lang="en-US" dirty="0"/>
          </a:p>
          <a:p>
            <a:endParaRPr lang="en-US" dirty="0"/>
          </a:p>
          <a:p>
            <a:r>
              <a:rPr lang="en-US" dirty="0"/>
              <a:t>echo "Method of demo class : ". __METHOD__ ."&lt;</a:t>
            </a:r>
            <a:r>
              <a:rPr lang="en-US" dirty="0" err="1"/>
              <a:t>br</a:t>
            </a:r>
            <a:r>
              <a:rPr lang="en-US" dirty="0"/>
              <a:t>/&gt;";</a:t>
            </a:r>
          </a:p>
          <a:p>
            <a:endParaRPr lang="en-US" dirty="0"/>
          </a:p>
          <a:p>
            <a:r>
              <a:rPr lang="en-US" dirty="0"/>
              <a:t>echo "Class : ". __CLASS__;</a:t>
            </a:r>
          </a:p>
          <a:p>
            <a:r>
              <a:rPr lang="en-US" dirty="0"/>
              <a:t>				</a:t>
            </a:r>
          </a:p>
          <a:p>
            <a:r>
              <a:rPr lang="en-US" dirty="0" smtClean="0"/>
              <a:t>}  }</a:t>
            </a:r>
            <a:endParaRPr lang="en-US" dirty="0"/>
          </a:p>
          <a:p>
            <a:endParaRPr lang="en-US" dirty="0" smtClean="0"/>
          </a:p>
          <a:p>
            <a:r>
              <a:rPr lang="en-US" dirty="0"/>
              <a:t>$object=new demo();</a:t>
            </a:r>
          </a:p>
          <a:p>
            <a:endParaRPr lang="en-US" dirty="0"/>
          </a:p>
          <a:p>
            <a:r>
              <a:rPr lang="en-US" dirty="0"/>
              <a:t>$object-&gt;test();</a:t>
            </a:r>
          </a:p>
          <a:p>
            <a:endParaRPr lang="en-US" dirty="0"/>
          </a:p>
          <a:p>
            <a:r>
              <a:rPr lang="en-US" dirty="0"/>
              <a:t>$object-&gt;</a:t>
            </a:r>
            <a:r>
              <a:rPr lang="en-US" dirty="0" err="1"/>
              <a:t>testme</a:t>
            </a:r>
            <a:r>
              <a:rPr lang="en-US" dirty="0"/>
              <a:t>();</a:t>
            </a:r>
          </a:p>
          <a:p>
            <a:endParaRPr lang="en-US" dirty="0"/>
          </a:p>
          <a:p>
            <a:r>
              <a:rPr lang="en-US" dirty="0"/>
              <a:t>?&gt;</a:t>
            </a:r>
          </a:p>
          <a:p>
            <a:endParaRPr lang="en-US" dirty="0"/>
          </a:p>
        </p:txBody>
      </p:sp>
    </p:spTree>
    <p:extLst>
      <p:ext uri="{BB962C8B-B14F-4D97-AF65-F5344CB8AC3E}">
        <p14:creationId xmlns:p14="http://schemas.microsoft.com/office/powerpoint/2010/main" val="5888065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382" y="381000"/>
            <a:ext cx="7162800" cy="923330"/>
          </a:xfrm>
          <a:prstGeom prst="rect">
            <a:avLst/>
          </a:prstGeom>
        </p:spPr>
        <p:txBody>
          <a:bodyPr wrap="square">
            <a:spAutoFit/>
          </a:bodyPr>
          <a:lstStyle/>
          <a:p>
            <a:r>
              <a:rPr lang="en-US" dirty="0"/>
              <a:t>if(!</a:t>
            </a:r>
            <a:r>
              <a:rPr lang="en-US" dirty="0" err="1"/>
              <a:t>isset</a:t>
            </a:r>
            <a:r>
              <a:rPr lang="en-US" dirty="0"/>
              <a:t>($_SESSION['EMAIL_ADDRESS'])){</a:t>
            </a:r>
          </a:p>
          <a:p>
            <a:r>
              <a:rPr lang="en-US" dirty="0"/>
              <a:t>   </a:t>
            </a:r>
            <a:r>
              <a:rPr lang="en-US" dirty="0" smtClean="0"/>
              <a:t>header</a:t>
            </a:r>
            <a:r>
              <a:rPr lang="en-US" dirty="0"/>
              <a:t>('</a:t>
            </a:r>
            <a:r>
              <a:rPr lang="en-US" dirty="0" err="1"/>
              <a:t>location:login.php</a:t>
            </a:r>
            <a:r>
              <a:rPr lang="en-US" dirty="0"/>
              <a:t>');</a:t>
            </a:r>
          </a:p>
          <a:p>
            <a:r>
              <a:rPr lang="en-US" dirty="0"/>
              <a:t>}</a:t>
            </a:r>
          </a:p>
        </p:txBody>
      </p:sp>
    </p:spTree>
    <p:extLst>
      <p:ext uri="{BB962C8B-B14F-4D97-AF65-F5344CB8AC3E}">
        <p14:creationId xmlns:p14="http://schemas.microsoft.com/office/powerpoint/2010/main" val="22072819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8847"/>
            <a:ext cx="8534400" cy="6186309"/>
          </a:xfrm>
          <a:prstGeom prst="rect">
            <a:avLst/>
          </a:prstGeom>
        </p:spPr>
        <p:txBody>
          <a:bodyPr wrap="square">
            <a:spAutoFit/>
          </a:bodyPr>
          <a:lstStyle/>
          <a:p>
            <a:r>
              <a:rPr lang="en-US" dirty="0"/>
              <a:t>&lt;?</a:t>
            </a:r>
            <a:r>
              <a:rPr lang="en-US" dirty="0" err="1"/>
              <a:t>php</a:t>
            </a:r>
            <a:endParaRPr lang="en-US" dirty="0"/>
          </a:p>
          <a:p>
            <a:r>
              <a:rPr lang="en-US" dirty="0"/>
              <a:t>$</a:t>
            </a:r>
            <a:r>
              <a:rPr lang="en-US" dirty="0" err="1"/>
              <a:t>servername</a:t>
            </a:r>
            <a:r>
              <a:rPr lang="en-US" dirty="0"/>
              <a:t> = "</a:t>
            </a:r>
            <a:r>
              <a:rPr lang="en-US" dirty="0" err="1"/>
              <a:t>localhost</a:t>
            </a:r>
            <a:r>
              <a:rPr lang="en-US" dirty="0"/>
              <a:t>";</a:t>
            </a:r>
          </a:p>
          <a:p>
            <a:r>
              <a:rPr lang="en-US" dirty="0"/>
              <a:t>$username = "root";</a:t>
            </a:r>
          </a:p>
          <a:p>
            <a:r>
              <a:rPr lang="en-US" dirty="0"/>
              <a:t>$password = "password";/* Put your password here */</a:t>
            </a:r>
          </a:p>
          <a:p>
            <a:r>
              <a:rPr lang="en-US" dirty="0"/>
              <a:t>/* Create connection </a:t>
            </a:r>
            <a:r>
              <a:rPr lang="en-US" dirty="0" smtClean="0"/>
              <a:t>*/</a:t>
            </a:r>
          </a:p>
          <a:p>
            <a:endParaRPr lang="en-US" dirty="0"/>
          </a:p>
          <a:p>
            <a:endParaRPr lang="en-US" dirty="0"/>
          </a:p>
          <a:p>
            <a:r>
              <a:rPr lang="en-US" dirty="0"/>
              <a:t>$conn = new </a:t>
            </a:r>
            <a:r>
              <a:rPr lang="en-US" dirty="0" err="1"/>
              <a:t>mysqli</a:t>
            </a:r>
            <a:r>
              <a:rPr lang="en-US" dirty="0"/>
              <a:t>($</a:t>
            </a:r>
            <a:r>
              <a:rPr lang="en-US" dirty="0" err="1"/>
              <a:t>servername</a:t>
            </a:r>
            <a:r>
              <a:rPr lang="en-US" dirty="0"/>
              <a:t>, $username, $password);</a:t>
            </a:r>
          </a:p>
          <a:p>
            <a:r>
              <a:rPr lang="en-US" dirty="0"/>
              <a:t>/* Check connection */</a:t>
            </a:r>
          </a:p>
          <a:p>
            <a:r>
              <a:rPr lang="en-US" dirty="0"/>
              <a:t>if ($conn-&gt;</a:t>
            </a:r>
            <a:r>
              <a:rPr lang="en-US" dirty="0" err="1"/>
              <a:t>connect_error</a:t>
            </a:r>
            <a:r>
              <a:rPr lang="en-US" dirty="0"/>
              <a:t>) {</a:t>
            </a:r>
          </a:p>
          <a:p>
            <a:r>
              <a:rPr lang="en-US" dirty="0"/>
              <a:t>    die("Connection failed: " . $conn-&gt;</a:t>
            </a:r>
            <a:r>
              <a:rPr lang="en-US" dirty="0" err="1"/>
              <a:t>connect_error</a:t>
            </a:r>
            <a:r>
              <a:rPr lang="en-US" dirty="0"/>
              <a:t>);</a:t>
            </a:r>
          </a:p>
          <a:p>
            <a:r>
              <a:rPr lang="en-US" dirty="0"/>
              <a:t>/* Create database */</a:t>
            </a:r>
          </a:p>
          <a:p>
            <a:r>
              <a:rPr lang="en-US" dirty="0"/>
              <a:t>$</a:t>
            </a:r>
            <a:r>
              <a:rPr lang="en-US" dirty="0" err="1"/>
              <a:t>sql</a:t>
            </a:r>
            <a:r>
              <a:rPr lang="en-US" dirty="0"/>
              <a:t> = "CREATE DATABASE admin";</a:t>
            </a:r>
          </a:p>
          <a:p>
            <a:r>
              <a:rPr lang="en-US" dirty="0"/>
              <a:t>if ($conn-&gt;query($</a:t>
            </a:r>
            <a:r>
              <a:rPr lang="en-US" dirty="0" err="1"/>
              <a:t>sql</a:t>
            </a:r>
            <a:r>
              <a:rPr lang="en-US" dirty="0"/>
              <a:t>) === TRUE) {</a:t>
            </a:r>
          </a:p>
          <a:p>
            <a:r>
              <a:rPr lang="en-US" dirty="0"/>
              <a:t>    echo "Database admin created successfully";</a:t>
            </a:r>
          </a:p>
          <a:p>
            <a:r>
              <a:rPr lang="en-US" dirty="0"/>
              <a:t>}</a:t>
            </a:r>
          </a:p>
          <a:p>
            <a:r>
              <a:rPr lang="en-US" dirty="0"/>
              <a:t>else</a:t>
            </a:r>
          </a:p>
          <a:p>
            <a:r>
              <a:rPr lang="en-US" dirty="0"/>
              <a:t>{</a:t>
            </a:r>
          </a:p>
          <a:p>
            <a:r>
              <a:rPr lang="en-US" dirty="0"/>
              <a:t>    echo "Error creating database: " . $conn-&gt;error;</a:t>
            </a:r>
          </a:p>
          <a:p>
            <a:r>
              <a:rPr lang="en-US" dirty="0"/>
              <a:t>}</a:t>
            </a:r>
          </a:p>
          <a:p>
            <a:r>
              <a:rPr lang="en-US" dirty="0"/>
              <a:t>$conn-&gt;close();</a:t>
            </a:r>
          </a:p>
          <a:p>
            <a:r>
              <a:rPr lang="en-US" dirty="0"/>
              <a:t>?&gt;</a:t>
            </a:r>
          </a:p>
        </p:txBody>
      </p:sp>
    </p:spTree>
    <p:extLst>
      <p:ext uri="{BB962C8B-B14F-4D97-AF65-F5344CB8AC3E}">
        <p14:creationId xmlns:p14="http://schemas.microsoft.com/office/powerpoint/2010/main" val="167882493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12088"/>
            <a:ext cx="8763000" cy="5355312"/>
          </a:xfrm>
          <a:prstGeom prst="rect">
            <a:avLst/>
          </a:prstGeom>
        </p:spPr>
        <p:txBody>
          <a:bodyPr wrap="square">
            <a:spAutoFit/>
          </a:bodyPr>
          <a:lstStyle/>
          <a:p>
            <a:r>
              <a:rPr lang="en-US" dirty="0"/>
              <a:t>&lt;?</a:t>
            </a:r>
            <a:r>
              <a:rPr lang="en-US" dirty="0" err="1"/>
              <a:t>php</a:t>
            </a:r>
            <a:endParaRPr lang="en-US" dirty="0"/>
          </a:p>
          <a:p>
            <a:r>
              <a:rPr lang="en-US" dirty="0" smtClean="0"/>
              <a:t>$</a:t>
            </a:r>
            <a:r>
              <a:rPr lang="en-US" dirty="0" err="1"/>
              <a:t>sql</a:t>
            </a:r>
            <a:r>
              <a:rPr lang="en-US" dirty="0"/>
              <a:t> = "CREATE TABLE Student</a:t>
            </a:r>
          </a:p>
          <a:p>
            <a:r>
              <a:rPr lang="en-US" dirty="0"/>
              <a:t>(</a:t>
            </a:r>
          </a:p>
          <a:p>
            <a:r>
              <a:rPr lang="en-US" dirty="0"/>
              <a:t>ID </a:t>
            </a:r>
            <a:r>
              <a:rPr lang="en-US" dirty="0" err="1"/>
              <a:t>int</a:t>
            </a:r>
            <a:r>
              <a:rPr lang="en-US" dirty="0"/>
              <a:t> NOT NULL AUTO_INCREMENT,</a:t>
            </a:r>
          </a:p>
          <a:p>
            <a:r>
              <a:rPr lang="en-US" dirty="0" err="1"/>
              <a:t>FirstName</a:t>
            </a:r>
            <a:r>
              <a:rPr lang="en-US" dirty="0"/>
              <a:t> </a:t>
            </a:r>
            <a:r>
              <a:rPr lang="en-US" dirty="0" err="1"/>
              <a:t>varchar</a:t>
            </a:r>
            <a:r>
              <a:rPr lang="en-US" dirty="0"/>
              <a:t>(50),</a:t>
            </a:r>
          </a:p>
          <a:p>
            <a:r>
              <a:rPr lang="en-US" dirty="0" err="1"/>
              <a:t>LastName</a:t>
            </a:r>
            <a:r>
              <a:rPr lang="en-US" dirty="0"/>
              <a:t> </a:t>
            </a:r>
            <a:r>
              <a:rPr lang="en-US" dirty="0" err="1"/>
              <a:t>varchar</a:t>
            </a:r>
            <a:r>
              <a:rPr lang="en-US" dirty="0"/>
              <a:t>(50),</a:t>
            </a:r>
          </a:p>
          <a:p>
            <a:r>
              <a:rPr lang="en-US" dirty="0" err="1"/>
              <a:t>RollNo</a:t>
            </a:r>
            <a:r>
              <a:rPr lang="en-US" dirty="0"/>
              <a:t> </a:t>
            </a:r>
            <a:r>
              <a:rPr lang="en-US" dirty="0" err="1"/>
              <a:t>varchar</a:t>
            </a:r>
            <a:r>
              <a:rPr lang="en-US" dirty="0"/>
              <a:t>(50),</a:t>
            </a:r>
          </a:p>
          <a:p>
            <a:r>
              <a:rPr lang="en-US" dirty="0"/>
              <a:t>City </a:t>
            </a:r>
            <a:r>
              <a:rPr lang="en-US" dirty="0" err="1"/>
              <a:t>varchar</a:t>
            </a:r>
            <a:r>
              <a:rPr lang="en-US" dirty="0"/>
              <a:t>(50),</a:t>
            </a:r>
          </a:p>
          <a:p>
            <a:r>
              <a:rPr lang="en-US" dirty="0"/>
              <a:t>PRIMARY KEY (ID)</a:t>
            </a:r>
          </a:p>
          <a:p>
            <a:r>
              <a:rPr lang="en-US" dirty="0"/>
              <a:t>)"; </a:t>
            </a:r>
          </a:p>
          <a:p>
            <a:endParaRPr lang="en-US" dirty="0"/>
          </a:p>
          <a:p>
            <a:r>
              <a:rPr lang="en-US" dirty="0"/>
              <a:t>if ($conn-&gt;query($</a:t>
            </a:r>
            <a:r>
              <a:rPr lang="en-US" dirty="0" err="1"/>
              <a:t>sql</a:t>
            </a:r>
            <a:r>
              <a:rPr lang="en-US" dirty="0"/>
              <a:t>) === TRUE) {</a:t>
            </a:r>
          </a:p>
          <a:p>
            <a:r>
              <a:rPr lang="en-US" dirty="0"/>
              <a:t>    echo "Table test created successfully";</a:t>
            </a:r>
          </a:p>
          <a:p>
            <a:r>
              <a:rPr lang="en-US" dirty="0"/>
              <a:t>}</a:t>
            </a:r>
          </a:p>
          <a:p>
            <a:r>
              <a:rPr lang="en-US" dirty="0"/>
              <a:t> else {</a:t>
            </a:r>
          </a:p>
          <a:p>
            <a:r>
              <a:rPr lang="en-US" dirty="0"/>
              <a:t>    echo "Error creating table: " . $conn-&gt;error;</a:t>
            </a:r>
          </a:p>
          <a:p>
            <a:r>
              <a:rPr lang="en-US" dirty="0"/>
              <a:t>}</a:t>
            </a:r>
          </a:p>
          <a:p>
            <a:r>
              <a:rPr lang="en-US" dirty="0"/>
              <a:t>$conn-&gt;close();</a:t>
            </a:r>
          </a:p>
          <a:p>
            <a:r>
              <a:rPr lang="en-US" dirty="0"/>
              <a:t>?&gt;</a:t>
            </a:r>
          </a:p>
        </p:txBody>
      </p:sp>
    </p:spTree>
    <p:extLst>
      <p:ext uri="{BB962C8B-B14F-4D97-AF65-F5344CB8AC3E}">
        <p14:creationId xmlns:p14="http://schemas.microsoft.com/office/powerpoint/2010/main" val="269911296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1239891" cy="369332"/>
          </a:xfrm>
          <a:prstGeom prst="rect">
            <a:avLst/>
          </a:prstGeom>
          <a:noFill/>
        </p:spPr>
        <p:txBody>
          <a:bodyPr wrap="none" rtlCol="0">
            <a:spAutoFit/>
          </a:bodyPr>
          <a:lstStyle/>
          <a:p>
            <a:r>
              <a:rPr lang="en-US" b="1" dirty="0" smtClean="0">
                <a:solidFill>
                  <a:srgbClr val="FF0000"/>
                </a:solidFill>
              </a:rPr>
              <a:t>Insert Data</a:t>
            </a:r>
            <a:endParaRPr lang="en-US" b="1" dirty="0">
              <a:solidFill>
                <a:srgbClr val="FF0000"/>
              </a:solidFill>
            </a:endParaRPr>
          </a:p>
        </p:txBody>
      </p:sp>
      <p:sp>
        <p:nvSpPr>
          <p:cNvPr id="4" name="Rectangle 3"/>
          <p:cNvSpPr/>
          <p:nvPr/>
        </p:nvSpPr>
        <p:spPr>
          <a:xfrm>
            <a:off x="304800" y="609600"/>
            <a:ext cx="8153400" cy="5355312"/>
          </a:xfrm>
          <a:prstGeom prst="rect">
            <a:avLst/>
          </a:prstGeom>
        </p:spPr>
        <p:txBody>
          <a:bodyPr wrap="square">
            <a:spAutoFit/>
          </a:bodyPr>
          <a:lstStyle/>
          <a:p>
            <a:r>
              <a:rPr lang="en-US" dirty="0"/>
              <a:t>&lt;?</a:t>
            </a:r>
            <a:r>
              <a:rPr lang="en-US" dirty="0" err="1"/>
              <a:t>php</a:t>
            </a:r>
            <a:endParaRPr lang="en-US" dirty="0"/>
          </a:p>
          <a:p>
            <a:r>
              <a:rPr lang="en-US" dirty="0" err="1"/>
              <a:t>include_once</a:t>
            </a:r>
            <a:r>
              <a:rPr lang="en-US" dirty="0"/>
              <a:t> '</a:t>
            </a:r>
            <a:r>
              <a:rPr lang="en-US" dirty="0" err="1"/>
              <a:t>database.php</a:t>
            </a:r>
            <a:r>
              <a:rPr lang="en-US" dirty="0"/>
              <a:t>';</a:t>
            </a:r>
          </a:p>
          <a:p>
            <a:r>
              <a:rPr lang="en-US" dirty="0"/>
              <a:t>if(</a:t>
            </a:r>
            <a:r>
              <a:rPr lang="en-US" dirty="0" err="1"/>
              <a:t>isset</a:t>
            </a:r>
            <a:r>
              <a:rPr lang="en-US" dirty="0"/>
              <a:t>($_POST['save']))</a:t>
            </a:r>
          </a:p>
          <a:p>
            <a:r>
              <a:rPr lang="en-US" dirty="0"/>
              <a:t>{	 </a:t>
            </a:r>
          </a:p>
          <a:p>
            <a:r>
              <a:rPr lang="en-US" dirty="0"/>
              <a:t>	 $</a:t>
            </a:r>
            <a:r>
              <a:rPr lang="en-US" dirty="0" err="1"/>
              <a:t>first_name</a:t>
            </a:r>
            <a:r>
              <a:rPr lang="en-US" dirty="0"/>
              <a:t> = $_POST['</a:t>
            </a:r>
            <a:r>
              <a:rPr lang="en-US" dirty="0" err="1"/>
              <a:t>first_name</a:t>
            </a:r>
            <a:r>
              <a:rPr lang="en-US" dirty="0"/>
              <a:t>'];</a:t>
            </a:r>
          </a:p>
          <a:p>
            <a:r>
              <a:rPr lang="en-US" dirty="0"/>
              <a:t>	 $</a:t>
            </a:r>
            <a:r>
              <a:rPr lang="en-US" dirty="0" err="1"/>
              <a:t>last_name</a:t>
            </a:r>
            <a:r>
              <a:rPr lang="en-US" dirty="0"/>
              <a:t> = $_POST['</a:t>
            </a:r>
            <a:r>
              <a:rPr lang="en-US" dirty="0" err="1"/>
              <a:t>last_name</a:t>
            </a:r>
            <a:r>
              <a:rPr lang="en-US" dirty="0"/>
              <a:t>'];</a:t>
            </a:r>
          </a:p>
          <a:p>
            <a:r>
              <a:rPr lang="en-US" dirty="0"/>
              <a:t>	 $</a:t>
            </a:r>
            <a:r>
              <a:rPr lang="en-US" dirty="0" err="1"/>
              <a:t>city_name</a:t>
            </a:r>
            <a:r>
              <a:rPr lang="en-US" dirty="0"/>
              <a:t> = $_POST['</a:t>
            </a:r>
            <a:r>
              <a:rPr lang="en-US" dirty="0" err="1"/>
              <a:t>city_name</a:t>
            </a:r>
            <a:r>
              <a:rPr lang="en-US" dirty="0"/>
              <a:t>'];</a:t>
            </a:r>
          </a:p>
          <a:p>
            <a:r>
              <a:rPr lang="en-US" dirty="0"/>
              <a:t>	 $email = $_POST['email'];</a:t>
            </a:r>
          </a:p>
          <a:p>
            <a:r>
              <a:rPr lang="en-US" dirty="0"/>
              <a:t>	 $</a:t>
            </a:r>
            <a:r>
              <a:rPr lang="en-US" dirty="0" err="1"/>
              <a:t>sql</a:t>
            </a:r>
            <a:r>
              <a:rPr lang="en-US" dirty="0"/>
              <a:t> = "INSERT INTO employee (</a:t>
            </a:r>
            <a:r>
              <a:rPr lang="en-US" dirty="0" err="1"/>
              <a:t>first_name,last_name,city_name,email</a:t>
            </a:r>
            <a:r>
              <a:rPr lang="en-US" dirty="0"/>
              <a:t>)</a:t>
            </a:r>
          </a:p>
          <a:p>
            <a:r>
              <a:rPr lang="en-US" dirty="0"/>
              <a:t>	 VALUES ('$</a:t>
            </a:r>
            <a:r>
              <a:rPr lang="en-US" dirty="0" err="1"/>
              <a:t>first_name','$last_name','$city_name','$email</a:t>
            </a:r>
            <a:r>
              <a:rPr lang="en-US" dirty="0"/>
              <a:t>')";</a:t>
            </a:r>
          </a:p>
          <a:p>
            <a:r>
              <a:rPr lang="en-US" dirty="0"/>
              <a:t>	 if (</a:t>
            </a:r>
            <a:r>
              <a:rPr lang="en-US" dirty="0" err="1"/>
              <a:t>mysqli_query</a:t>
            </a:r>
            <a:r>
              <a:rPr lang="en-US" dirty="0"/>
              <a:t>($conn, $</a:t>
            </a:r>
            <a:r>
              <a:rPr lang="en-US" dirty="0" err="1"/>
              <a:t>sql</a:t>
            </a:r>
            <a:r>
              <a:rPr lang="en-US" dirty="0"/>
              <a:t>)) {</a:t>
            </a:r>
          </a:p>
          <a:p>
            <a:r>
              <a:rPr lang="en-US" dirty="0"/>
              <a:t>		echo "New record created successfully !";</a:t>
            </a:r>
          </a:p>
          <a:p>
            <a:r>
              <a:rPr lang="en-US" dirty="0"/>
              <a:t>	 } else {</a:t>
            </a:r>
          </a:p>
          <a:p>
            <a:r>
              <a:rPr lang="en-US" dirty="0"/>
              <a:t>		echo "Error: " . $</a:t>
            </a:r>
            <a:r>
              <a:rPr lang="en-US" dirty="0" err="1"/>
              <a:t>sql</a:t>
            </a:r>
            <a:r>
              <a:rPr lang="en-US" dirty="0"/>
              <a:t> . "</a:t>
            </a:r>
          </a:p>
          <a:p>
            <a:r>
              <a:rPr lang="en-US" dirty="0"/>
              <a:t>" . </a:t>
            </a:r>
            <a:r>
              <a:rPr lang="en-US" dirty="0" err="1"/>
              <a:t>mysqli_error</a:t>
            </a:r>
            <a:r>
              <a:rPr lang="en-US" dirty="0"/>
              <a:t>($conn);</a:t>
            </a:r>
          </a:p>
          <a:p>
            <a:r>
              <a:rPr lang="en-US" dirty="0"/>
              <a:t>	 }</a:t>
            </a:r>
          </a:p>
          <a:p>
            <a:r>
              <a:rPr lang="en-US" dirty="0"/>
              <a:t>	 </a:t>
            </a:r>
            <a:r>
              <a:rPr lang="en-US" dirty="0" err="1"/>
              <a:t>mysqli_close</a:t>
            </a:r>
            <a:r>
              <a:rPr lang="en-US" dirty="0"/>
              <a:t>($conn);</a:t>
            </a:r>
          </a:p>
          <a:p>
            <a:r>
              <a:rPr lang="en-US" dirty="0"/>
              <a:t>}</a:t>
            </a:r>
          </a:p>
          <a:p>
            <a:r>
              <a:rPr lang="en-US" dirty="0"/>
              <a:t>?&gt;</a:t>
            </a:r>
          </a:p>
        </p:txBody>
      </p:sp>
    </p:spTree>
    <p:extLst>
      <p:ext uri="{BB962C8B-B14F-4D97-AF65-F5344CB8AC3E}">
        <p14:creationId xmlns:p14="http://schemas.microsoft.com/office/powerpoint/2010/main" val="151313027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28600"/>
            <a:ext cx="8382000" cy="1200329"/>
          </a:xfrm>
          <a:prstGeom prst="rect">
            <a:avLst/>
          </a:prstGeom>
        </p:spPr>
        <p:txBody>
          <a:bodyPr wrap="square">
            <a:spAutoFit/>
          </a:bodyPr>
          <a:lstStyle/>
          <a:p>
            <a:r>
              <a:rPr lang="en-US" dirty="0"/>
              <a:t>&lt;?</a:t>
            </a:r>
            <a:r>
              <a:rPr lang="en-US" dirty="0" err="1"/>
              <a:t>php</a:t>
            </a:r>
            <a:endParaRPr lang="en-US" dirty="0"/>
          </a:p>
          <a:p>
            <a:r>
              <a:rPr lang="en-US" dirty="0" err="1"/>
              <a:t>include_once</a:t>
            </a:r>
            <a:r>
              <a:rPr lang="en-US" dirty="0"/>
              <a:t> '</a:t>
            </a:r>
            <a:r>
              <a:rPr lang="en-US" dirty="0" err="1"/>
              <a:t>database.php</a:t>
            </a:r>
            <a:r>
              <a:rPr lang="en-US" dirty="0"/>
              <a:t>';</a:t>
            </a:r>
          </a:p>
          <a:p>
            <a:r>
              <a:rPr lang="en-US" dirty="0"/>
              <a:t>$result = </a:t>
            </a:r>
            <a:r>
              <a:rPr lang="en-US" dirty="0" err="1"/>
              <a:t>mysqli_query</a:t>
            </a:r>
            <a:r>
              <a:rPr lang="en-US" dirty="0"/>
              <a:t>($</a:t>
            </a:r>
            <a:r>
              <a:rPr lang="en-US" dirty="0" err="1"/>
              <a:t>conn,"SELECT</a:t>
            </a:r>
            <a:r>
              <a:rPr lang="en-US" dirty="0"/>
              <a:t> * FROM </a:t>
            </a:r>
            <a:r>
              <a:rPr lang="en-US" dirty="0" err="1"/>
              <a:t>myusers</a:t>
            </a:r>
            <a:r>
              <a:rPr lang="en-US" dirty="0"/>
              <a:t>");</a:t>
            </a:r>
          </a:p>
          <a:p>
            <a:r>
              <a:rPr lang="en-US" dirty="0"/>
              <a:t>?&gt;</a:t>
            </a:r>
          </a:p>
        </p:txBody>
      </p:sp>
      <p:sp>
        <p:nvSpPr>
          <p:cNvPr id="5" name="Rectangle 4"/>
          <p:cNvSpPr/>
          <p:nvPr/>
        </p:nvSpPr>
        <p:spPr>
          <a:xfrm>
            <a:off x="235527" y="1447800"/>
            <a:ext cx="8305800" cy="4524315"/>
          </a:xfrm>
          <a:prstGeom prst="rect">
            <a:avLst/>
          </a:prstGeom>
        </p:spPr>
        <p:txBody>
          <a:bodyPr wrap="square">
            <a:spAutoFit/>
          </a:bodyPr>
          <a:lstStyle/>
          <a:p>
            <a:r>
              <a:rPr lang="en-US" dirty="0"/>
              <a:t>&lt;body&gt;</a:t>
            </a:r>
          </a:p>
          <a:p>
            <a:r>
              <a:rPr lang="en-US" dirty="0"/>
              <a:t>&lt;?</a:t>
            </a:r>
            <a:r>
              <a:rPr lang="en-US" dirty="0" err="1"/>
              <a:t>php</a:t>
            </a:r>
            <a:endParaRPr lang="en-US" dirty="0"/>
          </a:p>
          <a:p>
            <a:r>
              <a:rPr lang="en-US" dirty="0"/>
              <a:t>if (</a:t>
            </a:r>
            <a:r>
              <a:rPr lang="en-US" dirty="0" err="1"/>
              <a:t>mysqli_num_rows</a:t>
            </a:r>
            <a:r>
              <a:rPr lang="en-US" dirty="0"/>
              <a:t>($result) &gt; 0) {</a:t>
            </a:r>
          </a:p>
          <a:p>
            <a:r>
              <a:rPr lang="en-US" dirty="0"/>
              <a:t>?&gt;</a:t>
            </a:r>
          </a:p>
          <a:p>
            <a:r>
              <a:rPr lang="en-US" dirty="0"/>
              <a:t>  &lt;table&gt;</a:t>
            </a:r>
          </a:p>
          <a:p>
            <a:r>
              <a:rPr lang="en-US" dirty="0"/>
              <a:t>  </a:t>
            </a:r>
          </a:p>
          <a:p>
            <a:r>
              <a:rPr lang="en-US" dirty="0"/>
              <a:t>  &lt;</a:t>
            </a:r>
            <a:r>
              <a:rPr lang="en-US" dirty="0" err="1"/>
              <a:t>tr</a:t>
            </a:r>
            <a:r>
              <a:rPr lang="en-US" dirty="0"/>
              <a:t>&gt;</a:t>
            </a:r>
          </a:p>
          <a:p>
            <a:r>
              <a:rPr lang="en-US" dirty="0"/>
              <a:t>    &lt;td&gt;First Name&lt;/td&gt;</a:t>
            </a:r>
          </a:p>
          <a:p>
            <a:r>
              <a:rPr lang="en-US" dirty="0"/>
              <a:t>    &lt;td&gt;Last Name&lt;/td&gt;</a:t>
            </a:r>
          </a:p>
          <a:p>
            <a:r>
              <a:rPr lang="en-US" dirty="0"/>
              <a:t>    &lt;td&gt;City&lt;/td&gt;</a:t>
            </a:r>
          </a:p>
          <a:p>
            <a:r>
              <a:rPr lang="en-US" dirty="0"/>
              <a:t>    &lt;td&gt;Email id&lt;/td&gt;</a:t>
            </a:r>
          </a:p>
          <a:p>
            <a:r>
              <a:rPr lang="en-US" dirty="0"/>
              <a:t>  &lt;/</a:t>
            </a:r>
            <a:r>
              <a:rPr lang="en-US" dirty="0" err="1"/>
              <a:t>tr</a:t>
            </a:r>
            <a:r>
              <a:rPr lang="en-US" dirty="0"/>
              <a:t>&gt;</a:t>
            </a:r>
          </a:p>
          <a:p>
            <a:r>
              <a:rPr lang="en-US" dirty="0"/>
              <a:t>&lt;?</a:t>
            </a:r>
            <a:r>
              <a:rPr lang="en-US" dirty="0" err="1"/>
              <a:t>php</a:t>
            </a:r>
            <a:endParaRPr lang="en-US" dirty="0"/>
          </a:p>
          <a:p>
            <a:r>
              <a:rPr lang="en-US" dirty="0"/>
              <a:t>$i=0;</a:t>
            </a:r>
          </a:p>
          <a:p>
            <a:r>
              <a:rPr lang="en-US" dirty="0"/>
              <a:t>while($row = </a:t>
            </a:r>
            <a:r>
              <a:rPr lang="en-US" dirty="0" err="1"/>
              <a:t>mysqli_fetch_array</a:t>
            </a:r>
            <a:r>
              <a:rPr lang="en-US" dirty="0"/>
              <a:t>($result)) {</a:t>
            </a:r>
          </a:p>
          <a:p>
            <a:r>
              <a:rPr lang="en-US" dirty="0" smtClean="0"/>
              <a:t>?&gt;</a:t>
            </a:r>
            <a:endParaRPr lang="en-US" dirty="0"/>
          </a:p>
        </p:txBody>
      </p:sp>
    </p:spTree>
    <p:extLst>
      <p:ext uri="{BB962C8B-B14F-4D97-AF65-F5344CB8AC3E}">
        <p14:creationId xmlns:p14="http://schemas.microsoft.com/office/powerpoint/2010/main" val="1669582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2706382" cy="369332"/>
          </a:xfrm>
          <a:prstGeom prst="rect">
            <a:avLst/>
          </a:prstGeom>
        </p:spPr>
        <p:txBody>
          <a:bodyPr wrap="none">
            <a:spAutoFit/>
          </a:bodyPr>
          <a:lstStyle/>
          <a:p>
            <a:pPr fontAlgn="base"/>
            <a:r>
              <a:rPr lang="en-US" b="1" dirty="0"/>
              <a:t>Echo and Print Statements</a:t>
            </a:r>
          </a:p>
        </p:txBody>
      </p:sp>
      <p:sp>
        <p:nvSpPr>
          <p:cNvPr id="3" name="Rectangle 1"/>
          <p:cNvSpPr>
            <a:spLocks noChangeArrowheads="1"/>
          </p:cNvSpPr>
          <p:nvPr/>
        </p:nvSpPr>
        <p:spPr bwMode="auto">
          <a:xfrm>
            <a:off x="228600" y="739676"/>
            <a:ext cx="8763000" cy="230832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 echo statement can output one or more strings. In general terms, the echo statement can display anything that can be displayed to the browser, such as string, numbers, variables values, the results of expressions etc.</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Since echo is a language construct not actually a function (like </a:t>
            </a:r>
            <a:r>
              <a:rPr kumimoji="0" lang="en-US" b="0" i="0" u="none" strike="noStrike" cap="none" normalizeH="0" baseline="0" dirty="0" smtClean="0">
                <a:ln>
                  <a:noFill/>
                </a:ln>
                <a:solidFill>
                  <a:srgbClr val="1DB79F"/>
                </a:solidFill>
                <a:effectLst/>
                <a:latin typeface="Consolas" pitchFamily="49" charset="0"/>
                <a:cs typeface="Segoe UI" pitchFamily="34" charset="0"/>
              </a:rPr>
              <a:t>if</a:t>
            </a:r>
            <a:r>
              <a:rPr kumimoji="0" lang="en-US" b="0" i="0" u="none" strike="noStrike" cap="none" normalizeH="0" baseline="0" dirty="0" smtClean="0">
                <a:ln>
                  <a:noFill/>
                </a:ln>
                <a:solidFill>
                  <a:srgbClr val="414141"/>
                </a:solidFill>
                <a:effectLst/>
                <a:latin typeface="Segoe UI" pitchFamily="34" charset="0"/>
                <a:cs typeface="Segoe UI" pitchFamily="34" charset="0"/>
              </a:rPr>
              <a:t> statement), you can use it without parentheses e.g. </a:t>
            </a:r>
            <a:r>
              <a:rPr kumimoji="0" lang="en-US" b="0" i="0" u="none" strike="noStrike" cap="none" normalizeH="0" baseline="0" dirty="0" smtClean="0">
                <a:ln>
                  <a:noFill/>
                </a:ln>
                <a:solidFill>
                  <a:srgbClr val="333333"/>
                </a:solidFill>
                <a:effectLst/>
                <a:latin typeface="Consolas" pitchFamily="49" charset="0"/>
                <a:cs typeface="Segoe UI" pitchFamily="34" charset="0"/>
              </a:rPr>
              <a:t>echo</a:t>
            </a:r>
            <a:r>
              <a:rPr kumimoji="0" lang="en-US" b="0" i="0" u="none" strike="noStrike" cap="none" normalizeH="0" baseline="0" dirty="0" smtClean="0">
                <a:ln>
                  <a:noFill/>
                </a:ln>
                <a:solidFill>
                  <a:srgbClr val="414141"/>
                </a:solidFill>
                <a:effectLst/>
                <a:latin typeface="Segoe UI" pitchFamily="34" charset="0"/>
                <a:cs typeface="Segoe UI" pitchFamily="34" charset="0"/>
              </a:rPr>
              <a:t> or </a:t>
            </a:r>
            <a:r>
              <a:rPr kumimoji="0" lang="en-US" b="0" i="0" u="none" strike="noStrike" cap="none" normalizeH="0" baseline="0" dirty="0" smtClean="0">
                <a:ln>
                  <a:noFill/>
                </a:ln>
                <a:solidFill>
                  <a:srgbClr val="333333"/>
                </a:solidFill>
                <a:effectLst/>
                <a:latin typeface="Consolas" pitchFamily="49" charset="0"/>
                <a:cs typeface="Segoe UI" pitchFamily="34" charset="0"/>
              </a:rPr>
              <a:t>echo()</a:t>
            </a:r>
            <a:r>
              <a:rPr kumimoji="0" lang="en-US" b="0" i="0" u="none" strike="noStrike" cap="none" normalizeH="0" baseline="0" dirty="0" smtClean="0">
                <a:ln>
                  <a:noFill/>
                </a:ln>
                <a:solidFill>
                  <a:srgbClr val="414141"/>
                </a:solidFill>
                <a:effectLst/>
                <a:latin typeface="Segoe UI" pitchFamily="34" charset="0"/>
                <a:cs typeface="Segoe UI" pitchFamily="34" charset="0"/>
              </a:rPr>
              <a:t>. However, if you want to pass more than one parameter to echo, the parameters must not be enclosed within parentheses.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318655" y="3190872"/>
            <a:ext cx="4572000" cy="2031325"/>
          </a:xfrm>
          <a:prstGeom prst="rect">
            <a:avLst/>
          </a:prstGeom>
        </p:spPr>
        <p:txBody>
          <a:bodyPr>
            <a:spAutoFit/>
          </a:bodyPr>
          <a:lstStyle/>
          <a:p>
            <a:r>
              <a:rPr lang="en-US" dirty="0"/>
              <a:t>&lt;body&gt;</a:t>
            </a:r>
          </a:p>
          <a:p>
            <a:endParaRPr lang="en-US" dirty="0"/>
          </a:p>
          <a:p>
            <a:r>
              <a:rPr lang="en-US" dirty="0"/>
              <a:t>&lt;?</a:t>
            </a:r>
            <a:r>
              <a:rPr lang="en-US" dirty="0" err="1"/>
              <a:t>php</a:t>
            </a:r>
            <a:endParaRPr lang="en-US" dirty="0"/>
          </a:p>
          <a:p>
            <a:r>
              <a:rPr lang="en-US" dirty="0"/>
              <a:t>// Displaying string of text</a:t>
            </a:r>
          </a:p>
          <a:p>
            <a:r>
              <a:rPr lang="en-US" dirty="0"/>
              <a:t>echo "Hello World!";</a:t>
            </a:r>
          </a:p>
          <a:p>
            <a:r>
              <a:rPr lang="en-US" dirty="0" smtClean="0"/>
              <a:t>?&gt;</a:t>
            </a:r>
          </a:p>
          <a:p>
            <a:r>
              <a:rPr lang="en-US" dirty="0" smtClean="0"/>
              <a:t>&lt;/body&gt;</a:t>
            </a:r>
            <a:endParaRPr lang="en-US" dirty="0"/>
          </a:p>
        </p:txBody>
      </p:sp>
      <p:sp>
        <p:nvSpPr>
          <p:cNvPr id="5" name="Rectangle 4"/>
          <p:cNvSpPr/>
          <p:nvPr/>
        </p:nvSpPr>
        <p:spPr>
          <a:xfrm>
            <a:off x="3352800" y="4750475"/>
            <a:ext cx="7105009" cy="2031325"/>
          </a:xfrm>
          <a:prstGeom prst="rect">
            <a:avLst/>
          </a:prstGeom>
        </p:spPr>
        <p:txBody>
          <a:bodyPr wrap="square">
            <a:spAutoFit/>
          </a:bodyPr>
          <a:lstStyle/>
          <a:p>
            <a:r>
              <a:rPr lang="en-US" dirty="0"/>
              <a:t>&lt;body</a:t>
            </a:r>
            <a:r>
              <a:rPr lang="en-US" dirty="0" smtClean="0"/>
              <a:t>&gt;</a:t>
            </a:r>
            <a:endParaRPr lang="en-US" dirty="0"/>
          </a:p>
          <a:p>
            <a:r>
              <a:rPr lang="en-US" dirty="0"/>
              <a:t>&lt;?</a:t>
            </a:r>
            <a:r>
              <a:rPr lang="en-US" dirty="0" err="1"/>
              <a:t>php</a:t>
            </a:r>
            <a:endParaRPr lang="en-US" dirty="0"/>
          </a:p>
          <a:p>
            <a:r>
              <a:rPr lang="en-US" dirty="0"/>
              <a:t>// Displaying HTML code</a:t>
            </a:r>
          </a:p>
          <a:p>
            <a:r>
              <a:rPr lang="en-US" dirty="0"/>
              <a:t>echo "&lt;h4&gt;This is a simple heading.&lt;/h4&gt;";</a:t>
            </a:r>
          </a:p>
          <a:p>
            <a:r>
              <a:rPr lang="en-US" dirty="0"/>
              <a:t>echo "&lt;h4 style='color: red;'&gt;This is heading with style.&lt;/h4&gt;"</a:t>
            </a:r>
          </a:p>
          <a:p>
            <a:r>
              <a:rPr lang="en-US" dirty="0" smtClean="0"/>
              <a:t>?&gt;</a:t>
            </a:r>
            <a:endParaRPr lang="en-US" dirty="0"/>
          </a:p>
          <a:p>
            <a:r>
              <a:rPr lang="en-US" dirty="0"/>
              <a:t>&lt;/body&gt;</a:t>
            </a:r>
          </a:p>
        </p:txBody>
      </p:sp>
    </p:spTree>
    <p:extLst>
      <p:ext uri="{BB962C8B-B14F-4D97-AF65-F5344CB8AC3E}">
        <p14:creationId xmlns:p14="http://schemas.microsoft.com/office/powerpoint/2010/main" val="139405965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751344"/>
            <a:ext cx="7848600" cy="5078313"/>
          </a:xfrm>
          <a:prstGeom prst="rect">
            <a:avLst/>
          </a:prstGeom>
        </p:spPr>
        <p:txBody>
          <a:bodyPr wrap="square">
            <a:spAutoFit/>
          </a:bodyPr>
          <a:lstStyle/>
          <a:p>
            <a:r>
              <a:rPr lang="en-US" dirty="0"/>
              <a:t>&lt;</a:t>
            </a:r>
            <a:r>
              <a:rPr lang="en-US" dirty="0" err="1"/>
              <a:t>tr</a:t>
            </a:r>
            <a:r>
              <a:rPr lang="en-US" dirty="0"/>
              <a:t>&gt;</a:t>
            </a:r>
          </a:p>
          <a:p>
            <a:r>
              <a:rPr lang="en-US" dirty="0"/>
              <a:t>    &lt;td&gt;&lt;?</a:t>
            </a:r>
            <a:r>
              <a:rPr lang="en-US" dirty="0" err="1"/>
              <a:t>php</a:t>
            </a:r>
            <a:r>
              <a:rPr lang="en-US" dirty="0"/>
              <a:t> echo $row["</a:t>
            </a:r>
            <a:r>
              <a:rPr lang="en-US" dirty="0" err="1"/>
              <a:t>first_name</a:t>
            </a:r>
            <a:r>
              <a:rPr lang="en-US" dirty="0"/>
              <a:t>"]; ?&gt;&lt;/td&gt;</a:t>
            </a:r>
          </a:p>
          <a:p>
            <a:r>
              <a:rPr lang="en-US" dirty="0"/>
              <a:t>    &lt;td&gt;&lt;?</a:t>
            </a:r>
            <a:r>
              <a:rPr lang="en-US" dirty="0" err="1"/>
              <a:t>php</a:t>
            </a:r>
            <a:r>
              <a:rPr lang="en-US" dirty="0"/>
              <a:t> echo $row["</a:t>
            </a:r>
            <a:r>
              <a:rPr lang="en-US" dirty="0" err="1"/>
              <a:t>last_name</a:t>
            </a:r>
            <a:r>
              <a:rPr lang="en-US" dirty="0"/>
              <a:t>"]; ?&gt;&lt;/td&gt;</a:t>
            </a:r>
          </a:p>
          <a:p>
            <a:r>
              <a:rPr lang="en-US" dirty="0"/>
              <a:t>    &lt;td&gt;&lt;?</a:t>
            </a:r>
            <a:r>
              <a:rPr lang="en-US" dirty="0" err="1"/>
              <a:t>php</a:t>
            </a:r>
            <a:r>
              <a:rPr lang="en-US" dirty="0"/>
              <a:t> echo $row["</a:t>
            </a:r>
            <a:r>
              <a:rPr lang="en-US" dirty="0" err="1"/>
              <a:t>city_name</a:t>
            </a:r>
            <a:r>
              <a:rPr lang="en-US" dirty="0"/>
              <a:t>"]; ?&gt;&lt;/td&gt;</a:t>
            </a:r>
          </a:p>
          <a:p>
            <a:r>
              <a:rPr lang="en-US" dirty="0"/>
              <a:t>    &lt;td&gt;&lt;?</a:t>
            </a:r>
            <a:r>
              <a:rPr lang="en-US" dirty="0" err="1"/>
              <a:t>php</a:t>
            </a:r>
            <a:r>
              <a:rPr lang="en-US" dirty="0"/>
              <a:t> echo $row["email"]; ?&gt;&lt;/td&gt;</a:t>
            </a:r>
          </a:p>
          <a:p>
            <a:r>
              <a:rPr lang="en-US" dirty="0"/>
              <a:t>&lt;/</a:t>
            </a:r>
            <a:r>
              <a:rPr lang="en-US" dirty="0" err="1"/>
              <a:t>tr</a:t>
            </a:r>
            <a:r>
              <a:rPr lang="en-US" dirty="0"/>
              <a:t>&gt;</a:t>
            </a:r>
          </a:p>
          <a:p>
            <a:r>
              <a:rPr lang="en-US" dirty="0"/>
              <a:t>&lt;?</a:t>
            </a:r>
            <a:r>
              <a:rPr lang="en-US" dirty="0" err="1"/>
              <a:t>php</a:t>
            </a:r>
            <a:endParaRPr lang="en-US" dirty="0"/>
          </a:p>
          <a:p>
            <a:r>
              <a:rPr lang="en-US" dirty="0"/>
              <a:t>$i++;</a:t>
            </a:r>
          </a:p>
          <a:p>
            <a:r>
              <a:rPr lang="en-US" dirty="0"/>
              <a:t>}</a:t>
            </a:r>
          </a:p>
          <a:p>
            <a:r>
              <a:rPr lang="en-US" dirty="0"/>
              <a:t>?&gt;</a:t>
            </a:r>
          </a:p>
          <a:p>
            <a:r>
              <a:rPr lang="en-US" dirty="0"/>
              <a:t>&lt;/table&gt;</a:t>
            </a:r>
          </a:p>
          <a:p>
            <a:r>
              <a:rPr lang="en-US" dirty="0"/>
              <a:t> &lt;?</a:t>
            </a:r>
            <a:r>
              <a:rPr lang="en-US" dirty="0" err="1"/>
              <a:t>php</a:t>
            </a:r>
            <a:endParaRPr lang="en-US" dirty="0"/>
          </a:p>
          <a:p>
            <a:r>
              <a:rPr lang="en-US" dirty="0"/>
              <a:t>}</a:t>
            </a:r>
          </a:p>
          <a:p>
            <a:r>
              <a:rPr lang="en-US" dirty="0"/>
              <a:t>else{</a:t>
            </a:r>
          </a:p>
          <a:p>
            <a:r>
              <a:rPr lang="en-US" dirty="0"/>
              <a:t>    echo "No result found";</a:t>
            </a:r>
          </a:p>
          <a:p>
            <a:r>
              <a:rPr lang="en-US" dirty="0"/>
              <a:t>}</a:t>
            </a:r>
          </a:p>
          <a:p>
            <a:r>
              <a:rPr lang="en-US" dirty="0"/>
              <a:t>?&gt;</a:t>
            </a:r>
          </a:p>
          <a:p>
            <a:r>
              <a:rPr lang="en-US" dirty="0"/>
              <a:t> &lt;/body&gt;</a:t>
            </a:r>
          </a:p>
        </p:txBody>
      </p:sp>
    </p:spTree>
    <p:extLst>
      <p:ext uri="{BB962C8B-B14F-4D97-AF65-F5344CB8AC3E}">
        <p14:creationId xmlns:p14="http://schemas.microsoft.com/office/powerpoint/2010/main" val="211161897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1422184" cy="369332"/>
          </a:xfrm>
          <a:prstGeom prst="rect">
            <a:avLst/>
          </a:prstGeom>
          <a:noFill/>
        </p:spPr>
        <p:txBody>
          <a:bodyPr wrap="none" rtlCol="0">
            <a:spAutoFit/>
          </a:bodyPr>
          <a:lstStyle/>
          <a:p>
            <a:r>
              <a:rPr lang="en-US" b="1" dirty="0" smtClean="0"/>
              <a:t>File Handling</a:t>
            </a:r>
            <a:endParaRPr lang="en-US" b="1" dirty="0"/>
          </a:p>
        </p:txBody>
      </p:sp>
      <p:sp>
        <p:nvSpPr>
          <p:cNvPr id="3" name="Rectangle 2"/>
          <p:cNvSpPr/>
          <p:nvPr/>
        </p:nvSpPr>
        <p:spPr>
          <a:xfrm>
            <a:off x="304800" y="914400"/>
            <a:ext cx="8229600" cy="646331"/>
          </a:xfrm>
          <a:prstGeom prst="rect">
            <a:avLst/>
          </a:prstGeom>
        </p:spPr>
        <p:txBody>
          <a:bodyPr wrap="square">
            <a:spAutoFit/>
          </a:bodyPr>
          <a:lstStyle/>
          <a:p>
            <a:r>
              <a:rPr lang="en-US" dirty="0"/>
              <a:t>&lt;form name="f" method="post" action="</a:t>
            </a:r>
            <a:r>
              <a:rPr lang="en-US" dirty="0" err="1"/>
              <a:t>saveproduct.php</a:t>
            </a:r>
            <a:r>
              <a:rPr lang="en-US" dirty="0"/>
              <a:t>" </a:t>
            </a:r>
            <a:r>
              <a:rPr lang="en-US" dirty="0" err="1"/>
              <a:t>enctype</a:t>
            </a:r>
            <a:r>
              <a:rPr lang="en-US" dirty="0"/>
              <a:t>="multipart/form-data"&gt;</a:t>
            </a:r>
          </a:p>
        </p:txBody>
      </p:sp>
      <p:sp>
        <p:nvSpPr>
          <p:cNvPr id="4" name="Rectangle 3"/>
          <p:cNvSpPr/>
          <p:nvPr/>
        </p:nvSpPr>
        <p:spPr>
          <a:xfrm>
            <a:off x="457200" y="1796534"/>
            <a:ext cx="7543800" cy="369332"/>
          </a:xfrm>
          <a:prstGeom prst="rect">
            <a:avLst/>
          </a:prstGeom>
        </p:spPr>
        <p:txBody>
          <a:bodyPr wrap="square">
            <a:spAutoFit/>
          </a:bodyPr>
          <a:lstStyle/>
          <a:p>
            <a:r>
              <a:rPr lang="en-US" dirty="0"/>
              <a:t>&lt;input name="h_image1" type="file"  id="h_image1" &gt;</a:t>
            </a:r>
          </a:p>
        </p:txBody>
      </p:sp>
      <p:sp>
        <p:nvSpPr>
          <p:cNvPr id="5" name="TextBox 4"/>
          <p:cNvSpPr txBox="1"/>
          <p:nvPr/>
        </p:nvSpPr>
        <p:spPr>
          <a:xfrm>
            <a:off x="290945" y="2482334"/>
            <a:ext cx="957250" cy="369332"/>
          </a:xfrm>
          <a:prstGeom prst="rect">
            <a:avLst/>
          </a:prstGeom>
          <a:noFill/>
        </p:spPr>
        <p:txBody>
          <a:bodyPr wrap="none" rtlCol="0">
            <a:spAutoFit/>
          </a:bodyPr>
          <a:lstStyle/>
          <a:p>
            <a:r>
              <a:rPr lang="en-US" dirty="0" smtClean="0"/>
              <a:t>&lt;/form&gt;</a:t>
            </a:r>
            <a:endParaRPr lang="en-US" dirty="0"/>
          </a:p>
        </p:txBody>
      </p:sp>
      <p:sp>
        <p:nvSpPr>
          <p:cNvPr id="6" name="Rectangle 5"/>
          <p:cNvSpPr/>
          <p:nvPr/>
        </p:nvSpPr>
        <p:spPr>
          <a:xfrm>
            <a:off x="290945" y="4572000"/>
            <a:ext cx="7239000" cy="646331"/>
          </a:xfrm>
          <a:prstGeom prst="rect">
            <a:avLst/>
          </a:prstGeom>
        </p:spPr>
        <p:txBody>
          <a:bodyPr wrap="square">
            <a:spAutoFit/>
          </a:bodyPr>
          <a:lstStyle/>
          <a:p>
            <a:r>
              <a:rPr lang="en-US" dirty="0"/>
              <a:t>$</a:t>
            </a:r>
            <a:r>
              <a:rPr lang="en-US" dirty="0" err="1"/>
              <a:t>img_url</a:t>
            </a:r>
            <a:r>
              <a:rPr lang="en-US" dirty="0"/>
              <a:t>=$_FILES['h_image1']['name'];</a:t>
            </a:r>
          </a:p>
          <a:p>
            <a:r>
              <a:rPr lang="en-US" dirty="0"/>
              <a:t> $img_url121= $_FILES['h_image1']['</a:t>
            </a:r>
            <a:r>
              <a:rPr lang="en-US" dirty="0" err="1"/>
              <a:t>tmp_name</a:t>
            </a:r>
            <a:r>
              <a:rPr lang="en-US" dirty="0"/>
              <a:t>'];</a:t>
            </a:r>
          </a:p>
        </p:txBody>
      </p:sp>
      <p:sp>
        <p:nvSpPr>
          <p:cNvPr id="7" name="TextBox 6"/>
          <p:cNvSpPr txBox="1"/>
          <p:nvPr/>
        </p:nvSpPr>
        <p:spPr>
          <a:xfrm>
            <a:off x="152400" y="4050268"/>
            <a:ext cx="1678473" cy="369332"/>
          </a:xfrm>
          <a:prstGeom prst="rect">
            <a:avLst/>
          </a:prstGeom>
          <a:noFill/>
        </p:spPr>
        <p:txBody>
          <a:bodyPr wrap="none" rtlCol="0">
            <a:spAutoFit/>
          </a:bodyPr>
          <a:lstStyle/>
          <a:p>
            <a:r>
              <a:rPr lang="en-US" dirty="0" err="1" smtClean="0"/>
              <a:t>Saveprodut.php</a:t>
            </a:r>
            <a:endParaRPr lang="en-US" dirty="0"/>
          </a:p>
        </p:txBody>
      </p:sp>
    </p:spTree>
    <p:extLst>
      <p:ext uri="{BB962C8B-B14F-4D97-AF65-F5344CB8AC3E}">
        <p14:creationId xmlns:p14="http://schemas.microsoft.com/office/powerpoint/2010/main" val="52847360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610600" cy="5355312"/>
          </a:xfrm>
          <a:prstGeom prst="rect">
            <a:avLst/>
          </a:prstGeom>
        </p:spPr>
        <p:txBody>
          <a:bodyPr wrap="square">
            <a:spAutoFit/>
          </a:bodyPr>
          <a:lstStyle/>
          <a:p>
            <a:endParaRPr lang="en-US" dirty="0" smtClean="0"/>
          </a:p>
          <a:p>
            <a:r>
              <a:rPr lang="en-US" dirty="0"/>
              <a:t>$</a:t>
            </a:r>
            <a:r>
              <a:rPr lang="en-US" dirty="0" err="1"/>
              <a:t>sql</a:t>
            </a:r>
            <a:r>
              <a:rPr lang="en-US" dirty="0"/>
              <a:t> = "insert into </a:t>
            </a:r>
            <a:r>
              <a:rPr lang="en-US" dirty="0" err="1" smtClean="0"/>
              <a:t>indexpg</a:t>
            </a:r>
            <a:r>
              <a:rPr lang="en-US" dirty="0" smtClean="0"/>
              <a:t> (</a:t>
            </a:r>
            <a:r>
              <a:rPr lang="en-US" dirty="0" err="1" smtClean="0"/>
              <a:t>imgpath</a:t>
            </a:r>
            <a:r>
              <a:rPr lang="en-US" dirty="0" smtClean="0"/>
              <a:t>)</a:t>
            </a:r>
            <a:r>
              <a:rPr lang="en-US" dirty="0"/>
              <a:t> </a:t>
            </a:r>
            <a:r>
              <a:rPr lang="en-US" dirty="0" smtClean="0"/>
              <a:t>values('','')";</a:t>
            </a:r>
            <a:endParaRPr lang="en-US" dirty="0"/>
          </a:p>
          <a:p>
            <a:r>
              <a:rPr lang="en-US" dirty="0"/>
              <a:t/>
            </a:r>
            <a:br>
              <a:rPr lang="en-US" dirty="0"/>
            </a:br>
            <a:r>
              <a:rPr lang="en-US" dirty="0"/>
              <a:t>                    </a:t>
            </a:r>
          </a:p>
          <a:p>
            <a:r>
              <a:rPr lang="en-US" dirty="0"/>
              <a:t>        </a:t>
            </a:r>
            <a:r>
              <a:rPr lang="en-US" dirty="0" err="1"/>
              <a:t>mysql_query</a:t>
            </a:r>
            <a:r>
              <a:rPr lang="en-US" dirty="0"/>
              <a:t>($</a:t>
            </a:r>
            <a:r>
              <a:rPr lang="en-US" dirty="0" err="1"/>
              <a:t>sql</a:t>
            </a:r>
            <a:r>
              <a:rPr lang="en-US" dirty="0"/>
              <a:t>) or die(</a:t>
            </a:r>
            <a:r>
              <a:rPr lang="en-US" dirty="0" err="1"/>
              <a:t>mysql_error</a:t>
            </a:r>
            <a:r>
              <a:rPr lang="en-US" dirty="0"/>
              <a:t>());</a:t>
            </a:r>
          </a:p>
          <a:p>
            <a:endParaRPr lang="en-US" dirty="0"/>
          </a:p>
          <a:p>
            <a:endParaRPr lang="en-US" dirty="0" smtClean="0"/>
          </a:p>
          <a:p>
            <a:endParaRPr lang="en-US" dirty="0"/>
          </a:p>
          <a:p>
            <a:endParaRPr lang="en-US" dirty="0" smtClean="0"/>
          </a:p>
          <a:p>
            <a:r>
              <a:rPr lang="en-US" dirty="0" smtClean="0"/>
              <a:t>$</a:t>
            </a:r>
            <a:r>
              <a:rPr lang="en-US" dirty="0" err="1"/>
              <a:t>db_query</a:t>
            </a:r>
            <a:r>
              <a:rPr lang="en-US" dirty="0"/>
              <a:t>="select max(id)as </a:t>
            </a:r>
            <a:r>
              <a:rPr lang="en-US" dirty="0" err="1"/>
              <a:t>newid</a:t>
            </a:r>
            <a:r>
              <a:rPr lang="en-US" dirty="0"/>
              <a:t> from </a:t>
            </a:r>
            <a:r>
              <a:rPr lang="en-US" dirty="0" smtClean="0"/>
              <a:t> </a:t>
            </a:r>
            <a:r>
              <a:rPr lang="en-US" dirty="0" err="1" smtClean="0"/>
              <a:t>indexpg</a:t>
            </a:r>
            <a:r>
              <a:rPr lang="en-US" dirty="0" smtClean="0"/>
              <a:t>";</a:t>
            </a:r>
            <a:endParaRPr lang="en-US" dirty="0"/>
          </a:p>
          <a:p>
            <a:r>
              <a:rPr lang="en-US" dirty="0"/>
              <a:t>$</a:t>
            </a:r>
            <a:r>
              <a:rPr lang="en-US" dirty="0" err="1"/>
              <a:t>result_ch</a:t>
            </a:r>
            <a:r>
              <a:rPr lang="en-US" dirty="0"/>
              <a:t>=</a:t>
            </a:r>
            <a:r>
              <a:rPr lang="en-US" dirty="0" err="1"/>
              <a:t>mysql_db_query</a:t>
            </a:r>
            <a:r>
              <a:rPr lang="en-US" dirty="0"/>
              <a:t>($</a:t>
            </a:r>
            <a:r>
              <a:rPr lang="en-US" dirty="0" err="1"/>
              <a:t>dbname</a:t>
            </a:r>
            <a:r>
              <a:rPr lang="en-US" dirty="0"/>
              <a:t>,$</a:t>
            </a:r>
            <a:r>
              <a:rPr lang="en-US" dirty="0" err="1"/>
              <a:t>db_query</a:t>
            </a:r>
            <a:r>
              <a:rPr lang="en-US" dirty="0"/>
              <a:t>);if(</a:t>
            </a:r>
            <a:r>
              <a:rPr lang="en-US" dirty="0" err="1"/>
              <a:t>mysql_error</a:t>
            </a:r>
            <a:r>
              <a:rPr lang="en-US" dirty="0" smtClean="0"/>
              <a:t>()!="")</a:t>
            </a:r>
          </a:p>
          <a:p>
            <a:r>
              <a:rPr lang="en-US" dirty="0" smtClean="0"/>
              <a:t>{</a:t>
            </a:r>
          </a:p>
          <a:p>
            <a:r>
              <a:rPr lang="en-US" dirty="0" smtClean="0"/>
              <a:t>echo</a:t>
            </a:r>
            <a:r>
              <a:rPr lang="en-US" dirty="0"/>
              <a:t> </a:t>
            </a:r>
            <a:r>
              <a:rPr lang="en-US" dirty="0" err="1"/>
              <a:t>mysql_error</a:t>
            </a:r>
            <a:r>
              <a:rPr lang="en-US" dirty="0" smtClean="0"/>
              <a:t>();</a:t>
            </a:r>
          </a:p>
          <a:p>
            <a:r>
              <a:rPr lang="en-US" dirty="0" smtClean="0"/>
              <a:t>}</a:t>
            </a:r>
            <a:endParaRPr lang="en-US" dirty="0"/>
          </a:p>
          <a:p>
            <a:r>
              <a:rPr lang="en-US" dirty="0"/>
              <a:t>if(</a:t>
            </a:r>
            <a:r>
              <a:rPr lang="en-US" dirty="0" err="1"/>
              <a:t>mysql_num_rows</a:t>
            </a:r>
            <a:r>
              <a:rPr lang="en-US" dirty="0"/>
              <a:t>($</a:t>
            </a:r>
            <a:r>
              <a:rPr lang="en-US" dirty="0" err="1"/>
              <a:t>result_ch</a:t>
            </a:r>
            <a:r>
              <a:rPr lang="en-US" dirty="0"/>
              <a:t>)&gt;0)</a:t>
            </a:r>
          </a:p>
          <a:p>
            <a:r>
              <a:rPr lang="en-US" dirty="0"/>
              <a:t>{</a:t>
            </a:r>
          </a:p>
          <a:p>
            <a:r>
              <a:rPr lang="en-US" dirty="0"/>
              <a:t>    $row=</a:t>
            </a:r>
            <a:r>
              <a:rPr lang="en-US" dirty="0" err="1"/>
              <a:t>mysql_fetch_array</a:t>
            </a:r>
            <a:r>
              <a:rPr lang="en-US" dirty="0"/>
              <a:t>($</a:t>
            </a:r>
            <a:r>
              <a:rPr lang="en-US" dirty="0" err="1"/>
              <a:t>result_ch</a:t>
            </a:r>
            <a:r>
              <a:rPr lang="en-US" dirty="0"/>
              <a:t>);</a:t>
            </a:r>
          </a:p>
          <a:p>
            <a:r>
              <a:rPr lang="en-US" dirty="0"/>
              <a:t>    $pid1=$row['</a:t>
            </a:r>
            <a:r>
              <a:rPr lang="en-US" dirty="0" err="1"/>
              <a:t>newid</a:t>
            </a:r>
            <a:r>
              <a:rPr lang="en-US" dirty="0"/>
              <a:t>'];</a:t>
            </a:r>
          </a:p>
          <a:p>
            <a:r>
              <a:rPr lang="en-US" dirty="0"/>
              <a:t>}</a:t>
            </a:r>
          </a:p>
        </p:txBody>
      </p:sp>
    </p:spTree>
    <p:extLst>
      <p:ext uri="{BB962C8B-B14F-4D97-AF65-F5344CB8AC3E}">
        <p14:creationId xmlns:p14="http://schemas.microsoft.com/office/powerpoint/2010/main" val="419509729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97346"/>
            <a:ext cx="8610600" cy="4524315"/>
          </a:xfrm>
          <a:prstGeom prst="rect">
            <a:avLst/>
          </a:prstGeom>
        </p:spPr>
        <p:txBody>
          <a:bodyPr wrap="square">
            <a:spAutoFit/>
          </a:bodyPr>
          <a:lstStyle/>
          <a:p>
            <a:r>
              <a:rPr lang="en-US" dirty="0"/>
              <a:t>if($</a:t>
            </a:r>
            <a:r>
              <a:rPr lang="en-US" dirty="0" err="1"/>
              <a:t>img_url</a:t>
            </a:r>
            <a:r>
              <a:rPr lang="en-US" dirty="0"/>
              <a:t>!=""){</a:t>
            </a:r>
          </a:p>
          <a:p>
            <a:r>
              <a:rPr lang="en-US" dirty="0"/>
              <a:t>        $</a:t>
            </a:r>
            <a:r>
              <a:rPr lang="en-US" dirty="0" err="1"/>
              <a:t>db_query</a:t>
            </a:r>
            <a:r>
              <a:rPr lang="en-US" dirty="0"/>
              <a:t>="select max(id)as </a:t>
            </a:r>
            <a:r>
              <a:rPr lang="en-US" dirty="0" err="1"/>
              <a:t>newid</a:t>
            </a:r>
            <a:r>
              <a:rPr lang="en-US" dirty="0"/>
              <a:t> from </a:t>
            </a:r>
            <a:r>
              <a:rPr lang="en-US" dirty="0" err="1" smtClean="0"/>
              <a:t>indexpg</a:t>
            </a:r>
            <a:r>
              <a:rPr lang="en-US" dirty="0" smtClean="0"/>
              <a:t>";</a:t>
            </a:r>
            <a:endParaRPr lang="en-US" dirty="0"/>
          </a:p>
          <a:p>
            <a:r>
              <a:rPr lang="en-US" dirty="0"/>
              <a:t>        $</a:t>
            </a:r>
            <a:r>
              <a:rPr lang="en-US" dirty="0" err="1"/>
              <a:t>result_ch</a:t>
            </a:r>
            <a:r>
              <a:rPr lang="en-US" dirty="0"/>
              <a:t>=</a:t>
            </a:r>
            <a:r>
              <a:rPr lang="en-US" dirty="0" err="1"/>
              <a:t>mysql_db_query</a:t>
            </a:r>
            <a:r>
              <a:rPr lang="en-US" dirty="0"/>
              <a:t>($</a:t>
            </a:r>
            <a:r>
              <a:rPr lang="en-US" dirty="0" err="1"/>
              <a:t>dbname</a:t>
            </a:r>
            <a:r>
              <a:rPr lang="en-US" dirty="0"/>
              <a:t>,$</a:t>
            </a:r>
            <a:r>
              <a:rPr lang="en-US" dirty="0" err="1"/>
              <a:t>db_query</a:t>
            </a:r>
            <a:r>
              <a:rPr lang="en-US" dirty="0"/>
              <a:t>);if(</a:t>
            </a:r>
            <a:r>
              <a:rPr lang="en-US" dirty="0" err="1"/>
              <a:t>mysql_error</a:t>
            </a:r>
            <a:r>
              <a:rPr lang="en-US" dirty="0"/>
              <a:t>()!=""){echo </a:t>
            </a:r>
            <a:r>
              <a:rPr lang="en-US" dirty="0" err="1"/>
              <a:t>mysql_error</a:t>
            </a:r>
            <a:r>
              <a:rPr lang="en-US" dirty="0"/>
              <a:t>();}</a:t>
            </a:r>
          </a:p>
          <a:p>
            <a:r>
              <a:rPr lang="en-US" dirty="0"/>
              <a:t>        if(</a:t>
            </a:r>
            <a:r>
              <a:rPr lang="en-US" dirty="0" err="1"/>
              <a:t>mysql_num_rows</a:t>
            </a:r>
            <a:r>
              <a:rPr lang="en-US" dirty="0"/>
              <a:t>($</a:t>
            </a:r>
            <a:r>
              <a:rPr lang="en-US" dirty="0" err="1"/>
              <a:t>result_ch</a:t>
            </a:r>
            <a:r>
              <a:rPr lang="en-US" dirty="0"/>
              <a:t>)&gt;0)</a:t>
            </a:r>
          </a:p>
          <a:p>
            <a:r>
              <a:rPr lang="en-US" dirty="0"/>
              <a:t>        {</a:t>
            </a:r>
          </a:p>
          <a:p>
            <a:r>
              <a:rPr lang="en-US" dirty="0"/>
              <a:t>            $row=</a:t>
            </a:r>
            <a:r>
              <a:rPr lang="en-US" dirty="0" err="1"/>
              <a:t>mysql_fetch_array</a:t>
            </a:r>
            <a:r>
              <a:rPr lang="en-US" dirty="0"/>
              <a:t>($</a:t>
            </a:r>
            <a:r>
              <a:rPr lang="en-US" dirty="0" err="1"/>
              <a:t>result_ch</a:t>
            </a:r>
            <a:r>
              <a:rPr lang="en-US" dirty="0"/>
              <a:t>);</a:t>
            </a:r>
          </a:p>
          <a:p>
            <a:r>
              <a:rPr lang="en-US" dirty="0"/>
              <a:t>            $</a:t>
            </a:r>
            <a:r>
              <a:rPr lang="en-US" dirty="0" err="1"/>
              <a:t>aaa</a:t>
            </a:r>
            <a:r>
              <a:rPr lang="en-US" dirty="0"/>
              <a:t>=$row['</a:t>
            </a:r>
            <a:r>
              <a:rPr lang="en-US" dirty="0" err="1"/>
              <a:t>newid</a:t>
            </a:r>
            <a:r>
              <a:rPr lang="en-US" dirty="0"/>
              <a:t>'];</a:t>
            </a:r>
          </a:p>
          <a:p>
            <a:r>
              <a:rPr lang="en-US" dirty="0"/>
              <a:t>            $</a:t>
            </a:r>
            <a:r>
              <a:rPr lang="en-US" dirty="0" err="1"/>
              <a:t>uploaddir</a:t>
            </a:r>
            <a:r>
              <a:rPr lang="en-US" dirty="0"/>
              <a:t> = "../../small/"; </a:t>
            </a:r>
          </a:p>
          <a:p>
            <a:r>
              <a:rPr lang="en-US" dirty="0"/>
              <a:t>            $</a:t>
            </a:r>
            <a:r>
              <a:rPr lang="en-US" dirty="0" err="1"/>
              <a:t>file_extc</a:t>
            </a:r>
            <a:r>
              <a:rPr lang="en-US" dirty="0"/>
              <a:t>= </a:t>
            </a:r>
            <a:r>
              <a:rPr lang="en-US" dirty="0" err="1"/>
              <a:t>pathinfo</a:t>
            </a:r>
            <a:r>
              <a:rPr lang="en-US" dirty="0"/>
              <a:t>($</a:t>
            </a:r>
            <a:r>
              <a:rPr lang="en-US" dirty="0" err="1"/>
              <a:t>img_url</a:t>
            </a:r>
            <a:r>
              <a:rPr lang="en-US" dirty="0"/>
              <a:t>, PATHINFO_EXTENSION);</a:t>
            </a:r>
          </a:p>
          <a:p>
            <a:r>
              <a:rPr lang="en-US" dirty="0"/>
              <a:t>            $</a:t>
            </a:r>
            <a:r>
              <a:rPr lang="en-US" dirty="0" err="1"/>
              <a:t>photor</a:t>
            </a:r>
            <a:r>
              <a:rPr lang="en-US" dirty="0"/>
              <a:t>= $row['</a:t>
            </a:r>
            <a:r>
              <a:rPr lang="en-US" dirty="0" err="1"/>
              <a:t>newid</a:t>
            </a:r>
            <a:r>
              <a:rPr lang="en-US" dirty="0"/>
              <a:t>'].".".$</a:t>
            </a:r>
            <a:r>
              <a:rPr lang="en-US" dirty="0" err="1"/>
              <a:t>file_extc</a:t>
            </a:r>
            <a:r>
              <a:rPr lang="en-US" dirty="0"/>
              <a:t>;</a:t>
            </a:r>
          </a:p>
          <a:p>
            <a:r>
              <a:rPr lang="en-US" dirty="0"/>
              <a:t>                   copy( $img_url121, $</a:t>
            </a:r>
            <a:r>
              <a:rPr lang="en-US" dirty="0" err="1"/>
              <a:t>uploaddir</a:t>
            </a:r>
            <a:r>
              <a:rPr lang="en-US" dirty="0"/>
              <a:t> . $</a:t>
            </a:r>
            <a:r>
              <a:rPr lang="en-US" dirty="0" err="1"/>
              <a:t>photor</a:t>
            </a:r>
            <a:r>
              <a:rPr lang="en-US" dirty="0"/>
              <a:t>);                </a:t>
            </a:r>
          </a:p>
          <a:p>
            <a:r>
              <a:rPr lang="en-US" dirty="0"/>
              <a:t>                    $upd1="update </a:t>
            </a:r>
            <a:r>
              <a:rPr lang="en-US" dirty="0" smtClean="0"/>
              <a:t> </a:t>
            </a:r>
            <a:r>
              <a:rPr lang="en-US" dirty="0" err="1" smtClean="0"/>
              <a:t>indexpg</a:t>
            </a:r>
            <a:r>
              <a:rPr lang="en-US" dirty="0"/>
              <a:t> set </a:t>
            </a:r>
            <a:r>
              <a:rPr lang="en-US" dirty="0" err="1"/>
              <a:t>imgpath</a:t>
            </a:r>
            <a:r>
              <a:rPr lang="en-US" dirty="0"/>
              <a:t>='$</a:t>
            </a:r>
            <a:r>
              <a:rPr lang="en-US" dirty="0" err="1"/>
              <a:t>photor</a:t>
            </a:r>
            <a:r>
              <a:rPr lang="en-US" dirty="0"/>
              <a:t>' where id=".$row['</a:t>
            </a:r>
            <a:r>
              <a:rPr lang="en-US" dirty="0" err="1"/>
              <a:t>newid</a:t>
            </a:r>
            <a:r>
              <a:rPr lang="en-US" dirty="0"/>
              <a:t>'];</a:t>
            </a:r>
          </a:p>
          <a:p>
            <a:r>
              <a:rPr lang="en-US" dirty="0"/>
              <a:t>                    </a:t>
            </a:r>
            <a:r>
              <a:rPr lang="en-US" dirty="0" err="1"/>
              <a:t>mysql_query</a:t>
            </a:r>
            <a:r>
              <a:rPr lang="en-US" dirty="0"/>
              <a:t>($upd1) or die(</a:t>
            </a:r>
            <a:r>
              <a:rPr lang="en-US" dirty="0" err="1"/>
              <a:t>mysql_error</a:t>
            </a:r>
            <a:r>
              <a:rPr lang="en-US" dirty="0"/>
              <a:t>());</a:t>
            </a:r>
          </a:p>
          <a:p>
            <a:r>
              <a:rPr lang="en-US" dirty="0"/>
              <a:t>            </a:t>
            </a:r>
          </a:p>
          <a:p>
            <a:r>
              <a:rPr lang="en-US" dirty="0"/>
              <a:t>         }}</a:t>
            </a:r>
          </a:p>
        </p:txBody>
      </p:sp>
    </p:spTree>
    <p:extLst>
      <p:ext uri="{BB962C8B-B14F-4D97-AF65-F5344CB8AC3E}">
        <p14:creationId xmlns:p14="http://schemas.microsoft.com/office/powerpoint/2010/main" val="94109365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1867819" cy="369332"/>
          </a:xfrm>
          <a:prstGeom prst="rect">
            <a:avLst/>
          </a:prstGeom>
        </p:spPr>
        <p:txBody>
          <a:bodyPr wrap="none">
            <a:spAutoFit/>
          </a:bodyPr>
          <a:lstStyle/>
          <a:p>
            <a:r>
              <a:rPr lang="en-US" b="1" dirty="0"/>
              <a:t>PHP File Handling</a:t>
            </a:r>
          </a:p>
        </p:txBody>
      </p:sp>
      <p:sp>
        <p:nvSpPr>
          <p:cNvPr id="3" name="Rectangle 2"/>
          <p:cNvSpPr/>
          <p:nvPr/>
        </p:nvSpPr>
        <p:spPr>
          <a:xfrm>
            <a:off x="256308" y="685800"/>
            <a:ext cx="8659091" cy="2031325"/>
          </a:xfrm>
          <a:prstGeom prst="rect">
            <a:avLst/>
          </a:prstGeom>
        </p:spPr>
        <p:txBody>
          <a:bodyPr wrap="square">
            <a:spAutoFit/>
          </a:bodyPr>
          <a:lstStyle/>
          <a:p>
            <a:r>
              <a:rPr lang="en-US" dirty="0"/>
              <a:t>PHP provides set of in-built functions to handle files. Some of the functions are, </a:t>
            </a:r>
            <a:r>
              <a:rPr lang="en-US" dirty="0" err="1"/>
              <a:t>fopen</a:t>
            </a:r>
            <a:r>
              <a:rPr lang="en-US" dirty="0"/>
              <a:t>(), </a:t>
            </a:r>
            <a:r>
              <a:rPr lang="en-US" dirty="0" err="1"/>
              <a:t>file_exists</a:t>
            </a:r>
            <a:r>
              <a:rPr lang="en-US" dirty="0"/>
              <a:t>(), </a:t>
            </a:r>
            <a:r>
              <a:rPr lang="en-US" dirty="0" err="1"/>
              <a:t>file_get_contents</a:t>
            </a:r>
            <a:r>
              <a:rPr lang="en-US" dirty="0"/>
              <a:t>() and etc</a:t>
            </a:r>
            <a:r>
              <a:rPr lang="en-US" dirty="0" smtClean="0"/>
              <a:t>.</a:t>
            </a:r>
          </a:p>
          <a:p>
            <a:endParaRPr lang="en-US" dirty="0"/>
          </a:p>
          <a:p>
            <a:r>
              <a:rPr lang="en-US" dirty="0"/>
              <a:t>Some of the basic operations to deal with files are listed below.</a:t>
            </a:r>
          </a:p>
          <a:p>
            <a:pPr marL="285750" indent="-285750">
              <a:buFont typeface="Wingdings" pitchFamily="2" charset="2"/>
              <a:buChar char="Ø"/>
            </a:pPr>
            <a:r>
              <a:rPr lang="en-US" dirty="0"/>
              <a:t>Opening file</a:t>
            </a:r>
          </a:p>
          <a:p>
            <a:pPr marL="285750" indent="-285750">
              <a:buFont typeface="Wingdings" pitchFamily="2" charset="2"/>
              <a:buChar char="Ø"/>
            </a:pPr>
            <a:r>
              <a:rPr lang="en-US" dirty="0"/>
              <a:t>Working with file read, write and append</a:t>
            </a:r>
          </a:p>
          <a:p>
            <a:pPr marL="285750" indent="-285750">
              <a:buFont typeface="Wingdings" pitchFamily="2" charset="2"/>
              <a:buChar char="Ø"/>
            </a:pPr>
            <a:r>
              <a:rPr lang="en-US" dirty="0"/>
              <a:t>Closing file</a:t>
            </a:r>
          </a:p>
        </p:txBody>
      </p:sp>
      <p:sp>
        <p:nvSpPr>
          <p:cNvPr id="4" name="Rectangle 3"/>
          <p:cNvSpPr/>
          <p:nvPr/>
        </p:nvSpPr>
        <p:spPr>
          <a:xfrm>
            <a:off x="457200" y="3124200"/>
            <a:ext cx="8077200" cy="2862322"/>
          </a:xfrm>
          <a:prstGeom prst="rect">
            <a:avLst/>
          </a:prstGeom>
        </p:spPr>
        <p:txBody>
          <a:bodyPr wrap="square">
            <a:spAutoFit/>
          </a:bodyPr>
          <a:lstStyle/>
          <a:p>
            <a:r>
              <a:rPr lang="en-US" b="1" dirty="0"/>
              <a:t>Mode of Operation</a:t>
            </a:r>
          </a:p>
          <a:p>
            <a:r>
              <a:rPr lang="en-US" dirty="0"/>
              <a:t>In PHP file handling, there are four set of possible modes. </a:t>
            </a:r>
            <a:endParaRPr lang="en-US" dirty="0" smtClean="0"/>
          </a:p>
          <a:p>
            <a:endParaRPr lang="en-US" dirty="0"/>
          </a:p>
          <a:p>
            <a:r>
              <a:rPr lang="en-US" dirty="0"/>
              <a:t>{r and r+} – To read existing file</a:t>
            </a:r>
            <a:r>
              <a:rPr lang="en-US" dirty="0" smtClean="0"/>
              <a:t>.</a:t>
            </a:r>
          </a:p>
          <a:p>
            <a:endParaRPr lang="en-US" dirty="0"/>
          </a:p>
          <a:p>
            <a:r>
              <a:rPr lang="en-US" dirty="0"/>
              <a:t>{w and w+} – To change the entire file content</a:t>
            </a:r>
            <a:r>
              <a:rPr lang="en-US" dirty="0" smtClean="0"/>
              <a:t>.</a:t>
            </a:r>
          </a:p>
          <a:p>
            <a:endParaRPr lang="en-US" dirty="0"/>
          </a:p>
          <a:p>
            <a:r>
              <a:rPr lang="en-US" dirty="0"/>
              <a:t>{a and a+} – To add content after existing file content</a:t>
            </a:r>
            <a:r>
              <a:rPr lang="en-US" dirty="0" smtClean="0"/>
              <a:t>.</a:t>
            </a:r>
          </a:p>
          <a:p>
            <a:endParaRPr lang="en-US" dirty="0"/>
          </a:p>
          <a:p>
            <a:r>
              <a:rPr lang="en-US" dirty="0"/>
              <a:t>{x and x+} – To create a new file and work with it.</a:t>
            </a:r>
          </a:p>
        </p:txBody>
      </p:sp>
    </p:spTree>
    <p:extLst>
      <p:ext uri="{BB962C8B-B14F-4D97-AF65-F5344CB8AC3E}">
        <p14:creationId xmlns:p14="http://schemas.microsoft.com/office/powerpoint/2010/main" val="343068940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28600" y="304800"/>
            <a:ext cx="1863074" cy="369332"/>
          </a:xfrm>
          <a:prstGeom prst="rect">
            <a:avLst/>
          </a:prstGeom>
        </p:spPr>
        <p:txBody>
          <a:bodyPr wrap="none">
            <a:spAutoFit/>
          </a:bodyPr>
          <a:lstStyle/>
          <a:p>
            <a:r>
              <a:rPr lang="en-US" b="1" dirty="0"/>
              <a:t>Read existing file.</a:t>
            </a:r>
          </a:p>
        </p:txBody>
      </p:sp>
      <p:graphicFrame>
        <p:nvGraphicFramePr>
          <p:cNvPr id="12" name="Table 11"/>
          <p:cNvGraphicFramePr>
            <a:graphicFrameLocks noGrp="1"/>
          </p:cNvGraphicFramePr>
          <p:nvPr>
            <p:extLst>
              <p:ext uri="{D42A27DB-BD31-4B8C-83A1-F6EECF244321}">
                <p14:modId xmlns:p14="http://schemas.microsoft.com/office/powerpoint/2010/main" val="1674567979"/>
              </p:ext>
            </p:extLst>
          </p:nvPr>
        </p:nvGraphicFramePr>
        <p:xfrm>
          <a:off x="235527" y="708768"/>
          <a:ext cx="8229599" cy="1108710"/>
        </p:xfrm>
        <a:graphic>
          <a:graphicData uri="http://schemas.openxmlformats.org/drawingml/2006/table">
            <a:tbl>
              <a:tblPr/>
              <a:tblGrid>
                <a:gridCol w="2812473"/>
                <a:gridCol w="2226454"/>
                <a:gridCol w="3190672"/>
              </a:tblGrid>
              <a:tr h="0">
                <a:tc>
                  <a:txBody>
                    <a:bodyPr/>
                    <a:lstStyle/>
                    <a:p>
                      <a:r>
                        <a:rPr lang="en-US" b="1" dirty="0">
                          <a:solidFill>
                            <a:srgbClr val="474747"/>
                          </a:solidFill>
                          <a:effectLst/>
                        </a:rPr>
                        <a:t>Mode of Operation</a:t>
                      </a:r>
                      <a:endParaRPr lang="en-US" dirty="0">
                        <a:effectLst/>
                      </a:endParaRPr>
                    </a:p>
                  </a:txBody>
                  <a:tcPr marL="47625" marR="47625" marT="47625" marB="47625" anchor="ctr">
                    <a:lnL>
                      <a:noFill/>
                    </a:lnL>
                    <a:lnR>
                      <a:noFill/>
                    </a:lnR>
                    <a:lnT>
                      <a:noFill/>
                    </a:lnT>
                    <a:lnB>
                      <a:noFill/>
                    </a:lnB>
                    <a:solidFill>
                      <a:srgbClr val="D4D4FF"/>
                    </a:solidFill>
                  </a:tcPr>
                </a:tc>
                <a:tc>
                  <a:txBody>
                    <a:bodyPr/>
                    <a:lstStyle/>
                    <a:p>
                      <a:r>
                        <a:rPr lang="en-US" b="1">
                          <a:solidFill>
                            <a:srgbClr val="474747"/>
                          </a:solidFill>
                          <a:effectLst/>
                        </a:rPr>
                        <a:t>File Mode</a:t>
                      </a:r>
                      <a:endParaRPr lang="en-US"/>
                    </a:p>
                  </a:txBody>
                  <a:tcPr anchor="ctr">
                    <a:lnL>
                      <a:noFill/>
                    </a:lnL>
                    <a:lnR>
                      <a:noFill/>
                    </a:lnR>
                    <a:lnT>
                      <a:noFill/>
                    </a:lnT>
                    <a:lnB>
                      <a:noFill/>
                    </a:lnB>
                    <a:solidFill>
                      <a:srgbClr val="D4D4FF"/>
                    </a:solidFill>
                  </a:tcPr>
                </a:tc>
                <a:tc>
                  <a:txBody>
                    <a:bodyPr/>
                    <a:lstStyle/>
                    <a:p>
                      <a:r>
                        <a:rPr lang="en-US" b="1">
                          <a:solidFill>
                            <a:srgbClr val="474747"/>
                          </a:solidFill>
                          <a:effectLst/>
                        </a:rPr>
                        <a:t>File Pointer Position</a:t>
                      </a:r>
                      <a:endParaRPr lang="en-US"/>
                    </a:p>
                  </a:txBody>
                  <a:tcPr anchor="ctr">
                    <a:lnL>
                      <a:noFill/>
                    </a:lnL>
                    <a:lnR>
                      <a:noFill/>
                    </a:lnR>
                    <a:lnT>
                      <a:noFill/>
                    </a:lnT>
                    <a:lnB>
                      <a:noFill/>
                    </a:lnB>
                    <a:solidFill>
                      <a:srgbClr val="D4D4FF"/>
                    </a:solidFill>
                  </a:tcPr>
                </a:tc>
              </a:tr>
              <a:tr h="0">
                <a:tc>
                  <a:txBody>
                    <a:bodyPr/>
                    <a:lstStyle/>
                    <a:p>
                      <a:pPr algn="ctr"/>
                      <a:r>
                        <a:rPr lang="en-US" dirty="0">
                          <a:effectLst/>
                        </a:rPr>
                        <a:t>r</a:t>
                      </a:r>
                    </a:p>
                  </a:txBody>
                  <a:tcPr marL="47625" marR="47625" marT="47625" marB="47625" anchor="ctr">
                    <a:lnL>
                      <a:noFill/>
                    </a:lnL>
                    <a:lnR>
                      <a:noFill/>
                    </a:lnR>
                    <a:lnT>
                      <a:noFill/>
                    </a:lnT>
                    <a:lnB>
                      <a:noFill/>
                    </a:lnB>
                    <a:solidFill>
                      <a:srgbClr val="E8E8FF"/>
                    </a:solidFill>
                  </a:tcPr>
                </a:tc>
                <a:tc>
                  <a:txBody>
                    <a:bodyPr/>
                    <a:lstStyle/>
                    <a:p>
                      <a:r>
                        <a:rPr lang="en-US"/>
                        <a:t>read-only</a:t>
                      </a:r>
                    </a:p>
                  </a:txBody>
                  <a:tcPr anchor="ctr">
                    <a:lnL>
                      <a:noFill/>
                    </a:lnL>
                    <a:lnR>
                      <a:noFill/>
                    </a:lnR>
                    <a:lnT>
                      <a:noFill/>
                    </a:lnT>
                    <a:lnB>
                      <a:noFill/>
                    </a:lnB>
                    <a:solidFill>
                      <a:srgbClr val="E8E8FF"/>
                    </a:solidFill>
                  </a:tcPr>
                </a:tc>
                <a:tc>
                  <a:txBody>
                    <a:bodyPr/>
                    <a:lstStyle/>
                    <a:p>
                      <a:r>
                        <a:rPr lang="en-US"/>
                        <a:t>Start of the file content</a:t>
                      </a:r>
                    </a:p>
                  </a:txBody>
                  <a:tcPr anchor="ctr">
                    <a:lnL>
                      <a:noFill/>
                    </a:lnL>
                    <a:lnR>
                      <a:noFill/>
                    </a:lnR>
                    <a:lnT>
                      <a:noFill/>
                    </a:lnT>
                    <a:lnB>
                      <a:noFill/>
                    </a:lnB>
                    <a:solidFill>
                      <a:srgbClr val="E8E8FF"/>
                    </a:solidFill>
                  </a:tcPr>
                </a:tc>
              </a:tr>
              <a:tr h="0">
                <a:tc>
                  <a:txBody>
                    <a:bodyPr/>
                    <a:lstStyle/>
                    <a:p>
                      <a:pPr algn="ctr"/>
                      <a:r>
                        <a:rPr lang="en-US" dirty="0">
                          <a:effectLst/>
                        </a:rPr>
                        <a:t>r+</a:t>
                      </a:r>
                    </a:p>
                  </a:txBody>
                  <a:tcPr marL="47625" marR="47625" marT="47625" marB="47625" anchor="ctr">
                    <a:lnL>
                      <a:noFill/>
                    </a:lnL>
                    <a:lnR>
                      <a:noFill/>
                    </a:lnR>
                    <a:lnT>
                      <a:noFill/>
                    </a:lnT>
                    <a:lnB>
                      <a:noFill/>
                    </a:lnB>
                    <a:solidFill>
                      <a:srgbClr val="E8E8FF"/>
                    </a:solidFill>
                  </a:tcPr>
                </a:tc>
                <a:tc>
                  <a:txBody>
                    <a:bodyPr/>
                    <a:lstStyle/>
                    <a:p>
                      <a:r>
                        <a:rPr lang="en-US"/>
                        <a:t>read-write</a:t>
                      </a:r>
                    </a:p>
                  </a:txBody>
                  <a:tcPr anchor="ctr">
                    <a:lnL>
                      <a:noFill/>
                    </a:lnL>
                    <a:lnR>
                      <a:noFill/>
                    </a:lnR>
                    <a:lnT>
                      <a:noFill/>
                    </a:lnT>
                    <a:lnB>
                      <a:noFill/>
                    </a:lnB>
                    <a:solidFill>
                      <a:srgbClr val="E8E8FF"/>
                    </a:solidFill>
                  </a:tcPr>
                </a:tc>
                <a:tc>
                  <a:txBody>
                    <a:bodyPr/>
                    <a:lstStyle/>
                    <a:p>
                      <a:r>
                        <a:rPr lang="en-US" dirty="0"/>
                        <a:t>Start of the file content</a:t>
                      </a:r>
                    </a:p>
                  </a:txBody>
                  <a:tcPr anchor="ctr">
                    <a:lnL>
                      <a:noFill/>
                    </a:lnL>
                    <a:lnR>
                      <a:noFill/>
                    </a:lnR>
                    <a:lnT>
                      <a:noFill/>
                    </a:lnT>
                    <a:lnB>
                      <a:noFill/>
                    </a:lnB>
                    <a:solidFill>
                      <a:srgbClr val="E8E8FF"/>
                    </a:solidFill>
                  </a:tcPr>
                </a:tc>
              </a:tr>
            </a:tbl>
          </a:graphicData>
        </a:graphic>
      </p:graphicFrame>
      <p:sp>
        <p:nvSpPr>
          <p:cNvPr id="13" name="Rectangle 12"/>
          <p:cNvSpPr/>
          <p:nvPr/>
        </p:nvSpPr>
        <p:spPr>
          <a:xfrm>
            <a:off x="1160136" y="2971800"/>
            <a:ext cx="5926463" cy="1569660"/>
          </a:xfrm>
          <a:prstGeom prst="rect">
            <a:avLst/>
          </a:prstGeom>
        </p:spPr>
        <p:txBody>
          <a:bodyPr wrap="square">
            <a:spAutoFit/>
          </a:bodyPr>
          <a:lstStyle/>
          <a:p>
            <a:r>
              <a:rPr lang="en-US" sz="2400" dirty="0"/>
              <a:t>$</a:t>
            </a:r>
            <a:r>
              <a:rPr lang="en-US" sz="2400" dirty="0" err="1"/>
              <a:t>filePointer</a:t>
            </a:r>
            <a:r>
              <a:rPr lang="en-US" sz="2400" dirty="0"/>
              <a:t> = </a:t>
            </a:r>
            <a:r>
              <a:rPr lang="en-US" sz="2400" dirty="0" err="1"/>
              <a:t>fopen</a:t>
            </a:r>
            <a:r>
              <a:rPr lang="en-US" sz="2400" dirty="0"/>
              <a:t>("</a:t>
            </a:r>
            <a:r>
              <a:rPr lang="en-US" sz="2400" dirty="0" err="1"/>
              <a:t>hello.txt","r</a:t>
            </a:r>
            <a:r>
              <a:rPr lang="en-US" sz="2400" dirty="0"/>
              <a:t>");</a:t>
            </a:r>
          </a:p>
          <a:p>
            <a:r>
              <a:rPr lang="en-US" sz="2400" dirty="0"/>
              <a:t>while(!</a:t>
            </a:r>
            <a:r>
              <a:rPr lang="en-US" sz="2400" dirty="0" err="1"/>
              <a:t>feof</a:t>
            </a:r>
            <a:r>
              <a:rPr lang="en-US" sz="2400" dirty="0"/>
              <a:t>($</a:t>
            </a:r>
            <a:r>
              <a:rPr lang="en-US" sz="2400" dirty="0" err="1"/>
              <a:t>filePointer</a:t>
            </a:r>
            <a:r>
              <a:rPr lang="en-US" sz="2400" dirty="0"/>
              <a:t>)){</a:t>
            </a:r>
          </a:p>
          <a:p>
            <a:r>
              <a:rPr lang="en-US" sz="2400" dirty="0"/>
              <a:t>echo </a:t>
            </a:r>
            <a:r>
              <a:rPr lang="en-US" sz="2400" dirty="0" err="1"/>
              <a:t>fgets</a:t>
            </a:r>
            <a:r>
              <a:rPr lang="en-US" sz="2400" dirty="0"/>
              <a:t>($</a:t>
            </a:r>
            <a:r>
              <a:rPr lang="en-US" sz="2400" dirty="0" err="1"/>
              <a:t>filePointer</a:t>
            </a:r>
            <a:r>
              <a:rPr lang="en-US" sz="2400" dirty="0"/>
              <a:t>). "&lt;</a:t>
            </a:r>
            <a:r>
              <a:rPr lang="en-US" sz="2400" dirty="0" err="1"/>
              <a:t>br</a:t>
            </a:r>
            <a:r>
              <a:rPr lang="en-US" sz="2400" dirty="0"/>
              <a:t>&gt;";</a:t>
            </a:r>
          </a:p>
          <a:p>
            <a:r>
              <a:rPr lang="en-US" sz="2400" dirty="0"/>
              <a:t>}</a:t>
            </a:r>
          </a:p>
        </p:txBody>
      </p:sp>
    </p:spTree>
    <p:extLst>
      <p:ext uri="{BB962C8B-B14F-4D97-AF65-F5344CB8AC3E}">
        <p14:creationId xmlns:p14="http://schemas.microsoft.com/office/powerpoint/2010/main" val="375390904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1732526" cy="369332"/>
          </a:xfrm>
          <a:prstGeom prst="rect">
            <a:avLst/>
          </a:prstGeom>
        </p:spPr>
        <p:txBody>
          <a:bodyPr wrap="none">
            <a:spAutoFit/>
          </a:bodyPr>
          <a:lstStyle/>
          <a:p>
            <a:r>
              <a:rPr lang="en-US" b="1" dirty="0"/>
              <a:t>Write into a file.</a:t>
            </a:r>
          </a:p>
        </p:txBody>
      </p:sp>
      <p:graphicFrame>
        <p:nvGraphicFramePr>
          <p:cNvPr id="3" name="Table 2"/>
          <p:cNvGraphicFramePr>
            <a:graphicFrameLocks noGrp="1"/>
          </p:cNvGraphicFramePr>
          <p:nvPr>
            <p:extLst>
              <p:ext uri="{D42A27DB-BD31-4B8C-83A1-F6EECF244321}">
                <p14:modId xmlns:p14="http://schemas.microsoft.com/office/powerpoint/2010/main" val="4288062520"/>
              </p:ext>
            </p:extLst>
          </p:nvPr>
        </p:nvGraphicFramePr>
        <p:xfrm>
          <a:off x="304800" y="685800"/>
          <a:ext cx="8229599" cy="1108710"/>
        </p:xfrm>
        <a:graphic>
          <a:graphicData uri="http://schemas.openxmlformats.org/drawingml/2006/table">
            <a:tbl>
              <a:tblPr/>
              <a:tblGrid>
                <a:gridCol w="2667000"/>
                <a:gridCol w="2371927"/>
                <a:gridCol w="3190672"/>
              </a:tblGrid>
              <a:tr h="0">
                <a:tc>
                  <a:txBody>
                    <a:bodyPr/>
                    <a:lstStyle/>
                    <a:p>
                      <a:r>
                        <a:rPr lang="en-US" b="1" dirty="0">
                          <a:solidFill>
                            <a:srgbClr val="474747"/>
                          </a:solidFill>
                          <a:effectLst/>
                        </a:rPr>
                        <a:t>Mode of Operation</a:t>
                      </a:r>
                      <a:endParaRPr lang="en-US" dirty="0">
                        <a:effectLst/>
                      </a:endParaRPr>
                    </a:p>
                  </a:txBody>
                  <a:tcPr marL="47625" marR="47625" marT="47625" marB="47625" anchor="ctr">
                    <a:lnL>
                      <a:noFill/>
                    </a:lnL>
                    <a:lnR>
                      <a:noFill/>
                    </a:lnR>
                    <a:lnT>
                      <a:noFill/>
                    </a:lnT>
                    <a:lnB>
                      <a:noFill/>
                    </a:lnB>
                    <a:solidFill>
                      <a:srgbClr val="D4D4FF"/>
                    </a:solidFill>
                  </a:tcPr>
                </a:tc>
                <a:tc>
                  <a:txBody>
                    <a:bodyPr/>
                    <a:lstStyle/>
                    <a:p>
                      <a:r>
                        <a:rPr lang="en-US" b="1">
                          <a:solidFill>
                            <a:srgbClr val="474747"/>
                          </a:solidFill>
                          <a:effectLst/>
                        </a:rPr>
                        <a:t>File Mode</a:t>
                      </a:r>
                      <a:endParaRPr lang="en-US"/>
                    </a:p>
                  </a:txBody>
                  <a:tcPr anchor="ctr">
                    <a:lnL>
                      <a:noFill/>
                    </a:lnL>
                    <a:lnR>
                      <a:noFill/>
                    </a:lnR>
                    <a:lnT>
                      <a:noFill/>
                    </a:lnT>
                    <a:lnB>
                      <a:noFill/>
                    </a:lnB>
                    <a:solidFill>
                      <a:srgbClr val="D4D4FF"/>
                    </a:solidFill>
                  </a:tcPr>
                </a:tc>
                <a:tc>
                  <a:txBody>
                    <a:bodyPr/>
                    <a:lstStyle/>
                    <a:p>
                      <a:r>
                        <a:rPr lang="en-US" b="1">
                          <a:solidFill>
                            <a:srgbClr val="474747"/>
                          </a:solidFill>
                          <a:effectLst/>
                        </a:rPr>
                        <a:t>File Pointer Position</a:t>
                      </a:r>
                      <a:endParaRPr lang="en-US"/>
                    </a:p>
                  </a:txBody>
                  <a:tcPr anchor="ctr">
                    <a:lnL>
                      <a:noFill/>
                    </a:lnL>
                    <a:lnR>
                      <a:noFill/>
                    </a:lnR>
                    <a:lnT>
                      <a:noFill/>
                    </a:lnT>
                    <a:lnB>
                      <a:noFill/>
                    </a:lnB>
                    <a:solidFill>
                      <a:srgbClr val="D4D4FF"/>
                    </a:solidFill>
                  </a:tcPr>
                </a:tc>
              </a:tr>
              <a:tr h="0">
                <a:tc>
                  <a:txBody>
                    <a:bodyPr/>
                    <a:lstStyle/>
                    <a:p>
                      <a:pPr algn="ctr"/>
                      <a:r>
                        <a:rPr lang="en-US">
                          <a:effectLst/>
                        </a:rPr>
                        <a:t>w</a:t>
                      </a:r>
                    </a:p>
                  </a:txBody>
                  <a:tcPr marL="47625" marR="47625" marT="47625" marB="47625" anchor="ctr">
                    <a:lnL>
                      <a:noFill/>
                    </a:lnL>
                    <a:lnR>
                      <a:noFill/>
                    </a:lnR>
                    <a:lnT>
                      <a:noFill/>
                    </a:lnT>
                    <a:lnB>
                      <a:noFill/>
                    </a:lnB>
                    <a:solidFill>
                      <a:srgbClr val="E8E8FF"/>
                    </a:solidFill>
                  </a:tcPr>
                </a:tc>
                <a:tc>
                  <a:txBody>
                    <a:bodyPr/>
                    <a:lstStyle/>
                    <a:p>
                      <a:r>
                        <a:rPr lang="en-US"/>
                        <a:t>write-only</a:t>
                      </a:r>
                    </a:p>
                  </a:txBody>
                  <a:tcPr anchor="ctr">
                    <a:lnL>
                      <a:noFill/>
                    </a:lnL>
                    <a:lnR>
                      <a:noFill/>
                    </a:lnR>
                    <a:lnT>
                      <a:noFill/>
                    </a:lnT>
                    <a:lnB>
                      <a:noFill/>
                    </a:lnB>
                    <a:solidFill>
                      <a:srgbClr val="E8E8FF"/>
                    </a:solidFill>
                  </a:tcPr>
                </a:tc>
                <a:tc>
                  <a:txBody>
                    <a:bodyPr/>
                    <a:lstStyle/>
                    <a:p>
                      <a:r>
                        <a:rPr lang="en-US"/>
                        <a:t>Start of the file content</a:t>
                      </a:r>
                    </a:p>
                  </a:txBody>
                  <a:tcPr anchor="ctr">
                    <a:lnL>
                      <a:noFill/>
                    </a:lnL>
                    <a:lnR>
                      <a:noFill/>
                    </a:lnR>
                    <a:lnT>
                      <a:noFill/>
                    </a:lnT>
                    <a:lnB>
                      <a:noFill/>
                    </a:lnB>
                    <a:solidFill>
                      <a:srgbClr val="E8E8FF"/>
                    </a:solidFill>
                  </a:tcPr>
                </a:tc>
              </a:tr>
              <a:tr h="0">
                <a:tc>
                  <a:txBody>
                    <a:bodyPr/>
                    <a:lstStyle/>
                    <a:p>
                      <a:pPr algn="ctr"/>
                      <a:r>
                        <a:rPr lang="en-US" dirty="0">
                          <a:effectLst/>
                        </a:rPr>
                        <a:t>w+</a:t>
                      </a:r>
                    </a:p>
                  </a:txBody>
                  <a:tcPr marL="47625" marR="47625" marT="47625" marB="47625" anchor="ctr">
                    <a:lnL>
                      <a:noFill/>
                    </a:lnL>
                    <a:lnR>
                      <a:noFill/>
                    </a:lnR>
                    <a:lnT>
                      <a:noFill/>
                    </a:lnT>
                    <a:lnB>
                      <a:noFill/>
                    </a:lnB>
                    <a:solidFill>
                      <a:srgbClr val="E8E8FF"/>
                    </a:solidFill>
                  </a:tcPr>
                </a:tc>
                <a:tc>
                  <a:txBody>
                    <a:bodyPr/>
                    <a:lstStyle/>
                    <a:p>
                      <a:r>
                        <a:rPr lang="en-US"/>
                        <a:t>read-write</a:t>
                      </a:r>
                    </a:p>
                  </a:txBody>
                  <a:tcPr anchor="ctr">
                    <a:lnL>
                      <a:noFill/>
                    </a:lnL>
                    <a:lnR>
                      <a:noFill/>
                    </a:lnR>
                    <a:lnT>
                      <a:noFill/>
                    </a:lnT>
                    <a:lnB>
                      <a:noFill/>
                    </a:lnB>
                    <a:solidFill>
                      <a:srgbClr val="E8E8FF"/>
                    </a:solidFill>
                  </a:tcPr>
                </a:tc>
                <a:tc>
                  <a:txBody>
                    <a:bodyPr/>
                    <a:lstStyle/>
                    <a:p>
                      <a:r>
                        <a:rPr lang="en-US" dirty="0"/>
                        <a:t>Start of the file content</a:t>
                      </a:r>
                    </a:p>
                  </a:txBody>
                  <a:tcPr anchor="ctr">
                    <a:lnL>
                      <a:noFill/>
                    </a:lnL>
                    <a:lnR>
                      <a:noFill/>
                    </a:lnR>
                    <a:lnT>
                      <a:noFill/>
                    </a:lnT>
                    <a:lnB>
                      <a:noFill/>
                    </a:lnB>
                    <a:solidFill>
                      <a:srgbClr val="E8E8FF"/>
                    </a:solidFill>
                  </a:tcPr>
                </a:tc>
              </a:tr>
            </a:tbl>
          </a:graphicData>
        </a:graphic>
      </p:graphicFrame>
      <p:sp>
        <p:nvSpPr>
          <p:cNvPr id="4" name="Rectangle 3"/>
          <p:cNvSpPr/>
          <p:nvPr/>
        </p:nvSpPr>
        <p:spPr>
          <a:xfrm>
            <a:off x="685800" y="3998893"/>
            <a:ext cx="7772400" cy="954107"/>
          </a:xfrm>
          <a:prstGeom prst="rect">
            <a:avLst/>
          </a:prstGeom>
        </p:spPr>
        <p:txBody>
          <a:bodyPr wrap="square">
            <a:spAutoFit/>
          </a:bodyPr>
          <a:lstStyle/>
          <a:p>
            <a:r>
              <a:rPr lang="en-US" sz="2800" dirty="0"/>
              <a:t>$</a:t>
            </a:r>
            <a:r>
              <a:rPr lang="en-US" sz="2800" dirty="0" err="1"/>
              <a:t>filePointer</a:t>
            </a:r>
            <a:r>
              <a:rPr lang="en-US" sz="2800" dirty="0"/>
              <a:t> = </a:t>
            </a:r>
            <a:r>
              <a:rPr lang="en-US" sz="2800" dirty="0" err="1"/>
              <a:t>fopen</a:t>
            </a:r>
            <a:r>
              <a:rPr lang="en-US" sz="2800" dirty="0"/>
              <a:t>("</a:t>
            </a:r>
            <a:r>
              <a:rPr lang="en-US" sz="2800" dirty="0" err="1"/>
              <a:t>hello.txt","w</a:t>
            </a:r>
            <a:r>
              <a:rPr lang="en-US" sz="2800" dirty="0"/>
              <a:t>");</a:t>
            </a:r>
          </a:p>
          <a:p>
            <a:r>
              <a:rPr lang="en-US" sz="2800" dirty="0" err="1"/>
              <a:t>fwrite</a:t>
            </a:r>
            <a:r>
              <a:rPr lang="en-US" sz="2800" dirty="0"/>
              <a:t>( $</a:t>
            </a:r>
            <a:r>
              <a:rPr lang="en-US" sz="2800" dirty="0" err="1"/>
              <a:t>filePointer</a:t>
            </a:r>
            <a:r>
              <a:rPr lang="en-US" sz="2800" dirty="0"/>
              <a:t>, "PHP POT: MySQL Query\n" );</a:t>
            </a:r>
          </a:p>
        </p:txBody>
      </p:sp>
      <p:sp>
        <p:nvSpPr>
          <p:cNvPr id="5" name="Rectangle 4"/>
          <p:cNvSpPr/>
          <p:nvPr/>
        </p:nvSpPr>
        <p:spPr>
          <a:xfrm>
            <a:off x="304800" y="1981200"/>
            <a:ext cx="8305800" cy="1015663"/>
          </a:xfrm>
          <a:prstGeom prst="rect">
            <a:avLst/>
          </a:prstGeom>
        </p:spPr>
        <p:txBody>
          <a:bodyPr wrap="square">
            <a:spAutoFit/>
          </a:bodyPr>
          <a:lstStyle/>
          <a:p>
            <a:r>
              <a:rPr lang="en-US" sz="2000" dirty="0"/>
              <a:t>By using these modes, the entire file content will be cleared and the pointer will focus the start position of the file content. This method is used to change the existing file content, completely.</a:t>
            </a:r>
          </a:p>
        </p:txBody>
      </p:sp>
    </p:spTree>
    <p:extLst>
      <p:ext uri="{BB962C8B-B14F-4D97-AF65-F5344CB8AC3E}">
        <p14:creationId xmlns:p14="http://schemas.microsoft.com/office/powerpoint/2010/main" val="206196250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2700547" cy="369332"/>
          </a:xfrm>
          <a:prstGeom prst="rect">
            <a:avLst/>
          </a:prstGeom>
        </p:spPr>
        <p:txBody>
          <a:bodyPr wrap="none">
            <a:spAutoFit/>
          </a:bodyPr>
          <a:lstStyle/>
          <a:p>
            <a:r>
              <a:rPr lang="en-US" b="1" dirty="0"/>
              <a:t>Append content to the file</a:t>
            </a:r>
          </a:p>
        </p:txBody>
      </p:sp>
      <p:sp>
        <p:nvSpPr>
          <p:cNvPr id="3" name="Rectangle 2"/>
          <p:cNvSpPr/>
          <p:nvPr/>
        </p:nvSpPr>
        <p:spPr>
          <a:xfrm>
            <a:off x="304800" y="2182504"/>
            <a:ext cx="8305800" cy="1015663"/>
          </a:xfrm>
          <a:prstGeom prst="rect">
            <a:avLst/>
          </a:prstGeom>
        </p:spPr>
        <p:txBody>
          <a:bodyPr wrap="square">
            <a:spAutoFit/>
          </a:bodyPr>
          <a:lstStyle/>
          <a:p>
            <a:r>
              <a:rPr lang="en-US" sz="2000" dirty="0"/>
              <a:t>In this operation, the existing content of the file will not be cleared. Rather, we can add new content continuously. Here, file pointer will point end of the file. And the possible mode of operations are,</a:t>
            </a:r>
          </a:p>
        </p:txBody>
      </p:sp>
      <p:graphicFrame>
        <p:nvGraphicFramePr>
          <p:cNvPr id="4" name="Table 3"/>
          <p:cNvGraphicFramePr>
            <a:graphicFrameLocks noGrp="1"/>
          </p:cNvGraphicFramePr>
          <p:nvPr>
            <p:extLst>
              <p:ext uri="{D42A27DB-BD31-4B8C-83A1-F6EECF244321}">
                <p14:modId xmlns:p14="http://schemas.microsoft.com/office/powerpoint/2010/main" val="1092316762"/>
              </p:ext>
            </p:extLst>
          </p:nvPr>
        </p:nvGraphicFramePr>
        <p:xfrm>
          <a:off x="304800" y="762000"/>
          <a:ext cx="8229600" cy="1108710"/>
        </p:xfrm>
        <a:graphic>
          <a:graphicData uri="http://schemas.openxmlformats.org/drawingml/2006/table">
            <a:tbl>
              <a:tblPr/>
              <a:tblGrid>
                <a:gridCol w="2057400"/>
                <a:gridCol w="2590800"/>
                <a:gridCol w="3581400"/>
              </a:tblGrid>
              <a:tr h="0">
                <a:tc>
                  <a:txBody>
                    <a:bodyPr/>
                    <a:lstStyle/>
                    <a:p>
                      <a:r>
                        <a:rPr lang="en-US" b="1">
                          <a:solidFill>
                            <a:srgbClr val="474747"/>
                          </a:solidFill>
                          <a:effectLst/>
                        </a:rPr>
                        <a:t>Mode of Operation</a:t>
                      </a:r>
                      <a:endParaRPr lang="en-US">
                        <a:effectLst/>
                      </a:endParaRP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4D4FF"/>
                    </a:solidFill>
                  </a:tcPr>
                </a:tc>
                <a:tc>
                  <a:txBody>
                    <a:bodyPr/>
                    <a:lstStyle/>
                    <a:p>
                      <a:r>
                        <a:rPr lang="en-US" b="1">
                          <a:solidFill>
                            <a:srgbClr val="474747"/>
                          </a:solidFill>
                          <a:effectLst/>
                        </a:rPr>
                        <a:t>File Mode</a:t>
                      </a:r>
                      <a:endParaRPr lang="en-US"/>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4D4FF"/>
                    </a:solidFill>
                  </a:tcPr>
                </a:tc>
                <a:tc>
                  <a:txBody>
                    <a:bodyPr/>
                    <a:lstStyle/>
                    <a:p>
                      <a:r>
                        <a:rPr lang="en-US" b="1">
                          <a:solidFill>
                            <a:srgbClr val="474747"/>
                          </a:solidFill>
                          <a:effectLst/>
                        </a:rPr>
                        <a:t>File Pointer Position</a:t>
                      </a:r>
                      <a:endParaRPr lang="en-US"/>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4D4FF"/>
                    </a:solidFill>
                  </a:tcPr>
                </a:tc>
              </a:tr>
              <a:tr h="0">
                <a:tc>
                  <a:txBody>
                    <a:bodyPr/>
                    <a:lstStyle/>
                    <a:p>
                      <a:pPr algn="ctr"/>
                      <a:r>
                        <a:rPr lang="en-US">
                          <a:effectLst/>
                        </a:rPr>
                        <a:t>a</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E8FF"/>
                    </a:solidFill>
                  </a:tcPr>
                </a:tc>
                <a:tc>
                  <a:txBody>
                    <a:bodyPr/>
                    <a:lstStyle/>
                    <a:p>
                      <a:r>
                        <a:rPr lang="en-US"/>
                        <a:t>write-only</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E8FF"/>
                    </a:solidFill>
                  </a:tcPr>
                </a:tc>
                <a:tc>
                  <a:txBody>
                    <a:bodyPr/>
                    <a:lstStyle/>
                    <a:p>
                      <a:r>
                        <a:rPr lang="en-US"/>
                        <a:t>Start of the file content</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E8FF"/>
                    </a:solidFill>
                  </a:tcPr>
                </a:tc>
              </a:tr>
              <a:tr h="0">
                <a:tc>
                  <a:txBody>
                    <a:bodyPr/>
                    <a:lstStyle/>
                    <a:p>
                      <a:pPr algn="ctr"/>
                      <a:r>
                        <a:rPr lang="en-US" dirty="0">
                          <a:effectLst/>
                        </a:rPr>
                        <a:t>a+</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E8FF"/>
                    </a:solidFill>
                  </a:tcPr>
                </a:tc>
                <a:tc>
                  <a:txBody>
                    <a:bodyPr/>
                    <a:lstStyle/>
                    <a:p>
                      <a:r>
                        <a:rPr lang="en-US"/>
                        <a:t>read-write</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E8FF"/>
                    </a:solidFill>
                  </a:tcPr>
                </a:tc>
                <a:tc>
                  <a:txBody>
                    <a:bodyPr/>
                    <a:lstStyle/>
                    <a:p>
                      <a:r>
                        <a:rPr lang="en-US" dirty="0"/>
                        <a:t>Start of the file content</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E8FF"/>
                    </a:solidFill>
                  </a:tcPr>
                </a:tc>
              </a:tr>
            </a:tbl>
          </a:graphicData>
        </a:graphic>
      </p:graphicFrame>
      <p:sp>
        <p:nvSpPr>
          <p:cNvPr id="6" name="Rectangle 5"/>
          <p:cNvSpPr/>
          <p:nvPr/>
        </p:nvSpPr>
        <p:spPr>
          <a:xfrm>
            <a:off x="2286000" y="4643735"/>
            <a:ext cx="4667753" cy="461665"/>
          </a:xfrm>
          <a:prstGeom prst="rect">
            <a:avLst/>
          </a:prstGeom>
        </p:spPr>
        <p:txBody>
          <a:bodyPr wrap="none">
            <a:spAutoFit/>
          </a:bodyPr>
          <a:lstStyle/>
          <a:p>
            <a:r>
              <a:rPr lang="en-US" sz="2400" dirty="0"/>
              <a:t>$</a:t>
            </a:r>
            <a:r>
              <a:rPr lang="en-US" sz="2400" dirty="0" err="1"/>
              <a:t>filePointer</a:t>
            </a:r>
            <a:r>
              <a:rPr lang="en-US" sz="2400" dirty="0"/>
              <a:t> = </a:t>
            </a:r>
            <a:r>
              <a:rPr lang="en-US" sz="2400" dirty="0" err="1"/>
              <a:t>fopen</a:t>
            </a:r>
            <a:r>
              <a:rPr lang="en-US" sz="2400" dirty="0"/>
              <a:t>("</a:t>
            </a:r>
            <a:r>
              <a:rPr lang="en-US" sz="2400" dirty="0" err="1"/>
              <a:t>hello.txt","a</a:t>
            </a:r>
            <a:r>
              <a:rPr lang="en-US" sz="2400" dirty="0"/>
              <a:t>");</a:t>
            </a:r>
            <a:endParaRPr lang="en-US" dirty="0"/>
          </a:p>
        </p:txBody>
      </p:sp>
      <p:sp>
        <p:nvSpPr>
          <p:cNvPr id="7" name="Rectangle 6"/>
          <p:cNvSpPr/>
          <p:nvPr/>
        </p:nvSpPr>
        <p:spPr>
          <a:xfrm>
            <a:off x="2286000" y="3620869"/>
            <a:ext cx="4572000" cy="646331"/>
          </a:xfrm>
          <a:prstGeom prst="rect">
            <a:avLst/>
          </a:prstGeom>
        </p:spPr>
        <p:txBody>
          <a:bodyPr>
            <a:spAutoFit/>
          </a:bodyPr>
          <a:lstStyle/>
          <a:p>
            <a:r>
              <a:rPr lang="en-US" dirty="0"/>
              <a:t>The code will be similar to that of file-write except the mode specified to open the file</a:t>
            </a:r>
          </a:p>
        </p:txBody>
      </p:sp>
    </p:spTree>
    <p:extLst>
      <p:ext uri="{BB962C8B-B14F-4D97-AF65-F5344CB8AC3E}">
        <p14:creationId xmlns:p14="http://schemas.microsoft.com/office/powerpoint/2010/main" val="12298319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1788631" cy="369332"/>
          </a:xfrm>
          <a:prstGeom prst="rect">
            <a:avLst/>
          </a:prstGeom>
        </p:spPr>
        <p:txBody>
          <a:bodyPr wrap="none">
            <a:spAutoFit/>
          </a:bodyPr>
          <a:lstStyle/>
          <a:p>
            <a:r>
              <a:rPr lang="en-US" b="1" dirty="0" smtClean="0"/>
              <a:t>Create </a:t>
            </a:r>
            <a:r>
              <a:rPr lang="en-US" b="1" dirty="0"/>
              <a:t>a new file</a:t>
            </a:r>
          </a:p>
        </p:txBody>
      </p:sp>
      <p:graphicFrame>
        <p:nvGraphicFramePr>
          <p:cNvPr id="3" name="Table 2"/>
          <p:cNvGraphicFramePr>
            <a:graphicFrameLocks noGrp="1"/>
          </p:cNvGraphicFramePr>
          <p:nvPr>
            <p:extLst>
              <p:ext uri="{D42A27DB-BD31-4B8C-83A1-F6EECF244321}">
                <p14:modId xmlns:p14="http://schemas.microsoft.com/office/powerpoint/2010/main" val="2454508951"/>
              </p:ext>
            </p:extLst>
          </p:nvPr>
        </p:nvGraphicFramePr>
        <p:xfrm>
          <a:off x="256309" y="609600"/>
          <a:ext cx="8229600" cy="1108710"/>
        </p:xfrm>
        <a:graphic>
          <a:graphicData uri="http://schemas.openxmlformats.org/drawingml/2006/table">
            <a:tbl>
              <a:tblPr/>
              <a:tblGrid>
                <a:gridCol w="2105891"/>
                <a:gridCol w="2286000"/>
                <a:gridCol w="3837709"/>
              </a:tblGrid>
              <a:tr h="0">
                <a:tc>
                  <a:txBody>
                    <a:bodyPr/>
                    <a:lstStyle/>
                    <a:p>
                      <a:r>
                        <a:rPr lang="en-US" b="1" dirty="0">
                          <a:solidFill>
                            <a:srgbClr val="474747"/>
                          </a:solidFill>
                          <a:effectLst/>
                        </a:rPr>
                        <a:t>Mode of Operation</a:t>
                      </a:r>
                      <a:endParaRPr lang="en-US" dirty="0">
                        <a:effectLst/>
                      </a:endParaRP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4D4FF"/>
                    </a:solidFill>
                  </a:tcPr>
                </a:tc>
                <a:tc>
                  <a:txBody>
                    <a:bodyPr/>
                    <a:lstStyle/>
                    <a:p>
                      <a:r>
                        <a:rPr lang="en-US" b="1">
                          <a:solidFill>
                            <a:srgbClr val="474747"/>
                          </a:solidFill>
                          <a:effectLst/>
                        </a:rPr>
                        <a:t>File Mode</a:t>
                      </a:r>
                      <a:endParaRPr lang="en-US"/>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4D4FF"/>
                    </a:solidFill>
                  </a:tcPr>
                </a:tc>
                <a:tc>
                  <a:txBody>
                    <a:bodyPr/>
                    <a:lstStyle/>
                    <a:p>
                      <a:r>
                        <a:rPr lang="en-US" b="1">
                          <a:solidFill>
                            <a:srgbClr val="474747"/>
                          </a:solidFill>
                          <a:effectLst/>
                        </a:rPr>
                        <a:t>File Pointer Position</a:t>
                      </a:r>
                      <a:endParaRPr lang="en-US"/>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4D4FF"/>
                    </a:solidFill>
                  </a:tcPr>
                </a:tc>
              </a:tr>
              <a:tr h="0">
                <a:tc>
                  <a:txBody>
                    <a:bodyPr/>
                    <a:lstStyle/>
                    <a:p>
                      <a:pPr algn="ctr"/>
                      <a:r>
                        <a:rPr lang="en-US">
                          <a:effectLst/>
                        </a:rPr>
                        <a:t>x</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E8FF"/>
                    </a:solidFill>
                  </a:tcPr>
                </a:tc>
                <a:tc>
                  <a:txBody>
                    <a:bodyPr/>
                    <a:lstStyle/>
                    <a:p>
                      <a:r>
                        <a:rPr lang="en-US"/>
                        <a:t>write-only.</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E8FF"/>
                    </a:solidFill>
                  </a:tcPr>
                </a:tc>
                <a:tc>
                  <a:txBody>
                    <a:bodyPr/>
                    <a:lstStyle/>
                    <a:p>
                      <a:r>
                        <a:rPr lang="en-US"/>
                        <a:t>–</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E8FF"/>
                    </a:solidFill>
                  </a:tcPr>
                </a:tc>
              </a:tr>
              <a:tr h="0">
                <a:tc>
                  <a:txBody>
                    <a:bodyPr/>
                    <a:lstStyle/>
                    <a:p>
                      <a:pPr algn="ctr"/>
                      <a:r>
                        <a:rPr lang="en-US" dirty="0">
                          <a:effectLst/>
                        </a:rPr>
                        <a:t>x+</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E8FF"/>
                    </a:solidFill>
                  </a:tcPr>
                </a:tc>
                <a:tc>
                  <a:txBody>
                    <a:bodyPr/>
                    <a:lstStyle/>
                    <a:p>
                      <a:r>
                        <a:rPr lang="en-US"/>
                        <a:t>read-write.</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E8FF"/>
                    </a:solidFill>
                  </a:tcPr>
                </a:tc>
                <a:tc>
                  <a:txBody>
                    <a:bodyPr/>
                    <a:lstStyle/>
                    <a:p>
                      <a:r>
                        <a:rPr lang="en-US" dirty="0"/>
                        <a:t>–</a:t>
                      </a:r>
                    </a:p>
                  </a:txBody>
                  <a:tcPr marL="0" marR="0"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E8FF"/>
                    </a:solidFill>
                  </a:tcPr>
                </a:tc>
              </a:tr>
            </a:tbl>
          </a:graphicData>
        </a:graphic>
      </p:graphicFrame>
      <p:sp>
        <p:nvSpPr>
          <p:cNvPr id="4" name="Rectangle 3"/>
          <p:cNvSpPr/>
          <p:nvPr/>
        </p:nvSpPr>
        <p:spPr>
          <a:xfrm>
            <a:off x="1102133" y="4038600"/>
            <a:ext cx="6629400" cy="830997"/>
          </a:xfrm>
          <a:prstGeom prst="rect">
            <a:avLst/>
          </a:prstGeom>
        </p:spPr>
        <p:txBody>
          <a:bodyPr wrap="square">
            <a:spAutoFit/>
          </a:bodyPr>
          <a:lstStyle/>
          <a:p>
            <a:r>
              <a:rPr lang="en-US" sz="2400" dirty="0"/>
              <a:t>$</a:t>
            </a:r>
            <a:r>
              <a:rPr lang="en-US" sz="2400" dirty="0" err="1"/>
              <a:t>filePointer</a:t>
            </a:r>
            <a:r>
              <a:rPr lang="en-US" sz="2400" dirty="0"/>
              <a:t> = </a:t>
            </a:r>
            <a:r>
              <a:rPr lang="en-US" sz="2400" dirty="0" err="1"/>
              <a:t>fopen</a:t>
            </a:r>
            <a:r>
              <a:rPr lang="en-US" sz="2400" dirty="0"/>
              <a:t>("</a:t>
            </a:r>
            <a:r>
              <a:rPr lang="en-US" sz="2400" dirty="0" err="1"/>
              <a:t>hello.txt","x</a:t>
            </a:r>
            <a:r>
              <a:rPr lang="en-US" sz="2400" dirty="0"/>
              <a:t>");</a:t>
            </a:r>
          </a:p>
          <a:p>
            <a:r>
              <a:rPr lang="en-US" sz="2400" dirty="0" err="1"/>
              <a:t>fwrite</a:t>
            </a:r>
            <a:r>
              <a:rPr lang="en-US" sz="2400" dirty="0"/>
              <a:t>( $</a:t>
            </a:r>
            <a:r>
              <a:rPr lang="en-US" sz="2400" dirty="0" err="1"/>
              <a:t>filePointer</a:t>
            </a:r>
            <a:r>
              <a:rPr lang="en-US" sz="2400" dirty="0"/>
              <a:t>, "PHP POT: FUNCTIONS\n" );</a:t>
            </a:r>
          </a:p>
        </p:txBody>
      </p:sp>
      <p:sp>
        <p:nvSpPr>
          <p:cNvPr id="5" name="Rectangle 4"/>
          <p:cNvSpPr/>
          <p:nvPr/>
        </p:nvSpPr>
        <p:spPr>
          <a:xfrm>
            <a:off x="1122915" y="2971800"/>
            <a:ext cx="6608618" cy="646331"/>
          </a:xfrm>
          <a:prstGeom prst="rect">
            <a:avLst/>
          </a:prstGeom>
        </p:spPr>
        <p:txBody>
          <a:bodyPr wrap="square">
            <a:spAutoFit/>
          </a:bodyPr>
          <a:lstStyle/>
          <a:p>
            <a:r>
              <a:rPr lang="en-US" dirty="0"/>
              <a:t>Caution: is already exists, then the execution will be stopped with the following error.</a:t>
            </a:r>
          </a:p>
        </p:txBody>
      </p:sp>
    </p:spTree>
    <p:extLst>
      <p:ext uri="{BB962C8B-B14F-4D97-AF65-F5344CB8AC3E}">
        <p14:creationId xmlns:p14="http://schemas.microsoft.com/office/powerpoint/2010/main" val="246594822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1252266" cy="369332"/>
          </a:xfrm>
          <a:prstGeom prst="rect">
            <a:avLst/>
          </a:prstGeom>
        </p:spPr>
        <p:txBody>
          <a:bodyPr wrap="none">
            <a:spAutoFit/>
          </a:bodyPr>
          <a:lstStyle/>
          <a:p>
            <a:r>
              <a:rPr lang="en-US" b="1" dirty="0"/>
              <a:t>Closing File</a:t>
            </a:r>
          </a:p>
        </p:txBody>
      </p:sp>
      <p:sp>
        <p:nvSpPr>
          <p:cNvPr id="3" name="Rectangle 2"/>
          <p:cNvSpPr/>
          <p:nvPr/>
        </p:nvSpPr>
        <p:spPr>
          <a:xfrm>
            <a:off x="304800" y="794910"/>
            <a:ext cx="8458200" cy="923330"/>
          </a:xfrm>
          <a:prstGeom prst="rect">
            <a:avLst/>
          </a:prstGeom>
        </p:spPr>
        <p:txBody>
          <a:bodyPr wrap="square">
            <a:spAutoFit/>
          </a:bodyPr>
          <a:lstStyle/>
          <a:p>
            <a:r>
              <a:rPr lang="en-US" dirty="0"/>
              <a:t>After performing all the above file operations of PHP, we need to close it by using the </a:t>
            </a:r>
            <a:r>
              <a:rPr lang="en-US" dirty="0" err="1"/>
              <a:t>fclose</a:t>
            </a:r>
            <a:r>
              <a:rPr lang="en-US" dirty="0"/>
              <a:t>() function. </a:t>
            </a:r>
            <a:r>
              <a:rPr lang="en-US" dirty="0" err="1"/>
              <a:t>fclose</a:t>
            </a:r>
            <a:r>
              <a:rPr lang="en-US" dirty="0"/>
              <a:t>() function should hold the file pointer which is the reference for the file resources. In PHP, we can use </a:t>
            </a:r>
            <a:r>
              <a:rPr lang="en-US" dirty="0" err="1"/>
              <a:t>fclose</a:t>
            </a:r>
            <a:r>
              <a:rPr lang="en-US" dirty="0"/>
              <a:t>() as shown below.</a:t>
            </a:r>
          </a:p>
        </p:txBody>
      </p:sp>
      <p:sp>
        <p:nvSpPr>
          <p:cNvPr id="5" name="Rectangle 4"/>
          <p:cNvSpPr/>
          <p:nvPr/>
        </p:nvSpPr>
        <p:spPr>
          <a:xfrm>
            <a:off x="2133600" y="2875002"/>
            <a:ext cx="3111942" cy="523220"/>
          </a:xfrm>
          <a:prstGeom prst="rect">
            <a:avLst/>
          </a:prstGeom>
        </p:spPr>
        <p:txBody>
          <a:bodyPr wrap="none">
            <a:spAutoFit/>
          </a:bodyPr>
          <a:lstStyle/>
          <a:p>
            <a:r>
              <a:rPr lang="en-US" sz="2800" dirty="0" err="1"/>
              <a:t>fclose</a:t>
            </a:r>
            <a:r>
              <a:rPr lang="en-US" sz="2800" dirty="0"/>
              <a:t>( $</a:t>
            </a:r>
            <a:r>
              <a:rPr lang="en-US" sz="2800" dirty="0" err="1"/>
              <a:t>filePointer</a:t>
            </a:r>
            <a:r>
              <a:rPr lang="en-US" sz="2800" dirty="0"/>
              <a:t>);</a:t>
            </a:r>
            <a:endParaRPr lang="en-US" dirty="0"/>
          </a:p>
        </p:txBody>
      </p:sp>
    </p:spTree>
    <p:extLst>
      <p:ext uri="{BB962C8B-B14F-4D97-AF65-F5344CB8AC3E}">
        <p14:creationId xmlns:p14="http://schemas.microsoft.com/office/powerpoint/2010/main" val="2812163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7848600" cy="4801314"/>
          </a:xfrm>
          <a:prstGeom prst="rect">
            <a:avLst/>
          </a:prstGeom>
        </p:spPr>
        <p:txBody>
          <a:bodyPr wrap="square">
            <a:spAutoFit/>
          </a:bodyPr>
          <a:lstStyle/>
          <a:p>
            <a:r>
              <a:rPr lang="en-US" dirty="0"/>
              <a:t>&lt;body&gt;</a:t>
            </a:r>
          </a:p>
          <a:p>
            <a:endParaRPr lang="en-US" dirty="0"/>
          </a:p>
          <a:p>
            <a:r>
              <a:rPr lang="en-US" dirty="0"/>
              <a:t>&lt;?</a:t>
            </a:r>
            <a:r>
              <a:rPr lang="en-US" dirty="0" err="1"/>
              <a:t>php</a:t>
            </a:r>
            <a:endParaRPr lang="en-US" dirty="0"/>
          </a:p>
          <a:p>
            <a:r>
              <a:rPr lang="en-US" dirty="0"/>
              <a:t>// Defining variables</a:t>
            </a:r>
          </a:p>
          <a:p>
            <a:r>
              <a:rPr lang="en-US" dirty="0"/>
              <a:t>$txt = "Hello World!";</a:t>
            </a:r>
          </a:p>
          <a:p>
            <a:r>
              <a:rPr lang="en-US" dirty="0"/>
              <a:t>$</a:t>
            </a:r>
            <a:r>
              <a:rPr lang="en-US" dirty="0" err="1"/>
              <a:t>num</a:t>
            </a:r>
            <a:r>
              <a:rPr lang="en-US" dirty="0"/>
              <a:t> = 123456789;</a:t>
            </a:r>
          </a:p>
          <a:p>
            <a:r>
              <a:rPr lang="en-US" dirty="0"/>
              <a:t>$colors = array("Red", "Green", "Blue");</a:t>
            </a:r>
          </a:p>
          <a:p>
            <a:r>
              <a:rPr lang="en-US" dirty="0"/>
              <a:t> </a:t>
            </a:r>
          </a:p>
          <a:p>
            <a:r>
              <a:rPr lang="en-US" dirty="0"/>
              <a:t>// Displaying variables</a:t>
            </a:r>
          </a:p>
          <a:p>
            <a:r>
              <a:rPr lang="en-US" dirty="0"/>
              <a:t>echo $txt;</a:t>
            </a:r>
          </a:p>
          <a:p>
            <a:r>
              <a:rPr lang="en-US" dirty="0"/>
              <a:t>echo "&lt;</a:t>
            </a:r>
            <a:r>
              <a:rPr lang="en-US" dirty="0" err="1"/>
              <a:t>br</a:t>
            </a:r>
            <a:r>
              <a:rPr lang="en-US" dirty="0"/>
              <a:t>&gt;";</a:t>
            </a:r>
          </a:p>
          <a:p>
            <a:r>
              <a:rPr lang="en-US" dirty="0"/>
              <a:t>echo $</a:t>
            </a:r>
            <a:r>
              <a:rPr lang="en-US" dirty="0" err="1"/>
              <a:t>num</a:t>
            </a:r>
            <a:r>
              <a:rPr lang="en-US" dirty="0"/>
              <a:t>;</a:t>
            </a:r>
          </a:p>
          <a:p>
            <a:r>
              <a:rPr lang="en-US" dirty="0"/>
              <a:t>echo "&lt;</a:t>
            </a:r>
            <a:r>
              <a:rPr lang="en-US" dirty="0" err="1"/>
              <a:t>br</a:t>
            </a:r>
            <a:r>
              <a:rPr lang="en-US" dirty="0"/>
              <a:t>&gt;";</a:t>
            </a:r>
          </a:p>
          <a:p>
            <a:r>
              <a:rPr lang="en-US" dirty="0"/>
              <a:t>echo $colors[0];</a:t>
            </a:r>
          </a:p>
          <a:p>
            <a:r>
              <a:rPr lang="en-US" dirty="0"/>
              <a:t>?&gt;</a:t>
            </a:r>
          </a:p>
          <a:p>
            <a:endParaRPr lang="en-US" dirty="0"/>
          </a:p>
          <a:p>
            <a:r>
              <a:rPr lang="en-US" dirty="0"/>
              <a:t>&lt;/body&gt;</a:t>
            </a:r>
          </a:p>
        </p:txBody>
      </p:sp>
    </p:spTree>
    <p:extLst>
      <p:ext uri="{BB962C8B-B14F-4D97-AF65-F5344CB8AC3E}">
        <p14:creationId xmlns:p14="http://schemas.microsoft.com/office/powerpoint/2010/main" val="301585625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838200"/>
            <a:ext cx="7696200" cy="4893647"/>
          </a:xfrm>
          <a:prstGeom prst="rect">
            <a:avLst/>
          </a:prstGeom>
        </p:spPr>
        <p:txBody>
          <a:bodyPr wrap="square">
            <a:spAutoFit/>
          </a:bodyPr>
          <a:lstStyle/>
          <a:p>
            <a:r>
              <a:rPr lang="en-US" sz="2400" dirty="0"/>
              <a:t>&lt;?</a:t>
            </a:r>
            <a:r>
              <a:rPr lang="en-US" sz="2400" dirty="0" err="1"/>
              <a:t>php</a:t>
            </a:r>
            <a:r>
              <a:rPr lang="en-US" sz="2400" dirty="0"/>
              <a:t> </a:t>
            </a:r>
            <a:endParaRPr lang="en-US" sz="2400" dirty="0" smtClean="0"/>
          </a:p>
          <a:p>
            <a:r>
              <a:rPr lang="en-US" sz="2400" dirty="0" smtClean="0"/>
              <a:t>if</a:t>
            </a:r>
            <a:r>
              <a:rPr lang="en-US" sz="2400" dirty="0"/>
              <a:t>(!</a:t>
            </a:r>
            <a:r>
              <a:rPr lang="en-US" sz="2400" dirty="0" err="1"/>
              <a:t>file_exists</a:t>
            </a:r>
            <a:r>
              <a:rPr lang="en-US" sz="2400" dirty="0"/>
              <a:t>("myfile.txt")) { </a:t>
            </a:r>
            <a:endParaRPr lang="en-US" sz="2400" dirty="0" smtClean="0"/>
          </a:p>
          <a:p>
            <a:r>
              <a:rPr lang="en-US" sz="2400" dirty="0" smtClean="0"/>
              <a:t>die</a:t>
            </a:r>
            <a:r>
              <a:rPr lang="en-US" sz="2400" dirty="0"/>
              <a:t>("File was not found"); </a:t>
            </a:r>
            <a:endParaRPr lang="en-US" sz="2400" dirty="0" smtClean="0"/>
          </a:p>
          <a:p>
            <a:r>
              <a:rPr lang="en-US" sz="2400" dirty="0" smtClean="0"/>
              <a:t>} </a:t>
            </a:r>
            <a:r>
              <a:rPr lang="en-US" sz="2400" dirty="0"/>
              <a:t>else { </a:t>
            </a:r>
            <a:endParaRPr lang="en-US" sz="2400" dirty="0" smtClean="0"/>
          </a:p>
          <a:p>
            <a:r>
              <a:rPr lang="en-US" sz="2400" dirty="0" smtClean="0"/>
              <a:t>	$</a:t>
            </a:r>
            <a:r>
              <a:rPr lang="en-US" sz="2400" dirty="0"/>
              <a:t>f = </a:t>
            </a:r>
            <a:r>
              <a:rPr lang="en-US" sz="2400" dirty="0" err="1"/>
              <a:t>fopen</a:t>
            </a:r>
            <a:r>
              <a:rPr lang="en-US" sz="2400" dirty="0"/>
              <a:t>("myfile.txt", "r"); </a:t>
            </a:r>
            <a:endParaRPr lang="en-US" sz="2400" dirty="0" smtClean="0"/>
          </a:p>
          <a:p>
            <a:pPr lvl="2"/>
            <a:r>
              <a:rPr lang="en-US" sz="2400" dirty="0" smtClean="0"/>
              <a:t>while</a:t>
            </a:r>
            <a:r>
              <a:rPr lang="en-US" sz="2400" dirty="0"/>
              <a:t>(!</a:t>
            </a:r>
            <a:r>
              <a:rPr lang="en-US" sz="2400" dirty="0" err="1"/>
              <a:t>feof</a:t>
            </a:r>
            <a:r>
              <a:rPr lang="en-US" sz="2400" dirty="0"/>
              <a:t>($f</a:t>
            </a:r>
            <a:r>
              <a:rPr lang="en-US" sz="2400" dirty="0" smtClean="0"/>
              <a:t>))</a:t>
            </a:r>
          </a:p>
          <a:p>
            <a:pPr lvl="2"/>
            <a:r>
              <a:rPr lang="en-US" sz="2400" dirty="0" smtClean="0"/>
              <a:t> </a:t>
            </a:r>
            <a:r>
              <a:rPr lang="en-US" sz="2400" dirty="0"/>
              <a:t>{ </a:t>
            </a:r>
            <a:endParaRPr lang="en-US" sz="2400" dirty="0" smtClean="0"/>
          </a:p>
          <a:p>
            <a:pPr lvl="2"/>
            <a:r>
              <a:rPr lang="en-US" sz="2400" dirty="0"/>
              <a:t>	</a:t>
            </a:r>
            <a:r>
              <a:rPr lang="en-US" sz="2400" dirty="0" smtClean="0"/>
              <a:t>$</a:t>
            </a:r>
            <a:r>
              <a:rPr lang="en-US" sz="2400" dirty="0"/>
              <a:t>read=</a:t>
            </a:r>
            <a:r>
              <a:rPr lang="en-US" sz="2400" dirty="0" err="1"/>
              <a:t>fgetc</a:t>
            </a:r>
            <a:r>
              <a:rPr lang="en-US" sz="2400" dirty="0"/>
              <a:t>($f); </a:t>
            </a:r>
            <a:endParaRPr lang="en-US" sz="2400" dirty="0" smtClean="0"/>
          </a:p>
          <a:p>
            <a:pPr lvl="2"/>
            <a:r>
              <a:rPr lang="en-US" sz="2400" dirty="0" smtClean="0"/>
              <a:t>	if</a:t>
            </a:r>
            <a:r>
              <a:rPr lang="en-US" sz="2400" dirty="0"/>
              <a:t>($read!='i') </a:t>
            </a:r>
            <a:endParaRPr lang="en-US" sz="2400" dirty="0" smtClean="0"/>
          </a:p>
          <a:p>
            <a:pPr lvl="2"/>
            <a:r>
              <a:rPr lang="en-US" sz="2400" dirty="0"/>
              <a:t>	</a:t>
            </a:r>
            <a:r>
              <a:rPr lang="en-US" sz="2400" dirty="0" smtClean="0"/>
              <a:t>echo </a:t>
            </a:r>
            <a:r>
              <a:rPr lang="en-US" sz="2400" dirty="0"/>
              <a:t>$read</a:t>
            </a:r>
            <a:r>
              <a:rPr lang="en-US" sz="2400" dirty="0" smtClean="0"/>
              <a:t>;</a:t>
            </a:r>
          </a:p>
          <a:p>
            <a:pPr lvl="2"/>
            <a:r>
              <a:rPr lang="en-US" sz="2400" dirty="0" smtClean="0"/>
              <a:t> </a:t>
            </a:r>
            <a:r>
              <a:rPr lang="en-US" sz="2400" dirty="0"/>
              <a:t>} </a:t>
            </a:r>
            <a:endParaRPr lang="en-US" sz="2400" dirty="0" smtClean="0"/>
          </a:p>
          <a:p>
            <a:r>
              <a:rPr lang="en-US" sz="2400" dirty="0" err="1" smtClean="0"/>
              <a:t>fclose</a:t>
            </a:r>
            <a:r>
              <a:rPr lang="en-US" sz="2400" dirty="0"/>
              <a:t>($f); </a:t>
            </a:r>
            <a:endParaRPr lang="en-US" sz="2400" dirty="0" smtClean="0"/>
          </a:p>
          <a:p>
            <a:r>
              <a:rPr lang="en-US" sz="2400" dirty="0" smtClean="0"/>
              <a:t> </a:t>
            </a:r>
            <a:r>
              <a:rPr lang="en-US" sz="2400" dirty="0"/>
              <a:t>?&gt;</a:t>
            </a:r>
          </a:p>
        </p:txBody>
      </p:sp>
    </p:spTree>
    <p:extLst>
      <p:ext uri="{BB962C8B-B14F-4D97-AF65-F5344CB8AC3E}">
        <p14:creationId xmlns:p14="http://schemas.microsoft.com/office/powerpoint/2010/main" val="373505884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143000"/>
            <a:ext cx="6858000" cy="4062651"/>
          </a:xfrm>
          <a:prstGeom prst="rect">
            <a:avLst/>
          </a:prstGeom>
        </p:spPr>
        <p:txBody>
          <a:bodyPr wrap="square">
            <a:spAutoFit/>
          </a:bodyPr>
          <a:lstStyle/>
          <a:p>
            <a:r>
              <a:rPr lang="en-US" sz="2400" dirty="0"/>
              <a:t>&lt;?</a:t>
            </a:r>
            <a:r>
              <a:rPr lang="en-US" sz="2400" dirty="0" err="1" smtClean="0"/>
              <a:t>php</a:t>
            </a:r>
            <a:endParaRPr lang="en-US" sz="2400" dirty="0" smtClean="0"/>
          </a:p>
          <a:p>
            <a:r>
              <a:rPr lang="en-US" sz="2400" dirty="0" smtClean="0"/>
              <a:t> </a:t>
            </a:r>
            <a:r>
              <a:rPr lang="en-US" sz="2400" dirty="0"/>
              <a:t>if(!</a:t>
            </a:r>
            <a:r>
              <a:rPr lang="en-US" sz="2400" dirty="0" err="1"/>
              <a:t>file_exists</a:t>
            </a:r>
            <a:r>
              <a:rPr lang="en-US" sz="2400" dirty="0"/>
              <a:t>("myfile.txt")) </a:t>
            </a:r>
            <a:endParaRPr lang="en-US" sz="2400" dirty="0" smtClean="0"/>
          </a:p>
          <a:p>
            <a:r>
              <a:rPr lang="en-US" sz="2400" dirty="0"/>
              <a:t>	</a:t>
            </a:r>
            <a:r>
              <a:rPr lang="en-US" sz="2400" dirty="0" smtClean="0"/>
              <a:t>{ </a:t>
            </a:r>
          </a:p>
          <a:p>
            <a:r>
              <a:rPr lang="en-US" sz="2400" dirty="0"/>
              <a:t>	</a:t>
            </a:r>
            <a:r>
              <a:rPr lang="en-US" sz="2400" dirty="0" smtClean="0"/>
              <a:t>die</a:t>
            </a:r>
            <a:r>
              <a:rPr lang="en-US" sz="2400" dirty="0"/>
              <a:t>("File was not found"); </a:t>
            </a:r>
            <a:endParaRPr lang="en-US" sz="2400" dirty="0" smtClean="0"/>
          </a:p>
          <a:p>
            <a:r>
              <a:rPr lang="en-US" sz="2400" dirty="0"/>
              <a:t>	</a:t>
            </a:r>
            <a:r>
              <a:rPr lang="en-US" sz="2400" dirty="0" smtClean="0"/>
              <a:t>} </a:t>
            </a:r>
            <a:r>
              <a:rPr lang="en-US" sz="2400" dirty="0"/>
              <a:t>else { </a:t>
            </a:r>
            <a:endParaRPr lang="en-US" sz="2400" dirty="0" smtClean="0"/>
          </a:p>
          <a:p>
            <a:r>
              <a:rPr lang="en-US" sz="2400" dirty="0"/>
              <a:t>	</a:t>
            </a:r>
            <a:r>
              <a:rPr lang="en-US" sz="2400" dirty="0" smtClean="0"/>
              <a:t>$</a:t>
            </a:r>
            <a:r>
              <a:rPr lang="en-US" sz="2400" dirty="0"/>
              <a:t>f = </a:t>
            </a:r>
            <a:r>
              <a:rPr lang="en-US" sz="2400" dirty="0" err="1"/>
              <a:t>fopen</a:t>
            </a:r>
            <a:r>
              <a:rPr lang="en-US" sz="2400" dirty="0"/>
              <a:t>("myfile.txt", "w</a:t>
            </a:r>
            <a:r>
              <a:rPr lang="en-US" sz="2400" dirty="0" smtClean="0"/>
              <a:t>");</a:t>
            </a:r>
          </a:p>
          <a:p>
            <a:r>
              <a:rPr lang="en-US" sz="2400" dirty="0"/>
              <a:t>	</a:t>
            </a:r>
            <a:r>
              <a:rPr lang="en-US" sz="2400" dirty="0" smtClean="0"/>
              <a:t> </a:t>
            </a:r>
            <a:r>
              <a:rPr lang="en-US" sz="2400" dirty="0" err="1"/>
              <a:t>fwrite</a:t>
            </a:r>
            <a:r>
              <a:rPr lang="en-US" sz="2400" dirty="0"/>
              <a:t>($</a:t>
            </a:r>
            <a:r>
              <a:rPr lang="en-US" sz="2400" dirty="0" err="1"/>
              <a:t>f,"It</a:t>
            </a:r>
            <a:r>
              <a:rPr lang="en-US" sz="2400" dirty="0"/>
              <a:t> is easy to write in a file"); </a:t>
            </a:r>
            <a:endParaRPr lang="en-US" sz="2400" dirty="0" smtClean="0"/>
          </a:p>
          <a:p>
            <a:r>
              <a:rPr lang="en-US" sz="2400" dirty="0"/>
              <a:t>	</a:t>
            </a:r>
            <a:r>
              <a:rPr lang="en-US" sz="2400" dirty="0" err="1" smtClean="0"/>
              <a:t>fclose</a:t>
            </a:r>
            <a:r>
              <a:rPr lang="en-US" sz="2400" dirty="0"/>
              <a:t>($f</a:t>
            </a:r>
            <a:r>
              <a:rPr lang="en-US" sz="2400" dirty="0" smtClean="0"/>
              <a:t>);</a:t>
            </a:r>
          </a:p>
          <a:p>
            <a:r>
              <a:rPr lang="en-US" sz="2400" dirty="0"/>
              <a:t>	</a:t>
            </a:r>
            <a:r>
              <a:rPr lang="en-US" sz="2400" dirty="0" smtClean="0"/>
              <a:t> </a:t>
            </a:r>
            <a:r>
              <a:rPr lang="en-US" sz="2400" dirty="0"/>
              <a:t>} </a:t>
            </a:r>
            <a:endParaRPr lang="en-US" sz="2400" dirty="0" smtClean="0"/>
          </a:p>
          <a:p>
            <a:r>
              <a:rPr lang="en-US" sz="2400" dirty="0" smtClean="0"/>
              <a:t>?&gt;</a:t>
            </a:r>
            <a:r>
              <a:rPr lang="en-US" dirty="0"/>
              <a:t/>
            </a:r>
            <a:br>
              <a:rPr lang="en-US" dirty="0"/>
            </a:br>
            <a:endParaRPr lang="en-US" dirty="0"/>
          </a:p>
        </p:txBody>
      </p:sp>
    </p:spTree>
    <p:extLst>
      <p:ext uri="{BB962C8B-B14F-4D97-AF65-F5344CB8AC3E}">
        <p14:creationId xmlns:p14="http://schemas.microsoft.com/office/powerpoint/2010/main" val="175158804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3243773" cy="369332"/>
          </a:xfrm>
          <a:prstGeom prst="rect">
            <a:avLst/>
          </a:prstGeom>
        </p:spPr>
        <p:txBody>
          <a:bodyPr wrap="none">
            <a:spAutoFit/>
          </a:bodyPr>
          <a:lstStyle/>
          <a:p>
            <a:pPr fontAlgn="base"/>
            <a:r>
              <a:rPr lang="en-US" b="1" dirty="0"/>
              <a:t>Working with Directories in PHP</a:t>
            </a:r>
          </a:p>
        </p:txBody>
      </p:sp>
      <p:sp>
        <p:nvSpPr>
          <p:cNvPr id="3" name="Rectangle 2"/>
          <p:cNvSpPr/>
          <p:nvPr/>
        </p:nvSpPr>
        <p:spPr>
          <a:xfrm>
            <a:off x="705075" y="838200"/>
            <a:ext cx="2577950" cy="369332"/>
          </a:xfrm>
          <a:prstGeom prst="rect">
            <a:avLst/>
          </a:prstGeom>
        </p:spPr>
        <p:txBody>
          <a:bodyPr wrap="none">
            <a:spAutoFit/>
          </a:bodyPr>
          <a:lstStyle/>
          <a:p>
            <a:pPr fontAlgn="base"/>
            <a:r>
              <a:rPr lang="en-US" b="1" dirty="0"/>
              <a:t>Creating a New Directory</a:t>
            </a:r>
          </a:p>
        </p:txBody>
      </p:sp>
      <p:sp>
        <p:nvSpPr>
          <p:cNvPr id="5" name="Rectangle 4"/>
          <p:cNvSpPr/>
          <p:nvPr/>
        </p:nvSpPr>
        <p:spPr>
          <a:xfrm>
            <a:off x="705075" y="1571685"/>
            <a:ext cx="7524525" cy="4247317"/>
          </a:xfrm>
          <a:prstGeom prst="rect">
            <a:avLst/>
          </a:prstGeom>
        </p:spPr>
        <p:txBody>
          <a:bodyPr wrap="square">
            <a:spAutoFit/>
          </a:bodyPr>
          <a:lstStyle/>
          <a:p>
            <a:r>
              <a:rPr lang="en-US" dirty="0"/>
              <a:t>&lt;?</a:t>
            </a:r>
            <a:r>
              <a:rPr lang="en-US" dirty="0" err="1"/>
              <a:t>php</a:t>
            </a:r>
            <a:endParaRPr lang="en-US" dirty="0"/>
          </a:p>
          <a:p>
            <a:r>
              <a:rPr lang="en-US" dirty="0" smtClean="0"/>
              <a:t>$</a:t>
            </a:r>
            <a:r>
              <a:rPr lang="en-US" dirty="0" err="1"/>
              <a:t>dir</a:t>
            </a:r>
            <a:r>
              <a:rPr lang="en-US" dirty="0"/>
              <a:t> = "</a:t>
            </a:r>
            <a:r>
              <a:rPr lang="en-US" dirty="0" err="1"/>
              <a:t>testdir</a:t>
            </a:r>
            <a:r>
              <a:rPr lang="en-US" dirty="0"/>
              <a:t>";</a:t>
            </a:r>
          </a:p>
          <a:p>
            <a:r>
              <a:rPr lang="en-US" dirty="0"/>
              <a:t> </a:t>
            </a:r>
          </a:p>
          <a:p>
            <a:r>
              <a:rPr lang="en-US" dirty="0"/>
              <a:t>// Check the existence of directory</a:t>
            </a:r>
          </a:p>
          <a:p>
            <a:r>
              <a:rPr lang="en-US" dirty="0"/>
              <a:t>if(!</a:t>
            </a:r>
            <a:r>
              <a:rPr lang="en-US" dirty="0" err="1"/>
              <a:t>file_exists</a:t>
            </a:r>
            <a:r>
              <a:rPr lang="en-US" dirty="0"/>
              <a:t>($</a:t>
            </a:r>
            <a:r>
              <a:rPr lang="en-US" dirty="0" err="1"/>
              <a:t>dir</a:t>
            </a:r>
            <a:r>
              <a:rPr lang="en-US" dirty="0"/>
              <a:t>)){</a:t>
            </a:r>
          </a:p>
          <a:p>
            <a:r>
              <a:rPr lang="en-US" dirty="0"/>
              <a:t>    // Attempt to create directory</a:t>
            </a:r>
          </a:p>
          <a:p>
            <a:r>
              <a:rPr lang="en-US" dirty="0"/>
              <a:t>    if(</a:t>
            </a:r>
            <a:r>
              <a:rPr lang="en-US" dirty="0" err="1"/>
              <a:t>mkdir</a:t>
            </a:r>
            <a:r>
              <a:rPr lang="en-US" dirty="0"/>
              <a:t>($</a:t>
            </a:r>
            <a:r>
              <a:rPr lang="en-US" dirty="0" err="1"/>
              <a:t>dir</a:t>
            </a:r>
            <a:r>
              <a:rPr lang="en-US" dirty="0"/>
              <a:t>)){</a:t>
            </a:r>
          </a:p>
          <a:p>
            <a:r>
              <a:rPr lang="en-US" dirty="0"/>
              <a:t>        echo "Directory created successfully.";</a:t>
            </a:r>
          </a:p>
          <a:p>
            <a:r>
              <a:rPr lang="en-US" dirty="0"/>
              <a:t>    } else{</a:t>
            </a:r>
          </a:p>
          <a:p>
            <a:r>
              <a:rPr lang="en-US" dirty="0"/>
              <a:t>        echo "ERROR: Directory could not be created.";</a:t>
            </a:r>
          </a:p>
          <a:p>
            <a:r>
              <a:rPr lang="en-US" dirty="0"/>
              <a:t>    }</a:t>
            </a:r>
          </a:p>
          <a:p>
            <a:r>
              <a:rPr lang="en-US" dirty="0"/>
              <a:t>} else{</a:t>
            </a:r>
          </a:p>
          <a:p>
            <a:r>
              <a:rPr lang="en-US" dirty="0"/>
              <a:t>    echo "ERROR: Directory already exists.";</a:t>
            </a:r>
          </a:p>
          <a:p>
            <a:r>
              <a:rPr lang="en-US" dirty="0"/>
              <a:t>}</a:t>
            </a:r>
          </a:p>
          <a:p>
            <a:r>
              <a:rPr lang="en-US" dirty="0"/>
              <a:t>?&gt;</a:t>
            </a:r>
          </a:p>
        </p:txBody>
      </p:sp>
    </p:spTree>
    <p:extLst>
      <p:ext uri="{BB962C8B-B14F-4D97-AF65-F5344CB8AC3E}">
        <p14:creationId xmlns:p14="http://schemas.microsoft.com/office/powerpoint/2010/main" val="243363367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860" y="228600"/>
            <a:ext cx="4349139" cy="369332"/>
          </a:xfrm>
          <a:prstGeom prst="rect">
            <a:avLst/>
          </a:prstGeom>
        </p:spPr>
        <p:txBody>
          <a:bodyPr wrap="none">
            <a:spAutoFit/>
          </a:bodyPr>
          <a:lstStyle/>
          <a:p>
            <a:pPr fontAlgn="base"/>
            <a:r>
              <a:rPr lang="en-US" b="1" dirty="0"/>
              <a:t>Copying Files from One Location to Another</a:t>
            </a:r>
          </a:p>
        </p:txBody>
      </p:sp>
      <p:sp>
        <p:nvSpPr>
          <p:cNvPr id="3" name="Rectangle 2"/>
          <p:cNvSpPr/>
          <p:nvPr/>
        </p:nvSpPr>
        <p:spPr>
          <a:xfrm>
            <a:off x="533400" y="751344"/>
            <a:ext cx="7543800" cy="5355312"/>
          </a:xfrm>
          <a:prstGeom prst="rect">
            <a:avLst/>
          </a:prstGeom>
        </p:spPr>
        <p:txBody>
          <a:bodyPr wrap="square">
            <a:spAutoFit/>
          </a:bodyPr>
          <a:lstStyle/>
          <a:p>
            <a:r>
              <a:rPr lang="en-US" dirty="0"/>
              <a:t>&lt;?</a:t>
            </a:r>
            <a:r>
              <a:rPr lang="en-US" dirty="0" err="1"/>
              <a:t>php</a:t>
            </a:r>
            <a:endParaRPr lang="en-US" dirty="0"/>
          </a:p>
          <a:p>
            <a:r>
              <a:rPr lang="en-US" dirty="0"/>
              <a:t>// Source file path</a:t>
            </a:r>
          </a:p>
          <a:p>
            <a:r>
              <a:rPr lang="en-US" dirty="0"/>
              <a:t>$file = "example.txt";</a:t>
            </a:r>
          </a:p>
          <a:p>
            <a:r>
              <a:rPr lang="en-US" dirty="0"/>
              <a:t> </a:t>
            </a:r>
          </a:p>
          <a:p>
            <a:r>
              <a:rPr lang="en-US" dirty="0"/>
              <a:t>// Destination file path</a:t>
            </a:r>
          </a:p>
          <a:p>
            <a:r>
              <a:rPr lang="en-US" dirty="0"/>
              <a:t>$</a:t>
            </a:r>
            <a:r>
              <a:rPr lang="en-US" dirty="0" err="1"/>
              <a:t>newfile</a:t>
            </a:r>
            <a:r>
              <a:rPr lang="en-US" dirty="0"/>
              <a:t> = </a:t>
            </a:r>
            <a:r>
              <a:rPr lang="en-US" dirty="0" smtClean="0"/>
              <a:t>“project/example.txt</a:t>
            </a:r>
            <a:r>
              <a:rPr lang="en-US" dirty="0"/>
              <a:t>";</a:t>
            </a:r>
          </a:p>
          <a:p>
            <a:r>
              <a:rPr lang="en-US" dirty="0"/>
              <a:t> </a:t>
            </a:r>
          </a:p>
          <a:p>
            <a:r>
              <a:rPr lang="en-US" dirty="0"/>
              <a:t>// Check the existence of file</a:t>
            </a:r>
          </a:p>
          <a:p>
            <a:r>
              <a:rPr lang="en-US" dirty="0"/>
              <a:t>if(</a:t>
            </a:r>
            <a:r>
              <a:rPr lang="en-US" dirty="0" err="1"/>
              <a:t>file_exists</a:t>
            </a:r>
            <a:r>
              <a:rPr lang="en-US" dirty="0"/>
              <a:t>($file)){</a:t>
            </a:r>
          </a:p>
          <a:p>
            <a:r>
              <a:rPr lang="en-US" dirty="0"/>
              <a:t>    // Attempt to copy file</a:t>
            </a:r>
          </a:p>
          <a:p>
            <a:r>
              <a:rPr lang="en-US" dirty="0"/>
              <a:t>    if(copy($file, $</a:t>
            </a:r>
            <a:r>
              <a:rPr lang="en-US" dirty="0" err="1"/>
              <a:t>newfile</a:t>
            </a:r>
            <a:r>
              <a:rPr lang="en-US" dirty="0"/>
              <a:t>)){</a:t>
            </a:r>
          </a:p>
          <a:p>
            <a:r>
              <a:rPr lang="en-US" dirty="0"/>
              <a:t>        echo "File copied successfully.";</a:t>
            </a:r>
          </a:p>
          <a:p>
            <a:r>
              <a:rPr lang="en-US" dirty="0"/>
              <a:t>    } else{</a:t>
            </a:r>
          </a:p>
          <a:p>
            <a:r>
              <a:rPr lang="en-US" dirty="0"/>
              <a:t>        echo "ERROR: File could not be copied.";</a:t>
            </a:r>
          </a:p>
          <a:p>
            <a:r>
              <a:rPr lang="en-US" dirty="0"/>
              <a:t>    }</a:t>
            </a:r>
          </a:p>
          <a:p>
            <a:r>
              <a:rPr lang="en-US" dirty="0"/>
              <a:t>} else{</a:t>
            </a:r>
          </a:p>
          <a:p>
            <a:r>
              <a:rPr lang="en-US" dirty="0"/>
              <a:t>    echo "ERROR: File does not exist.";</a:t>
            </a:r>
          </a:p>
          <a:p>
            <a:r>
              <a:rPr lang="en-US" dirty="0"/>
              <a:t>}</a:t>
            </a:r>
          </a:p>
          <a:p>
            <a:r>
              <a:rPr lang="en-US" dirty="0"/>
              <a:t>?&gt;</a:t>
            </a:r>
          </a:p>
        </p:txBody>
      </p:sp>
    </p:spTree>
    <p:extLst>
      <p:ext uri="{BB962C8B-B14F-4D97-AF65-F5344CB8AC3E}">
        <p14:creationId xmlns:p14="http://schemas.microsoft.com/office/powerpoint/2010/main" val="312595154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588288"/>
            <a:ext cx="8610600" cy="5355312"/>
          </a:xfrm>
          <a:prstGeom prst="rect">
            <a:avLst/>
          </a:prstGeom>
        </p:spPr>
        <p:txBody>
          <a:bodyPr wrap="square">
            <a:spAutoFit/>
          </a:bodyPr>
          <a:lstStyle/>
          <a:p>
            <a:r>
              <a:rPr lang="en-US" dirty="0"/>
              <a:t>&lt;?</a:t>
            </a:r>
            <a:r>
              <a:rPr lang="en-US" dirty="0" err="1"/>
              <a:t>php</a:t>
            </a:r>
            <a:endParaRPr lang="en-US" dirty="0"/>
          </a:p>
          <a:p>
            <a:r>
              <a:rPr lang="en-US" dirty="0"/>
              <a:t>// Check if the form was submitted</a:t>
            </a:r>
          </a:p>
          <a:p>
            <a:r>
              <a:rPr lang="en-US" dirty="0"/>
              <a:t>if($_SERVER["REQUEST_METHOD"] == "POST"){</a:t>
            </a:r>
          </a:p>
          <a:p>
            <a:r>
              <a:rPr lang="en-US" dirty="0"/>
              <a:t>    // Check if file was uploaded without errors</a:t>
            </a:r>
          </a:p>
          <a:p>
            <a:r>
              <a:rPr lang="en-US" dirty="0"/>
              <a:t>    if(</a:t>
            </a:r>
            <a:r>
              <a:rPr lang="en-US" dirty="0" err="1"/>
              <a:t>isset</a:t>
            </a:r>
            <a:r>
              <a:rPr lang="en-US" dirty="0"/>
              <a:t>($_FILES["photo"]) &amp;&amp; $_FILES["photo"]["error"] == 0){</a:t>
            </a:r>
          </a:p>
          <a:p>
            <a:r>
              <a:rPr lang="en-US" dirty="0"/>
              <a:t>        $allowed = array("jpg" =&gt; "image/jpg", "jpeg" =&gt; "image/jpeg", "gif" =&gt; "image/gif", "</a:t>
            </a:r>
            <a:r>
              <a:rPr lang="en-US" dirty="0" err="1"/>
              <a:t>png</a:t>
            </a:r>
            <a:r>
              <a:rPr lang="en-US" dirty="0"/>
              <a:t>" =&gt; "image/</a:t>
            </a:r>
            <a:r>
              <a:rPr lang="en-US" dirty="0" err="1"/>
              <a:t>png</a:t>
            </a:r>
            <a:r>
              <a:rPr lang="en-US" dirty="0"/>
              <a:t>");</a:t>
            </a:r>
          </a:p>
          <a:p>
            <a:r>
              <a:rPr lang="en-US" dirty="0"/>
              <a:t>        $filename = $_FILES["photo"]["name"];</a:t>
            </a:r>
          </a:p>
          <a:p>
            <a:r>
              <a:rPr lang="en-US" dirty="0"/>
              <a:t>        $</a:t>
            </a:r>
            <a:r>
              <a:rPr lang="en-US" dirty="0" err="1"/>
              <a:t>filetype</a:t>
            </a:r>
            <a:r>
              <a:rPr lang="en-US" dirty="0"/>
              <a:t> = $_FILES["photo"]["type"];</a:t>
            </a:r>
          </a:p>
          <a:p>
            <a:r>
              <a:rPr lang="en-US" dirty="0"/>
              <a:t>        $</a:t>
            </a:r>
            <a:r>
              <a:rPr lang="en-US" dirty="0" err="1"/>
              <a:t>filesize</a:t>
            </a:r>
            <a:r>
              <a:rPr lang="en-US" dirty="0"/>
              <a:t> = $_FILES["photo"]["size"];</a:t>
            </a:r>
          </a:p>
          <a:p>
            <a:r>
              <a:rPr lang="en-US" dirty="0"/>
              <a:t>    </a:t>
            </a:r>
          </a:p>
          <a:p>
            <a:r>
              <a:rPr lang="en-US" dirty="0"/>
              <a:t>        // Verify file extension</a:t>
            </a:r>
          </a:p>
          <a:p>
            <a:r>
              <a:rPr lang="en-US" dirty="0"/>
              <a:t>        $</a:t>
            </a:r>
            <a:r>
              <a:rPr lang="en-US" dirty="0" err="1"/>
              <a:t>ext</a:t>
            </a:r>
            <a:r>
              <a:rPr lang="en-US" dirty="0"/>
              <a:t> = </a:t>
            </a:r>
            <a:r>
              <a:rPr lang="en-US" dirty="0" err="1"/>
              <a:t>pathinfo</a:t>
            </a:r>
            <a:r>
              <a:rPr lang="en-US" dirty="0"/>
              <a:t>($filename, PATHINFO_EXTENSION);</a:t>
            </a:r>
          </a:p>
          <a:p>
            <a:r>
              <a:rPr lang="en-US" dirty="0"/>
              <a:t>        if(!</a:t>
            </a:r>
            <a:r>
              <a:rPr lang="en-US" dirty="0" err="1"/>
              <a:t>array_key_exists</a:t>
            </a:r>
            <a:r>
              <a:rPr lang="en-US" dirty="0"/>
              <a:t>($</a:t>
            </a:r>
            <a:r>
              <a:rPr lang="en-US" dirty="0" err="1"/>
              <a:t>ext</a:t>
            </a:r>
            <a:r>
              <a:rPr lang="en-US" dirty="0"/>
              <a:t>, $allowed)) die("Error: Please select a valid file format.");</a:t>
            </a:r>
          </a:p>
          <a:p>
            <a:r>
              <a:rPr lang="en-US" dirty="0"/>
              <a:t>    </a:t>
            </a:r>
          </a:p>
          <a:p>
            <a:r>
              <a:rPr lang="en-US" dirty="0"/>
              <a:t>        // Verify file size - 5MB maximum</a:t>
            </a:r>
          </a:p>
          <a:p>
            <a:r>
              <a:rPr lang="en-US" dirty="0"/>
              <a:t>        $</a:t>
            </a:r>
            <a:r>
              <a:rPr lang="en-US" dirty="0" err="1"/>
              <a:t>maxsize</a:t>
            </a:r>
            <a:r>
              <a:rPr lang="en-US" dirty="0"/>
              <a:t> = 5 * 1024 * 1024;</a:t>
            </a:r>
          </a:p>
          <a:p>
            <a:r>
              <a:rPr lang="en-US" dirty="0"/>
              <a:t>        if($</a:t>
            </a:r>
            <a:r>
              <a:rPr lang="en-US" dirty="0" err="1"/>
              <a:t>filesize</a:t>
            </a:r>
            <a:r>
              <a:rPr lang="en-US" dirty="0"/>
              <a:t> &gt; $</a:t>
            </a:r>
            <a:r>
              <a:rPr lang="en-US" dirty="0" err="1"/>
              <a:t>maxsize</a:t>
            </a:r>
            <a:r>
              <a:rPr lang="en-US" dirty="0"/>
              <a:t>) die("Error: File size is larger than the allowed limit.");</a:t>
            </a:r>
          </a:p>
          <a:p>
            <a:r>
              <a:rPr lang="en-US" dirty="0"/>
              <a:t>    </a:t>
            </a:r>
          </a:p>
        </p:txBody>
      </p:sp>
    </p:spTree>
    <p:extLst>
      <p:ext uri="{BB962C8B-B14F-4D97-AF65-F5344CB8AC3E}">
        <p14:creationId xmlns:p14="http://schemas.microsoft.com/office/powerpoint/2010/main" val="75327792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99486"/>
            <a:ext cx="8229600" cy="4801314"/>
          </a:xfrm>
          <a:prstGeom prst="rect">
            <a:avLst/>
          </a:prstGeom>
        </p:spPr>
        <p:txBody>
          <a:bodyPr wrap="square">
            <a:spAutoFit/>
          </a:bodyPr>
          <a:lstStyle/>
          <a:p>
            <a:r>
              <a:rPr lang="en-US" dirty="0"/>
              <a:t> // Verify MYME type of the file</a:t>
            </a:r>
          </a:p>
          <a:p>
            <a:r>
              <a:rPr lang="en-US" dirty="0"/>
              <a:t>        if(</a:t>
            </a:r>
            <a:r>
              <a:rPr lang="en-US" dirty="0" err="1"/>
              <a:t>in_array</a:t>
            </a:r>
            <a:r>
              <a:rPr lang="en-US" dirty="0"/>
              <a:t>($</a:t>
            </a:r>
            <a:r>
              <a:rPr lang="en-US" dirty="0" err="1"/>
              <a:t>filetype</a:t>
            </a:r>
            <a:r>
              <a:rPr lang="en-US" dirty="0"/>
              <a:t>, $allowed)){</a:t>
            </a:r>
          </a:p>
          <a:p>
            <a:r>
              <a:rPr lang="en-US" dirty="0"/>
              <a:t>            // Check whether file exists before uploading it</a:t>
            </a:r>
          </a:p>
          <a:p>
            <a:r>
              <a:rPr lang="en-US" dirty="0"/>
              <a:t>            if(</a:t>
            </a:r>
            <a:r>
              <a:rPr lang="en-US" dirty="0" err="1"/>
              <a:t>file_exists</a:t>
            </a:r>
            <a:r>
              <a:rPr lang="en-US" dirty="0"/>
              <a:t>("upload/" . $filename)){</a:t>
            </a:r>
          </a:p>
          <a:p>
            <a:r>
              <a:rPr lang="en-US" dirty="0"/>
              <a:t>                echo $filename . " is already exists.";</a:t>
            </a:r>
          </a:p>
          <a:p>
            <a:r>
              <a:rPr lang="en-US" dirty="0"/>
              <a:t>            } else{</a:t>
            </a:r>
          </a:p>
          <a:p>
            <a:r>
              <a:rPr lang="en-US" dirty="0"/>
              <a:t>                </a:t>
            </a:r>
            <a:r>
              <a:rPr lang="en-US" dirty="0" err="1"/>
              <a:t>move_uploaded_file</a:t>
            </a:r>
            <a:r>
              <a:rPr lang="en-US" dirty="0"/>
              <a:t>($_FILES["photo"]["</a:t>
            </a:r>
            <a:r>
              <a:rPr lang="en-US" dirty="0" err="1"/>
              <a:t>tmp_name</a:t>
            </a:r>
            <a:r>
              <a:rPr lang="en-US" dirty="0"/>
              <a:t>"], "upload/" . $filename);</a:t>
            </a:r>
          </a:p>
          <a:p>
            <a:r>
              <a:rPr lang="en-US" dirty="0"/>
              <a:t>                echo "Your file was uploaded successfully.";</a:t>
            </a:r>
          </a:p>
          <a:p>
            <a:r>
              <a:rPr lang="en-US" dirty="0"/>
              <a:t>            } </a:t>
            </a:r>
          </a:p>
          <a:p>
            <a:r>
              <a:rPr lang="en-US" dirty="0"/>
              <a:t>        } else{</a:t>
            </a:r>
          </a:p>
          <a:p>
            <a:r>
              <a:rPr lang="en-US" dirty="0"/>
              <a:t>            echo "Error: There was a problem uploading your file. Please try again."; </a:t>
            </a:r>
          </a:p>
          <a:p>
            <a:r>
              <a:rPr lang="en-US" dirty="0"/>
              <a:t>        }</a:t>
            </a:r>
          </a:p>
          <a:p>
            <a:r>
              <a:rPr lang="en-US" dirty="0"/>
              <a:t>    } else{</a:t>
            </a:r>
          </a:p>
          <a:p>
            <a:r>
              <a:rPr lang="en-US" dirty="0"/>
              <a:t>        echo "Error: " . $_FILES["photo"]["error"];</a:t>
            </a:r>
          </a:p>
          <a:p>
            <a:r>
              <a:rPr lang="en-US" dirty="0"/>
              <a:t>    }</a:t>
            </a:r>
          </a:p>
          <a:p>
            <a:r>
              <a:rPr lang="en-US" dirty="0"/>
              <a:t>}</a:t>
            </a:r>
          </a:p>
          <a:p>
            <a:r>
              <a:rPr lang="en-US" dirty="0"/>
              <a:t>?&gt;</a:t>
            </a:r>
          </a:p>
        </p:txBody>
      </p:sp>
    </p:spTree>
    <p:extLst>
      <p:ext uri="{BB962C8B-B14F-4D97-AF65-F5344CB8AC3E}">
        <p14:creationId xmlns:p14="http://schemas.microsoft.com/office/powerpoint/2010/main" val="3027716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305342"/>
            <a:ext cx="8077200" cy="2862322"/>
          </a:xfrm>
          <a:prstGeom prst="rect">
            <a:avLst/>
          </a:prstGeom>
        </p:spPr>
        <p:txBody>
          <a:bodyPr wrap="square">
            <a:spAutoFit/>
          </a:bodyPr>
          <a:lstStyle/>
          <a:p>
            <a:r>
              <a:rPr lang="en-US" dirty="0"/>
              <a:t>&lt;?</a:t>
            </a:r>
            <a:r>
              <a:rPr lang="en-US" dirty="0" err="1"/>
              <a:t>php</a:t>
            </a:r>
            <a:endParaRPr lang="en-US" dirty="0"/>
          </a:p>
          <a:p>
            <a:r>
              <a:rPr lang="en-US" dirty="0"/>
              <a:t>if($_FILES["photo"]["error"] &gt; 0){</a:t>
            </a:r>
          </a:p>
          <a:p>
            <a:r>
              <a:rPr lang="en-US" dirty="0"/>
              <a:t>    echo "Error: " . $_FILES["photo"]["error"] . "&lt;</a:t>
            </a:r>
            <a:r>
              <a:rPr lang="en-US" dirty="0" err="1"/>
              <a:t>br</a:t>
            </a:r>
            <a:r>
              <a:rPr lang="en-US" dirty="0"/>
              <a:t>&gt;";</a:t>
            </a:r>
          </a:p>
          <a:p>
            <a:r>
              <a:rPr lang="en-US" dirty="0"/>
              <a:t>} else{</a:t>
            </a:r>
          </a:p>
          <a:p>
            <a:r>
              <a:rPr lang="en-US" dirty="0"/>
              <a:t>    echo "File Name: " . $_FILES["photo"]["name"] . "&lt;</a:t>
            </a:r>
            <a:r>
              <a:rPr lang="en-US" dirty="0" err="1"/>
              <a:t>br</a:t>
            </a:r>
            <a:r>
              <a:rPr lang="en-US" dirty="0"/>
              <a:t>&gt;";</a:t>
            </a:r>
          </a:p>
          <a:p>
            <a:r>
              <a:rPr lang="en-US" dirty="0"/>
              <a:t>    echo "File Type: " . $_FILES["photo"]["type"] . "&lt;</a:t>
            </a:r>
            <a:r>
              <a:rPr lang="en-US" dirty="0" err="1"/>
              <a:t>br</a:t>
            </a:r>
            <a:r>
              <a:rPr lang="en-US" dirty="0"/>
              <a:t>&gt;";</a:t>
            </a:r>
          </a:p>
          <a:p>
            <a:r>
              <a:rPr lang="en-US" dirty="0"/>
              <a:t>    echo "File Size: " . ($_FILES["photo"]["size"] / 1024) . " KB&lt;</a:t>
            </a:r>
            <a:r>
              <a:rPr lang="en-US" dirty="0" err="1"/>
              <a:t>br</a:t>
            </a:r>
            <a:r>
              <a:rPr lang="en-US" dirty="0"/>
              <a:t>&gt;";</a:t>
            </a:r>
          </a:p>
          <a:p>
            <a:r>
              <a:rPr lang="en-US" dirty="0"/>
              <a:t>    echo "Stored in: " . $_FILES["photo"]["</a:t>
            </a:r>
            <a:r>
              <a:rPr lang="en-US" dirty="0" err="1"/>
              <a:t>tmp_name</a:t>
            </a:r>
            <a:r>
              <a:rPr lang="en-US" dirty="0"/>
              <a:t>"];</a:t>
            </a:r>
          </a:p>
          <a:p>
            <a:r>
              <a:rPr lang="en-US" dirty="0"/>
              <a:t>}</a:t>
            </a:r>
          </a:p>
          <a:p>
            <a:r>
              <a:rPr lang="en-US" dirty="0"/>
              <a:t>?&gt;</a:t>
            </a:r>
          </a:p>
        </p:txBody>
      </p:sp>
    </p:spTree>
    <p:extLst>
      <p:ext uri="{BB962C8B-B14F-4D97-AF65-F5344CB8AC3E}">
        <p14:creationId xmlns:p14="http://schemas.microsoft.com/office/powerpoint/2010/main" val="2815443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2141740" cy="369332"/>
          </a:xfrm>
          <a:prstGeom prst="rect">
            <a:avLst/>
          </a:prstGeom>
        </p:spPr>
        <p:txBody>
          <a:bodyPr wrap="none">
            <a:spAutoFit/>
          </a:bodyPr>
          <a:lstStyle/>
          <a:p>
            <a:pPr fontAlgn="base"/>
            <a:r>
              <a:rPr lang="en-US" b="1" dirty="0"/>
              <a:t>PHP print Statement</a:t>
            </a:r>
          </a:p>
        </p:txBody>
      </p:sp>
      <p:sp>
        <p:nvSpPr>
          <p:cNvPr id="4" name="Rectangle 2"/>
          <p:cNvSpPr>
            <a:spLocks noChangeArrowheads="1"/>
          </p:cNvSpPr>
          <p:nvPr/>
        </p:nvSpPr>
        <p:spPr bwMode="auto">
          <a:xfrm>
            <a:off x="166914" y="547301"/>
            <a:ext cx="8824686" cy="230832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You can also use the print statement (an alternative to </a:t>
            </a:r>
            <a:r>
              <a:rPr kumimoji="0" lang="en-US" b="0" i="0" u="none" strike="noStrike" cap="none" normalizeH="0" baseline="0" dirty="0" smtClean="0">
                <a:ln>
                  <a:noFill/>
                </a:ln>
                <a:solidFill>
                  <a:srgbClr val="333333"/>
                </a:solidFill>
                <a:effectLst/>
                <a:latin typeface="Consolas" pitchFamily="49" charset="0"/>
                <a:cs typeface="Segoe UI" pitchFamily="34" charset="0"/>
              </a:rPr>
              <a:t>echo</a:t>
            </a:r>
            <a:r>
              <a:rPr kumimoji="0" lang="en-US" b="0" i="0" u="none" strike="noStrike" cap="none" normalizeH="0" baseline="0" dirty="0" smtClean="0">
                <a:ln>
                  <a:noFill/>
                </a:ln>
                <a:solidFill>
                  <a:srgbClr val="414141"/>
                </a:solidFill>
                <a:effectLst/>
                <a:latin typeface="Segoe UI" pitchFamily="34" charset="0"/>
                <a:cs typeface="Segoe UI" pitchFamily="34" charset="0"/>
              </a:rPr>
              <a:t>) to display output to the browser. Like echo the print is also a language construct not a real function. So you can also use it without parentheses like: </a:t>
            </a:r>
            <a:r>
              <a:rPr kumimoji="0" lang="en-US" b="0" i="0" u="none" strike="noStrike" cap="none" normalizeH="0" baseline="0" dirty="0" smtClean="0">
                <a:ln>
                  <a:noFill/>
                </a:ln>
                <a:solidFill>
                  <a:srgbClr val="333333"/>
                </a:solidFill>
                <a:effectLst/>
                <a:latin typeface="Consolas" pitchFamily="49" charset="0"/>
                <a:cs typeface="Segoe UI" pitchFamily="34" charset="0"/>
              </a:rPr>
              <a:t>print</a:t>
            </a:r>
            <a:r>
              <a:rPr kumimoji="0" lang="en-US" b="0" i="0" u="none" strike="noStrike" cap="none" normalizeH="0" baseline="0" dirty="0" smtClean="0">
                <a:ln>
                  <a:noFill/>
                </a:ln>
                <a:solidFill>
                  <a:srgbClr val="414141"/>
                </a:solidFill>
                <a:effectLst/>
                <a:latin typeface="Segoe UI" pitchFamily="34" charset="0"/>
                <a:cs typeface="Segoe UI" pitchFamily="34" charset="0"/>
              </a:rPr>
              <a:t> or </a:t>
            </a:r>
            <a:r>
              <a:rPr kumimoji="0" lang="en-US" b="0" i="0" u="none" strike="noStrike" cap="none" normalizeH="0" baseline="0" dirty="0" smtClean="0">
                <a:ln>
                  <a:noFill/>
                </a:ln>
                <a:solidFill>
                  <a:srgbClr val="333333"/>
                </a:solidFill>
                <a:effectLst/>
                <a:latin typeface="Consolas" pitchFamily="49" charset="0"/>
                <a:cs typeface="Segoe UI" pitchFamily="34" charset="0"/>
              </a:rPr>
              <a:t>print()</a:t>
            </a:r>
            <a:r>
              <a:rPr kumimoji="0" lang="en-US" b="0" i="0" u="none" strike="noStrike" cap="none" normalizeH="0" baseline="0" dirty="0" smtClean="0">
                <a:ln>
                  <a:noFill/>
                </a:ln>
                <a:solidFill>
                  <a:srgbClr val="414141"/>
                </a:solidFill>
                <a:effectLst/>
                <a:latin typeface="Segoe UI" pitchFamily="34" charset="0"/>
                <a:cs typeface="Segoe UI"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Both </a:t>
            </a:r>
            <a:r>
              <a:rPr kumimoji="0" lang="en-US" b="0" i="0" u="none" strike="noStrike" cap="none" normalizeH="0" baseline="0" dirty="0" smtClean="0">
                <a:ln>
                  <a:noFill/>
                </a:ln>
                <a:solidFill>
                  <a:srgbClr val="333333"/>
                </a:solidFill>
                <a:effectLst/>
                <a:latin typeface="Consolas" pitchFamily="49" charset="0"/>
                <a:cs typeface="Segoe UI" pitchFamily="34" charset="0"/>
              </a:rPr>
              <a:t>echo</a:t>
            </a:r>
            <a:r>
              <a:rPr kumimoji="0" lang="en-US" b="0" i="0" u="none" strike="noStrike" cap="none" normalizeH="0" baseline="0" dirty="0" smtClean="0">
                <a:ln>
                  <a:noFill/>
                </a:ln>
                <a:solidFill>
                  <a:srgbClr val="414141"/>
                </a:solidFill>
                <a:effectLst/>
                <a:latin typeface="Segoe UI" pitchFamily="34" charset="0"/>
                <a:cs typeface="Segoe UI" pitchFamily="34" charset="0"/>
              </a:rPr>
              <a:t> and </a:t>
            </a:r>
            <a:r>
              <a:rPr kumimoji="0" lang="en-US" b="0" i="0" u="none" strike="noStrike" cap="none" normalizeH="0" baseline="0" dirty="0" smtClean="0">
                <a:ln>
                  <a:noFill/>
                </a:ln>
                <a:solidFill>
                  <a:srgbClr val="333333"/>
                </a:solidFill>
                <a:effectLst/>
                <a:latin typeface="Consolas" pitchFamily="49" charset="0"/>
                <a:cs typeface="Segoe UI" pitchFamily="34" charset="0"/>
              </a:rPr>
              <a:t>print</a:t>
            </a:r>
            <a:r>
              <a:rPr kumimoji="0" lang="en-US" b="0" i="0" u="none" strike="noStrike" cap="none" normalizeH="0" baseline="0" dirty="0" smtClean="0">
                <a:ln>
                  <a:noFill/>
                </a:ln>
                <a:solidFill>
                  <a:srgbClr val="414141"/>
                </a:solidFill>
                <a:effectLst/>
                <a:latin typeface="Segoe UI" pitchFamily="34" charset="0"/>
                <a:cs typeface="Segoe UI" pitchFamily="34" charset="0"/>
              </a:rPr>
              <a:t> statement works exactly the same way except that the </a:t>
            </a:r>
            <a:r>
              <a:rPr kumimoji="0" lang="en-US" b="0" i="0" u="none" strike="noStrike" cap="none" normalizeH="0" baseline="0" dirty="0" smtClean="0">
                <a:ln>
                  <a:noFill/>
                </a:ln>
                <a:solidFill>
                  <a:srgbClr val="333333"/>
                </a:solidFill>
                <a:effectLst/>
                <a:latin typeface="Consolas" pitchFamily="49" charset="0"/>
                <a:cs typeface="Segoe UI" pitchFamily="34" charset="0"/>
              </a:rPr>
              <a:t>print</a:t>
            </a:r>
            <a:r>
              <a:rPr kumimoji="0" lang="en-US" b="0" i="0" u="none" strike="noStrike" cap="none" normalizeH="0" baseline="0" dirty="0" smtClean="0">
                <a:ln>
                  <a:noFill/>
                </a:ln>
                <a:solidFill>
                  <a:srgbClr val="414141"/>
                </a:solidFill>
                <a:effectLst/>
                <a:latin typeface="Segoe UI" pitchFamily="34" charset="0"/>
                <a:cs typeface="Segoe UI" pitchFamily="34" charset="0"/>
              </a:rPr>
              <a:t> statement can only output one string, and always returns 1. That's why the </a:t>
            </a:r>
            <a:r>
              <a:rPr kumimoji="0" lang="en-US" b="0" i="0" u="none" strike="noStrike" cap="none" normalizeH="0" baseline="0" dirty="0" smtClean="0">
                <a:ln>
                  <a:noFill/>
                </a:ln>
                <a:solidFill>
                  <a:srgbClr val="333333"/>
                </a:solidFill>
                <a:effectLst/>
                <a:latin typeface="Consolas" pitchFamily="49" charset="0"/>
                <a:cs typeface="Segoe UI" pitchFamily="34" charset="0"/>
              </a:rPr>
              <a:t>echo</a:t>
            </a:r>
            <a:r>
              <a:rPr kumimoji="0" lang="en-US" b="0" i="0" u="none" strike="noStrike" cap="none" normalizeH="0" baseline="0" dirty="0" smtClean="0">
                <a:ln>
                  <a:noFill/>
                </a:ln>
                <a:solidFill>
                  <a:srgbClr val="414141"/>
                </a:solidFill>
                <a:effectLst/>
                <a:latin typeface="Segoe UI" pitchFamily="34" charset="0"/>
                <a:cs typeface="Segoe UI" pitchFamily="34" charset="0"/>
              </a:rPr>
              <a:t> statement considered marginally faster than the </a:t>
            </a:r>
            <a:r>
              <a:rPr kumimoji="0" lang="en-US" b="0" i="0" u="none" strike="noStrike" cap="none" normalizeH="0" baseline="0" dirty="0" smtClean="0">
                <a:ln>
                  <a:noFill/>
                </a:ln>
                <a:solidFill>
                  <a:srgbClr val="333333"/>
                </a:solidFill>
                <a:effectLst/>
                <a:latin typeface="Consolas" pitchFamily="49" charset="0"/>
                <a:cs typeface="Segoe UI" pitchFamily="34" charset="0"/>
              </a:rPr>
              <a:t>print</a:t>
            </a:r>
            <a:r>
              <a:rPr kumimoji="0" lang="en-US" b="0" i="0" u="none" strike="noStrike" cap="none" normalizeH="0" baseline="0" dirty="0" smtClean="0">
                <a:ln>
                  <a:noFill/>
                </a:ln>
                <a:solidFill>
                  <a:srgbClr val="414141"/>
                </a:solidFill>
                <a:effectLst/>
                <a:latin typeface="Segoe UI" pitchFamily="34" charset="0"/>
                <a:cs typeface="Segoe UI" pitchFamily="34" charset="0"/>
              </a:rPr>
              <a:t> statement since it doesn't return any value.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533400" y="3124200"/>
            <a:ext cx="4572000" cy="2308324"/>
          </a:xfrm>
          <a:prstGeom prst="rect">
            <a:avLst/>
          </a:prstGeom>
        </p:spPr>
        <p:txBody>
          <a:bodyPr>
            <a:spAutoFit/>
          </a:bodyPr>
          <a:lstStyle/>
          <a:p>
            <a:r>
              <a:rPr lang="en-US" dirty="0"/>
              <a:t>&lt;body&gt;</a:t>
            </a:r>
          </a:p>
          <a:p>
            <a:endParaRPr lang="en-US" dirty="0"/>
          </a:p>
          <a:p>
            <a:r>
              <a:rPr lang="en-US" dirty="0"/>
              <a:t>&lt;?</a:t>
            </a:r>
            <a:r>
              <a:rPr lang="en-US" dirty="0" err="1"/>
              <a:t>php</a:t>
            </a:r>
            <a:endParaRPr lang="en-US" dirty="0"/>
          </a:p>
          <a:p>
            <a:r>
              <a:rPr lang="en-US" dirty="0"/>
              <a:t>// Displaying string of text</a:t>
            </a:r>
          </a:p>
          <a:p>
            <a:r>
              <a:rPr lang="en-US" dirty="0"/>
              <a:t>print "Hello World!";</a:t>
            </a:r>
          </a:p>
          <a:p>
            <a:r>
              <a:rPr lang="en-US" dirty="0"/>
              <a:t>?&gt;</a:t>
            </a:r>
          </a:p>
          <a:p>
            <a:endParaRPr lang="en-US" dirty="0"/>
          </a:p>
          <a:p>
            <a:r>
              <a:rPr lang="en-US" dirty="0"/>
              <a:t>&lt;/body&gt;</a:t>
            </a:r>
          </a:p>
        </p:txBody>
      </p:sp>
      <p:sp>
        <p:nvSpPr>
          <p:cNvPr id="6" name="Rectangle 5"/>
          <p:cNvSpPr/>
          <p:nvPr/>
        </p:nvSpPr>
        <p:spPr>
          <a:xfrm>
            <a:off x="3352800" y="3657600"/>
            <a:ext cx="5638800" cy="2862322"/>
          </a:xfrm>
          <a:prstGeom prst="rect">
            <a:avLst/>
          </a:prstGeom>
        </p:spPr>
        <p:txBody>
          <a:bodyPr wrap="square">
            <a:spAutoFit/>
          </a:bodyPr>
          <a:lstStyle/>
          <a:p>
            <a:r>
              <a:rPr lang="en-US" dirty="0"/>
              <a:t>&lt;body&gt;</a:t>
            </a:r>
          </a:p>
          <a:p>
            <a:endParaRPr lang="en-US" dirty="0"/>
          </a:p>
          <a:p>
            <a:r>
              <a:rPr lang="en-US" dirty="0"/>
              <a:t>&lt;?</a:t>
            </a:r>
            <a:r>
              <a:rPr lang="en-US" dirty="0" err="1"/>
              <a:t>php</a:t>
            </a:r>
            <a:endParaRPr lang="en-US" dirty="0"/>
          </a:p>
          <a:p>
            <a:r>
              <a:rPr lang="en-US" dirty="0"/>
              <a:t>// Displaying HTML code</a:t>
            </a:r>
          </a:p>
          <a:p>
            <a:r>
              <a:rPr lang="en-US" dirty="0"/>
              <a:t>print "&lt;h4&gt;This is a simple heading.&lt;/h4&gt;";</a:t>
            </a:r>
          </a:p>
          <a:p>
            <a:r>
              <a:rPr lang="en-US" dirty="0"/>
              <a:t>print "&lt;h4 style='color: red;'&gt;This is heading with style.&lt;/h4&gt;"</a:t>
            </a:r>
          </a:p>
          <a:p>
            <a:r>
              <a:rPr lang="en-US" dirty="0"/>
              <a:t>?&gt;</a:t>
            </a:r>
          </a:p>
          <a:p>
            <a:endParaRPr lang="en-US" dirty="0"/>
          </a:p>
          <a:p>
            <a:r>
              <a:rPr lang="en-US" dirty="0"/>
              <a:t>&lt;/body&gt;</a:t>
            </a:r>
          </a:p>
        </p:txBody>
      </p:sp>
    </p:spTree>
    <p:extLst>
      <p:ext uri="{BB962C8B-B14F-4D97-AF65-F5344CB8AC3E}">
        <p14:creationId xmlns:p14="http://schemas.microsoft.com/office/powerpoint/2010/main" val="1612259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7886"/>
            <a:ext cx="8153400" cy="4801314"/>
          </a:xfrm>
          <a:prstGeom prst="rect">
            <a:avLst/>
          </a:prstGeom>
        </p:spPr>
        <p:txBody>
          <a:bodyPr wrap="square">
            <a:spAutoFit/>
          </a:bodyPr>
          <a:lstStyle/>
          <a:p>
            <a:r>
              <a:rPr lang="en-US" dirty="0"/>
              <a:t>&lt;body&gt;</a:t>
            </a:r>
          </a:p>
          <a:p>
            <a:endParaRPr lang="en-US" dirty="0"/>
          </a:p>
          <a:p>
            <a:r>
              <a:rPr lang="en-US" dirty="0"/>
              <a:t>&lt;?</a:t>
            </a:r>
            <a:r>
              <a:rPr lang="en-US" dirty="0" err="1"/>
              <a:t>php</a:t>
            </a:r>
            <a:endParaRPr lang="en-US" dirty="0"/>
          </a:p>
          <a:p>
            <a:r>
              <a:rPr lang="en-US" dirty="0"/>
              <a:t>// Defining variables</a:t>
            </a:r>
          </a:p>
          <a:p>
            <a:r>
              <a:rPr lang="en-US" dirty="0"/>
              <a:t>$txt = "Hello World!";</a:t>
            </a:r>
          </a:p>
          <a:p>
            <a:r>
              <a:rPr lang="en-US" dirty="0"/>
              <a:t>$</a:t>
            </a:r>
            <a:r>
              <a:rPr lang="en-US" dirty="0" err="1"/>
              <a:t>num</a:t>
            </a:r>
            <a:r>
              <a:rPr lang="en-US" dirty="0"/>
              <a:t> = 123456789;</a:t>
            </a:r>
          </a:p>
          <a:p>
            <a:r>
              <a:rPr lang="en-US" dirty="0"/>
              <a:t>$colors = array("Red", "Green", "Blue");</a:t>
            </a:r>
          </a:p>
          <a:p>
            <a:r>
              <a:rPr lang="en-US" dirty="0"/>
              <a:t> </a:t>
            </a:r>
          </a:p>
          <a:p>
            <a:r>
              <a:rPr lang="en-US" dirty="0"/>
              <a:t>// Displaying variables</a:t>
            </a:r>
          </a:p>
          <a:p>
            <a:r>
              <a:rPr lang="en-US" dirty="0"/>
              <a:t>print $txt;</a:t>
            </a:r>
          </a:p>
          <a:p>
            <a:r>
              <a:rPr lang="en-US" dirty="0"/>
              <a:t>print "&lt;</a:t>
            </a:r>
            <a:r>
              <a:rPr lang="en-US" dirty="0" err="1"/>
              <a:t>br</a:t>
            </a:r>
            <a:r>
              <a:rPr lang="en-US" dirty="0"/>
              <a:t>&gt;";</a:t>
            </a:r>
          </a:p>
          <a:p>
            <a:r>
              <a:rPr lang="en-US" dirty="0"/>
              <a:t>print $</a:t>
            </a:r>
            <a:r>
              <a:rPr lang="en-US" dirty="0" err="1"/>
              <a:t>num</a:t>
            </a:r>
            <a:r>
              <a:rPr lang="en-US" dirty="0"/>
              <a:t>;</a:t>
            </a:r>
          </a:p>
          <a:p>
            <a:r>
              <a:rPr lang="en-US" dirty="0"/>
              <a:t>print "&lt;</a:t>
            </a:r>
            <a:r>
              <a:rPr lang="en-US" dirty="0" err="1"/>
              <a:t>br</a:t>
            </a:r>
            <a:r>
              <a:rPr lang="en-US" dirty="0"/>
              <a:t>&gt;";</a:t>
            </a:r>
          </a:p>
          <a:p>
            <a:r>
              <a:rPr lang="en-US" dirty="0"/>
              <a:t>print $colors[0];</a:t>
            </a:r>
          </a:p>
          <a:p>
            <a:r>
              <a:rPr lang="en-US" dirty="0"/>
              <a:t>?&gt;</a:t>
            </a:r>
          </a:p>
          <a:p>
            <a:endParaRPr lang="en-US" dirty="0"/>
          </a:p>
          <a:p>
            <a:r>
              <a:rPr lang="en-US" dirty="0"/>
              <a:t>&lt;/body&gt;</a:t>
            </a:r>
          </a:p>
        </p:txBody>
      </p:sp>
    </p:spTree>
    <p:extLst>
      <p:ext uri="{BB962C8B-B14F-4D97-AF65-F5344CB8AC3E}">
        <p14:creationId xmlns:p14="http://schemas.microsoft.com/office/powerpoint/2010/main" val="1928595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1910716" cy="369332"/>
          </a:xfrm>
          <a:prstGeom prst="rect">
            <a:avLst/>
          </a:prstGeom>
        </p:spPr>
        <p:txBody>
          <a:bodyPr wrap="none">
            <a:spAutoFit/>
          </a:bodyPr>
          <a:lstStyle/>
          <a:p>
            <a:pPr fontAlgn="base"/>
            <a:r>
              <a:rPr lang="en-US" b="1" dirty="0"/>
              <a:t>Data Types in PHP</a:t>
            </a:r>
          </a:p>
        </p:txBody>
      </p:sp>
      <p:sp>
        <p:nvSpPr>
          <p:cNvPr id="3" name="Rectangle 2"/>
          <p:cNvSpPr/>
          <p:nvPr/>
        </p:nvSpPr>
        <p:spPr>
          <a:xfrm>
            <a:off x="228600" y="685524"/>
            <a:ext cx="8534400" cy="646331"/>
          </a:xfrm>
          <a:prstGeom prst="rect">
            <a:avLst/>
          </a:prstGeom>
        </p:spPr>
        <p:txBody>
          <a:bodyPr wrap="square">
            <a:spAutoFit/>
          </a:bodyPr>
          <a:lstStyle/>
          <a:p>
            <a:r>
              <a:rPr lang="en-US" dirty="0"/>
              <a:t>PHP supports total eight primitive data types: Integer, Floating point number or Float, String, Booleans, Array, Object, resource and NULL. </a:t>
            </a:r>
          </a:p>
        </p:txBody>
      </p:sp>
      <p:sp>
        <p:nvSpPr>
          <p:cNvPr id="4" name="Rectangle 3"/>
          <p:cNvSpPr/>
          <p:nvPr/>
        </p:nvSpPr>
        <p:spPr>
          <a:xfrm>
            <a:off x="304800" y="1301889"/>
            <a:ext cx="7848600" cy="5632311"/>
          </a:xfrm>
          <a:prstGeom prst="rect">
            <a:avLst/>
          </a:prstGeom>
        </p:spPr>
        <p:txBody>
          <a:bodyPr wrap="square">
            <a:spAutoFit/>
          </a:bodyPr>
          <a:lstStyle/>
          <a:p>
            <a:r>
              <a:rPr lang="en-US" dirty="0"/>
              <a:t>&lt;body&gt;</a:t>
            </a:r>
          </a:p>
          <a:p>
            <a:endParaRPr lang="en-US" dirty="0"/>
          </a:p>
          <a:p>
            <a:r>
              <a:rPr lang="en-US" dirty="0"/>
              <a:t>&lt;?</a:t>
            </a:r>
            <a:r>
              <a:rPr lang="en-US" dirty="0" err="1"/>
              <a:t>php</a:t>
            </a:r>
            <a:endParaRPr lang="en-US" dirty="0"/>
          </a:p>
          <a:p>
            <a:r>
              <a:rPr lang="en-US" dirty="0"/>
              <a:t>$a = 123; // decimal number</a:t>
            </a:r>
          </a:p>
          <a:p>
            <a:r>
              <a:rPr lang="en-US" dirty="0"/>
              <a:t>var_dump($a);</a:t>
            </a:r>
          </a:p>
          <a:p>
            <a:r>
              <a:rPr lang="en-US" dirty="0"/>
              <a:t>echo "&lt;</a:t>
            </a:r>
            <a:r>
              <a:rPr lang="en-US" dirty="0" err="1"/>
              <a:t>br</a:t>
            </a:r>
            <a:r>
              <a:rPr lang="en-US" dirty="0"/>
              <a:t>&gt;";</a:t>
            </a:r>
          </a:p>
          <a:p>
            <a:r>
              <a:rPr lang="en-US" dirty="0"/>
              <a:t> </a:t>
            </a:r>
          </a:p>
          <a:p>
            <a:r>
              <a:rPr lang="en-US" dirty="0"/>
              <a:t>$b = -123; // a negative number</a:t>
            </a:r>
          </a:p>
          <a:p>
            <a:r>
              <a:rPr lang="en-US" dirty="0"/>
              <a:t>var_dump($b);</a:t>
            </a:r>
          </a:p>
          <a:p>
            <a:r>
              <a:rPr lang="en-US" dirty="0"/>
              <a:t>echo "&lt;</a:t>
            </a:r>
            <a:r>
              <a:rPr lang="en-US" dirty="0" err="1"/>
              <a:t>br</a:t>
            </a:r>
            <a:r>
              <a:rPr lang="en-US" dirty="0"/>
              <a:t>&gt;";</a:t>
            </a:r>
          </a:p>
          <a:p>
            <a:r>
              <a:rPr lang="en-US" dirty="0"/>
              <a:t> </a:t>
            </a:r>
          </a:p>
          <a:p>
            <a:r>
              <a:rPr lang="en-US" dirty="0"/>
              <a:t>$c = 0x1A; // hexadecimal number</a:t>
            </a:r>
          </a:p>
          <a:p>
            <a:r>
              <a:rPr lang="en-US" dirty="0"/>
              <a:t>var_dump($c);</a:t>
            </a:r>
          </a:p>
          <a:p>
            <a:r>
              <a:rPr lang="en-US" dirty="0"/>
              <a:t>echo "&lt;</a:t>
            </a:r>
            <a:r>
              <a:rPr lang="en-US" dirty="0" err="1"/>
              <a:t>br</a:t>
            </a:r>
            <a:r>
              <a:rPr lang="en-US" dirty="0"/>
              <a:t>&gt;";</a:t>
            </a:r>
          </a:p>
          <a:p>
            <a:r>
              <a:rPr lang="en-US" dirty="0"/>
              <a:t> </a:t>
            </a:r>
          </a:p>
          <a:p>
            <a:r>
              <a:rPr lang="en-US" dirty="0"/>
              <a:t>$d = 0123; // octal number</a:t>
            </a:r>
          </a:p>
          <a:p>
            <a:r>
              <a:rPr lang="en-US" dirty="0"/>
              <a:t>var_dump($d);</a:t>
            </a:r>
          </a:p>
          <a:p>
            <a:r>
              <a:rPr lang="en-US" dirty="0"/>
              <a:t>?&gt;</a:t>
            </a:r>
          </a:p>
          <a:p>
            <a:endParaRPr lang="en-US" dirty="0"/>
          </a:p>
          <a:p>
            <a:r>
              <a:rPr lang="en-US" dirty="0"/>
              <a:t>&lt;/body&gt;</a:t>
            </a:r>
          </a:p>
        </p:txBody>
      </p:sp>
    </p:spTree>
    <p:extLst>
      <p:ext uri="{BB962C8B-B14F-4D97-AF65-F5344CB8AC3E}">
        <p14:creationId xmlns:p14="http://schemas.microsoft.com/office/powerpoint/2010/main" val="116482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185280"/>
            <a:ext cx="8839200" cy="646331"/>
          </a:xfrm>
          <a:prstGeom prst="rect">
            <a:avLst/>
          </a:prstGeom>
          <a:solidFill>
            <a:srgbClr val="D5E9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144261"/>
                </a:solidFill>
                <a:effectLst/>
                <a:latin typeface="Segoe UI" pitchFamily="34" charset="0"/>
                <a:cs typeface="Segoe UI" pitchFamily="34" charset="0"/>
              </a:rPr>
              <a:t>Note:</a:t>
            </a:r>
            <a:r>
              <a:rPr kumimoji="0" lang="en-US" b="0" i="0" u="none" strike="noStrike" cap="none" normalizeH="0" baseline="0" smtClean="0">
                <a:ln>
                  <a:noFill/>
                </a:ln>
                <a:solidFill>
                  <a:srgbClr val="144261"/>
                </a:solidFill>
                <a:effectLst/>
                <a:latin typeface="Segoe UI" pitchFamily="34" charset="0"/>
                <a:cs typeface="Segoe UI" pitchFamily="34" charset="0"/>
              </a:rPr>
              <a:t> Since PHP 5.4+ you can also specify integers in binary (base 2) notation. To use binary notation precede the number with 0b (e.g. </a:t>
            </a:r>
            <a:r>
              <a:rPr kumimoji="0" lang="en-US" b="0" i="0" u="none" strike="noStrike" cap="none" normalizeH="0" baseline="0" smtClean="0">
                <a:ln>
                  <a:noFill/>
                </a:ln>
                <a:solidFill>
                  <a:srgbClr val="4395C6"/>
                </a:solidFill>
                <a:effectLst/>
                <a:latin typeface="Consolas" pitchFamily="49" charset="0"/>
                <a:cs typeface="Arial" pitchFamily="34" charset="0"/>
              </a:rPr>
              <a:t>$var = 0b11111111;</a:t>
            </a:r>
            <a:r>
              <a:rPr kumimoji="0" lang="en-US" b="0" i="0" u="none" strike="noStrike" cap="none" normalizeH="0" baseline="0" smtClean="0">
                <a:ln>
                  <a:noFill/>
                </a:ln>
                <a:solidFill>
                  <a:srgbClr val="144261"/>
                </a:solidFill>
                <a:effectLst/>
                <a:latin typeface="Segoe UI" pitchFamily="34" charset="0"/>
                <a:cs typeface="Segoe UI" pitchFamily="34" charset="0"/>
              </a:rPr>
              <a:t>).</a:t>
            </a:r>
            <a:r>
              <a:rPr kumimoji="0" lang="en-US" b="0" i="0" u="none" strike="noStrike" cap="none" normalizeH="0" baseline="0" smtClean="0">
                <a:ln>
                  <a:noFill/>
                </a:ln>
                <a:solidFill>
                  <a:schemeClr val="tx1"/>
                </a:solidFill>
                <a:effectLst/>
                <a:latin typeface="Arial" pitchFamily="34" charset="0"/>
                <a:cs typeface="Arial" pitchFamily="34" charset="0"/>
              </a:rPr>
              <a:t> </a:t>
            </a:r>
          </a:p>
        </p:txBody>
      </p:sp>
      <p:sp>
        <p:nvSpPr>
          <p:cNvPr id="3" name="Rectangle 2"/>
          <p:cNvSpPr/>
          <p:nvPr/>
        </p:nvSpPr>
        <p:spPr>
          <a:xfrm>
            <a:off x="381000" y="1219200"/>
            <a:ext cx="1281120" cy="369332"/>
          </a:xfrm>
          <a:prstGeom prst="rect">
            <a:avLst/>
          </a:prstGeom>
        </p:spPr>
        <p:txBody>
          <a:bodyPr wrap="none">
            <a:spAutoFit/>
          </a:bodyPr>
          <a:lstStyle/>
          <a:p>
            <a:pPr fontAlgn="base"/>
            <a:r>
              <a:rPr lang="en-US" b="1" dirty="0"/>
              <a:t>PHP Strings</a:t>
            </a:r>
          </a:p>
        </p:txBody>
      </p:sp>
      <p:sp>
        <p:nvSpPr>
          <p:cNvPr id="4" name="Rectangle 3"/>
          <p:cNvSpPr/>
          <p:nvPr/>
        </p:nvSpPr>
        <p:spPr>
          <a:xfrm>
            <a:off x="381000" y="1752600"/>
            <a:ext cx="8382000" cy="1200329"/>
          </a:xfrm>
          <a:prstGeom prst="rect">
            <a:avLst/>
          </a:prstGeom>
        </p:spPr>
        <p:txBody>
          <a:bodyPr wrap="square">
            <a:spAutoFit/>
          </a:bodyPr>
          <a:lstStyle/>
          <a:p>
            <a:pPr fontAlgn="base"/>
            <a:r>
              <a:rPr lang="en-US" b="1" dirty="0"/>
              <a:t>What is String in PHP</a:t>
            </a:r>
          </a:p>
          <a:p>
            <a:pPr fontAlgn="base"/>
            <a:r>
              <a:rPr lang="en-US" dirty="0"/>
              <a:t>A string is a sequence of letters, numbers, special characters and arithmetic values or combination of all. The simplest way to create a string is to enclose the string literal (i.e. string characters) in single quotation marks ('), like this:</a:t>
            </a:r>
          </a:p>
        </p:txBody>
      </p:sp>
      <p:sp>
        <p:nvSpPr>
          <p:cNvPr id="5" name="Rectangle 4"/>
          <p:cNvSpPr/>
          <p:nvPr/>
        </p:nvSpPr>
        <p:spPr>
          <a:xfrm>
            <a:off x="762000" y="3214255"/>
            <a:ext cx="2728119" cy="369332"/>
          </a:xfrm>
          <a:prstGeom prst="rect">
            <a:avLst/>
          </a:prstGeom>
        </p:spPr>
        <p:txBody>
          <a:bodyPr wrap="none">
            <a:spAutoFit/>
          </a:bodyPr>
          <a:lstStyle/>
          <a:p>
            <a:r>
              <a:rPr lang="en-US" dirty="0"/>
              <a:t>$</a:t>
            </a:r>
            <a:r>
              <a:rPr lang="en-US" dirty="0" err="1"/>
              <a:t>my_string</a:t>
            </a:r>
            <a:r>
              <a:rPr lang="en-US" dirty="0"/>
              <a:t> = 'Hello World';</a:t>
            </a:r>
          </a:p>
        </p:txBody>
      </p:sp>
      <p:sp>
        <p:nvSpPr>
          <p:cNvPr id="6" name="Rectangle 1"/>
          <p:cNvSpPr>
            <a:spLocks noChangeArrowheads="1"/>
          </p:cNvSpPr>
          <p:nvPr/>
        </p:nvSpPr>
        <p:spPr bwMode="auto">
          <a:xfrm>
            <a:off x="346364" y="3847239"/>
            <a:ext cx="7578436" cy="23249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791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 escape-sequence replacements are: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\n</a:t>
            </a:r>
            <a:r>
              <a:rPr kumimoji="0" lang="en-US" b="0" i="0" u="none" strike="noStrike" cap="none" normalizeH="0" baseline="0" dirty="0" smtClean="0">
                <a:ln>
                  <a:noFill/>
                </a:ln>
                <a:solidFill>
                  <a:srgbClr val="414141"/>
                </a:solidFill>
                <a:effectLst/>
                <a:latin typeface="Segoe UI" pitchFamily="34" charset="0"/>
                <a:cs typeface="Segoe UI" pitchFamily="34" charset="0"/>
              </a:rPr>
              <a:t> is replaced by the newline character</a:t>
            </a: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\r</a:t>
            </a:r>
            <a:r>
              <a:rPr kumimoji="0" lang="en-US" b="0" i="0" u="none" strike="noStrike" cap="none" normalizeH="0" baseline="0" dirty="0" smtClean="0">
                <a:ln>
                  <a:noFill/>
                </a:ln>
                <a:solidFill>
                  <a:srgbClr val="414141"/>
                </a:solidFill>
                <a:effectLst/>
                <a:latin typeface="Segoe UI" pitchFamily="34" charset="0"/>
                <a:cs typeface="Segoe UI" pitchFamily="34" charset="0"/>
              </a:rPr>
              <a:t> is replaced by the carriage-return character</a:t>
            </a: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\t</a:t>
            </a:r>
            <a:r>
              <a:rPr kumimoji="0" lang="en-US" b="0" i="0" u="none" strike="noStrike" cap="none" normalizeH="0" baseline="0" dirty="0" smtClean="0">
                <a:ln>
                  <a:noFill/>
                </a:ln>
                <a:solidFill>
                  <a:srgbClr val="414141"/>
                </a:solidFill>
                <a:effectLst/>
                <a:latin typeface="Segoe UI" pitchFamily="34" charset="0"/>
                <a:cs typeface="Segoe UI" pitchFamily="34" charset="0"/>
              </a:rPr>
              <a:t> is replaced by the tab character</a:t>
            </a: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is replaced by the dollar sign itself (</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is replaced by a single double-quote (</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is replaced by a single backslash (</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a:t>
            </a:r>
          </a:p>
        </p:txBody>
      </p:sp>
    </p:spTree>
    <p:extLst>
      <p:ext uri="{BB962C8B-B14F-4D97-AF65-F5344CB8AC3E}">
        <p14:creationId xmlns:p14="http://schemas.microsoft.com/office/powerpoint/2010/main" val="1764241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3881897" cy="369332"/>
          </a:xfrm>
          <a:prstGeom prst="rect">
            <a:avLst/>
          </a:prstGeom>
        </p:spPr>
        <p:txBody>
          <a:bodyPr wrap="none">
            <a:spAutoFit/>
          </a:bodyPr>
          <a:lstStyle/>
          <a:p>
            <a:r>
              <a:rPr lang="en-US" dirty="0" smtClean="0"/>
              <a:t>PHP </a:t>
            </a:r>
            <a:r>
              <a:rPr lang="en-US" dirty="0"/>
              <a:t>Single and Double Quoted Strings</a:t>
            </a:r>
          </a:p>
        </p:txBody>
      </p:sp>
      <p:sp>
        <p:nvSpPr>
          <p:cNvPr id="3" name="Rectangle 2"/>
          <p:cNvSpPr/>
          <p:nvPr/>
        </p:nvSpPr>
        <p:spPr>
          <a:xfrm>
            <a:off x="304800" y="636758"/>
            <a:ext cx="4572000" cy="2585323"/>
          </a:xfrm>
          <a:prstGeom prst="rect">
            <a:avLst/>
          </a:prstGeom>
        </p:spPr>
        <p:txBody>
          <a:bodyPr>
            <a:spAutoFit/>
          </a:bodyPr>
          <a:lstStyle/>
          <a:p>
            <a:r>
              <a:rPr lang="en-US" dirty="0"/>
              <a:t>&lt;?</a:t>
            </a:r>
            <a:r>
              <a:rPr lang="en-US" dirty="0" err="1"/>
              <a:t>php</a:t>
            </a:r>
            <a:endParaRPr lang="en-US" dirty="0"/>
          </a:p>
          <a:p>
            <a:r>
              <a:rPr lang="en-US" dirty="0"/>
              <a:t>$my_str = 'World';</a:t>
            </a:r>
          </a:p>
          <a:p>
            <a:r>
              <a:rPr lang="en-US" dirty="0"/>
              <a:t>echo "Hello, $my_str!&lt;</a:t>
            </a:r>
            <a:r>
              <a:rPr lang="en-US" dirty="0" err="1"/>
              <a:t>br</a:t>
            </a:r>
            <a:r>
              <a:rPr lang="en-US" dirty="0"/>
              <a:t>&gt;";</a:t>
            </a:r>
          </a:p>
          <a:p>
            <a:r>
              <a:rPr lang="en-US" dirty="0"/>
              <a:t>echo 'Hello, $my_str!&lt;</a:t>
            </a:r>
            <a:r>
              <a:rPr lang="en-US" dirty="0" err="1"/>
              <a:t>br</a:t>
            </a:r>
            <a:r>
              <a:rPr lang="en-US" dirty="0"/>
              <a:t>&gt;';</a:t>
            </a:r>
          </a:p>
          <a:p>
            <a:r>
              <a:rPr lang="en-US" dirty="0"/>
              <a:t> </a:t>
            </a:r>
          </a:p>
          <a:p>
            <a:r>
              <a:rPr lang="en-US" dirty="0"/>
              <a:t>echo '&lt;pre&gt;Hello\</a:t>
            </a:r>
            <a:r>
              <a:rPr lang="en-US" dirty="0" err="1"/>
              <a:t>tWorld</a:t>
            </a:r>
            <a:r>
              <a:rPr lang="en-US" dirty="0"/>
              <a:t>!&lt;/pre&gt;';</a:t>
            </a:r>
          </a:p>
          <a:p>
            <a:r>
              <a:rPr lang="en-US" dirty="0"/>
              <a:t>echo "&lt;pre&gt;Hello\</a:t>
            </a:r>
            <a:r>
              <a:rPr lang="en-US" dirty="0" err="1"/>
              <a:t>tWorld</a:t>
            </a:r>
            <a:r>
              <a:rPr lang="en-US" dirty="0"/>
              <a:t>!&lt;/pre&gt;";</a:t>
            </a:r>
          </a:p>
          <a:p>
            <a:r>
              <a:rPr lang="en-US" dirty="0"/>
              <a:t>echo 'I\'ll be back';</a:t>
            </a:r>
          </a:p>
          <a:p>
            <a:r>
              <a:rPr lang="en-US" dirty="0"/>
              <a:t>?&gt;</a:t>
            </a:r>
          </a:p>
        </p:txBody>
      </p:sp>
      <p:sp>
        <p:nvSpPr>
          <p:cNvPr id="4" name="Rectangle 1"/>
          <p:cNvSpPr>
            <a:spLocks noChangeArrowheads="1"/>
          </p:cNvSpPr>
          <p:nvPr/>
        </p:nvSpPr>
        <p:spPr bwMode="auto">
          <a:xfrm>
            <a:off x="4999574" y="5334000"/>
            <a:ext cx="384271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Hello, World!</a:t>
            </a:r>
            <a:r>
              <a:rPr kumimoji="0" lang="en-US" b="0" i="0" u="none" strike="noStrike" cap="none" normalizeH="0" baseline="0" dirty="0" smtClean="0">
                <a:ln>
                  <a:noFill/>
                </a:ln>
                <a:solidFill>
                  <a:schemeClr val="tx1"/>
                </a:solidFill>
                <a:effectLst/>
                <a:latin typeface="Arial" pitchFamily="34" charset="0"/>
                <a:cs typeface="Arial" pitchFamily="34" charset="0"/>
              </a:rPr>
              <a:t/>
            </a:r>
            <a:br>
              <a:rPr kumimoji="0" lang="en-US" b="0" i="0" u="none" strike="noStrike" cap="none" normalizeH="0" baseline="0" dirty="0" smtClean="0">
                <a:ln>
                  <a:noFill/>
                </a:ln>
                <a:solidFill>
                  <a:schemeClr val="tx1"/>
                </a:solidFill>
                <a:effectLst/>
                <a:latin typeface="Arial" pitchFamily="34" charset="0"/>
                <a:cs typeface="Arial" pitchFamily="34" charset="0"/>
              </a:rPr>
            </a:b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Hello, $my_str!</a:t>
            </a:r>
            <a:r>
              <a:rPr kumimoji="0" lang="en-US" b="0" i="0" u="none" strike="noStrike" cap="none" normalizeH="0" baseline="0" dirty="0" smtClean="0">
                <a:ln>
                  <a:noFill/>
                </a:ln>
                <a:solidFill>
                  <a:schemeClr val="tx1"/>
                </a:solidFill>
                <a:effectLst/>
                <a:latin typeface="Arial" pitchFamily="34" charset="0"/>
                <a:cs typeface="Arial" pitchFamily="34" charset="0"/>
              </a:rPr>
              <a:t/>
            </a:r>
            <a:br>
              <a:rPr kumimoji="0" lang="en-US" b="0" i="0" u="none" strike="noStrike" cap="none" normalizeH="0" baseline="0" dirty="0" smtClean="0">
                <a:ln>
                  <a:noFill/>
                </a:ln>
                <a:solidFill>
                  <a:schemeClr val="tx1"/>
                </a:solidFill>
                <a:effectLst/>
                <a:latin typeface="Arial" pitchFamily="34" charset="0"/>
                <a:cs typeface="Arial" pitchFamily="34" charset="0"/>
              </a:rPr>
            </a:br>
            <a:r>
              <a:rPr kumimoji="0" lang="en-US" b="0" i="0" u="none" strike="noStrike" cap="none" normalizeH="0" baseline="0" dirty="0" smtClean="0">
                <a:ln>
                  <a:noFill/>
                </a:ln>
                <a:solidFill>
                  <a:srgbClr val="000000"/>
                </a:solidFill>
                <a:effectLst/>
                <a:latin typeface="Arial Unicode MS" pitchFamily="34" charset="-128"/>
                <a:cs typeface="Arial" pitchFamily="34" charset="0"/>
              </a:rPr>
              <a:t>Hello\</a:t>
            </a:r>
            <a:r>
              <a:rPr kumimoji="0" lang="en-US" b="0" i="0" u="none" strike="noStrike" cap="none" normalizeH="0" baseline="0" dirty="0" err="1" smtClean="0">
                <a:ln>
                  <a:noFill/>
                </a:ln>
                <a:solidFill>
                  <a:srgbClr val="000000"/>
                </a:solidFill>
                <a:effectLst/>
                <a:latin typeface="Arial Unicode MS" pitchFamily="34" charset="-128"/>
                <a:cs typeface="Arial" pitchFamily="34" charset="0"/>
              </a:rPr>
              <a:t>tWorld!Hello</a:t>
            </a:r>
            <a:r>
              <a:rPr kumimoji="0" lang="en-US"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b="0" i="0" u="none" strike="noStrike" cap="none" normalizeH="0" baseline="0" dirty="0" err="1" smtClean="0">
                <a:ln>
                  <a:noFill/>
                </a:ln>
                <a:solidFill>
                  <a:srgbClr val="000000"/>
                </a:solidFill>
                <a:effectLst/>
                <a:latin typeface="Arial Unicode MS" pitchFamily="34" charset="-128"/>
                <a:cs typeface="Arial" pitchFamily="34" charset="0"/>
              </a:rPr>
              <a:t>World!</a:t>
            </a:r>
            <a:r>
              <a:rPr kumimoji="0" lang="en-US" b="0" i="0" u="none" strike="noStrike" cap="none" normalizeH="0" baseline="0" dirty="0" err="1" smtClean="0">
                <a:ln>
                  <a:noFill/>
                </a:ln>
                <a:solidFill>
                  <a:srgbClr val="000000"/>
                </a:solidFill>
                <a:effectLst/>
                <a:latin typeface="Times New Roman" pitchFamily="18" charset="0"/>
                <a:cs typeface="Times New Roman" pitchFamily="18" charset="0"/>
              </a:rPr>
              <a:t>I'll</a:t>
            </a: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 be back</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368238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3333990" cy="369332"/>
          </a:xfrm>
          <a:prstGeom prst="rect">
            <a:avLst/>
          </a:prstGeom>
        </p:spPr>
        <p:txBody>
          <a:bodyPr wrap="none">
            <a:spAutoFit/>
          </a:bodyPr>
          <a:lstStyle/>
          <a:p>
            <a:pPr fontAlgn="base"/>
            <a:r>
              <a:rPr lang="en-US" b="1" dirty="0"/>
              <a:t>Calculating the Length of a String</a:t>
            </a:r>
          </a:p>
        </p:txBody>
      </p:sp>
      <p:sp>
        <p:nvSpPr>
          <p:cNvPr id="3" name="Rectangle 2"/>
          <p:cNvSpPr/>
          <p:nvPr/>
        </p:nvSpPr>
        <p:spPr>
          <a:xfrm>
            <a:off x="187036" y="685800"/>
            <a:ext cx="8575964" cy="2031325"/>
          </a:xfrm>
          <a:prstGeom prst="rect">
            <a:avLst/>
          </a:prstGeom>
        </p:spPr>
        <p:txBody>
          <a:bodyPr wrap="square">
            <a:spAutoFit/>
          </a:bodyPr>
          <a:lstStyle/>
          <a:p>
            <a:endParaRPr lang="en-US" dirty="0"/>
          </a:p>
          <a:p>
            <a:r>
              <a:rPr lang="en-US" dirty="0"/>
              <a:t>&lt;?</a:t>
            </a:r>
            <a:r>
              <a:rPr lang="en-US" dirty="0" err="1"/>
              <a:t>php</a:t>
            </a:r>
            <a:endParaRPr lang="en-US" dirty="0"/>
          </a:p>
          <a:p>
            <a:r>
              <a:rPr lang="en-US" dirty="0"/>
              <a:t>$my_str = 'Welcome to </a:t>
            </a:r>
            <a:r>
              <a:rPr lang="en-US" dirty="0" err="1" smtClean="0"/>
              <a:t>Parishkar</a:t>
            </a:r>
            <a:r>
              <a:rPr lang="en-US" dirty="0" smtClean="0"/>
              <a:t> College';</a:t>
            </a:r>
            <a:endParaRPr lang="en-US" dirty="0"/>
          </a:p>
          <a:p>
            <a:r>
              <a:rPr lang="en-US" dirty="0"/>
              <a:t> </a:t>
            </a:r>
          </a:p>
          <a:p>
            <a:r>
              <a:rPr lang="en-US" dirty="0"/>
              <a:t>// Calculating and displaying string length</a:t>
            </a:r>
          </a:p>
          <a:p>
            <a:r>
              <a:rPr lang="en-US" dirty="0"/>
              <a:t>echo strlen($my_str);</a:t>
            </a:r>
          </a:p>
          <a:p>
            <a:r>
              <a:rPr lang="en-US" dirty="0"/>
              <a:t>?&gt;</a:t>
            </a:r>
          </a:p>
        </p:txBody>
      </p:sp>
      <p:sp>
        <p:nvSpPr>
          <p:cNvPr id="4" name="Rectangle 3"/>
          <p:cNvSpPr/>
          <p:nvPr/>
        </p:nvSpPr>
        <p:spPr>
          <a:xfrm>
            <a:off x="152400" y="2844923"/>
            <a:ext cx="3812710" cy="369332"/>
          </a:xfrm>
          <a:prstGeom prst="rect">
            <a:avLst/>
          </a:prstGeom>
        </p:spPr>
        <p:txBody>
          <a:bodyPr wrap="none">
            <a:spAutoFit/>
          </a:bodyPr>
          <a:lstStyle/>
          <a:p>
            <a:pPr fontAlgn="base"/>
            <a:r>
              <a:rPr lang="en-US" b="1" dirty="0"/>
              <a:t>Counting Number of Words in a String</a:t>
            </a:r>
          </a:p>
        </p:txBody>
      </p:sp>
      <p:sp>
        <p:nvSpPr>
          <p:cNvPr id="5" name="Rectangle 4"/>
          <p:cNvSpPr/>
          <p:nvPr/>
        </p:nvSpPr>
        <p:spPr>
          <a:xfrm>
            <a:off x="381000" y="3412453"/>
            <a:ext cx="7620000" cy="2031325"/>
          </a:xfrm>
          <a:prstGeom prst="rect">
            <a:avLst/>
          </a:prstGeom>
        </p:spPr>
        <p:txBody>
          <a:bodyPr wrap="square">
            <a:spAutoFit/>
          </a:bodyPr>
          <a:lstStyle/>
          <a:p>
            <a:endParaRPr lang="en-US" dirty="0"/>
          </a:p>
          <a:p>
            <a:r>
              <a:rPr lang="en-US" dirty="0"/>
              <a:t>&lt;?</a:t>
            </a:r>
            <a:r>
              <a:rPr lang="en-US" dirty="0" err="1"/>
              <a:t>php</a:t>
            </a:r>
            <a:endParaRPr lang="en-US" dirty="0"/>
          </a:p>
          <a:p>
            <a:r>
              <a:rPr lang="en-US" dirty="0"/>
              <a:t>$my_str = 'The quick brown fox jumps over the lazy dog.';</a:t>
            </a:r>
          </a:p>
          <a:p>
            <a:r>
              <a:rPr lang="en-US" dirty="0"/>
              <a:t> </a:t>
            </a:r>
          </a:p>
          <a:p>
            <a:r>
              <a:rPr lang="en-US" dirty="0"/>
              <a:t>// Calculating and displaying number of words</a:t>
            </a:r>
          </a:p>
          <a:p>
            <a:r>
              <a:rPr lang="en-US" dirty="0"/>
              <a:t>echo str_word_count($my_str);</a:t>
            </a:r>
          </a:p>
          <a:p>
            <a:r>
              <a:rPr lang="en-US" dirty="0"/>
              <a:t>?&gt;</a:t>
            </a:r>
          </a:p>
        </p:txBody>
      </p:sp>
    </p:spTree>
    <p:extLst>
      <p:ext uri="{BB962C8B-B14F-4D97-AF65-F5344CB8AC3E}">
        <p14:creationId xmlns:p14="http://schemas.microsoft.com/office/powerpoint/2010/main" val="1520487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305800" cy="1938992"/>
          </a:xfrm>
          <a:prstGeom prst="rect">
            <a:avLst/>
          </a:prstGeom>
        </p:spPr>
        <p:txBody>
          <a:bodyPr wrap="square">
            <a:spAutoFit/>
          </a:bodyPr>
          <a:lstStyle/>
          <a:p>
            <a:r>
              <a:rPr lang="en-US" sz="2400" dirty="0"/>
              <a:t>PHP stands for Hypertext Preprocessor. PHP is a very popular and widely-used open source server-side scripting language to write dynamically generated web pages. PHP was originally created by </a:t>
            </a:r>
            <a:r>
              <a:rPr lang="en-US" sz="2400" dirty="0" err="1"/>
              <a:t>Rasmus</a:t>
            </a:r>
            <a:r>
              <a:rPr lang="en-US" sz="2400" dirty="0"/>
              <a:t> </a:t>
            </a:r>
            <a:r>
              <a:rPr lang="en-US" sz="2400" dirty="0" err="1"/>
              <a:t>Lerdorf</a:t>
            </a:r>
            <a:r>
              <a:rPr lang="en-US" sz="2400" dirty="0"/>
              <a:t> in 1994. It was initially known as Personal Home Page</a:t>
            </a:r>
          </a:p>
        </p:txBody>
      </p:sp>
      <p:sp>
        <p:nvSpPr>
          <p:cNvPr id="3" name="Rectangle 2"/>
          <p:cNvSpPr/>
          <p:nvPr/>
        </p:nvSpPr>
        <p:spPr>
          <a:xfrm>
            <a:off x="457200" y="3412499"/>
            <a:ext cx="8305800" cy="1938992"/>
          </a:xfrm>
          <a:prstGeom prst="rect">
            <a:avLst/>
          </a:prstGeom>
        </p:spPr>
        <p:txBody>
          <a:bodyPr wrap="square">
            <a:spAutoFit/>
          </a:bodyPr>
          <a:lstStyle/>
          <a:p>
            <a:r>
              <a:rPr lang="en-US" sz="2400" dirty="0"/>
              <a:t>PHP scripts are executed on the server and the result is sent to the web browser as plain HTML. PHP can be integrated with the number of popular databases, including MySQL, </a:t>
            </a:r>
            <a:r>
              <a:rPr lang="en-US" sz="2400" dirty="0" err="1"/>
              <a:t>PostgreSQL</a:t>
            </a:r>
            <a:r>
              <a:rPr lang="en-US" sz="2400" dirty="0"/>
              <a:t>, Oracle, Microsoft SQL Server, Sybase, and so on. The current major version of PHP is 7.</a:t>
            </a:r>
          </a:p>
        </p:txBody>
      </p:sp>
    </p:spTree>
    <p:extLst>
      <p:ext uri="{BB962C8B-B14F-4D97-AF65-F5344CB8AC3E}">
        <p14:creationId xmlns:p14="http://schemas.microsoft.com/office/powerpoint/2010/main" val="105142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880" y="152400"/>
            <a:ext cx="2916504" cy="369332"/>
          </a:xfrm>
          <a:prstGeom prst="rect">
            <a:avLst/>
          </a:prstGeom>
        </p:spPr>
        <p:txBody>
          <a:bodyPr wrap="none">
            <a:spAutoFit/>
          </a:bodyPr>
          <a:lstStyle/>
          <a:p>
            <a:pPr fontAlgn="base"/>
            <a:r>
              <a:rPr lang="en-US" b="1" dirty="0"/>
              <a:t>Replacing Text within Strings</a:t>
            </a:r>
          </a:p>
        </p:txBody>
      </p:sp>
      <p:sp>
        <p:nvSpPr>
          <p:cNvPr id="3" name="Rectangle 2"/>
          <p:cNvSpPr/>
          <p:nvPr/>
        </p:nvSpPr>
        <p:spPr>
          <a:xfrm>
            <a:off x="231880" y="762000"/>
            <a:ext cx="8153400" cy="2031325"/>
          </a:xfrm>
          <a:prstGeom prst="rect">
            <a:avLst/>
          </a:prstGeom>
        </p:spPr>
        <p:txBody>
          <a:bodyPr wrap="square">
            <a:spAutoFit/>
          </a:bodyPr>
          <a:lstStyle/>
          <a:p>
            <a:endParaRPr lang="en-US" dirty="0"/>
          </a:p>
          <a:p>
            <a:r>
              <a:rPr lang="en-US" dirty="0"/>
              <a:t>&lt;?</a:t>
            </a:r>
            <a:r>
              <a:rPr lang="en-US" dirty="0" err="1"/>
              <a:t>php</a:t>
            </a:r>
            <a:endParaRPr lang="en-US" dirty="0"/>
          </a:p>
          <a:p>
            <a:r>
              <a:rPr lang="en-US" dirty="0"/>
              <a:t>$my_str = 'If the facts do not fit the theory, change the facts.';</a:t>
            </a:r>
          </a:p>
          <a:p>
            <a:r>
              <a:rPr lang="en-US" dirty="0"/>
              <a:t> </a:t>
            </a:r>
          </a:p>
          <a:p>
            <a:r>
              <a:rPr lang="en-US" dirty="0"/>
              <a:t>// Display replaced string</a:t>
            </a:r>
          </a:p>
          <a:p>
            <a:r>
              <a:rPr lang="en-US" dirty="0"/>
              <a:t>echo </a:t>
            </a:r>
            <a:r>
              <a:rPr lang="en-US" dirty="0" err="1"/>
              <a:t>str_replace</a:t>
            </a:r>
            <a:r>
              <a:rPr lang="en-US" dirty="0"/>
              <a:t>("facts", "truth", $my_str);</a:t>
            </a:r>
          </a:p>
          <a:p>
            <a:r>
              <a:rPr lang="en-US" dirty="0"/>
              <a:t>?&gt;</a:t>
            </a:r>
          </a:p>
        </p:txBody>
      </p:sp>
      <p:sp>
        <p:nvSpPr>
          <p:cNvPr id="4" name="Rectangle 3"/>
          <p:cNvSpPr/>
          <p:nvPr/>
        </p:nvSpPr>
        <p:spPr>
          <a:xfrm>
            <a:off x="2819400" y="577334"/>
            <a:ext cx="6477000" cy="369332"/>
          </a:xfrm>
          <a:prstGeom prst="rect">
            <a:avLst/>
          </a:prstGeom>
        </p:spPr>
        <p:txBody>
          <a:bodyPr wrap="square">
            <a:spAutoFit/>
          </a:bodyPr>
          <a:lstStyle/>
          <a:p>
            <a:r>
              <a:rPr lang="en-US" dirty="0">
                <a:solidFill>
                  <a:srgbClr val="FF0000"/>
                </a:solidFill>
              </a:rPr>
              <a:t>If the truth do not fit the theory, change the truth.</a:t>
            </a:r>
          </a:p>
        </p:txBody>
      </p:sp>
      <p:sp>
        <p:nvSpPr>
          <p:cNvPr id="5" name="Rectangle 4"/>
          <p:cNvSpPr/>
          <p:nvPr/>
        </p:nvSpPr>
        <p:spPr>
          <a:xfrm>
            <a:off x="231880" y="2793325"/>
            <a:ext cx="1885581" cy="369332"/>
          </a:xfrm>
          <a:prstGeom prst="rect">
            <a:avLst/>
          </a:prstGeom>
        </p:spPr>
        <p:txBody>
          <a:bodyPr wrap="none">
            <a:spAutoFit/>
          </a:bodyPr>
          <a:lstStyle/>
          <a:p>
            <a:pPr fontAlgn="base"/>
            <a:r>
              <a:rPr lang="en-US" b="1" dirty="0"/>
              <a:t>Reversing a String</a:t>
            </a:r>
          </a:p>
        </p:txBody>
      </p:sp>
      <p:sp>
        <p:nvSpPr>
          <p:cNvPr id="6" name="Rectangle 5"/>
          <p:cNvSpPr/>
          <p:nvPr/>
        </p:nvSpPr>
        <p:spPr>
          <a:xfrm>
            <a:off x="533400" y="3276600"/>
            <a:ext cx="7620000" cy="2031325"/>
          </a:xfrm>
          <a:prstGeom prst="rect">
            <a:avLst/>
          </a:prstGeom>
        </p:spPr>
        <p:txBody>
          <a:bodyPr wrap="square">
            <a:spAutoFit/>
          </a:bodyPr>
          <a:lstStyle/>
          <a:p>
            <a:endParaRPr lang="en-US" dirty="0"/>
          </a:p>
          <a:p>
            <a:r>
              <a:rPr lang="en-US" dirty="0"/>
              <a:t>&lt;?</a:t>
            </a:r>
            <a:r>
              <a:rPr lang="en-US" dirty="0" err="1"/>
              <a:t>php</a:t>
            </a:r>
            <a:endParaRPr lang="en-US" dirty="0"/>
          </a:p>
          <a:p>
            <a:r>
              <a:rPr lang="en-US" dirty="0"/>
              <a:t>$my_str = 'You can do anything, but not everything.';</a:t>
            </a:r>
          </a:p>
          <a:p>
            <a:r>
              <a:rPr lang="en-US" dirty="0"/>
              <a:t> </a:t>
            </a:r>
          </a:p>
          <a:p>
            <a:r>
              <a:rPr lang="en-US" dirty="0"/>
              <a:t>// Display reversed string</a:t>
            </a:r>
          </a:p>
          <a:p>
            <a:r>
              <a:rPr lang="en-US" dirty="0"/>
              <a:t>echo </a:t>
            </a:r>
            <a:r>
              <a:rPr lang="en-US" dirty="0" err="1"/>
              <a:t>strrev</a:t>
            </a:r>
            <a:r>
              <a:rPr lang="en-US" dirty="0"/>
              <a:t>($my_str);</a:t>
            </a:r>
          </a:p>
          <a:p>
            <a:r>
              <a:rPr lang="en-US" dirty="0"/>
              <a:t>?&gt;</a:t>
            </a:r>
          </a:p>
        </p:txBody>
      </p:sp>
    </p:spTree>
    <p:extLst>
      <p:ext uri="{BB962C8B-B14F-4D97-AF65-F5344CB8AC3E}">
        <p14:creationId xmlns:p14="http://schemas.microsoft.com/office/powerpoint/2010/main" val="1815416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1817101" cy="369332"/>
          </a:xfrm>
          <a:prstGeom prst="rect">
            <a:avLst/>
          </a:prstGeom>
        </p:spPr>
        <p:txBody>
          <a:bodyPr wrap="none">
            <a:spAutoFit/>
          </a:bodyPr>
          <a:lstStyle/>
          <a:p>
            <a:pPr fontAlgn="base"/>
            <a:r>
              <a:rPr lang="en-US" b="1" dirty="0"/>
              <a:t>Operators in PHP</a:t>
            </a:r>
          </a:p>
        </p:txBody>
      </p:sp>
      <p:graphicFrame>
        <p:nvGraphicFramePr>
          <p:cNvPr id="3" name="Table 2"/>
          <p:cNvGraphicFramePr>
            <a:graphicFrameLocks noGrp="1"/>
          </p:cNvGraphicFramePr>
          <p:nvPr>
            <p:extLst>
              <p:ext uri="{D42A27DB-BD31-4B8C-83A1-F6EECF244321}">
                <p14:modId xmlns:p14="http://schemas.microsoft.com/office/powerpoint/2010/main" val="1354695854"/>
              </p:ext>
            </p:extLst>
          </p:nvPr>
        </p:nvGraphicFramePr>
        <p:xfrm>
          <a:off x="228600" y="838200"/>
          <a:ext cx="5029200" cy="3962401"/>
        </p:xfrm>
        <a:graphic>
          <a:graphicData uri="http://schemas.openxmlformats.org/drawingml/2006/table">
            <a:tbl>
              <a:tblPr/>
              <a:tblGrid>
                <a:gridCol w="1117600"/>
                <a:gridCol w="1746250"/>
                <a:gridCol w="2165350"/>
              </a:tblGrid>
              <a:tr h="501456">
                <a:tc>
                  <a:txBody>
                    <a:bodyPr/>
                    <a:lstStyle/>
                    <a:p>
                      <a:pPr algn="l" fontAlgn="t"/>
                      <a:r>
                        <a:rPr lang="en-US" dirty="0">
                          <a:solidFill>
                            <a:srgbClr val="000000"/>
                          </a:solidFill>
                          <a:effectLst/>
                        </a:rPr>
                        <a:t>Operator</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Description</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Example</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434297">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Addition</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756662">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Subtraction</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756662">
                <a:tc>
                  <a:txBody>
                    <a:bodyPr/>
                    <a:lstStyle/>
                    <a:p>
                      <a:pPr fontAlgn="t"/>
                      <a:r>
                        <a:rPr lang="en-US" dirty="0">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Multiplication</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756662">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Division</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756662">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Modulus</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
        <p:nvSpPr>
          <p:cNvPr id="4" name="Rectangle 3"/>
          <p:cNvSpPr/>
          <p:nvPr/>
        </p:nvSpPr>
        <p:spPr>
          <a:xfrm>
            <a:off x="5562600" y="1447800"/>
            <a:ext cx="4572000" cy="5078313"/>
          </a:xfrm>
          <a:prstGeom prst="rect">
            <a:avLst/>
          </a:prstGeom>
        </p:spPr>
        <p:txBody>
          <a:bodyPr>
            <a:spAutoFit/>
          </a:bodyPr>
          <a:lstStyle/>
          <a:p>
            <a:r>
              <a:rPr lang="es-ES" dirty="0"/>
              <a:t>&lt;?</a:t>
            </a:r>
            <a:r>
              <a:rPr lang="es-ES" dirty="0" err="1"/>
              <a:t>php</a:t>
            </a:r>
            <a:endParaRPr lang="es-ES" dirty="0"/>
          </a:p>
          <a:p>
            <a:r>
              <a:rPr lang="es-ES" dirty="0"/>
              <a:t>$x = 10;</a:t>
            </a:r>
          </a:p>
          <a:p>
            <a:r>
              <a:rPr lang="es-ES" dirty="0"/>
              <a:t>$y = 4;</a:t>
            </a:r>
          </a:p>
          <a:p>
            <a:endParaRPr lang="es-ES" dirty="0"/>
          </a:p>
          <a:p>
            <a:r>
              <a:rPr lang="es-ES" dirty="0"/>
              <a:t>echo($x + $y);</a:t>
            </a:r>
          </a:p>
          <a:p>
            <a:r>
              <a:rPr lang="es-ES" dirty="0"/>
              <a:t>echo "&lt;</a:t>
            </a:r>
            <a:r>
              <a:rPr lang="es-ES" dirty="0" err="1"/>
              <a:t>br</a:t>
            </a:r>
            <a:r>
              <a:rPr lang="es-ES" dirty="0"/>
              <a:t>&gt;";</a:t>
            </a:r>
          </a:p>
          <a:p>
            <a:endParaRPr lang="es-ES" dirty="0"/>
          </a:p>
          <a:p>
            <a:r>
              <a:rPr lang="es-ES" dirty="0"/>
              <a:t>echo($x - $y);</a:t>
            </a:r>
          </a:p>
          <a:p>
            <a:r>
              <a:rPr lang="es-ES" dirty="0"/>
              <a:t>echo "&lt;</a:t>
            </a:r>
            <a:r>
              <a:rPr lang="es-ES" dirty="0" err="1"/>
              <a:t>br</a:t>
            </a:r>
            <a:r>
              <a:rPr lang="es-ES" dirty="0"/>
              <a:t>&gt;";</a:t>
            </a:r>
          </a:p>
          <a:p>
            <a:endParaRPr lang="es-ES" dirty="0"/>
          </a:p>
          <a:p>
            <a:r>
              <a:rPr lang="es-ES" dirty="0"/>
              <a:t>echo($x * $y);</a:t>
            </a:r>
          </a:p>
          <a:p>
            <a:r>
              <a:rPr lang="es-ES" dirty="0"/>
              <a:t>echo "&lt;</a:t>
            </a:r>
            <a:r>
              <a:rPr lang="es-ES" dirty="0" err="1"/>
              <a:t>br</a:t>
            </a:r>
            <a:r>
              <a:rPr lang="es-ES" dirty="0"/>
              <a:t>&gt;";</a:t>
            </a:r>
          </a:p>
          <a:p>
            <a:endParaRPr lang="es-ES" dirty="0"/>
          </a:p>
          <a:p>
            <a:r>
              <a:rPr lang="es-ES" dirty="0"/>
              <a:t>echo($x / $y);</a:t>
            </a:r>
          </a:p>
          <a:p>
            <a:r>
              <a:rPr lang="es-ES" dirty="0"/>
              <a:t>echo "&lt;</a:t>
            </a:r>
            <a:r>
              <a:rPr lang="es-ES" dirty="0" err="1"/>
              <a:t>br</a:t>
            </a:r>
            <a:r>
              <a:rPr lang="es-ES" dirty="0"/>
              <a:t>&gt;";</a:t>
            </a:r>
          </a:p>
          <a:p>
            <a:endParaRPr lang="es-ES" dirty="0"/>
          </a:p>
          <a:p>
            <a:r>
              <a:rPr lang="es-ES" dirty="0"/>
              <a:t>echo($x % $y);</a:t>
            </a:r>
          </a:p>
          <a:p>
            <a:r>
              <a:rPr lang="es-ES" dirty="0"/>
              <a:t>?&gt;</a:t>
            </a:r>
            <a:endParaRPr lang="en-US" dirty="0"/>
          </a:p>
        </p:txBody>
      </p:sp>
    </p:spTree>
    <p:extLst>
      <p:ext uri="{BB962C8B-B14F-4D97-AF65-F5344CB8AC3E}">
        <p14:creationId xmlns:p14="http://schemas.microsoft.com/office/powerpoint/2010/main" val="1507882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2752741" cy="369332"/>
          </a:xfrm>
          <a:prstGeom prst="rect">
            <a:avLst/>
          </a:prstGeom>
        </p:spPr>
        <p:txBody>
          <a:bodyPr wrap="none">
            <a:spAutoFit/>
          </a:bodyPr>
          <a:lstStyle/>
          <a:p>
            <a:pPr fontAlgn="base"/>
            <a:r>
              <a:rPr lang="en-US" b="1" dirty="0"/>
              <a:t>PHP Assignment Operators</a:t>
            </a:r>
          </a:p>
        </p:txBody>
      </p:sp>
      <p:graphicFrame>
        <p:nvGraphicFramePr>
          <p:cNvPr id="3" name="Table 2"/>
          <p:cNvGraphicFramePr>
            <a:graphicFrameLocks noGrp="1"/>
          </p:cNvGraphicFramePr>
          <p:nvPr>
            <p:extLst>
              <p:ext uri="{D42A27DB-BD31-4B8C-83A1-F6EECF244321}">
                <p14:modId xmlns:p14="http://schemas.microsoft.com/office/powerpoint/2010/main" val="3266530348"/>
              </p:ext>
            </p:extLst>
          </p:nvPr>
        </p:nvGraphicFramePr>
        <p:xfrm>
          <a:off x="217359" y="762000"/>
          <a:ext cx="7936041" cy="2644140"/>
        </p:xfrm>
        <a:graphic>
          <a:graphicData uri="http://schemas.openxmlformats.org/drawingml/2006/table">
            <a:tbl>
              <a:tblPr/>
              <a:tblGrid>
                <a:gridCol w="1498600"/>
                <a:gridCol w="2752725"/>
                <a:gridCol w="1498600"/>
                <a:gridCol w="2186116"/>
              </a:tblGrid>
              <a:tr h="0">
                <a:tc>
                  <a:txBody>
                    <a:bodyPr/>
                    <a:lstStyle/>
                    <a:p>
                      <a:pPr algn="l" fontAlgn="t"/>
                      <a:r>
                        <a:rPr lang="en-US">
                          <a:solidFill>
                            <a:srgbClr val="000000"/>
                          </a:solidFill>
                          <a:effectLst/>
                        </a:rPr>
                        <a:t>Operator</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Description</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Example</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Is The Same As</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0">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Assign</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Add and assign</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Subtract and assign</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Multiply and assign</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Divide and assign quotient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Divide and assign modulus</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$x = $x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989942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2057400" cy="5632311"/>
          </a:xfrm>
          <a:prstGeom prst="rect">
            <a:avLst/>
          </a:prstGeom>
        </p:spPr>
        <p:txBody>
          <a:bodyPr wrap="square">
            <a:spAutoFit/>
          </a:bodyPr>
          <a:lstStyle/>
          <a:p>
            <a:r>
              <a:rPr lang="es-ES" dirty="0"/>
              <a:t>&lt;?</a:t>
            </a:r>
            <a:r>
              <a:rPr lang="es-ES" dirty="0" err="1"/>
              <a:t>php</a:t>
            </a:r>
            <a:endParaRPr lang="es-ES" dirty="0"/>
          </a:p>
          <a:p>
            <a:r>
              <a:rPr lang="es-ES" dirty="0"/>
              <a:t>$x = 10;</a:t>
            </a:r>
          </a:p>
          <a:p>
            <a:r>
              <a:rPr lang="es-ES" dirty="0"/>
              <a:t>echo $x;</a:t>
            </a:r>
          </a:p>
          <a:p>
            <a:r>
              <a:rPr lang="es-ES" dirty="0"/>
              <a:t>echo "&lt;</a:t>
            </a:r>
            <a:r>
              <a:rPr lang="es-ES" dirty="0" err="1"/>
              <a:t>br</a:t>
            </a:r>
            <a:r>
              <a:rPr lang="es-ES" dirty="0"/>
              <a:t>&gt;";</a:t>
            </a:r>
          </a:p>
          <a:p>
            <a:endParaRPr lang="es-ES" dirty="0"/>
          </a:p>
          <a:p>
            <a:r>
              <a:rPr lang="es-ES" dirty="0"/>
              <a:t>$x = 20;</a:t>
            </a:r>
          </a:p>
          <a:p>
            <a:r>
              <a:rPr lang="es-ES" dirty="0"/>
              <a:t>$x += 30;</a:t>
            </a:r>
          </a:p>
          <a:p>
            <a:r>
              <a:rPr lang="es-ES" dirty="0"/>
              <a:t>echo $x;</a:t>
            </a:r>
          </a:p>
          <a:p>
            <a:r>
              <a:rPr lang="es-ES" dirty="0"/>
              <a:t>echo "&lt;</a:t>
            </a:r>
            <a:r>
              <a:rPr lang="es-ES" dirty="0" err="1"/>
              <a:t>br</a:t>
            </a:r>
            <a:r>
              <a:rPr lang="es-ES" dirty="0"/>
              <a:t>&gt;";</a:t>
            </a:r>
          </a:p>
          <a:p>
            <a:r>
              <a:rPr lang="es-ES" dirty="0"/>
              <a:t> </a:t>
            </a:r>
          </a:p>
          <a:p>
            <a:r>
              <a:rPr lang="es-ES" dirty="0"/>
              <a:t>$x = 50;</a:t>
            </a:r>
          </a:p>
          <a:p>
            <a:r>
              <a:rPr lang="es-ES" dirty="0"/>
              <a:t>$x -= 20;</a:t>
            </a:r>
          </a:p>
          <a:p>
            <a:r>
              <a:rPr lang="es-ES" dirty="0"/>
              <a:t>echo $x;</a:t>
            </a:r>
          </a:p>
          <a:p>
            <a:r>
              <a:rPr lang="es-ES" dirty="0"/>
              <a:t>echo "&lt;</a:t>
            </a:r>
            <a:r>
              <a:rPr lang="es-ES" dirty="0" err="1"/>
              <a:t>br</a:t>
            </a:r>
            <a:r>
              <a:rPr lang="es-ES" dirty="0"/>
              <a:t>&gt;";</a:t>
            </a:r>
          </a:p>
          <a:p>
            <a:r>
              <a:rPr lang="es-ES" dirty="0"/>
              <a:t> </a:t>
            </a:r>
          </a:p>
          <a:p>
            <a:r>
              <a:rPr lang="es-ES" dirty="0"/>
              <a:t>$x = 5;</a:t>
            </a:r>
          </a:p>
          <a:p>
            <a:r>
              <a:rPr lang="es-ES" dirty="0"/>
              <a:t>$x *= 25;</a:t>
            </a:r>
          </a:p>
          <a:p>
            <a:r>
              <a:rPr lang="es-ES" dirty="0"/>
              <a:t>echo $x;</a:t>
            </a:r>
          </a:p>
          <a:p>
            <a:r>
              <a:rPr lang="es-ES" dirty="0"/>
              <a:t>echo "&lt;</a:t>
            </a:r>
            <a:r>
              <a:rPr lang="es-ES" dirty="0" err="1"/>
              <a:t>br</a:t>
            </a:r>
            <a:r>
              <a:rPr lang="es-ES" dirty="0"/>
              <a:t>&gt;";</a:t>
            </a:r>
          </a:p>
          <a:p>
            <a:r>
              <a:rPr lang="es-ES" dirty="0"/>
              <a:t> </a:t>
            </a:r>
          </a:p>
        </p:txBody>
      </p:sp>
      <p:sp>
        <p:nvSpPr>
          <p:cNvPr id="3" name="Rectangle 2"/>
          <p:cNvSpPr/>
          <p:nvPr/>
        </p:nvSpPr>
        <p:spPr>
          <a:xfrm>
            <a:off x="4343400" y="3886200"/>
            <a:ext cx="4572000" cy="2585323"/>
          </a:xfrm>
          <a:prstGeom prst="rect">
            <a:avLst/>
          </a:prstGeom>
        </p:spPr>
        <p:txBody>
          <a:bodyPr>
            <a:spAutoFit/>
          </a:bodyPr>
          <a:lstStyle/>
          <a:p>
            <a:r>
              <a:rPr lang="es-ES" dirty="0"/>
              <a:t>$x = 50;</a:t>
            </a:r>
          </a:p>
          <a:p>
            <a:r>
              <a:rPr lang="es-ES" dirty="0"/>
              <a:t>$x /= 10;</a:t>
            </a:r>
          </a:p>
          <a:p>
            <a:r>
              <a:rPr lang="es-ES" dirty="0"/>
              <a:t>echo $x;</a:t>
            </a:r>
          </a:p>
          <a:p>
            <a:r>
              <a:rPr lang="es-ES" dirty="0"/>
              <a:t>echo "&lt;</a:t>
            </a:r>
            <a:r>
              <a:rPr lang="es-ES" dirty="0" err="1"/>
              <a:t>br</a:t>
            </a:r>
            <a:r>
              <a:rPr lang="es-ES" dirty="0"/>
              <a:t>&gt;";</a:t>
            </a:r>
          </a:p>
          <a:p>
            <a:r>
              <a:rPr lang="es-ES" dirty="0"/>
              <a:t> </a:t>
            </a:r>
          </a:p>
          <a:p>
            <a:r>
              <a:rPr lang="es-ES" dirty="0"/>
              <a:t>$x = 100;</a:t>
            </a:r>
          </a:p>
          <a:p>
            <a:r>
              <a:rPr lang="es-ES" dirty="0"/>
              <a:t>$x %= 15;</a:t>
            </a:r>
          </a:p>
          <a:p>
            <a:r>
              <a:rPr lang="es-ES" dirty="0"/>
              <a:t>echo $x;</a:t>
            </a:r>
          </a:p>
          <a:p>
            <a:r>
              <a:rPr lang="es-ES" dirty="0"/>
              <a:t>?&gt;</a:t>
            </a:r>
            <a:endParaRPr lang="en-US" dirty="0"/>
          </a:p>
        </p:txBody>
      </p:sp>
      <p:cxnSp>
        <p:nvCxnSpPr>
          <p:cNvPr id="5" name="Elbow Connector 4"/>
          <p:cNvCxnSpPr/>
          <p:nvPr/>
        </p:nvCxnSpPr>
        <p:spPr>
          <a:xfrm flipV="1">
            <a:off x="1000991" y="4038600"/>
            <a:ext cx="3342409" cy="158924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983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2783711" cy="369332"/>
          </a:xfrm>
          <a:prstGeom prst="rect">
            <a:avLst/>
          </a:prstGeom>
        </p:spPr>
        <p:txBody>
          <a:bodyPr wrap="none">
            <a:spAutoFit/>
          </a:bodyPr>
          <a:lstStyle/>
          <a:p>
            <a:pPr fontAlgn="base"/>
            <a:r>
              <a:rPr lang="en-US" b="1" dirty="0"/>
              <a:t>PHP Comparison Operators</a:t>
            </a:r>
          </a:p>
        </p:txBody>
      </p:sp>
      <p:graphicFrame>
        <p:nvGraphicFramePr>
          <p:cNvPr id="3" name="Table 2"/>
          <p:cNvGraphicFramePr>
            <a:graphicFrameLocks noGrp="1"/>
          </p:cNvGraphicFramePr>
          <p:nvPr>
            <p:extLst>
              <p:ext uri="{D42A27DB-BD31-4B8C-83A1-F6EECF244321}">
                <p14:modId xmlns:p14="http://schemas.microsoft.com/office/powerpoint/2010/main" val="1456813393"/>
              </p:ext>
            </p:extLst>
          </p:nvPr>
        </p:nvGraphicFramePr>
        <p:xfrm>
          <a:off x="152400" y="838200"/>
          <a:ext cx="8839200" cy="4828254"/>
        </p:xfrm>
        <a:graphic>
          <a:graphicData uri="http://schemas.openxmlformats.org/drawingml/2006/table">
            <a:tbl>
              <a:tblPr/>
              <a:tblGrid>
                <a:gridCol w="2694737"/>
                <a:gridCol w="2299817"/>
                <a:gridCol w="1149909"/>
                <a:gridCol w="2694737"/>
              </a:tblGrid>
              <a:tr h="285260">
                <a:tc>
                  <a:txBody>
                    <a:bodyPr/>
                    <a:lstStyle/>
                    <a:p>
                      <a:pPr algn="l" fontAlgn="t"/>
                      <a:r>
                        <a:rPr lang="en-US" sz="1600" dirty="0">
                          <a:solidFill>
                            <a:srgbClr val="000000"/>
                          </a:solidFill>
                          <a:effectLst/>
                        </a:rPr>
                        <a:t>Operator</a:t>
                      </a:r>
                    </a:p>
                  </a:txBody>
                  <a:tcPr marL="44572" marR="44572" marT="50939" marB="5093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sz="1600">
                          <a:solidFill>
                            <a:srgbClr val="000000"/>
                          </a:solidFill>
                          <a:effectLst/>
                        </a:rPr>
                        <a:t>Name</a:t>
                      </a:r>
                    </a:p>
                  </a:txBody>
                  <a:tcPr marL="44572" marR="44572" marT="50939" marB="5093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sz="1600">
                          <a:solidFill>
                            <a:srgbClr val="000000"/>
                          </a:solidFill>
                          <a:effectLst/>
                        </a:rPr>
                        <a:t>Example</a:t>
                      </a:r>
                    </a:p>
                  </a:txBody>
                  <a:tcPr marL="44572" marR="44572" marT="50939" marB="5093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sz="1600">
                          <a:solidFill>
                            <a:srgbClr val="000000"/>
                          </a:solidFill>
                          <a:effectLst/>
                        </a:rPr>
                        <a:t>Result</a:t>
                      </a:r>
                    </a:p>
                  </a:txBody>
                  <a:tcPr marL="44572" marR="44572" marT="50939" marB="5093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430438">
                <a:tc>
                  <a:txBody>
                    <a:bodyPr/>
                    <a:lstStyle/>
                    <a:p>
                      <a:pPr fontAlgn="t"/>
                      <a:r>
                        <a:rPr lang="en-US" sz="1600">
                          <a:solidFill>
                            <a:srgbClr val="484848"/>
                          </a:solidFill>
                          <a:effectLst/>
                        </a:rPr>
                        <a:t>==</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Equal</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True if $x is equal to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613819">
                <a:tc>
                  <a:txBody>
                    <a:bodyPr/>
                    <a:lstStyle/>
                    <a:p>
                      <a:pPr fontAlgn="t"/>
                      <a:r>
                        <a:rPr lang="en-US" sz="1600">
                          <a:solidFill>
                            <a:srgbClr val="484848"/>
                          </a:solidFill>
                          <a:effectLst/>
                        </a:rPr>
                        <a:t>===</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Identical</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True if $x is equal to $y, and they are of the same type</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430438">
                <a:tc>
                  <a:txBody>
                    <a:bodyPr/>
                    <a:lstStyle/>
                    <a:p>
                      <a:pPr fontAlgn="t"/>
                      <a:r>
                        <a:rPr lang="en-US" sz="1600">
                          <a:solidFill>
                            <a:srgbClr val="484848"/>
                          </a:solidFill>
                          <a:effectLst/>
                        </a:rPr>
                        <a:t>!=</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Not equal</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True if $x is not equal to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430438">
                <a:tc>
                  <a:txBody>
                    <a:bodyPr/>
                    <a:lstStyle/>
                    <a:p>
                      <a:pPr fontAlgn="t"/>
                      <a:r>
                        <a:rPr lang="en-US" sz="1600">
                          <a:solidFill>
                            <a:srgbClr val="484848"/>
                          </a:solidFill>
                          <a:effectLst/>
                        </a:rPr>
                        <a:t>&lt;&gt;</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Not equal</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&lt;&gt;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True if $x is not equal to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613819">
                <a:tc>
                  <a:txBody>
                    <a:bodyPr/>
                    <a:lstStyle/>
                    <a:p>
                      <a:pPr fontAlgn="t"/>
                      <a:r>
                        <a:rPr lang="en-US" sz="1600">
                          <a:solidFill>
                            <a:srgbClr val="484848"/>
                          </a:solidFill>
                          <a:effectLst/>
                        </a:rPr>
                        <a:t>!==</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Not identical</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dirty="0">
                          <a:solidFill>
                            <a:srgbClr val="484848"/>
                          </a:solidFill>
                          <a:effectLst/>
                        </a:rPr>
                        <a:t>True if $x is not equal to $y, or they are not of the same type</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430438">
                <a:tc>
                  <a:txBody>
                    <a:bodyPr/>
                    <a:lstStyle/>
                    <a:p>
                      <a:pPr fontAlgn="t"/>
                      <a:r>
                        <a:rPr lang="en-US" sz="1600">
                          <a:solidFill>
                            <a:srgbClr val="484848"/>
                          </a:solidFill>
                          <a:effectLst/>
                        </a:rPr>
                        <a:t>&lt;</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Less than</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&lt;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True if $x is less than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430438">
                <a:tc>
                  <a:txBody>
                    <a:bodyPr/>
                    <a:lstStyle/>
                    <a:p>
                      <a:pPr fontAlgn="t"/>
                      <a:r>
                        <a:rPr lang="en-US" sz="1600">
                          <a:solidFill>
                            <a:srgbClr val="484848"/>
                          </a:solidFill>
                          <a:effectLst/>
                        </a:rPr>
                        <a:t>&gt;</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Greater than</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&gt;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True if $x is greater than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430438">
                <a:tc>
                  <a:txBody>
                    <a:bodyPr/>
                    <a:lstStyle/>
                    <a:p>
                      <a:pPr fontAlgn="t"/>
                      <a:r>
                        <a:rPr lang="en-US" sz="1600">
                          <a:solidFill>
                            <a:srgbClr val="484848"/>
                          </a:solidFill>
                          <a:effectLst/>
                        </a:rPr>
                        <a:t>&gt;=</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Greater than or equal to</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&gt;=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True if $x is greater than or equal to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430438">
                <a:tc>
                  <a:txBody>
                    <a:bodyPr/>
                    <a:lstStyle/>
                    <a:p>
                      <a:pPr fontAlgn="t"/>
                      <a:r>
                        <a:rPr lang="en-US" sz="1600">
                          <a:solidFill>
                            <a:srgbClr val="484848"/>
                          </a:solidFill>
                          <a:effectLst/>
                        </a:rPr>
                        <a:t>&lt;=</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Less than or equal to</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&lt;=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dirty="0">
                          <a:solidFill>
                            <a:srgbClr val="484848"/>
                          </a:solidFill>
                          <a:effectLst/>
                        </a:rPr>
                        <a:t>True if $x is less than or equal to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57458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3886200" cy="5355312"/>
          </a:xfrm>
          <a:prstGeom prst="rect">
            <a:avLst/>
          </a:prstGeom>
        </p:spPr>
        <p:txBody>
          <a:bodyPr wrap="square">
            <a:spAutoFit/>
          </a:bodyPr>
          <a:lstStyle/>
          <a:p>
            <a:r>
              <a:rPr lang="en-US" dirty="0"/>
              <a:t>&lt;?</a:t>
            </a:r>
            <a:r>
              <a:rPr lang="en-US" dirty="0" err="1"/>
              <a:t>php</a:t>
            </a:r>
            <a:endParaRPr lang="en-US" dirty="0"/>
          </a:p>
          <a:p>
            <a:r>
              <a:rPr lang="en-US" dirty="0"/>
              <a:t>$x = 25;</a:t>
            </a:r>
          </a:p>
          <a:p>
            <a:r>
              <a:rPr lang="en-US" dirty="0"/>
              <a:t>$y = 35;</a:t>
            </a:r>
          </a:p>
          <a:p>
            <a:r>
              <a:rPr lang="en-US" dirty="0"/>
              <a:t>$z = "25";</a:t>
            </a:r>
          </a:p>
          <a:p>
            <a:endParaRPr lang="en-US" dirty="0"/>
          </a:p>
          <a:p>
            <a:r>
              <a:rPr lang="en-US" dirty="0"/>
              <a:t>var_dump($x == $z);</a:t>
            </a:r>
          </a:p>
          <a:p>
            <a:r>
              <a:rPr lang="en-US" dirty="0"/>
              <a:t>echo "&lt;</a:t>
            </a:r>
            <a:r>
              <a:rPr lang="en-US" dirty="0" err="1"/>
              <a:t>br</a:t>
            </a:r>
            <a:r>
              <a:rPr lang="en-US" dirty="0"/>
              <a:t>&gt;";</a:t>
            </a:r>
          </a:p>
          <a:p>
            <a:endParaRPr lang="en-US" dirty="0"/>
          </a:p>
          <a:p>
            <a:r>
              <a:rPr lang="en-US" dirty="0"/>
              <a:t>var_dump($x === $z);</a:t>
            </a:r>
          </a:p>
          <a:p>
            <a:r>
              <a:rPr lang="en-US" dirty="0"/>
              <a:t>echo "&lt;</a:t>
            </a:r>
            <a:r>
              <a:rPr lang="en-US" dirty="0" err="1"/>
              <a:t>br</a:t>
            </a:r>
            <a:r>
              <a:rPr lang="en-US" dirty="0"/>
              <a:t>&gt;";</a:t>
            </a:r>
          </a:p>
          <a:p>
            <a:endParaRPr lang="en-US" dirty="0"/>
          </a:p>
          <a:p>
            <a:r>
              <a:rPr lang="en-US" dirty="0"/>
              <a:t>var_dump($x != $y);</a:t>
            </a:r>
          </a:p>
          <a:p>
            <a:r>
              <a:rPr lang="en-US" dirty="0"/>
              <a:t>echo "&lt;</a:t>
            </a:r>
            <a:r>
              <a:rPr lang="en-US" dirty="0" err="1"/>
              <a:t>br</a:t>
            </a:r>
            <a:r>
              <a:rPr lang="en-US" dirty="0"/>
              <a:t>&gt;";</a:t>
            </a:r>
          </a:p>
          <a:p>
            <a:endParaRPr lang="en-US" dirty="0"/>
          </a:p>
          <a:p>
            <a:r>
              <a:rPr lang="en-US" dirty="0"/>
              <a:t>var_dump($x !== $z);</a:t>
            </a:r>
          </a:p>
          <a:p>
            <a:r>
              <a:rPr lang="en-US" dirty="0"/>
              <a:t>echo "&lt;</a:t>
            </a:r>
            <a:r>
              <a:rPr lang="en-US" dirty="0" err="1"/>
              <a:t>br</a:t>
            </a:r>
            <a:r>
              <a:rPr lang="en-US" dirty="0"/>
              <a:t>&gt;";</a:t>
            </a:r>
          </a:p>
          <a:p>
            <a:endParaRPr lang="en-US" dirty="0"/>
          </a:p>
          <a:p>
            <a:r>
              <a:rPr lang="en-US" dirty="0"/>
              <a:t>var_dump($x &lt; $y);</a:t>
            </a:r>
          </a:p>
          <a:p>
            <a:r>
              <a:rPr lang="en-US" dirty="0"/>
              <a:t>echo "&lt;</a:t>
            </a:r>
            <a:r>
              <a:rPr lang="en-US" dirty="0" err="1"/>
              <a:t>br</a:t>
            </a:r>
            <a:r>
              <a:rPr lang="en-US" dirty="0" smtClean="0"/>
              <a:t>&gt;";</a:t>
            </a:r>
            <a:endParaRPr lang="en-US" dirty="0"/>
          </a:p>
        </p:txBody>
      </p:sp>
      <p:sp>
        <p:nvSpPr>
          <p:cNvPr id="3" name="Rectangle 2"/>
          <p:cNvSpPr/>
          <p:nvPr/>
        </p:nvSpPr>
        <p:spPr>
          <a:xfrm>
            <a:off x="5334000" y="3657600"/>
            <a:ext cx="3276600" cy="2585323"/>
          </a:xfrm>
          <a:prstGeom prst="rect">
            <a:avLst/>
          </a:prstGeom>
        </p:spPr>
        <p:txBody>
          <a:bodyPr wrap="square">
            <a:spAutoFit/>
          </a:bodyPr>
          <a:lstStyle/>
          <a:p>
            <a:endParaRPr lang="en-US" dirty="0"/>
          </a:p>
          <a:p>
            <a:r>
              <a:rPr lang="en-US" dirty="0"/>
              <a:t>var_dump($x &gt; $y);</a:t>
            </a:r>
          </a:p>
          <a:p>
            <a:r>
              <a:rPr lang="en-US" dirty="0"/>
              <a:t>echo "&lt;</a:t>
            </a:r>
            <a:r>
              <a:rPr lang="en-US" dirty="0" err="1"/>
              <a:t>br</a:t>
            </a:r>
            <a:r>
              <a:rPr lang="en-US" dirty="0"/>
              <a:t>&gt;";</a:t>
            </a:r>
          </a:p>
          <a:p>
            <a:endParaRPr lang="en-US" dirty="0"/>
          </a:p>
          <a:p>
            <a:r>
              <a:rPr lang="en-US" dirty="0"/>
              <a:t>var_dump($x &lt;= $y);</a:t>
            </a:r>
          </a:p>
          <a:p>
            <a:r>
              <a:rPr lang="en-US" dirty="0"/>
              <a:t>echo "&lt;</a:t>
            </a:r>
            <a:r>
              <a:rPr lang="en-US" dirty="0" err="1"/>
              <a:t>br</a:t>
            </a:r>
            <a:r>
              <a:rPr lang="en-US" dirty="0"/>
              <a:t>&gt;";</a:t>
            </a:r>
          </a:p>
          <a:p>
            <a:endParaRPr lang="en-US" dirty="0"/>
          </a:p>
          <a:p>
            <a:r>
              <a:rPr lang="en-US" dirty="0"/>
              <a:t>var_dump($x &gt;= $y);</a:t>
            </a:r>
          </a:p>
          <a:p>
            <a:r>
              <a:rPr lang="en-US" dirty="0"/>
              <a:t>?&gt;</a:t>
            </a:r>
          </a:p>
        </p:txBody>
      </p:sp>
      <p:cxnSp>
        <p:nvCxnSpPr>
          <p:cNvPr id="5" name="Elbow Connector 4"/>
          <p:cNvCxnSpPr/>
          <p:nvPr/>
        </p:nvCxnSpPr>
        <p:spPr>
          <a:xfrm flipV="1">
            <a:off x="990600" y="3962400"/>
            <a:ext cx="4343400" cy="17526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874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381000" y="381000"/>
            <a:ext cx="8229600" cy="923330"/>
          </a:xfrm>
          <a:prstGeom prst="rect">
            <a:avLst/>
          </a:prstGeom>
        </p:spPr>
        <p:txBody>
          <a:bodyPr wrap="square">
            <a:spAutoFit/>
          </a:bodyPr>
          <a:lstStyle/>
          <a:p>
            <a:r>
              <a:rPr lang="en-US" dirty="0"/>
              <a:t>The var_dump() function is used to dump information about a variable. This function displays structured information such as type and value of the given variable. Arrays and objects are explored recursively with values indented to show structure. </a:t>
            </a:r>
          </a:p>
        </p:txBody>
      </p:sp>
      <p:sp>
        <p:nvSpPr>
          <p:cNvPr id="4" name="Rectangle 3"/>
          <p:cNvSpPr/>
          <p:nvPr/>
        </p:nvSpPr>
        <p:spPr>
          <a:xfrm>
            <a:off x="381000" y="2136339"/>
            <a:ext cx="6477000" cy="1477328"/>
          </a:xfrm>
          <a:prstGeom prst="rect">
            <a:avLst/>
          </a:prstGeom>
        </p:spPr>
        <p:txBody>
          <a:bodyPr wrap="square">
            <a:spAutoFit/>
          </a:bodyPr>
          <a:lstStyle/>
          <a:p>
            <a:r>
              <a:rPr lang="en-US" dirty="0"/>
              <a:t>&lt;?</a:t>
            </a:r>
            <a:r>
              <a:rPr lang="en-US" dirty="0" err="1"/>
              <a:t>php</a:t>
            </a:r>
            <a:r>
              <a:rPr lang="en-US" dirty="0"/>
              <a:t> </a:t>
            </a:r>
          </a:p>
          <a:p>
            <a:endParaRPr lang="en-US" dirty="0"/>
          </a:p>
          <a:p>
            <a:r>
              <a:rPr lang="en-US" dirty="0"/>
              <a:t>var_dump(var_dump(2, 2.1, TRUE, array(1, 2, 3, 4))); </a:t>
            </a:r>
          </a:p>
          <a:p>
            <a:endParaRPr lang="en-US" dirty="0"/>
          </a:p>
          <a:p>
            <a:r>
              <a:rPr lang="en-US" dirty="0"/>
              <a:t>?&gt; </a:t>
            </a:r>
          </a:p>
        </p:txBody>
      </p:sp>
    </p:spTree>
    <p:extLst>
      <p:ext uri="{BB962C8B-B14F-4D97-AF65-F5344CB8AC3E}">
        <p14:creationId xmlns:p14="http://schemas.microsoft.com/office/powerpoint/2010/main" val="2182859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4271554" cy="369332"/>
          </a:xfrm>
          <a:prstGeom prst="rect">
            <a:avLst/>
          </a:prstGeom>
        </p:spPr>
        <p:txBody>
          <a:bodyPr wrap="none">
            <a:spAutoFit/>
          </a:bodyPr>
          <a:lstStyle/>
          <a:p>
            <a:pPr fontAlgn="base"/>
            <a:r>
              <a:rPr lang="en-US" b="1" dirty="0"/>
              <a:t>Incrementing and Decrementing Operators</a:t>
            </a:r>
          </a:p>
        </p:txBody>
      </p:sp>
      <p:graphicFrame>
        <p:nvGraphicFramePr>
          <p:cNvPr id="3" name="Table 2"/>
          <p:cNvGraphicFramePr>
            <a:graphicFrameLocks noGrp="1"/>
          </p:cNvGraphicFramePr>
          <p:nvPr>
            <p:extLst>
              <p:ext uri="{D42A27DB-BD31-4B8C-83A1-F6EECF244321}">
                <p14:modId xmlns:p14="http://schemas.microsoft.com/office/powerpoint/2010/main" val="1285841312"/>
              </p:ext>
            </p:extLst>
          </p:nvPr>
        </p:nvGraphicFramePr>
        <p:xfrm>
          <a:off x="152400" y="838200"/>
          <a:ext cx="8610597" cy="3002280"/>
        </p:xfrm>
        <a:graphic>
          <a:graphicData uri="http://schemas.openxmlformats.org/drawingml/2006/table">
            <a:tbl>
              <a:tblPr/>
              <a:tblGrid>
                <a:gridCol w="2870199"/>
                <a:gridCol w="2870199"/>
                <a:gridCol w="2870199"/>
              </a:tblGrid>
              <a:tr h="0">
                <a:tc>
                  <a:txBody>
                    <a:bodyPr/>
                    <a:lstStyle/>
                    <a:p>
                      <a:pPr algn="l" fontAlgn="t"/>
                      <a:r>
                        <a:rPr lang="en-US">
                          <a:solidFill>
                            <a:srgbClr val="000000"/>
                          </a:solidFill>
                          <a:effectLst/>
                        </a:rPr>
                        <a:t>Operator</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Name</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Effect</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0">
                <a:tc>
                  <a:txBody>
                    <a:bodyPr/>
                    <a:lstStyle/>
                    <a:p>
                      <a:pPr fontAlgn="t"/>
                      <a:r>
                        <a:rPr lang="en-US">
                          <a:solidFill>
                            <a:srgbClr val="484848"/>
                          </a:solidFill>
                          <a:effectLst/>
                        </a:rPr>
                        <a:t>++$x</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Pre-increment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Increments $x by one, then returns $x</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$x++</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Post-increment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Returns $x, then increments $x by one</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--$x</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Pre-decrement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Decrements $x by one, then returns $x</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$x--</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Post-decrement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Returns $x, then decrements $x by one</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91307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4572000" cy="5355312"/>
          </a:xfrm>
          <a:prstGeom prst="rect">
            <a:avLst/>
          </a:prstGeom>
        </p:spPr>
        <p:txBody>
          <a:bodyPr>
            <a:spAutoFit/>
          </a:bodyPr>
          <a:lstStyle/>
          <a:p>
            <a:endParaRPr lang="es-ES" dirty="0"/>
          </a:p>
          <a:p>
            <a:r>
              <a:rPr lang="es-ES" dirty="0"/>
              <a:t>&lt;?</a:t>
            </a:r>
            <a:r>
              <a:rPr lang="es-ES" dirty="0" err="1"/>
              <a:t>php</a:t>
            </a:r>
            <a:endParaRPr lang="es-ES" dirty="0"/>
          </a:p>
          <a:p>
            <a:r>
              <a:rPr lang="es-ES" dirty="0"/>
              <a:t>$x = 10;</a:t>
            </a:r>
          </a:p>
          <a:p>
            <a:r>
              <a:rPr lang="es-ES" dirty="0"/>
              <a:t>echo ++$x;</a:t>
            </a:r>
          </a:p>
          <a:p>
            <a:r>
              <a:rPr lang="es-ES" dirty="0"/>
              <a:t>echo "&lt;</a:t>
            </a:r>
            <a:r>
              <a:rPr lang="es-ES" dirty="0" err="1"/>
              <a:t>br</a:t>
            </a:r>
            <a:r>
              <a:rPr lang="es-ES" dirty="0"/>
              <a:t>&gt;";</a:t>
            </a:r>
          </a:p>
          <a:p>
            <a:r>
              <a:rPr lang="es-ES" dirty="0"/>
              <a:t>echo $x;</a:t>
            </a:r>
          </a:p>
          <a:p>
            <a:r>
              <a:rPr lang="es-ES" dirty="0"/>
              <a:t>echo "&lt;</a:t>
            </a:r>
            <a:r>
              <a:rPr lang="es-ES" dirty="0" err="1"/>
              <a:t>hr</a:t>
            </a:r>
            <a:r>
              <a:rPr lang="es-ES" dirty="0"/>
              <a:t>&gt;";</a:t>
            </a:r>
          </a:p>
          <a:p>
            <a:endParaRPr lang="es-ES" dirty="0"/>
          </a:p>
          <a:p>
            <a:r>
              <a:rPr lang="es-ES" dirty="0"/>
              <a:t>$x = 10;</a:t>
            </a:r>
          </a:p>
          <a:p>
            <a:r>
              <a:rPr lang="es-ES" dirty="0"/>
              <a:t>echo $x++;</a:t>
            </a:r>
          </a:p>
          <a:p>
            <a:r>
              <a:rPr lang="es-ES" dirty="0"/>
              <a:t>echo "&lt;</a:t>
            </a:r>
            <a:r>
              <a:rPr lang="es-ES" dirty="0" err="1"/>
              <a:t>br</a:t>
            </a:r>
            <a:r>
              <a:rPr lang="es-ES" dirty="0"/>
              <a:t>&gt;";</a:t>
            </a:r>
          </a:p>
          <a:p>
            <a:r>
              <a:rPr lang="es-ES" dirty="0"/>
              <a:t>echo $x;</a:t>
            </a:r>
          </a:p>
          <a:p>
            <a:r>
              <a:rPr lang="es-ES" dirty="0"/>
              <a:t>echo "&lt;</a:t>
            </a:r>
            <a:r>
              <a:rPr lang="es-ES" dirty="0" err="1"/>
              <a:t>hr</a:t>
            </a:r>
            <a:r>
              <a:rPr lang="es-ES" dirty="0"/>
              <a:t>&gt;";</a:t>
            </a:r>
          </a:p>
          <a:p>
            <a:endParaRPr lang="es-ES" dirty="0"/>
          </a:p>
          <a:p>
            <a:r>
              <a:rPr lang="es-ES" dirty="0"/>
              <a:t>$x = 10;</a:t>
            </a:r>
          </a:p>
          <a:p>
            <a:r>
              <a:rPr lang="es-ES" dirty="0"/>
              <a:t>echo --$x;</a:t>
            </a:r>
          </a:p>
          <a:p>
            <a:r>
              <a:rPr lang="es-ES" dirty="0"/>
              <a:t>echo "&lt;</a:t>
            </a:r>
            <a:r>
              <a:rPr lang="es-ES" dirty="0" err="1"/>
              <a:t>br</a:t>
            </a:r>
            <a:r>
              <a:rPr lang="es-ES" dirty="0"/>
              <a:t>&gt;";</a:t>
            </a:r>
          </a:p>
          <a:p>
            <a:r>
              <a:rPr lang="es-ES" dirty="0"/>
              <a:t>echo $x;</a:t>
            </a:r>
          </a:p>
          <a:p>
            <a:r>
              <a:rPr lang="es-ES" dirty="0"/>
              <a:t>echo "&lt;</a:t>
            </a:r>
            <a:r>
              <a:rPr lang="es-ES" dirty="0" err="1"/>
              <a:t>hr</a:t>
            </a:r>
            <a:r>
              <a:rPr lang="es-ES" dirty="0" smtClean="0"/>
              <a:t>&gt;";</a:t>
            </a:r>
            <a:endParaRPr lang="es-ES" dirty="0"/>
          </a:p>
        </p:txBody>
      </p:sp>
      <p:sp>
        <p:nvSpPr>
          <p:cNvPr id="3" name="Rectangle 2"/>
          <p:cNvSpPr/>
          <p:nvPr/>
        </p:nvSpPr>
        <p:spPr>
          <a:xfrm>
            <a:off x="2971800" y="4724400"/>
            <a:ext cx="3733800" cy="1754326"/>
          </a:xfrm>
          <a:prstGeom prst="rect">
            <a:avLst/>
          </a:prstGeom>
        </p:spPr>
        <p:txBody>
          <a:bodyPr wrap="square">
            <a:spAutoFit/>
          </a:bodyPr>
          <a:lstStyle/>
          <a:p>
            <a:endParaRPr lang="es-ES" dirty="0"/>
          </a:p>
          <a:p>
            <a:r>
              <a:rPr lang="es-ES" dirty="0"/>
              <a:t>$x = 10;</a:t>
            </a:r>
          </a:p>
          <a:p>
            <a:r>
              <a:rPr lang="es-ES" dirty="0"/>
              <a:t>echo $x--;</a:t>
            </a:r>
          </a:p>
          <a:p>
            <a:r>
              <a:rPr lang="es-ES" dirty="0"/>
              <a:t>echo "&lt;</a:t>
            </a:r>
            <a:r>
              <a:rPr lang="es-ES" dirty="0" err="1"/>
              <a:t>br</a:t>
            </a:r>
            <a:r>
              <a:rPr lang="es-ES" dirty="0"/>
              <a:t>&gt;";</a:t>
            </a:r>
          </a:p>
          <a:p>
            <a:r>
              <a:rPr lang="es-ES" dirty="0"/>
              <a:t>echo $x;</a:t>
            </a:r>
          </a:p>
          <a:p>
            <a:r>
              <a:rPr lang="es-ES" dirty="0"/>
              <a:t>?&gt;</a:t>
            </a:r>
          </a:p>
        </p:txBody>
      </p:sp>
      <p:cxnSp>
        <p:nvCxnSpPr>
          <p:cNvPr id="5" name="Elbow Connector 4"/>
          <p:cNvCxnSpPr/>
          <p:nvPr/>
        </p:nvCxnSpPr>
        <p:spPr>
          <a:xfrm flipV="1">
            <a:off x="533400" y="4953000"/>
            <a:ext cx="2514600" cy="8382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410200" y="381000"/>
            <a:ext cx="1143000" cy="646331"/>
          </a:xfrm>
          <a:prstGeom prst="rect">
            <a:avLst/>
          </a:prstGeom>
        </p:spPr>
        <p:txBody>
          <a:bodyPr wrap="square">
            <a:spAutoFit/>
          </a:bodyPr>
          <a:lstStyle/>
          <a:p>
            <a:r>
              <a:rPr lang="en-US" dirty="0"/>
              <a:t>11</a:t>
            </a:r>
            <a:br>
              <a:rPr lang="en-US" dirty="0"/>
            </a:br>
            <a:r>
              <a:rPr lang="en-US" dirty="0"/>
              <a:t>11</a:t>
            </a:r>
          </a:p>
        </p:txBody>
      </p:sp>
      <p:sp>
        <p:nvSpPr>
          <p:cNvPr id="14" name="Rectangle 13"/>
          <p:cNvSpPr/>
          <p:nvPr/>
        </p:nvSpPr>
        <p:spPr>
          <a:xfrm>
            <a:off x="5410200" y="1219200"/>
            <a:ext cx="685800" cy="646331"/>
          </a:xfrm>
          <a:prstGeom prst="rect">
            <a:avLst/>
          </a:prstGeom>
        </p:spPr>
        <p:txBody>
          <a:bodyPr wrap="square">
            <a:spAutoFit/>
          </a:bodyPr>
          <a:lstStyle/>
          <a:p>
            <a:r>
              <a:rPr lang="en-US" dirty="0"/>
              <a:t>10</a:t>
            </a:r>
            <a:br>
              <a:rPr lang="en-US" dirty="0"/>
            </a:br>
            <a:r>
              <a:rPr lang="en-US" dirty="0"/>
              <a:t>11</a:t>
            </a:r>
          </a:p>
        </p:txBody>
      </p:sp>
      <p:sp>
        <p:nvSpPr>
          <p:cNvPr id="15" name="Rectangle 14"/>
          <p:cNvSpPr/>
          <p:nvPr/>
        </p:nvSpPr>
        <p:spPr>
          <a:xfrm>
            <a:off x="5486400" y="1905000"/>
            <a:ext cx="533400" cy="646331"/>
          </a:xfrm>
          <a:prstGeom prst="rect">
            <a:avLst/>
          </a:prstGeom>
        </p:spPr>
        <p:txBody>
          <a:bodyPr wrap="square">
            <a:spAutoFit/>
          </a:bodyPr>
          <a:lstStyle/>
          <a:p>
            <a:r>
              <a:rPr lang="en-US" dirty="0"/>
              <a:t>9</a:t>
            </a:r>
            <a:br>
              <a:rPr lang="en-US" dirty="0"/>
            </a:br>
            <a:r>
              <a:rPr lang="en-US" dirty="0"/>
              <a:t>9</a:t>
            </a:r>
          </a:p>
        </p:txBody>
      </p:sp>
      <p:sp>
        <p:nvSpPr>
          <p:cNvPr id="16" name="Rectangle 15"/>
          <p:cNvSpPr/>
          <p:nvPr/>
        </p:nvSpPr>
        <p:spPr>
          <a:xfrm>
            <a:off x="5410200" y="2782669"/>
            <a:ext cx="685800" cy="646331"/>
          </a:xfrm>
          <a:prstGeom prst="rect">
            <a:avLst/>
          </a:prstGeom>
        </p:spPr>
        <p:txBody>
          <a:bodyPr wrap="square">
            <a:spAutoFit/>
          </a:bodyPr>
          <a:lstStyle/>
          <a:p>
            <a:r>
              <a:rPr lang="en-US" dirty="0"/>
              <a:t>10</a:t>
            </a:r>
            <a:br>
              <a:rPr lang="en-US" dirty="0"/>
            </a:br>
            <a:r>
              <a:rPr lang="en-US" dirty="0"/>
              <a:t>9</a:t>
            </a:r>
          </a:p>
        </p:txBody>
      </p:sp>
    </p:spTree>
    <p:extLst>
      <p:ext uri="{BB962C8B-B14F-4D97-AF65-F5344CB8AC3E}">
        <p14:creationId xmlns:p14="http://schemas.microsoft.com/office/powerpoint/2010/main" val="250512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1843005" cy="369332"/>
          </a:xfrm>
          <a:prstGeom prst="rect">
            <a:avLst/>
          </a:prstGeom>
        </p:spPr>
        <p:txBody>
          <a:bodyPr wrap="none">
            <a:spAutoFit/>
          </a:bodyPr>
          <a:lstStyle/>
          <a:p>
            <a:pPr fontAlgn="base"/>
            <a:r>
              <a:rPr lang="en-US" b="1" dirty="0"/>
              <a:t>Logical Operators</a:t>
            </a:r>
          </a:p>
        </p:txBody>
      </p:sp>
      <p:graphicFrame>
        <p:nvGraphicFramePr>
          <p:cNvPr id="3" name="Table 2"/>
          <p:cNvGraphicFramePr>
            <a:graphicFrameLocks noGrp="1"/>
          </p:cNvGraphicFramePr>
          <p:nvPr>
            <p:extLst>
              <p:ext uri="{D42A27DB-BD31-4B8C-83A1-F6EECF244321}">
                <p14:modId xmlns:p14="http://schemas.microsoft.com/office/powerpoint/2010/main" val="780099095"/>
              </p:ext>
            </p:extLst>
          </p:nvPr>
        </p:nvGraphicFramePr>
        <p:xfrm>
          <a:off x="381000" y="762000"/>
          <a:ext cx="8534401" cy="2644140"/>
        </p:xfrm>
        <a:graphic>
          <a:graphicData uri="http://schemas.openxmlformats.org/drawingml/2006/table">
            <a:tbl>
              <a:tblPr/>
              <a:tblGrid>
                <a:gridCol w="1219200"/>
                <a:gridCol w="990600"/>
                <a:gridCol w="1524000"/>
                <a:gridCol w="4800601"/>
              </a:tblGrid>
              <a:tr h="0">
                <a:tc>
                  <a:txBody>
                    <a:bodyPr/>
                    <a:lstStyle/>
                    <a:p>
                      <a:pPr algn="l" fontAlgn="t"/>
                      <a:r>
                        <a:rPr lang="en-US">
                          <a:solidFill>
                            <a:srgbClr val="000000"/>
                          </a:solidFill>
                          <a:effectLst/>
                        </a:rPr>
                        <a:t>Operator</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Name</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Example</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Result</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0">
                <a:tc>
                  <a:txBody>
                    <a:bodyPr/>
                    <a:lstStyle/>
                    <a:p>
                      <a:pPr fontAlgn="t"/>
                      <a:r>
                        <a:rPr lang="en-US">
                          <a:solidFill>
                            <a:srgbClr val="484848"/>
                          </a:solidFill>
                          <a:effectLst/>
                        </a:rPr>
                        <a:t>and</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And</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and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True if both $x and $y are true</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or</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Or</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or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True if either $x or $y is true</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xor</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Xor</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xor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True if either $x or $y is true, but not both</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&amp;&amp;</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And</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&amp;&amp;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True if both $x and $y are true</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Or</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True if either $$x or $y is true</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Not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True if $x is not true</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630914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61878"/>
            <a:ext cx="9753600" cy="2862322"/>
          </a:xfrm>
          <a:prstGeom prst="rect">
            <a:avLst/>
          </a:prstGeom>
        </p:spPr>
        <p:txBody>
          <a:bodyPr wrap="square">
            <a:spAutoFit/>
          </a:bodyPr>
          <a:lstStyle/>
          <a:p>
            <a:pPr fontAlgn="base"/>
            <a:r>
              <a:rPr lang="en-US" sz="2000" dirty="0"/>
              <a:t>There are lot more things you can do with PHP.</a:t>
            </a:r>
          </a:p>
          <a:p>
            <a:pPr marL="285750" indent="-285750">
              <a:buFont typeface="Wingdings" pitchFamily="2" charset="2"/>
              <a:buChar char="v"/>
            </a:pPr>
            <a:r>
              <a:rPr lang="en-US" sz="2000" dirty="0"/>
              <a:t>You can generate pages and files dynamically.</a:t>
            </a:r>
          </a:p>
          <a:p>
            <a:pPr marL="285750" indent="-285750">
              <a:buFont typeface="Wingdings" pitchFamily="2" charset="2"/>
              <a:buChar char="v"/>
            </a:pPr>
            <a:r>
              <a:rPr lang="en-US" sz="2000" dirty="0"/>
              <a:t>You can create, open, read, write and close files on the server.</a:t>
            </a:r>
          </a:p>
          <a:p>
            <a:pPr marL="285750" indent="-285750">
              <a:buFont typeface="Wingdings" pitchFamily="2" charset="2"/>
              <a:buChar char="v"/>
            </a:pPr>
            <a:r>
              <a:rPr lang="en-US" sz="2000" dirty="0"/>
              <a:t>You can collect data from a web form such as user information, email, phone no, etc.</a:t>
            </a:r>
          </a:p>
          <a:p>
            <a:pPr marL="285750" indent="-285750">
              <a:buFont typeface="Wingdings" pitchFamily="2" charset="2"/>
              <a:buChar char="v"/>
            </a:pPr>
            <a:r>
              <a:rPr lang="en-US" sz="2000" dirty="0"/>
              <a:t>You can send emails to the users of your website.</a:t>
            </a:r>
          </a:p>
          <a:p>
            <a:pPr marL="285750" indent="-285750">
              <a:buFont typeface="Wingdings" pitchFamily="2" charset="2"/>
              <a:buChar char="v"/>
            </a:pPr>
            <a:r>
              <a:rPr lang="en-US" sz="2000" dirty="0"/>
              <a:t>You can send and receive cookies to track the visitor of your website.</a:t>
            </a:r>
          </a:p>
          <a:p>
            <a:pPr marL="285750" indent="-285750">
              <a:buFont typeface="Wingdings" pitchFamily="2" charset="2"/>
              <a:buChar char="v"/>
            </a:pPr>
            <a:r>
              <a:rPr lang="en-US" sz="2000" dirty="0"/>
              <a:t>You can store, delete, and modify information in your database.</a:t>
            </a:r>
          </a:p>
          <a:p>
            <a:pPr marL="285750" indent="-285750">
              <a:buFont typeface="Wingdings" pitchFamily="2" charset="2"/>
              <a:buChar char="v"/>
            </a:pPr>
            <a:r>
              <a:rPr lang="en-US" sz="2000" dirty="0"/>
              <a:t>You can restrict unauthorized access to your website.</a:t>
            </a:r>
          </a:p>
          <a:p>
            <a:pPr marL="285750" indent="-285750">
              <a:buFont typeface="Wingdings" pitchFamily="2" charset="2"/>
              <a:buChar char="v"/>
            </a:pPr>
            <a:r>
              <a:rPr lang="en-US" sz="2000" dirty="0"/>
              <a:t>You can encrypt data for safe transmission over internet.</a:t>
            </a:r>
          </a:p>
        </p:txBody>
      </p:sp>
    </p:spTree>
    <p:extLst>
      <p:ext uri="{BB962C8B-B14F-4D97-AF65-F5344CB8AC3E}">
        <p14:creationId xmlns:p14="http://schemas.microsoft.com/office/powerpoint/2010/main" val="2925572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229599" cy="3139321"/>
          </a:xfrm>
          <a:prstGeom prst="rect">
            <a:avLst/>
          </a:prstGeom>
        </p:spPr>
        <p:txBody>
          <a:bodyPr wrap="square">
            <a:spAutoFit/>
          </a:bodyPr>
          <a:lstStyle/>
          <a:p>
            <a:r>
              <a:rPr lang="en-US" dirty="0"/>
              <a:t>&lt;?</a:t>
            </a:r>
            <a:r>
              <a:rPr lang="en-US" dirty="0" err="1"/>
              <a:t>php</a:t>
            </a:r>
            <a:endParaRPr lang="en-US" dirty="0"/>
          </a:p>
          <a:p>
            <a:r>
              <a:rPr lang="en-US" dirty="0"/>
              <a:t>$year = 2014</a:t>
            </a:r>
            <a:r>
              <a:rPr lang="en-US" dirty="0" smtClean="0"/>
              <a:t>;</a:t>
            </a:r>
          </a:p>
          <a:p>
            <a:endParaRPr lang="en-US" dirty="0"/>
          </a:p>
          <a:p>
            <a:r>
              <a:rPr lang="en-US" dirty="0"/>
              <a:t>// Leap years are divisible by 400 or by 4 but not </a:t>
            </a:r>
            <a:r>
              <a:rPr lang="en-US" dirty="0" smtClean="0"/>
              <a:t>100</a:t>
            </a:r>
          </a:p>
          <a:p>
            <a:endParaRPr lang="en-US" dirty="0"/>
          </a:p>
          <a:p>
            <a:r>
              <a:rPr lang="en-US" dirty="0"/>
              <a:t>if(($year % 400 == 0) || (($year % 100 != 0) &amp;&amp; ($year % 4 == 0))){</a:t>
            </a:r>
          </a:p>
          <a:p>
            <a:r>
              <a:rPr lang="en-US" dirty="0"/>
              <a:t>    echo "$year is a leap year.";</a:t>
            </a:r>
          </a:p>
          <a:p>
            <a:r>
              <a:rPr lang="en-US" dirty="0"/>
              <a:t>} else{</a:t>
            </a:r>
          </a:p>
          <a:p>
            <a:r>
              <a:rPr lang="en-US" dirty="0"/>
              <a:t>    echo "$year is not a leap year.";</a:t>
            </a:r>
          </a:p>
          <a:p>
            <a:r>
              <a:rPr lang="en-US" dirty="0"/>
              <a:t>}</a:t>
            </a:r>
          </a:p>
          <a:p>
            <a:r>
              <a:rPr lang="en-US" dirty="0"/>
              <a:t>?&gt;</a:t>
            </a:r>
          </a:p>
        </p:txBody>
      </p:sp>
    </p:spTree>
    <p:extLst>
      <p:ext uri="{BB962C8B-B14F-4D97-AF65-F5344CB8AC3E}">
        <p14:creationId xmlns:p14="http://schemas.microsoft.com/office/powerpoint/2010/main" val="1848033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1751377" cy="369332"/>
          </a:xfrm>
          <a:prstGeom prst="rect">
            <a:avLst/>
          </a:prstGeom>
        </p:spPr>
        <p:txBody>
          <a:bodyPr wrap="none">
            <a:spAutoFit/>
          </a:bodyPr>
          <a:lstStyle/>
          <a:p>
            <a:pPr fontAlgn="base"/>
            <a:r>
              <a:rPr lang="en-US" b="1" dirty="0"/>
              <a:t>String Operators</a:t>
            </a:r>
          </a:p>
        </p:txBody>
      </p:sp>
      <p:graphicFrame>
        <p:nvGraphicFramePr>
          <p:cNvPr id="3" name="Table 2"/>
          <p:cNvGraphicFramePr>
            <a:graphicFrameLocks noGrp="1"/>
          </p:cNvGraphicFramePr>
          <p:nvPr>
            <p:extLst>
              <p:ext uri="{D42A27DB-BD31-4B8C-83A1-F6EECF244321}">
                <p14:modId xmlns:p14="http://schemas.microsoft.com/office/powerpoint/2010/main" val="3958670656"/>
              </p:ext>
            </p:extLst>
          </p:nvPr>
        </p:nvGraphicFramePr>
        <p:xfrm>
          <a:off x="242455" y="762000"/>
          <a:ext cx="8672944" cy="1165860"/>
        </p:xfrm>
        <a:graphic>
          <a:graphicData uri="http://schemas.openxmlformats.org/drawingml/2006/table">
            <a:tbl>
              <a:tblPr/>
              <a:tblGrid>
                <a:gridCol w="1052945"/>
                <a:gridCol w="2667000"/>
                <a:gridCol w="1524000"/>
                <a:gridCol w="3428999"/>
              </a:tblGrid>
              <a:tr h="0">
                <a:tc>
                  <a:txBody>
                    <a:bodyPr/>
                    <a:lstStyle/>
                    <a:p>
                      <a:pPr algn="l" fontAlgn="t"/>
                      <a:r>
                        <a:rPr lang="en-US">
                          <a:solidFill>
                            <a:srgbClr val="000000"/>
                          </a:solidFill>
                          <a:effectLst/>
                        </a:rPr>
                        <a:t>Operator</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Description</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Example</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Result</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0">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Concatenation</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$str1 . $str2</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Concatenation of $str1 and $str2</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Concatenation assignment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$str1 .= $str2</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Appends the $str2 to the $str1</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
        <p:nvSpPr>
          <p:cNvPr id="4" name="Rectangle 3"/>
          <p:cNvSpPr/>
          <p:nvPr/>
        </p:nvSpPr>
        <p:spPr>
          <a:xfrm>
            <a:off x="457200" y="2136339"/>
            <a:ext cx="4114800" cy="2585323"/>
          </a:xfrm>
          <a:prstGeom prst="rect">
            <a:avLst/>
          </a:prstGeom>
        </p:spPr>
        <p:txBody>
          <a:bodyPr wrap="square">
            <a:spAutoFit/>
          </a:bodyPr>
          <a:lstStyle/>
          <a:p>
            <a:r>
              <a:rPr lang="en-US" dirty="0"/>
              <a:t>&lt;?</a:t>
            </a:r>
            <a:r>
              <a:rPr lang="en-US" dirty="0" err="1"/>
              <a:t>php</a:t>
            </a:r>
            <a:endParaRPr lang="en-US" dirty="0"/>
          </a:p>
          <a:p>
            <a:r>
              <a:rPr lang="en-US" dirty="0"/>
              <a:t>$x = "Hello";</a:t>
            </a:r>
          </a:p>
          <a:p>
            <a:r>
              <a:rPr lang="en-US" dirty="0"/>
              <a:t>$y = " World!";</a:t>
            </a:r>
          </a:p>
          <a:p>
            <a:r>
              <a:rPr lang="en-US" dirty="0"/>
              <a:t>echo $x . $y; // Outputs: Hello World!</a:t>
            </a:r>
          </a:p>
          <a:p>
            <a:r>
              <a:rPr lang="en-US" dirty="0"/>
              <a:t>echo "&lt;</a:t>
            </a:r>
            <a:r>
              <a:rPr lang="en-US" dirty="0" err="1"/>
              <a:t>br</a:t>
            </a:r>
            <a:r>
              <a:rPr lang="en-US" dirty="0"/>
              <a:t>&gt;";</a:t>
            </a:r>
          </a:p>
          <a:p>
            <a:endParaRPr lang="en-US" dirty="0"/>
          </a:p>
          <a:p>
            <a:r>
              <a:rPr lang="en-US" dirty="0"/>
              <a:t>$x .= $y;</a:t>
            </a:r>
          </a:p>
          <a:p>
            <a:r>
              <a:rPr lang="en-US" dirty="0"/>
              <a:t>echo $x; // Outputs: Hello World!</a:t>
            </a:r>
          </a:p>
          <a:p>
            <a:r>
              <a:rPr lang="en-US" dirty="0"/>
              <a:t>?&gt;</a:t>
            </a:r>
          </a:p>
        </p:txBody>
      </p:sp>
    </p:spTree>
    <p:extLst>
      <p:ext uri="{BB962C8B-B14F-4D97-AF65-F5344CB8AC3E}">
        <p14:creationId xmlns:p14="http://schemas.microsoft.com/office/powerpoint/2010/main" val="1642782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1708481" cy="369332"/>
          </a:xfrm>
          <a:prstGeom prst="rect">
            <a:avLst/>
          </a:prstGeom>
        </p:spPr>
        <p:txBody>
          <a:bodyPr wrap="none">
            <a:spAutoFit/>
          </a:bodyPr>
          <a:lstStyle/>
          <a:p>
            <a:pPr fontAlgn="base"/>
            <a:r>
              <a:rPr lang="en-US" b="1" dirty="0"/>
              <a:t>Array Operators</a:t>
            </a:r>
          </a:p>
        </p:txBody>
      </p:sp>
      <p:graphicFrame>
        <p:nvGraphicFramePr>
          <p:cNvPr id="3" name="Table 2"/>
          <p:cNvGraphicFramePr>
            <a:graphicFrameLocks noGrp="1"/>
          </p:cNvGraphicFramePr>
          <p:nvPr>
            <p:extLst>
              <p:ext uri="{D42A27DB-BD31-4B8C-83A1-F6EECF244321}">
                <p14:modId xmlns:p14="http://schemas.microsoft.com/office/powerpoint/2010/main" val="2181061370"/>
              </p:ext>
            </p:extLst>
          </p:nvPr>
        </p:nvGraphicFramePr>
        <p:xfrm>
          <a:off x="152400" y="611787"/>
          <a:ext cx="8534401" cy="4527996"/>
        </p:xfrm>
        <a:graphic>
          <a:graphicData uri="http://schemas.openxmlformats.org/drawingml/2006/table">
            <a:tbl>
              <a:tblPr/>
              <a:tblGrid>
                <a:gridCol w="914400"/>
                <a:gridCol w="1600200"/>
                <a:gridCol w="1447800"/>
                <a:gridCol w="4572001"/>
              </a:tblGrid>
              <a:tr h="377726">
                <a:tc>
                  <a:txBody>
                    <a:bodyPr/>
                    <a:lstStyle/>
                    <a:p>
                      <a:pPr algn="l" fontAlgn="t"/>
                      <a:r>
                        <a:rPr lang="en-US" sz="1600">
                          <a:solidFill>
                            <a:srgbClr val="000000"/>
                          </a:solidFill>
                          <a:effectLst/>
                        </a:rPr>
                        <a:t>Operator</a:t>
                      </a:r>
                    </a:p>
                  </a:txBody>
                  <a:tcPr marL="59020" marR="59020" marT="67451" marB="67451">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sz="1600">
                          <a:solidFill>
                            <a:srgbClr val="000000"/>
                          </a:solidFill>
                          <a:effectLst/>
                        </a:rPr>
                        <a:t>Name</a:t>
                      </a:r>
                    </a:p>
                  </a:txBody>
                  <a:tcPr marL="59020" marR="59020" marT="67451" marB="67451">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sz="1600">
                          <a:solidFill>
                            <a:srgbClr val="000000"/>
                          </a:solidFill>
                          <a:effectLst/>
                        </a:rPr>
                        <a:t>Example</a:t>
                      </a:r>
                    </a:p>
                  </a:txBody>
                  <a:tcPr marL="59020" marR="59020" marT="67451" marB="67451">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sz="1600">
                          <a:solidFill>
                            <a:srgbClr val="000000"/>
                          </a:solidFill>
                          <a:effectLst/>
                        </a:rPr>
                        <a:t>Result</a:t>
                      </a:r>
                    </a:p>
                  </a:txBody>
                  <a:tcPr marL="59020" marR="59020" marT="67451" marB="67451">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327137">
                <a:tc>
                  <a:txBody>
                    <a:bodyPr/>
                    <a:lstStyle/>
                    <a:p>
                      <a:pPr fontAlgn="t"/>
                      <a:r>
                        <a:rPr lang="en-US" sz="1600">
                          <a:solidFill>
                            <a:srgbClr val="484848"/>
                          </a:solidFill>
                          <a:effectLst/>
                        </a:rPr>
                        <a:t>+</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Union</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 $y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Union of $x and $y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812785">
                <a:tc>
                  <a:txBody>
                    <a:bodyPr/>
                    <a:lstStyle/>
                    <a:p>
                      <a:pPr fontAlgn="t"/>
                      <a:r>
                        <a:rPr lang="en-US" sz="1600">
                          <a:solidFill>
                            <a:srgbClr val="484848"/>
                          </a:solidFill>
                          <a:effectLst/>
                        </a:rPr>
                        <a:t>==</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Equality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 $y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True if $x and $y have the same key/value pairs</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1298432">
                <a:tc>
                  <a:txBody>
                    <a:bodyPr/>
                    <a:lstStyle/>
                    <a:p>
                      <a:pPr fontAlgn="t"/>
                      <a:r>
                        <a:rPr lang="en-US" sz="1600">
                          <a:solidFill>
                            <a:srgbClr val="484848"/>
                          </a:solidFill>
                          <a:effectLst/>
                        </a:rPr>
                        <a:t>===</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Identity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 $y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True if $x and $y have the same key/value pairs in the same order and of the same types</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69961">
                <a:tc>
                  <a:txBody>
                    <a:bodyPr/>
                    <a:lstStyle/>
                    <a:p>
                      <a:pPr fontAlgn="t"/>
                      <a:r>
                        <a:rPr lang="en-US" sz="1600">
                          <a:solidFill>
                            <a:srgbClr val="484848"/>
                          </a:solidFill>
                          <a:effectLst/>
                        </a:rPr>
                        <a:t>!=</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Inequality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 $y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True if $x is not equal to $y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69961">
                <a:tc>
                  <a:txBody>
                    <a:bodyPr/>
                    <a:lstStyle/>
                    <a:p>
                      <a:pPr fontAlgn="t"/>
                      <a:r>
                        <a:rPr lang="en-US" sz="1600">
                          <a:solidFill>
                            <a:srgbClr val="484848"/>
                          </a:solidFill>
                          <a:effectLst/>
                        </a:rPr>
                        <a:t>&lt;&gt;</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Inequality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&lt;&gt; $y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True if $x is not equal to $y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69961">
                <a:tc>
                  <a:txBody>
                    <a:bodyPr/>
                    <a:lstStyle/>
                    <a:p>
                      <a:pPr fontAlgn="t"/>
                      <a:r>
                        <a:rPr lang="en-US" sz="1600">
                          <a:solidFill>
                            <a:srgbClr val="484848"/>
                          </a:solidFill>
                          <a:effectLst/>
                        </a:rPr>
                        <a:t>!==</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Non-identity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 $y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dirty="0">
                          <a:solidFill>
                            <a:srgbClr val="484848"/>
                          </a:solidFill>
                          <a:effectLst/>
                        </a:rPr>
                        <a:t>True if $x is not identical to $y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194651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97346"/>
            <a:ext cx="8153400" cy="5909310"/>
          </a:xfrm>
          <a:prstGeom prst="rect">
            <a:avLst/>
          </a:prstGeom>
        </p:spPr>
        <p:txBody>
          <a:bodyPr wrap="square">
            <a:spAutoFit/>
          </a:bodyPr>
          <a:lstStyle/>
          <a:p>
            <a:r>
              <a:rPr lang="en-US" dirty="0"/>
              <a:t>&lt;?</a:t>
            </a:r>
            <a:r>
              <a:rPr lang="en-US" dirty="0" err="1"/>
              <a:t>php</a:t>
            </a:r>
            <a:endParaRPr lang="en-US" dirty="0"/>
          </a:p>
          <a:p>
            <a:r>
              <a:rPr lang="en-US" dirty="0"/>
              <a:t>$x = array("a" =&gt; "Red", "b" =&gt; "Green", "c" =&gt; "Blue");</a:t>
            </a:r>
          </a:p>
          <a:p>
            <a:r>
              <a:rPr lang="en-US" dirty="0"/>
              <a:t>$y = array("u" =&gt; "Yellow", "v" =&gt; "Orange", "w" =&gt; "Pink");</a:t>
            </a:r>
          </a:p>
          <a:p>
            <a:r>
              <a:rPr lang="en-US" dirty="0"/>
              <a:t>$z = $x + $y; // Union of $x and $y</a:t>
            </a:r>
          </a:p>
          <a:p>
            <a:r>
              <a:rPr lang="en-US" dirty="0"/>
              <a:t>var_dump($z);</a:t>
            </a:r>
          </a:p>
          <a:p>
            <a:r>
              <a:rPr lang="en-US" dirty="0"/>
              <a:t>echo "&lt;</a:t>
            </a:r>
            <a:r>
              <a:rPr lang="en-US" dirty="0" err="1"/>
              <a:t>hr</a:t>
            </a:r>
            <a:r>
              <a:rPr lang="en-US" dirty="0"/>
              <a:t>&gt;";</a:t>
            </a:r>
          </a:p>
          <a:p>
            <a:endParaRPr lang="en-US" dirty="0"/>
          </a:p>
          <a:p>
            <a:r>
              <a:rPr lang="en-US" dirty="0"/>
              <a:t>var_dump($x == $y);</a:t>
            </a:r>
          </a:p>
          <a:p>
            <a:r>
              <a:rPr lang="en-US" dirty="0"/>
              <a:t>echo "&lt;</a:t>
            </a:r>
            <a:r>
              <a:rPr lang="en-US" dirty="0" err="1"/>
              <a:t>br</a:t>
            </a:r>
            <a:r>
              <a:rPr lang="en-US" dirty="0"/>
              <a:t>&gt;";</a:t>
            </a:r>
          </a:p>
          <a:p>
            <a:endParaRPr lang="en-US" dirty="0"/>
          </a:p>
          <a:p>
            <a:r>
              <a:rPr lang="en-US" dirty="0"/>
              <a:t>var_dump($x === $y);</a:t>
            </a:r>
          </a:p>
          <a:p>
            <a:r>
              <a:rPr lang="en-US" dirty="0"/>
              <a:t>echo "&lt;</a:t>
            </a:r>
            <a:r>
              <a:rPr lang="en-US" dirty="0" err="1"/>
              <a:t>br</a:t>
            </a:r>
            <a:r>
              <a:rPr lang="en-US" dirty="0"/>
              <a:t>&gt;";</a:t>
            </a:r>
          </a:p>
          <a:p>
            <a:endParaRPr lang="en-US" dirty="0"/>
          </a:p>
          <a:p>
            <a:r>
              <a:rPr lang="en-US" dirty="0"/>
              <a:t>var_dump($x != $y);</a:t>
            </a:r>
          </a:p>
          <a:p>
            <a:r>
              <a:rPr lang="en-US" dirty="0"/>
              <a:t>echo "&lt;</a:t>
            </a:r>
            <a:r>
              <a:rPr lang="en-US" dirty="0" err="1"/>
              <a:t>br</a:t>
            </a:r>
            <a:r>
              <a:rPr lang="en-US" dirty="0"/>
              <a:t>&gt;";</a:t>
            </a:r>
          </a:p>
          <a:p>
            <a:endParaRPr lang="en-US" dirty="0"/>
          </a:p>
          <a:p>
            <a:r>
              <a:rPr lang="en-US" dirty="0"/>
              <a:t>var_dump($x &lt;&gt; $y);</a:t>
            </a:r>
          </a:p>
          <a:p>
            <a:r>
              <a:rPr lang="en-US" dirty="0"/>
              <a:t>echo "&lt;</a:t>
            </a:r>
            <a:r>
              <a:rPr lang="en-US" dirty="0" err="1"/>
              <a:t>br</a:t>
            </a:r>
            <a:r>
              <a:rPr lang="en-US" dirty="0"/>
              <a:t>&gt;";</a:t>
            </a:r>
          </a:p>
          <a:p>
            <a:endParaRPr lang="en-US" dirty="0"/>
          </a:p>
          <a:p>
            <a:r>
              <a:rPr lang="en-US" dirty="0"/>
              <a:t>var_dump($x !== $y);</a:t>
            </a:r>
          </a:p>
          <a:p>
            <a:r>
              <a:rPr lang="en-US" dirty="0"/>
              <a:t>?&gt;</a:t>
            </a:r>
          </a:p>
        </p:txBody>
      </p:sp>
    </p:spTree>
    <p:extLst>
      <p:ext uri="{BB962C8B-B14F-4D97-AF65-F5344CB8AC3E}">
        <p14:creationId xmlns:p14="http://schemas.microsoft.com/office/powerpoint/2010/main" val="1454972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286435"/>
            <a:ext cx="92105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array(6) { ["a"]=&gt; string(3) "Red" ["b"]=&gt; string(5) "Green" ["c"]=&gt;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string(4) "Blue" ["u"]=&gt;string(6) "Yellow" ["v"]=&gt; string(6) "Orange" ["w"]=&gt; string(4) "Pink"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3"/>
          <p:cNvSpPr>
            <a:spLocks noChangeArrowheads="1"/>
          </p:cNvSpPr>
          <p:nvPr/>
        </p:nvSpPr>
        <p:spPr bwMode="auto">
          <a:xfrm>
            <a:off x="228600" y="1066800"/>
            <a:ext cx="124264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Times New Roman" pitchFamily="18" charset="0"/>
                <a:cs typeface="Times New Roman" pitchFamily="18" charset="0"/>
              </a:rPr>
              <a:t>bool</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(false) </a:t>
            </a: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r>
              <a:rPr kumimoji="0" lang="en-US" sz="1800" b="0" i="0" u="none" strike="noStrike" cap="none" normalizeH="0" baseline="0" dirty="0" err="1" smtClean="0">
                <a:ln>
                  <a:noFill/>
                </a:ln>
                <a:solidFill>
                  <a:srgbClr val="000000"/>
                </a:solidFill>
                <a:effectLst/>
                <a:latin typeface="Times New Roman" pitchFamily="18" charset="0"/>
                <a:cs typeface="Times New Roman" pitchFamily="18" charset="0"/>
              </a:rPr>
              <a:t>bool</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(false) </a:t>
            </a: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r>
              <a:rPr kumimoji="0" lang="en-US" sz="1800" b="0" i="0" u="none" strike="noStrike" cap="none" normalizeH="0" baseline="0" dirty="0" err="1" smtClean="0">
                <a:ln>
                  <a:noFill/>
                </a:ln>
                <a:solidFill>
                  <a:srgbClr val="000000"/>
                </a:solidFill>
                <a:effectLst/>
                <a:latin typeface="Times New Roman" pitchFamily="18" charset="0"/>
                <a:cs typeface="Times New Roman" pitchFamily="18" charset="0"/>
              </a:rPr>
              <a:t>bool</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(true)</a:t>
            </a: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r>
              <a:rPr kumimoji="0" lang="en-US" sz="1800" b="0" i="0" u="none" strike="noStrike" cap="none" normalizeH="0" baseline="0" dirty="0" err="1" smtClean="0">
                <a:ln>
                  <a:noFill/>
                </a:ln>
                <a:solidFill>
                  <a:srgbClr val="000000"/>
                </a:solidFill>
                <a:effectLst/>
                <a:latin typeface="Times New Roman" pitchFamily="18" charset="0"/>
                <a:cs typeface="Times New Roman" pitchFamily="18" charset="0"/>
              </a:rPr>
              <a:t>bool</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(true) </a:t>
            </a: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r>
              <a:rPr kumimoji="0" lang="en-US" sz="1800" b="0" i="0" u="none" strike="noStrike" cap="none" normalizeH="0" baseline="0" dirty="0" err="1" smtClean="0">
                <a:ln>
                  <a:noFill/>
                </a:ln>
                <a:solidFill>
                  <a:srgbClr val="000000"/>
                </a:solidFill>
                <a:effectLst/>
                <a:latin typeface="Times New Roman" pitchFamily="18" charset="0"/>
                <a:cs typeface="Times New Roman" pitchFamily="18" charset="0"/>
              </a:rPr>
              <a:t>bool</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(true)</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465910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2501198" cy="369332"/>
          </a:xfrm>
          <a:prstGeom prst="rect">
            <a:avLst/>
          </a:prstGeom>
        </p:spPr>
        <p:txBody>
          <a:bodyPr wrap="none">
            <a:spAutoFit/>
          </a:bodyPr>
          <a:lstStyle/>
          <a:p>
            <a:pPr fontAlgn="base"/>
            <a:r>
              <a:rPr lang="en-US" b="1" dirty="0"/>
              <a:t>PHP Spaceship Operator</a:t>
            </a:r>
          </a:p>
        </p:txBody>
      </p:sp>
      <p:sp>
        <p:nvSpPr>
          <p:cNvPr id="3" name="Rectangle 2"/>
          <p:cNvSpPr/>
          <p:nvPr/>
        </p:nvSpPr>
        <p:spPr>
          <a:xfrm>
            <a:off x="4114800" y="330139"/>
            <a:ext cx="747320" cy="369332"/>
          </a:xfrm>
          <a:prstGeom prst="rect">
            <a:avLst/>
          </a:prstGeom>
        </p:spPr>
        <p:txBody>
          <a:bodyPr wrap="none">
            <a:spAutoFit/>
          </a:bodyPr>
          <a:lstStyle/>
          <a:p>
            <a:pPr fontAlgn="base"/>
            <a:r>
              <a:rPr lang="en-US" b="1" dirty="0"/>
              <a:t>PHP 7</a:t>
            </a:r>
          </a:p>
        </p:txBody>
      </p:sp>
      <p:sp>
        <p:nvSpPr>
          <p:cNvPr id="4" name="Rectangle 1"/>
          <p:cNvSpPr>
            <a:spLocks noChangeArrowheads="1"/>
          </p:cNvSpPr>
          <p:nvPr/>
        </p:nvSpPr>
        <p:spPr bwMode="auto">
          <a:xfrm>
            <a:off x="106960" y="762000"/>
            <a:ext cx="8763000" cy="107721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414141"/>
                </a:solidFill>
                <a:effectLst/>
                <a:latin typeface="Segoe UI" pitchFamily="34" charset="0"/>
                <a:cs typeface="Segoe UI" pitchFamily="34" charset="0"/>
              </a:rPr>
              <a:t>PHP 7 introduces a new spaceship operator (</a:t>
            </a:r>
            <a:r>
              <a:rPr kumimoji="0" lang="en-US" sz="1600" b="0" i="0" u="none" strike="noStrike" cap="none" normalizeH="0" baseline="0" smtClean="0">
                <a:ln>
                  <a:noFill/>
                </a:ln>
                <a:solidFill>
                  <a:srgbClr val="333333"/>
                </a:solidFill>
                <a:effectLst/>
                <a:latin typeface="Consolas" pitchFamily="49" charset="0"/>
                <a:cs typeface="Segoe UI" pitchFamily="34" charset="0"/>
              </a:rPr>
              <a:t>&lt;=&gt;</a:t>
            </a:r>
            <a:r>
              <a:rPr kumimoji="0" lang="en-US" sz="1600" b="0" i="0" u="none" strike="noStrike" cap="none" normalizeH="0" baseline="0" smtClean="0">
                <a:ln>
                  <a:noFill/>
                </a:ln>
                <a:solidFill>
                  <a:srgbClr val="414141"/>
                </a:solidFill>
                <a:effectLst/>
                <a:latin typeface="Segoe UI" pitchFamily="34" charset="0"/>
                <a:cs typeface="Segoe UI" pitchFamily="34" charset="0"/>
              </a:rPr>
              <a:t>) which can be used for comparing two expressions. It is also known as combined comparison operator.</a:t>
            </a:r>
            <a:endParaRPr kumimoji="0" lang="en-US" sz="1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414141"/>
                </a:solidFill>
                <a:effectLst/>
                <a:latin typeface="Segoe UI" pitchFamily="34" charset="0"/>
                <a:cs typeface="Segoe UI" pitchFamily="34" charset="0"/>
              </a:rPr>
              <a:t>The spaceship operator returns </a:t>
            </a:r>
            <a:r>
              <a:rPr kumimoji="0" lang="en-US" sz="1600" b="0" i="0" u="none" strike="noStrike" cap="none" normalizeH="0" baseline="0" smtClean="0">
                <a:ln>
                  <a:noFill/>
                </a:ln>
                <a:solidFill>
                  <a:srgbClr val="333333"/>
                </a:solidFill>
                <a:effectLst/>
                <a:latin typeface="Consolas" pitchFamily="49" charset="0"/>
                <a:cs typeface="Segoe UI" pitchFamily="34" charset="0"/>
              </a:rPr>
              <a:t>0</a:t>
            </a:r>
            <a:r>
              <a:rPr kumimoji="0" lang="en-US" sz="1600" b="0" i="0" u="none" strike="noStrike" cap="none" normalizeH="0" baseline="0" smtClean="0">
                <a:ln>
                  <a:noFill/>
                </a:ln>
                <a:solidFill>
                  <a:srgbClr val="414141"/>
                </a:solidFill>
                <a:effectLst/>
                <a:latin typeface="Segoe UI" pitchFamily="34" charset="0"/>
                <a:cs typeface="Segoe UI" pitchFamily="34" charset="0"/>
              </a:rPr>
              <a:t> if both operands are equal, </a:t>
            </a:r>
            <a:r>
              <a:rPr kumimoji="0" lang="en-US" sz="1600" b="0" i="0" u="none" strike="noStrike" cap="none" normalizeH="0" baseline="0" smtClean="0">
                <a:ln>
                  <a:noFill/>
                </a:ln>
                <a:solidFill>
                  <a:srgbClr val="333333"/>
                </a:solidFill>
                <a:effectLst/>
                <a:latin typeface="Consolas" pitchFamily="49" charset="0"/>
                <a:cs typeface="Segoe UI" pitchFamily="34" charset="0"/>
              </a:rPr>
              <a:t>1</a:t>
            </a:r>
            <a:r>
              <a:rPr kumimoji="0" lang="en-US" sz="1600" b="0" i="0" u="none" strike="noStrike" cap="none" normalizeH="0" baseline="0" smtClean="0">
                <a:ln>
                  <a:noFill/>
                </a:ln>
                <a:solidFill>
                  <a:srgbClr val="414141"/>
                </a:solidFill>
                <a:effectLst/>
                <a:latin typeface="Segoe UI" pitchFamily="34" charset="0"/>
                <a:cs typeface="Segoe UI" pitchFamily="34" charset="0"/>
              </a:rPr>
              <a:t> if the left is greater, and </a:t>
            </a:r>
            <a:r>
              <a:rPr kumimoji="0" lang="en-US" sz="1600" b="0" i="0" u="none" strike="noStrike" cap="none" normalizeH="0" baseline="0" smtClean="0">
                <a:ln>
                  <a:noFill/>
                </a:ln>
                <a:solidFill>
                  <a:srgbClr val="333333"/>
                </a:solidFill>
                <a:effectLst/>
                <a:latin typeface="Consolas" pitchFamily="49" charset="0"/>
                <a:cs typeface="Segoe UI" pitchFamily="34" charset="0"/>
              </a:rPr>
              <a:t>-1</a:t>
            </a:r>
            <a:r>
              <a:rPr kumimoji="0" lang="en-US" sz="1600" b="0" i="0" u="none" strike="noStrike" cap="none" normalizeH="0" baseline="0" smtClean="0">
                <a:ln>
                  <a:noFill/>
                </a:ln>
                <a:solidFill>
                  <a:srgbClr val="414141"/>
                </a:solidFill>
                <a:effectLst/>
                <a:latin typeface="Segoe UI" pitchFamily="34" charset="0"/>
                <a:cs typeface="Segoe UI" pitchFamily="34" charset="0"/>
              </a:rPr>
              <a:t> if the right is greater. </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070764132"/>
              </p:ext>
            </p:extLst>
          </p:nvPr>
        </p:nvGraphicFramePr>
        <p:xfrm>
          <a:off x="304799" y="2403951"/>
          <a:ext cx="7891464" cy="2644140"/>
        </p:xfrm>
        <a:graphic>
          <a:graphicData uri="http://schemas.openxmlformats.org/drawingml/2006/table">
            <a:tbl>
              <a:tblPr/>
              <a:tblGrid>
                <a:gridCol w="1981201"/>
                <a:gridCol w="5910263"/>
              </a:tblGrid>
              <a:tr h="0">
                <a:tc>
                  <a:txBody>
                    <a:bodyPr/>
                    <a:lstStyle/>
                    <a:p>
                      <a:pPr algn="l" fontAlgn="t"/>
                      <a:r>
                        <a:rPr lang="en-US">
                          <a:solidFill>
                            <a:srgbClr val="000000"/>
                          </a:solidFill>
                          <a:effectLst/>
                        </a:rPr>
                        <a:t>Operator</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&lt;=&gt; Equivalent</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0">
                <a:tc>
                  <a:txBody>
                    <a:bodyPr/>
                    <a:lstStyle/>
                    <a:p>
                      <a:pPr fontAlgn="t"/>
                      <a:r>
                        <a:rPr lang="en-US">
                          <a:solidFill>
                            <a:srgbClr val="484848"/>
                          </a:solidFill>
                          <a:effectLst/>
                        </a:rPr>
                        <a:t>$x &lt;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&lt;=&gt; $y) === -1</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$x &lt;=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s-ES">
                          <a:solidFill>
                            <a:srgbClr val="484848"/>
                          </a:solidFill>
                          <a:effectLst/>
                        </a:rPr>
                        <a:t>($x &lt;=&gt; $y) === -1 || ($x &lt;=&gt; $y) === 0</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&lt;=&gt; $y) === 0</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&lt;=&gt; $y) !== 0</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$x &gt;=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s-ES">
                          <a:solidFill>
                            <a:srgbClr val="484848"/>
                          </a:solidFill>
                          <a:effectLst/>
                        </a:rPr>
                        <a:t>($x &lt;=&gt; $y) === 1 || ($x &lt;=&gt; $y) === 0</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$x &gt;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($x &lt;=&gt; $y) === 1</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989721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8847"/>
            <a:ext cx="6477000" cy="6740307"/>
          </a:xfrm>
          <a:prstGeom prst="rect">
            <a:avLst/>
          </a:prstGeom>
        </p:spPr>
        <p:txBody>
          <a:bodyPr wrap="square">
            <a:spAutoFit/>
          </a:bodyPr>
          <a:lstStyle/>
          <a:p>
            <a:r>
              <a:rPr lang="en-US" dirty="0"/>
              <a:t>&lt;?</a:t>
            </a:r>
            <a:r>
              <a:rPr lang="en-US" dirty="0" err="1"/>
              <a:t>php</a:t>
            </a:r>
            <a:endParaRPr lang="en-US" dirty="0"/>
          </a:p>
          <a:p>
            <a:r>
              <a:rPr lang="en-US" dirty="0"/>
              <a:t>// Comparing Integers </a:t>
            </a:r>
          </a:p>
          <a:p>
            <a:r>
              <a:rPr lang="en-US" dirty="0"/>
              <a:t>echo 1 &lt;=&gt; 1; // Outputs: 0</a:t>
            </a:r>
          </a:p>
          <a:p>
            <a:r>
              <a:rPr lang="en-US" dirty="0"/>
              <a:t>echo "&lt;</a:t>
            </a:r>
            <a:r>
              <a:rPr lang="en-US" dirty="0" err="1"/>
              <a:t>br</a:t>
            </a:r>
            <a:r>
              <a:rPr lang="en-US" dirty="0"/>
              <a:t>&gt;";</a:t>
            </a:r>
          </a:p>
          <a:p>
            <a:r>
              <a:rPr lang="en-US" dirty="0"/>
              <a:t>echo 1 &lt;=&gt; 2; // Outputs: -1</a:t>
            </a:r>
          </a:p>
          <a:p>
            <a:r>
              <a:rPr lang="en-US" dirty="0"/>
              <a:t>echo "&lt;</a:t>
            </a:r>
            <a:r>
              <a:rPr lang="en-US" dirty="0" err="1"/>
              <a:t>br</a:t>
            </a:r>
            <a:r>
              <a:rPr lang="en-US" dirty="0"/>
              <a:t>&gt;";</a:t>
            </a:r>
          </a:p>
          <a:p>
            <a:r>
              <a:rPr lang="en-US" dirty="0"/>
              <a:t>echo 2 &lt;=&gt; 1; // Outputs: 1</a:t>
            </a:r>
          </a:p>
          <a:p>
            <a:r>
              <a:rPr lang="en-US" dirty="0"/>
              <a:t>echo "&lt;</a:t>
            </a:r>
            <a:r>
              <a:rPr lang="en-US" dirty="0" err="1"/>
              <a:t>hr</a:t>
            </a:r>
            <a:r>
              <a:rPr lang="en-US" dirty="0"/>
              <a:t>&gt;";</a:t>
            </a:r>
          </a:p>
          <a:p>
            <a:r>
              <a:rPr lang="en-US" dirty="0"/>
              <a:t> </a:t>
            </a:r>
          </a:p>
          <a:p>
            <a:r>
              <a:rPr lang="en-US" dirty="0"/>
              <a:t>// Comparing Floats</a:t>
            </a:r>
          </a:p>
          <a:p>
            <a:r>
              <a:rPr lang="en-US" dirty="0"/>
              <a:t>echo 1.5 &lt;=&gt; 1.5; // Outputs: 0</a:t>
            </a:r>
          </a:p>
          <a:p>
            <a:r>
              <a:rPr lang="en-US" dirty="0"/>
              <a:t>echo "&lt;</a:t>
            </a:r>
            <a:r>
              <a:rPr lang="en-US" dirty="0" err="1"/>
              <a:t>br</a:t>
            </a:r>
            <a:r>
              <a:rPr lang="en-US" dirty="0"/>
              <a:t>&gt;";</a:t>
            </a:r>
          </a:p>
          <a:p>
            <a:r>
              <a:rPr lang="en-US" dirty="0"/>
              <a:t>echo 1.5 &lt;=&gt; 2.5; // Outputs: -1</a:t>
            </a:r>
          </a:p>
          <a:p>
            <a:r>
              <a:rPr lang="en-US" dirty="0"/>
              <a:t>echo "&lt;</a:t>
            </a:r>
            <a:r>
              <a:rPr lang="en-US" dirty="0" err="1"/>
              <a:t>br</a:t>
            </a:r>
            <a:r>
              <a:rPr lang="en-US" dirty="0"/>
              <a:t>&gt;";</a:t>
            </a:r>
          </a:p>
          <a:p>
            <a:r>
              <a:rPr lang="en-US" dirty="0"/>
              <a:t>echo 2.5 &lt;=&gt; 1.5; // Outputs: 1</a:t>
            </a:r>
          </a:p>
          <a:p>
            <a:r>
              <a:rPr lang="en-US" dirty="0"/>
              <a:t>echo "&lt;</a:t>
            </a:r>
            <a:r>
              <a:rPr lang="en-US" dirty="0" err="1"/>
              <a:t>hr</a:t>
            </a:r>
            <a:r>
              <a:rPr lang="en-US" dirty="0"/>
              <a:t>&gt;";</a:t>
            </a:r>
          </a:p>
          <a:p>
            <a:r>
              <a:rPr lang="en-US" dirty="0"/>
              <a:t> </a:t>
            </a:r>
          </a:p>
          <a:p>
            <a:r>
              <a:rPr lang="en-US" dirty="0"/>
              <a:t>// Comparing Strings</a:t>
            </a:r>
          </a:p>
          <a:p>
            <a:r>
              <a:rPr lang="en-US" dirty="0"/>
              <a:t>echo "x" &lt;=&gt; "x"; // Outputs: 0</a:t>
            </a:r>
          </a:p>
          <a:p>
            <a:r>
              <a:rPr lang="en-US" dirty="0"/>
              <a:t>echo "&lt;</a:t>
            </a:r>
            <a:r>
              <a:rPr lang="en-US" dirty="0" err="1"/>
              <a:t>br</a:t>
            </a:r>
            <a:r>
              <a:rPr lang="en-US" dirty="0"/>
              <a:t>&gt;";</a:t>
            </a:r>
          </a:p>
          <a:p>
            <a:r>
              <a:rPr lang="en-US" dirty="0"/>
              <a:t>echo "x" &lt;=&gt; "y"; // Outputs: -1</a:t>
            </a:r>
          </a:p>
          <a:p>
            <a:r>
              <a:rPr lang="en-US" dirty="0"/>
              <a:t>echo "&lt;</a:t>
            </a:r>
            <a:r>
              <a:rPr lang="en-US" dirty="0" err="1"/>
              <a:t>br</a:t>
            </a:r>
            <a:r>
              <a:rPr lang="en-US" dirty="0"/>
              <a:t>&gt;";</a:t>
            </a:r>
          </a:p>
          <a:p>
            <a:r>
              <a:rPr lang="en-US" dirty="0"/>
              <a:t>echo "y" &lt;=&gt; "x"; // Outputs: 1</a:t>
            </a:r>
          </a:p>
          <a:p>
            <a:r>
              <a:rPr lang="en-US" dirty="0"/>
              <a:t>?&gt;</a:t>
            </a:r>
          </a:p>
        </p:txBody>
      </p:sp>
    </p:spTree>
    <p:extLst>
      <p:ext uri="{BB962C8B-B14F-4D97-AF65-F5344CB8AC3E}">
        <p14:creationId xmlns:p14="http://schemas.microsoft.com/office/powerpoint/2010/main" val="6664291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36" y="152400"/>
            <a:ext cx="1997983" cy="369332"/>
          </a:xfrm>
          <a:prstGeom prst="rect">
            <a:avLst/>
          </a:prstGeom>
        </p:spPr>
        <p:txBody>
          <a:bodyPr wrap="none">
            <a:spAutoFit/>
          </a:bodyPr>
          <a:lstStyle/>
          <a:p>
            <a:pPr fontAlgn="base"/>
            <a:r>
              <a:rPr lang="en-US" b="1" dirty="0"/>
              <a:t>If…Else Statements</a:t>
            </a:r>
          </a:p>
        </p:txBody>
      </p:sp>
      <p:sp>
        <p:nvSpPr>
          <p:cNvPr id="3" name="Rectangle 2"/>
          <p:cNvSpPr/>
          <p:nvPr/>
        </p:nvSpPr>
        <p:spPr>
          <a:xfrm>
            <a:off x="762000" y="521732"/>
            <a:ext cx="6934200" cy="1477328"/>
          </a:xfrm>
          <a:prstGeom prst="rect">
            <a:avLst/>
          </a:prstGeom>
        </p:spPr>
        <p:txBody>
          <a:bodyPr wrap="square">
            <a:spAutoFit/>
          </a:bodyPr>
          <a:lstStyle/>
          <a:p>
            <a:pPr fontAlgn="base"/>
            <a:r>
              <a:rPr lang="en-US" dirty="0"/>
              <a:t>There are several statements in PHP that you can use to make decisions:</a:t>
            </a:r>
          </a:p>
          <a:p>
            <a:r>
              <a:rPr lang="en-US" dirty="0"/>
              <a:t>The </a:t>
            </a:r>
            <a:r>
              <a:rPr lang="en-US" b="1" dirty="0"/>
              <a:t>if</a:t>
            </a:r>
            <a:r>
              <a:rPr lang="en-US" dirty="0"/>
              <a:t> statement</a:t>
            </a:r>
          </a:p>
          <a:p>
            <a:r>
              <a:rPr lang="en-US" dirty="0"/>
              <a:t>The </a:t>
            </a:r>
            <a:r>
              <a:rPr lang="en-US" b="1" dirty="0"/>
              <a:t>if...else</a:t>
            </a:r>
            <a:r>
              <a:rPr lang="en-US" dirty="0"/>
              <a:t> statement</a:t>
            </a:r>
          </a:p>
          <a:p>
            <a:r>
              <a:rPr lang="en-US" dirty="0"/>
              <a:t>The </a:t>
            </a:r>
            <a:r>
              <a:rPr lang="en-US" b="1" dirty="0"/>
              <a:t>if...</a:t>
            </a:r>
            <a:r>
              <a:rPr lang="en-US" b="1" dirty="0" err="1"/>
              <a:t>elseif</a:t>
            </a:r>
            <a:r>
              <a:rPr lang="en-US" b="1" dirty="0"/>
              <a:t>....else</a:t>
            </a:r>
            <a:r>
              <a:rPr lang="en-US" dirty="0"/>
              <a:t> statement</a:t>
            </a:r>
          </a:p>
          <a:p>
            <a:r>
              <a:rPr lang="en-US" dirty="0"/>
              <a:t>The </a:t>
            </a:r>
            <a:r>
              <a:rPr lang="en-US" b="1" dirty="0"/>
              <a:t>switch...case</a:t>
            </a:r>
            <a:r>
              <a:rPr lang="en-US" dirty="0"/>
              <a:t> statement</a:t>
            </a:r>
          </a:p>
        </p:txBody>
      </p:sp>
      <p:sp>
        <p:nvSpPr>
          <p:cNvPr id="4" name="Rectangle 3"/>
          <p:cNvSpPr/>
          <p:nvPr/>
        </p:nvSpPr>
        <p:spPr>
          <a:xfrm>
            <a:off x="782782" y="2505670"/>
            <a:ext cx="4572000" cy="923330"/>
          </a:xfrm>
          <a:prstGeom prst="rect">
            <a:avLst/>
          </a:prstGeom>
        </p:spPr>
        <p:txBody>
          <a:bodyPr>
            <a:spAutoFit/>
          </a:bodyPr>
          <a:lstStyle/>
          <a:p>
            <a:r>
              <a:rPr lang="en-US" dirty="0"/>
              <a:t>if(condition){</a:t>
            </a:r>
            <a:br>
              <a:rPr lang="en-US" dirty="0"/>
            </a:br>
            <a:r>
              <a:rPr lang="en-US" dirty="0"/>
              <a:t>    </a:t>
            </a:r>
            <a:r>
              <a:rPr lang="en-US" i="1" dirty="0"/>
              <a:t>// Code to be executed</a:t>
            </a:r>
            <a:r>
              <a:rPr lang="en-US" dirty="0"/>
              <a:t/>
            </a:r>
            <a:br>
              <a:rPr lang="en-US" dirty="0"/>
            </a:br>
            <a:r>
              <a:rPr lang="en-US" dirty="0"/>
              <a:t>}</a:t>
            </a:r>
          </a:p>
        </p:txBody>
      </p:sp>
      <p:sp>
        <p:nvSpPr>
          <p:cNvPr id="5" name="Rectangle 4"/>
          <p:cNvSpPr/>
          <p:nvPr/>
        </p:nvSpPr>
        <p:spPr>
          <a:xfrm>
            <a:off x="2590800" y="3886200"/>
            <a:ext cx="4572000" cy="1754326"/>
          </a:xfrm>
          <a:prstGeom prst="rect">
            <a:avLst/>
          </a:prstGeom>
        </p:spPr>
        <p:txBody>
          <a:bodyPr>
            <a:spAutoFit/>
          </a:bodyPr>
          <a:lstStyle/>
          <a:p>
            <a:r>
              <a:rPr lang="en-US" dirty="0"/>
              <a:t>&lt;?</a:t>
            </a:r>
            <a:r>
              <a:rPr lang="en-US" dirty="0" err="1"/>
              <a:t>php</a:t>
            </a:r>
            <a:endParaRPr lang="en-US" dirty="0"/>
          </a:p>
          <a:p>
            <a:r>
              <a:rPr lang="en-US" dirty="0"/>
              <a:t>$d = date("D");</a:t>
            </a:r>
          </a:p>
          <a:p>
            <a:r>
              <a:rPr lang="en-US" dirty="0"/>
              <a:t>if($d == "Fri"){</a:t>
            </a:r>
          </a:p>
          <a:p>
            <a:r>
              <a:rPr lang="en-US" dirty="0"/>
              <a:t>    echo "Have a nice weekend!";</a:t>
            </a:r>
          </a:p>
          <a:p>
            <a:r>
              <a:rPr lang="en-US" dirty="0"/>
              <a:t>}</a:t>
            </a:r>
          </a:p>
          <a:p>
            <a:r>
              <a:rPr lang="en-US" dirty="0"/>
              <a:t>?&gt;</a:t>
            </a:r>
          </a:p>
        </p:txBody>
      </p:sp>
    </p:spTree>
    <p:extLst>
      <p:ext uri="{BB962C8B-B14F-4D97-AF65-F5344CB8AC3E}">
        <p14:creationId xmlns:p14="http://schemas.microsoft.com/office/powerpoint/2010/main" val="2519507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28600" y="-42489"/>
            <a:ext cx="2305375" cy="87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dirty="0" smtClean="0">
                <a:ln>
                  <a:noFill/>
                </a:ln>
                <a:solidFill>
                  <a:srgbClr val="262626"/>
                </a:solidFill>
                <a:effectLst/>
                <a:latin typeface="Arial Unicode MS" pitchFamily="34" charset="-128"/>
                <a:cs typeface="Segoe UI" pitchFamily="34" charset="0"/>
              </a:rPr>
              <a:t>if...else</a:t>
            </a:r>
            <a:r>
              <a:rPr kumimoji="0" lang="en-US" sz="2100" b="1" i="0" u="none" strike="noStrike" cap="none" normalizeH="0" baseline="0" dirty="0" smtClean="0">
                <a:ln>
                  <a:noFill/>
                </a:ln>
                <a:solidFill>
                  <a:srgbClr val="262626"/>
                </a:solidFill>
                <a:effectLst/>
                <a:latin typeface="Segoe UI" pitchFamily="34" charset="0"/>
                <a:cs typeface="Segoe UI" pitchFamily="34" charset="0"/>
              </a:rPr>
              <a:t>  Statement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381000" y="828497"/>
            <a:ext cx="6096000" cy="1477328"/>
          </a:xfrm>
          <a:prstGeom prst="rect">
            <a:avLst/>
          </a:prstGeom>
        </p:spPr>
        <p:txBody>
          <a:bodyPr wrap="square">
            <a:spAutoFit/>
          </a:bodyPr>
          <a:lstStyle/>
          <a:p>
            <a:r>
              <a:rPr lang="en-US" dirty="0"/>
              <a:t>if(condition){</a:t>
            </a:r>
            <a:br>
              <a:rPr lang="en-US" dirty="0"/>
            </a:br>
            <a:r>
              <a:rPr lang="en-US" dirty="0"/>
              <a:t>    </a:t>
            </a:r>
            <a:r>
              <a:rPr lang="en-US" i="1" dirty="0"/>
              <a:t>// Code to be executed if condition is true</a:t>
            </a:r>
            <a:r>
              <a:rPr lang="en-US" dirty="0"/>
              <a:t/>
            </a:r>
            <a:br>
              <a:rPr lang="en-US" dirty="0"/>
            </a:br>
            <a:r>
              <a:rPr lang="en-US" dirty="0"/>
              <a:t>} else{</a:t>
            </a:r>
            <a:br>
              <a:rPr lang="en-US" dirty="0"/>
            </a:br>
            <a:r>
              <a:rPr lang="en-US" dirty="0"/>
              <a:t>    </a:t>
            </a:r>
            <a:r>
              <a:rPr lang="en-US" i="1" dirty="0"/>
              <a:t>// Code to be executed if condition is false</a:t>
            </a:r>
            <a:r>
              <a:rPr lang="en-US" dirty="0"/>
              <a:t/>
            </a:r>
            <a:br>
              <a:rPr lang="en-US" dirty="0"/>
            </a:br>
            <a:r>
              <a:rPr lang="en-US" dirty="0"/>
              <a:t>}</a:t>
            </a:r>
          </a:p>
        </p:txBody>
      </p:sp>
      <p:sp>
        <p:nvSpPr>
          <p:cNvPr id="5" name="Rectangle 4"/>
          <p:cNvSpPr/>
          <p:nvPr/>
        </p:nvSpPr>
        <p:spPr>
          <a:xfrm>
            <a:off x="4038600" y="2438400"/>
            <a:ext cx="4572000" cy="2308324"/>
          </a:xfrm>
          <a:prstGeom prst="rect">
            <a:avLst/>
          </a:prstGeom>
        </p:spPr>
        <p:txBody>
          <a:bodyPr>
            <a:spAutoFit/>
          </a:bodyPr>
          <a:lstStyle/>
          <a:p>
            <a:r>
              <a:rPr lang="en-US" dirty="0"/>
              <a:t>&lt;?</a:t>
            </a:r>
            <a:r>
              <a:rPr lang="en-US" dirty="0" err="1"/>
              <a:t>php</a:t>
            </a:r>
            <a:endParaRPr lang="en-US" dirty="0"/>
          </a:p>
          <a:p>
            <a:r>
              <a:rPr lang="en-US" dirty="0"/>
              <a:t>$d = date("D");</a:t>
            </a:r>
          </a:p>
          <a:p>
            <a:r>
              <a:rPr lang="en-US" dirty="0"/>
              <a:t>if($d == "Fri"){</a:t>
            </a:r>
          </a:p>
          <a:p>
            <a:r>
              <a:rPr lang="en-US" dirty="0"/>
              <a:t>    echo "Have a nice weekend!";</a:t>
            </a:r>
          </a:p>
          <a:p>
            <a:r>
              <a:rPr lang="en-US" dirty="0"/>
              <a:t>} else{</a:t>
            </a:r>
          </a:p>
          <a:p>
            <a:r>
              <a:rPr lang="en-US" dirty="0"/>
              <a:t>    echo "Have a nice day!";</a:t>
            </a:r>
          </a:p>
          <a:p>
            <a:r>
              <a:rPr lang="en-US" dirty="0"/>
              <a:t>}</a:t>
            </a:r>
          </a:p>
          <a:p>
            <a:r>
              <a:rPr lang="en-US" dirty="0"/>
              <a:t>?&gt;</a:t>
            </a:r>
          </a:p>
        </p:txBody>
      </p:sp>
    </p:spTree>
    <p:extLst>
      <p:ext uri="{BB962C8B-B14F-4D97-AF65-F5344CB8AC3E}">
        <p14:creationId xmlns:p14="http://schemas.microsoft.com/office/powerpoint/2010/main" val="40747167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0"/>
            <a:ext cx="3078022" cy="87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Arial Unicode MS" pitchFamily="34" charset="-128"/>
                <a:cs typeface="Segoe UI" pitchFamily="34" charset="0"/>
              </a:rPr>
              <a:t>if...</a:t>
            </a:r>
            <a:r>
              <a:rPr kumimoji="0" lang="en-US" sz="2000" b="1" i="0" u="none" strike="noStrike" cap="none" normalizeH="0" baseline="0" dirty="0" err="1" smtClean="0">
                <a:ln>
                  <a:noFill/>
                </a:ln>
                <a:solidFill>
                  <a:srgbClr val="262626"/>
                </a:solidFill>
                <a:effectLst/>
                <a:latin typeface="Arial Unicode MS" pitchFamily="34" charset="-128"/>
                <a:cs typeface="Segoe UI" pitchFamily="34" charset="0"/>
              </a:rPr>
              <a:t>elseif</a:t>
            </a:r>
            <a:r>
              <a:rPr kumimoji="0" lang="en-US" sz="2000" b="1" i="0" u="none" strike="noStrike" cap="none" normalizeH="0" baseline="0" dirty="0" smtClean="0">
                <a:ln>
                  <a:noFill/>
                </a:ln>
                <a:solidFill>
                  <a:srgbClr val="262626"/>
                </a:solidFill>
                <a:effectLst/>
                <a:latin typeface="Arial Unicode MS" pitchFamily="34" charset="-128"/>
                <a:cs typeface="Segoe UI" pitchFamily="34" charset="0"/>
              </a:rPr>
              <a:t>...else</a:t>
            </a:r>
            <a:r>
              <a:rPr kumimoji="0" lang="en-US" sz="2000" b="1" i="0" u="none" strike="noStrike" cap="none" normalizeH="0" baseline="0" dirty="0" smtClean="0">
                <a:ln>
                  <a:noFill/>
                </a:ln>
                <a:solidFill>
                  <a:srgbClr val="262626"/>
                </a:solidFill>
                <a:effectLst/>
                <a:latin typeface="Segoe UI" pitchFamily="34" charset="0"/>
                <a:cs typeface="Segoe UI" pitchFamily="34" charset="0"/>
              </a:rPr>
              <a:t>  </a:t>
            </a:r>
            <a:r>
              <a:rPr kumimoji="0" lang="en-US" sz="2100" b="1" i="0" u="none" strike="noStrike" cap="none" normalizeH="0" baseline="0" dirty="0" smtClean="0">
                <a:ln>
                  <a:noFill/>
                </a:ln>
                <a:solidFill>
                  <a:srgbClr val="262626"/>
                </a:solidFill>
                <a:effectLst/>
                <a:latin typeface="Segoe UI" pitchFamily="34" charset="0"/>
                <a:cs typeface="Segoe UI" pitchFamily="34" charset="0"/>
              </a:rPr>
              <a:t>Statement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685800" y="685800"/>
            <a:ext cx="7391400" cy="2031325"/>
          </a:xfrm>
          <a:prstGeom prst="rect">
            <a:avLst/>
          </a:prstGeom>
        </p:spPr>
        <p:txBody>
          <a:bodyPr wrap="square">
            <a:spAutoFit/>
          </a:bodyPr>
          <a:lstStyle/>
          <a:p>
            <a:r>
              <a:rPr lang="en-US" dirty="0"/>
              <a:t>if(condition1){</a:t>
            </a:r>
            <a:br>
              <a:rPr lang="en-US" dirty="0"/>
            </a:br>
            <a:r>
              <a:rPr lang="en-US" dirty="0"/>
              <a:t>    </a:t>
            </a:r>
            <a:r>
              <a:rPr lang="en-US" i="1" dirty="0"/>
              <a:t>// Code to be executed if condition1 is true</a:t>
            </a:r>
            <a:r>
              <a:rPr lang="en-US" dirty="0"/>
              <a:t/>
            </a:r>
            <a:br>
              <a:rPr lang="en-US" dirty="0"/>
            </a:br>
            <a:r>
              <a:rPr lang="en-US" dirty="0"/>
              <a:t>} </a:t>
            </a:r>
            <a:r>
              <a:rPr lang="en-US" dirty="0" err="1"/>
              <a:t>elseif</a:t>
            </a:r>
            <a:r>
              <a:rPr lang="en-US" dirty="0"/>
              <a:t>(condition2){</a:t>
            </a:r>
            <a:br>
              <a:rPr lang="en-US" dirty="0"/>
            </a:br>
            <a:r>
              <a:rPr lang="en-US" dirty="0"/>
              <a:t>    </a:t>
            </a:r>
            <a:r>
              <a:rPr lang="en-US" i="1" dirty="0"/>
              <a:t>// Code to be executed if the condition1 is false and condition2 is true</a:t>
            </a:r>
            <a:r>
              <a:rPr lang="en-US" dirty="0"/>
              <a:t/>
            </a:r>
            <a:br>
              <a:rPr lang="en-US" dirty="0"/>
            </a:br>
            <a:r>
              <a:rPr lang="en-US" dirty="0"/>
              <a:t>} else{</a:t>
            </a:r>
            <a:br>
              <a:rPr lang="en-US" dirty="0"/>
            </a:br>
            <a:r>
              <a:rPr lang="en-US" dirty="0"/>
              <a:t>    </a:t>
            </a:r>
            <a:r>
              <a:rPr lang="en-US" i="1" dirty="0"/>
              <a:t>// Code to be executed if both condition1 and condition2 are false</a:t>
            </a:r>
            <a:r>
              <a:rPr lang="en-US" dirty="0"/>
              <a:t/>
            </a:r>
            <a:br>
              <a:rPr lang="en-US" dirty="0"/>
            </a:br>
            <a:r>
              <a:rPr lang="en-US" dirty="0"/>
              <a:t>}</a:t>
            </a:r>
          </a:p>
        </p:txBody>
      </p:sp>
      <p:sp>
        <p:nvSpPr>
          <p:cNvPr id="4" name="Rectangle 3"/>
          <p:cNvSpPr/>
          <p:nvPr/>
        </p:nvSpPr>
        <p:spPr>
          <a:xfrm>
            <a:off x="1676400" y="3200400"/>
            <a:ext cx="6172200" cy="2862322"/>
          </a:xfrm>
          <a:prstGeom prst="rect">
            <a:avLst/>
          </a:prstGeom>
        </p:spPr>
        <p:txBody>
          <a:bodyPr wrap="square">
            <a:spAutoFit/>
          </a:bodyPr>
          <a:lstStyle/>
          <a:p>
            <a:r>
              <a:rPr lang="en-US" dirty="0"/>
              <a:t>&lt;?</a:t>
            </a:r>
            <a:r>
              <a:rPr lang="en-US" dirty="0" err="1"/>
              <a:t>php</a:t>
            </a:r>
            <a:endParaRPr lang="en-US" dirty="0"/>
          </a:p>
          <a:p>
            <a:r>
              <a:rPr lang="en-US" dirty="0"/>
              <a:t>$d = date("D");</a:t>
            </a:r>
          </a:p>
          <a:p>
            <a:r>
              <a:rPr lang="en-US" dirty="0"/>
              <a:t>if($d == "Fri"){</a:t>
            </a:r>
          </a:p>
          <a:p>
            <a:r>
              <a:rPr lang="en-US" dirty="0"/>
              <a:t>    echo "Have a nice weekend!";</a:t>
            </a:r>
          </a:p>
          <a:p>
            <a:r>
              <a:rPr lang="en-US" dirty="0"/>
              <a:t>} </a:t>
            </a:r>
            <a:r>
              <a:rPr lang="en-US" dirty="0" err="1"/>
              <a:t>elseif</a:t>
            </a:r>
            <a:r>
              <a:rPr lang="en-US" dirty="0"/>
              <a:t>($d == "Sun"){</a:t>
            </a:r>
          </a:p>
          <a:p>
            <a:r>
              <a:rPr lang="en-US" dirty="0"/>
              <a:t>    echo "Have a nice Sunday!";</a:t>
            </a:r>
          </a:p>
          <a:p>
            <a:r>
              <a:rPr lang="en-US" dirty="0"/>
              <a:t>} else{</a:t>
            </a:r>
          </a:p>
          <a:p>
            <a:r>
              <a:rPr lang="en-US" dirty="0"/>
              <a:t>    echo "Have a nice day!";</a:t>
            </a:r>
          </a:p>
          <a:p>
            <a:r>
              <a:rPr lang="en-US" dirty="0"/>
              <a:t>}</a:t>
            </a:r>
          </a:p>
          <a:p>
            <a:r>
              <a:rPr lang="en-US" dirty="0"/>
              <a:t>?&gt;</a:t>
            </a:r>
          </a:p>
        </p:txBody>
      </p:sp>
    </p:spTree>
    <p:extLst>
      <p:ext uri="{BB962C8B-B14F-4D97-AF65-F5344CB8AC3E}">
        <p14:creationId xmlns:p14="http://schemas.microsoft.com/office/powerpoint/2010/main" val="2252703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49282"/>
            <a:ext cx="8686800" cy="4247317"/>
          </a:xfrm>
          <a:prstGeom prst="rect">
            <a:avLst/>
          </a:prstGeom>
        </p:spPr>
        <p:txBody>
          <a:bodyPr wrap="square">
            <a:spAutoFit/>
          </a:bodyPr>
          <a:lstStyle/>
          <a:p>
            <a:r>
              <a:rPr lang="en-US" b="1" dirty="0" smtClean="0"/>
              <a:t>Easy </a:t>
            </a:r>
            <a:r>
              <a:rPr lang="en-US" b="1" dirty="0"/>
              <a:t>to learn:</a:t>
            </a:r>
            <a:r>
              <a:rPr lang="en-US" dirty="0"/>
              <a:t> PHP is easy to learn and use. For beginner programmers who just started out in web development, PHP is often considered as the preferable choice of language to learn</a:t>
            </a:r>
            <a:r>
              <a:rPr lang="en-US" dirty="0" smtClean="0"/>
              <a:t>.</a:t>
            </a:r>
          </a:p>
          <a:p>
            <a:endParaRPr lang="en-US" dirty="0"/>
          </a:p>
          <a:p>
            <a:r>
              <a:rPr lang="en-US" b="1" dirty="0"/>
              <a:t>Open source:</a:t>
            </a:r>
            <a:r>
              <a:rPr lang="en-US" dirty="0"/>
              <a:t> PHP is an open-source project. It is developed and maintained by a worldwide community of developers who make its source code freely available to download and use</a:t>
            </a:r>
            <a:r>
              <a:rPr lang="en-US" dirty="0" smtClean="0"/>
              <a:t>.</a:t>
            </a:r>
          </a:p>
          <a:p>
            <a:endParaRPr lang="en-US" dirty="0"/>
          </a:p>
          <a:p>
            <a:r>
              <a:rPr lang="en-US" b="1" dirty="0"/>
              <a:t>Portability:</a:t>
            </a:r>
            <a:r>
              <a:rPr lang="en-US" dirty="0"/>
              <a:t> PHP runs on various platforms such as Microsoft Windows, Linux, Mac OS, etc. and it is compatible with almost all servers used today such Apache, IIS, etc</a:t>
            </a:r>
            <a:r>
              <a:rPr lang="en-US" dirty="0" smtClean="0"/>
              <a:t>.</a:t>
            </a:r>
          </a:p>
          <a:p>
            <a:endParaRPr lang="en-US" dirty="0"/>
          </a:p>
          <a:p>
            <a:r>
              <a:rPr lang="en-US" b="1" dirty="0"/>
              <a:t>Fast Performance:</a:t>
            </a:r>
            <a:r>
              <a:rPr lang="en-US" dirty="0"/>
              <a:t> Scripts written in PHP usually execute or runs faster than those written in other scripting languages like ASP, Ruby, Python, Java, etc</a:t>
            </a:r>
            <a:r>
              <a:rPr lang="en-US" dirty="0" smtClean="0"/>
              <a:t>.</a:t>
            </a:r>
          </a:p>
          <a:p>
            <a:endParaRPr lang="en-US" dirty="0"/>
          </a:p>
          <a:p>
            <a:r>
              <a:rPr lang="en-US" b="1" dirty="0"/>
              <a:t>Vast Community:</a:t>
            </a:r>
            <a:r>
              <a:rPr lang="en-US" dirty="0"/>
              <a:t> Since PHP is supported by the worldwide community, finding help or documentation related to PHP online is extremely easy.</a:t>
            </a:r>
          </a:p>
        </p:txBody>
      </p:sp>
      <p:sp>
        <p:nvSpPr>
          <p:cNvPr id="3" name="Rectangle 2"/>
          <p:cNvSpPr/>
          <p:nvPr/>
        </p:nvSpPr>
        <p:spPr>
          <a:xfrm>
            <a:off x="304800" y="5029200"/>
            <a:ext cx="8610600" cy="923330"/>
          </a:xfrm>
          <a:prstGeom prst="rect">
            <a:avLst/>
          </a:prstGeom>
          <a:solidFill>
            <a:schemeClr val="accent3">
              <a:lumMod val="60000"/>
              <a:lumOff val="40000"/>
            </a:schemeClr>
          </a:solidFill>
        </p:spPr>
        <p:txBody>
          <a:bodyPr wrap="square">
            <a:spAutoFit/>
          </a:bodyPr>
          <a:lstStyle/>
          <a:p>
            <a:r>
              <a:rPr lang="en-US" dirty="0">
                <a:solidFill>
                  <a:srgbClr val="0070C0"/>
                </a:solidFill>
              </a:rPr>
              <a:t>some huge websites like Facebook, Yahoo, Flickr, and Wikipedia are built using PHP. Most of the major content management systems (CMS), such as </a:t>
            </a:r>
            <a:r>
              <a:rPr lang="en-US" dirty="0" err="1">
                <a:solidFill>
                  <a:srgbClr val="0070C0"/>
                </a:solidFill>
              </a:rPr>
              <a:t>WordPress</a:t>
            </a:r>
            <a:r>
              <a:rPr lang="en-US" dirty="0">
                <a:solidFill>
                  <a:srgbClr val="0070C0"/>
                </a:solidFill>
              </a:rPr>
              <a:t>, Drupal, </a:t>
            </a:r>
            <a:r>
              <a:rPr lang="en-US" dirty="0" err="1">
                <a:solidFill>
                  <a:srgbClr val="0070C0"/>
                </a:solidFill>
              </a:rPr>
              <a:t>Joomla</a:t>
            </a:r>
            <a:r>
              <a:rPr lang="en-US" dirty="0">
                <a:solidFill>
                  <a:srgbClr val="0070C0"/>
                </a:solidFill>
              </a:rPr>
              <a:t> and </a:t>
            </a:r>
            <a:r>
              <a:rPr lang="en-US" dirty="0" err="1">
                <a:solidFill>
                  <a:srgbClr val="0070C0"/>
                </a:solidFill>
              </a:rPr>
              <a:t>Magento</a:t>
            </a:r>
            <a:r>
              <a:rPr lang="en-US" dirty="0">
                <a:solidFill>
                  <a:srgbClr val="0070C0"/>
                </a:solidFill>
              </a:rPr>
              <a:t> are also built in PHP.</a:t>
            </a:r>
          </a:p>
        </p:txBody>
      </p:sp>
    </p:spTree>
    <p:extLst>
      <p:ext uri="{BB962C8B-B14F-4D97-AF65-F5344CB8AC3E}">
        <p14:creationId xmlns:p14="http://schemas.microsoft.com/office/powerpoint/2010/main" val="39800160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2259465" cy="369332"/>
          </a:xfrm>
          <a:prstGeom prst="rect">
            <a:avLst/>
          </a:prstGeom>
        </p:spPr>
        <p:txBody>
          <a:bodyPr wrap="none">
            <a:spAutoFit/>
          </a:bodyPr>
          <a:lstStyle/>
          <a:p>
            <a:pPr fontAlgn="base"/>
            <a:r>
              <a:rPr lang="en-US" b="1" dirty="0"/>
              <a:t>Ternary </a:t>
            </a:r>
            <a:r>
              <a:rPr lang="en-US" b="1" dirty="0" smtClean="0"/>
              <a:t>Operator     ?:</a:t>
            </a:r>
            <a:endParaRPr lang="en-US" b="1" dirty="0"/>
          </a:p>
        </p:txBody>
      </p:sp>
      <p:sp>
        <p:nvSpPr>
          <p:cNvPr id="3" name="Rectangle 2"/>
          <p:cNvSpPr/>
          <p:nvPr/>
        </p:nvSpPr>
        <p:spPr>
          <a:xfrm>
            <a:off x="685800" y="1066800"/>
            <a:ext cx="4572000" cy="1477328"/>
          </a:xfrm>
          <a:prstGeom prst="rect">
            <a:avLst/>
          </a:prstGeom>
        </p:spPr>
        <p:txBody>
          <a:bodyPr>
            <a:spAutoFit/>
          </a:bodyPr>
          <a:lstStyle/>
          <a:p>
            <a:r>
              <a:rPr lang="en-US" dirty="0"/>
              <a:t>&lt;?</a:t>
            </a:r>
            <a:r>
              <a:rPr lang="en-US" dirty="0" err="1"/>
              <a:t>php</a:t>
            </a:r>
            <a:r>
              <a:rPr lang="en-US" dirty="0"/>
              <a:t> </a:t>
            </a:r>
          </a:p>
          <a:p>
            <a:r>
              <a:rPr lang="en-US" dirty="0"/>
              <a:t>$age = 15;</a:t>
            </a:r>
          </a:p>
          <a:p>
            <a:endParaRPr lang="en-US" dirty="0"/>
          </a:p>
          <a:p>
            <a:r>
              <a:rPr lang="en-US" dirty="0"/>
              <a:t>echo ($age &lt; 18) ? 'Child' : 'Adult';</a:t>
            </a:r>
          </a:p>
          <a:p>
            <a:r>
              <a:rPr lang="en-US" dirty="0"/>
              <a:t>?&gt;</a:t>
            </a:r>
          </a:p>
        </p:txBody>
      </p:sp>
      <p:sp>
        <p:nvSpPr>
          <p:cNvPr id="4" name="Rectangle 3"/>
          <p:cNvSpPr/>
          <p:nvPr/>
        </p:nvSpPr>
        <p:spPr>
          <a:xfrm>
            <a:off x="457200" y="2743200"/>
            <a:ext cx="4051302" cy="369332"/>
          </a:xfrm>
          <a:prstGeom prst="rect">
            <a:avLst/>
          </a:prstGeom>
        </p:spPr>
        <p:txBody>
          <a:bodyPr wrap="none">
            <a:spAutoFit/>
          </a:bodyPr>
          <a:lstStyle/>
          <a:p>
            <a:pPr fontAlgn="base"/>
            <a:r>
              <a:rPr lang="en-US" b="1" dirty="0"/>
              <a:t>The Null Coalescing Operator PHP </a:t>
            </a:r>
            <a:r>
              <a:rPr lang="en-US" b="1" dirty="0" smtClean="0"/>
              <a:t>7     ??</a:t>
            </a:r>
            <a:endParaRPr lang="en-US" b="1" dirty="0"/>
          </a:p>
        </p:txBody>
      </p:sp>
      <p:sp>
        <p:nvSpPr>
          <p:cNvPr id="5" name="Rectangle 4"/>
          <p:cNvSpPr/>
          <p:nvPr/>
        </p:nvSpPr>
        <p:spPr>
          <a:xfrm>
            <a:off x="685800" y="3276600"/>
            <a:ext cx="6971512" cy="1477328"/>
          </a:xfrm>
          <a:prstGeom prst="rect">
            <a:avLst/>
          </a:prstGeom>
        </p:spPr>
        <p:txBody>
          <a:bodyPr wrap="square">
            <a:spAutoFit/>
          </a:bodyPr>
          <a:lstStyle/>
          <a:p>
            <a:r>
              <a:rPr lang="en-US" dirty="0" smtClean="0"/>
              <a:t>//Ternary Operator</a:t>
            </a:r>
          </a:p>
          <a:p>
            <a:r>
              <a:rPr lang="en-US" dirty="0" smtClean="0"/>
              <a:t>&lt;?</a:t>
            </a:r>
            <a:r>
              <a:rPr lang="en-US" dirty="0" err="1"/>
              <a:t>php</a:t>
            </a:r>
            <a:endParaRPr lang="en-US" dirty="0"/>
          </a:p>
          <a:p>
            <a:r>
              <a:rPr lang="en-US" dirty="0"/>
              <a:t>$name = </a:t>
            </a:r>
            <a:r>
              <a:rPr lang="en-US" dirty="0" err="1"/>
              <a:t>isset</a:t>
            </a:r>
            <a:r>
              <a:rPr lang="en-US" dirty="0"/>
              <a:t>($_GET['name']) ? $_GET['name'] : 'anonymous';</a:t>
            </a:r>
          </a:p>
          <a:p>
            <a:r>
              <a:rPr lang="en-US" dirty="0"/>
              <a:t>echo $name;</a:t>
            </a:r>
          </a:p>
          <a:p>
            <a:r>
              <a:rPr lang="en-US" dirty="0"/>
              <a:t>?&gt;</a:t>
            </a:r>
          </a:p>
        </p:txBody>
      </p:sp>
      <p:sp>
        <p:nvSpPr>
          <p:cNvPr id="6" name="Rectangle 5"/>
          <p:cNvSpPr/>
          <p:nvPr/>
        </p:nvSpPr>
        <p:spPr>
          <a:xfrm>
            <a:off x="457200" y="4883222"/>
            <a:ext cx="7772400" cy="369332"/>
          </a:xfrm>
          <a:prstGeom prst="rect">
            <a:avLst/>
          </a:prstGeom>
        </p:spPr>
        <p:txBody>
          <a:bodyPr wrap="square">
            <a:spAutoFit/>
          </a:bodyPr>
          <a:lstStyle/>
          <a:p>
            <a:r>
              <a:rPr lang="en-US" dirty="0"/>
              <a:t>Using the null coalescing operator the same code could be written as:</a:t>
            </a:r>
          </a:p>
        </p:txBody>
      </p:sp>
      <p:sp>
        <p:nvSpPr>
          <p:cNvPr id="7" name="Rectangle 6"/>
          <p:cNvSpPr/>
          <p:nvPr/>
        </p:nvSpPr>
        <p:spPr>
          <a:xfrm>
            <a:off x="1112614" y="5410200"/>
            <a:ext cx="6544697" cy="1200329"/>
          </a:xfrm>
          <a:prstGeom prst="rect">
            <a:avLst/>
          </a:prstGeom>
        </p:spPr>
        <p:txBody>
          <a:bodyPr wrap="square">
            <a:spAutoFit/>
          </a:bodyPr>
          <a:lstStyle/>
          <a:p>
            <a:r>
              <a:rPr lang="en-US" dirty="0"/>
              <a:t>&lt;?</a:t>
            </a:r>
            <a:r>
              <a:rPr lang="en-US" dirty="0" err="1"/>
              <a:t>php</a:t>
            </a:r>
            <a:endParaRPr lang="en-US" dirty="0"/>
          </a:p>
          <a:p>
            <a:r>
              <a:rPr lang="en-US" dirty="0"/>
              <a:t>$name = $_GET['name'] ?? 'anonymous';</a:t>
            </a:r>
          </a:p>
          <a:p>
            <a:r>
              <a:rPr lang="en-US" dirty="0"/>
              <a:t>echo $name;</a:t>
            </a:r>
          </a:p>
          <a:p>
            <a:r>
              <a:rPr lang="en-US" dirty="0"/>
              <a:t>?&gt;</a:t>
            </a:r>
          </a:p>
        </p:txBody>
      </p:sp>
    </p:spTree>
    <p:extLst>
      <p:ext uri="{BB962C8B-B14F-4D97-AF65-F5344CB8AC3E}">
        <p14:creationId xmlns:p14="http://schemas.microsoft.com/office/powerpoint/2010/main" val="13954817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2561920" cy="369332"/>
          </a:xfrm>
          <a:prstGeom prst="rect">
            <a:avLst/>
          </a:prstGeom>
        </p:spPr>
        <p:txBody>
          <a:bodyPr wrap="none">
            <a:spAutoFit/>
          </a:bodyPr>
          <a:lstStyle/>
          <a:p>
            <a:pPr fontAlgn="base"/>
            <a:r>
              <a:rPr lang="en-US" b="1" dirty="0"/>
              <a:t>Switch…Case Statements</a:t>
            </a:r>
          </a:p>
        </p:txBody>
      </p:sp>
      <p:sp>
        <p:nvSpPr>
          <p:cNvPr id="3" name="Rectangle 2"/>
          <p:cNvSpPr/>
          <p:nvPr/>
        </p:nvSpPr>
        <p:spPr>
          <a:xfrm>
            <a:off x="443345" y="685800"/>
            <a:ext cx="4814455" cy="5078313"/>
          </a:xfrm>
          <a:prstGeom prst="rect">
            <a:avLst/>
          </a:prstGeom>
        </p:spPr>
        <p:txBody>
          <a:bodyPr wrap="square">
            <a:spAutoFit/>
          </a:bodyPr>
          <a:lstStyle/>
          <a:p>
            <a:r>
              <a:rPr lang="en-US" dirty="0"/>
              <a:t>&lt;?</a:t>
            </a:r>
            <a:r>
              <a:rPr lang="en-US" dirty="0" err="1"/>
              <a:t>php</a:t>
            </a:r>
            <a:endParaRPr lang="en-US" dirty="0"/>
          </a:p>
          <a:p>
            <a:r>
              <a:rPr lang="en-US" dirty="0"/>
              <a:t>$today = date("D");</a:t>
            </a:r>
          </a:p>
          <a:p>
            <a:r>
              <a:rPr lang="en-US" dirty="0"/>
              <a:t>switch($today){</a:t>
            </a:r>
          </a:p>
          <a:p>
            <a:r>
              <a:rPr lang="en-US" dirty="0"/>
              <a:t>    case "Mon":</a:t>
            </a:r>
          </a:p>
          <a:p>
            <a:r>
              <a:rPr lang="en-US" dirty="0"/>
              <a:t>        echo "Today is Monday. Clean your house.";</a:t>
            </a:r>
          </a:p>
          <a:p>
            <a:r>
              <a:rPr lang="en-US" dirty="0"/>
              <a:t>        break;</a:t>
            </a:r>
          </a:p>
          <a:p>
            <a:r>
              <a:rPr lang="en-US" dirty="0"/>
              <a:t>    case "Tue":</a:t>
            </a:r>
          </a:p>
          <a:p>
            <a:r>
              <a:rPr lang="en-US" dirty="0"/>
              <a:t>        echo "Today is Tuesday. Buy some food.";</a:t>
            </a:r>
          </a:p>
          <a:p>
            <a:r>
              <a:rPr lang="en-US" dirty="0"/>
              <a:t>        break;</a:t>
            </a:r>
          </a:p>
          <a:p>
            <a:r>
              <a:rPr lang="en-US" dirty="0"/>
              <a:t>    case "Wed":</a:t>
            </a:r>
          </a:p>
          <a:p>
            <a:r>
              <a:rPr lang="en-US" dirty="0"/>
              <a:t>        echo "Today is Wednesday. Visit a doctor.";</a:t>
            </a:r>
          </a:p>
          <a:p>
            <a:r>
              <a:rPr lang="en-US" dirty="0"/>
              <a:t>        break;</a:t>
            </a:r>
          </a:p>
          <a:p>
            <a:r>
              <a:rPr lang="en-US" dirty="0"/>
              <a:t>    case "Thu":</a:t>
            </a:r>
          </a:p>
          <a:p>
            <a:r>
              <a:rPr lang="en-US" dirty="0"/>
              <a:t>        echo "Today is Thursday. Repair your car.";</a:t>
            </a:r>
          </a:p>
          <a:p>
            <a:r>
              <a:rPr lang="en-US" dirty="0"/>
              <a:t>        break;</a:t>
            </a:r>
          </a:p>
          <a:p>
            <a:r>
              <a:rPr lang="en-US" dirty="0"/>
              <a:t>    case "Fri":</a:t>
            </a:r>
          </a:p>
          <a:p>
            <a:r>
              <a:rPr lang="en-US" dirty="0"/>
              <a:t>        echo "Today is Friday. Party tonight.";</a:t>
            </a:r>
          </a:p>
          <a:p>
            <a:r>
              <a:rPr lang="en-US" dirty="0"/>
              <a:t>        break</a:t>
            </a:r>
            <a:r>
              <a:rPr lang="en-US" dirty="0" smtClean="0"/>
              <a:t>;</a:t>
            </a:r>
            <a:endParaRPr lang="en-US" dirty="0"/>
          </a:p>
        </p:txBody>
      </p:sp>
    </p:spTree>
    <p:extLst>
      <p:ext uri="{BB962C8B-B14F-4D97-AF65-F5344CB8AC3E}">
        <p14:creationId xmlns:p14="http://schemas.microsoft.com/office/powerpoint/2010/main" val="28546706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533400"/>
            <a:ext cx="4572000" cy="3416320"/>
          </a:xfrm>
          <a:prstGeom prst="rect">
            <a:avLst/>
          </a:prstGeom>
        </p:spPr>
        <p:txBody>
          <a:bodyPr>
            <a:spAutoFit/>
          </a:bodyPr>
          <a:lstStyle/>
          <a:p>
            <a:r>
              <a:rPr lang="en-US" dirty="0"/>
              <a:t> case "Sat":</a:t>
            </a:r>
          </a:p>
          <a:p>
            <a:r>
              <a:rPr lang="en-US" dirty="0"/>
              <a:t>        echo "Today is Saturday. Its movie time.";</a:t>
            </a:r>
          </a:p>
          <a:p>
            <a:r>
              <a:rPr lang="en-US" dirty="0"/>
              <a:t>        break;</a:t>
            </a:r>
          </a:p>
          <a:p>
            <a:r>
              <a:rPr lang="en-US" dirty="0"/>
              <a:t>    case "Sun":</a:t>
            </a:r>
          </a:p>
          <a:p>
            <a:r>
              <a:rPr lang="en-US" dirty="0"/>
              <a:t>        echo "Today is Sunday. Do some rest.";</a:t>
            </a:r>
          </a:p>
          <a:p>
            <a:r>
              <a:rPr lang="en-US" dirty="0"/>
              <a:t>        break;</a:t>
            </a:r>
          </a:p>
          <a:p>
            <a:r>
              <a:rPr lang="en-US" dirty="0"/>
              <a:t>    default:</a:t>
            </a:r>
          </a:p>
          <a:p>
            <a:r>
              <a:rPr lang="en-US" dirty="0"/>
              <a:t>        echo "No information available for that day.";</a:t>
            </a:r>
          </a:p>
          <a:p>
            <a:r>
              <a:rPr lang="en-US" dirty="0"/>
              <a:t>        break;</a:t>
            </a:r>
          </a:p>
          <a:p>
            <a:r>
              <a:rPr lang="en-US" dirty="0"/>
              <a:t>}</a:t>
            </a:r>
          </a:p>
          <a:p>
            <a:r>
              <a:rPr lang="en-US" dirty="0"/>
              <a:t>?&gt;</a:t>
            </a:r>
          </a:p>
        </p:txBody>
      </p:sp>
    </p:spTree>
    <p:extLst>
      <p:ext uri="{BB962C8B-B14F-4D97-AF65-F5344CB8AC3E}">
        <p14:creationId xmlns:p14="http://schemas.microsoft.com/office/powerpoint/2010/main" val="2029630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2269789" cy="369332"/>
          </a:xfrm>
          <a:prstGeom prst="rect">
            <a:avLst/>
          </a:prstGeom>
        </p:spPr>
        <p:txBody>
          <a:bodyPr wrap="none">
            <a:spAutoFit/>
          </a:bodyPr>
          <a:lstStyle/>
          <a:p>
            <a:pPr fontAlgn="base"/>
            <a:r>
              <a:rPr lang="en-US" b="1" dirty="0"/>
              <a:t>Types of Loops in PHP</a:t>
            </a:r>
          </a:p>
        </p:txBody>
      </p:sp>
      <p:sp>
        <p:nvSpPr>
          <p:cNvPr id="3" name="Rectangle 2"/>
          <p:cNvSpPr/>
          <p:nvPr/>
        </p:nvSpPr>
        <p:spPr>
          <a:xfrm>
            <a:off x="381000" y="762000"/>
            <a:ext cx="7772400" cy="2585323"/>
          </a:xfrm>
          <a:prstGeom prst="rect">
            <a:avLst/>
          </a:prstGeom>
        </p:spPr>
        <p:txBody>
          <a:bodyPr wrap="square">
            <a:spAutoFit/>
          </a:bodyPr>
          <a:lstStyle/>
          <a:p>
            <a:r>
              <a:rPr lang="en-US" b="1" dirty="0"/>
              <a:t>while</a:t>
            </a:r>
            <a:r>
              <a:rPr lang="en-US" dirty="0"/>
              <a:t> — loops through a block of code until the condition is evaluate to true</a:t>
            </a:r>
            <a:r>
              <a:rPr lang="en-US" dirty="0" smtClean="0"/>
              <a:t>.</a:t>
            </a:r>
          </a:p>
          <a:p>
            <a:endParaRPr lang="en-US" dirty="0"/>
          </a:p>
          <a:p>
            <a:r>
              <a:rPr lang="en-US" b="1" dirty="0"/>
              <a:t>do…while</a:t>
            </a:r>
            <a:r>
              <a:rPr lang="en-US" dirty="0"/>
              <a:t> — the block of code executed once and then condition is evaluated. If the condition is true the statement is repeated as long as the specified condition is true</a:t>
            </a:r>
            <a:r>
              <a:rPr lang="en-US" dirty="0" smtClean="0"/>
              <a:t>.</a:t>
            </a:r>
          </a:p>
          <a:p>
            <a:endParaRPr lang="en-US" dirty="0"/>
          </a:p>
          <a:p>
            <a:r>
              <a:rPr lang="en-US" b="1" dirty="0"/>
              <a:t>for</a:t>
            </a:r>
            <a:r>
              <a:rPr lang="en-US" dirty="0"/>
              <a:t> — loops through a block of code until the counter reaches a specified number</a:t>
            </a:r>
            <a:r>
              <a:rPr lang="en-US" dirty="0" smtClean="0"/>
              <a:t>.</a:t>
            </a:r>
          </a:p>
          <a:p>
            <a:endParaRPr lang="en-US" dirty="0"/>
          </a:p>
          <a:p>
            <a:r>
              <a:rPr lang="en-US" b="1" dirty="0" err="1"/>
              <a:t>foreach</a:t>
            </a:r>
            <a:r>
              <a:rPr lang="en-US" dirty="0"/>
              <a:t> — loops through a block of code for each element in an array.</a:t>
            </a:r>
          </a:p>
        </p:txBody>
      </p:sp>
      <p:sp>
        <p:nvSpPr>
          <p:cNvPr id="4" name="Rectangle 3"/>
          <p:cNvSpPr/>
          <p:nvPr/>
        </p:nvSpPr>
        <p:spPr>
          <a:xfrm>
            <a:off x="685800" y="3886200"/>
            <a:ext cx="4572000" cy="2031325"/>
          </a:xfrm>
          <a:prstGeom prst="rect">
            <a:avLst/>
          </a:prstGeom>
        </p:spPr>
        <p:txBody>
          <a:bodyPr>
            <a:spAutoFit/>
          </a:bodyPr>
          <a:lstStyle/>
          <a:p>
            <a:r>
              <a:rPr lang="en-US" dirty="0"/>
              <a:t>&lt;?</a:t>
            </a:r>
            <a:r>
              <a:rPr lang="en-US" dirty="0" err="1"/>
              <a:t>php</a:t>
            </a:r>
            <a:endParaRPr lang="en-US" dirty="0"/>
          </a:p>
          <a:p>
            <a:r>
              <a:rPr lang="en-US" dirty="0"/>
              <a:t>$i = 1;</a:t>
            </a:r>
          </a:p>
          <a:p>
            <a:r>
              <a:rPr lang="en-US" dirty="0"/>
              <a:t>while($i &lt;= 3){</a:t>
            </a:r>
          </a:p>
          <a:p>
            <a:r>
              <a:rPr lang="en-US" dirty="0"/>
              <a:t>	$i++;</a:t>
            </a:r>
          </a:p>
          <a:p>
            <a:r>
              <a:rPr lang="en-US" dirty="0"/>
              <a:t>    echo "The number is " . $i . "&lt;</a:t>
            </a:r>
            <a:r>
              <a:rPr lang="en-US" dirty="0" err="1"/>
              <a:t>br</a:t>
            </a:r>
            <a:r>
              <a:rPr lang="en-US" dirty="0"/>
              <a:t>&gt;";</a:t>
            </a:r>
          </a:p>
          <a:p>
            <a:r>
              <a:rPr lang="en-US" dirty="0"/>
              <a:t>}</a:t>
            </a:r>
          </a:p>
          <a:p>
            <a:r>
              <a:rPr lang="en-US" dirty="0"/>
              <a:t>?&gt;</a:t>
            </a:r>
          </a:p>
        </p:txBody>
      </p:sp>
    </p:spTree>
    <p:extLst>
      <p:ext uri="{BB962C8B-B14F-4D97-AF65-F5344CB8AC3E}">
        <p14:creationId xmlns:p14="http://schemas.microsoft.com/office/powerpoint/2010/main" val="24391869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62000"/>
            <a:ext cx="4572000" cy="2308324"/>
          </a:xfrm>
          <a:prstGeom prst="rect">
            <a:avLst/>
          </a:prstGeom>
        </p:spPr>
        <p:txBody>
          <a:bodyPr>
            <a:spAutoFit/>
          </a:bodyPr>
          <a:lstStyle/>
          <a:p>
            <a:r>
              <a:rPr lang="en-US" dirty="0"/>
              <a:t>&lt;?</a:t>
            </a:r>
            <a:r>
              <a:rPr lang="en-US" dirty="0" err="1"/>
              <a:t>php</a:t>
            </a:r>
            <a:endParaRPr lang="en-US" dirty="0"/>
          </a:p>
          <a:p>
            <a:r>
              <a:rPr lang="en-US" dirty="0"/>
              <a:t>$i = 1;</a:t>
            </a:r>
          </a:p>
          <a:p>
            <a:r>
              <a:rPr lang="en-US" dirty="0"/>
              <a:t>do{</a:t>
            </a:r>
          </a:p>
          <a:p>
            <a:r>
              <a:rPr lang="en-US" dirty="0"/>
              <a:t>    $i++;</a:t>
            </a:r>
          </a:p>
          <a:p>
            <a:r>
              <a:rPr lang="en-US" dirty="0"/>
              <a:t>    echo "The number is " . $i . "&lt;</a:t>
            </a:r>
            <a:r>
              <a:rPr lang="en-US" dirty="0" err="1"/>
              <a:t>br</a:t>
            </a:r>
            <a:r>
              <a:rPr lang="en-US" dirty="0"/>
              <a:t>&gt;";</a:t>
            </a:r>
          </a:p>
          <a:p>
            <a:r>
              <a:rPr lang="en-US" dirty="0"/>
              <a:t>}</a:t>
            </a:r>
          </a:p>
          <a:p>
            <a:r>
              <a:rPr lang="en-US" dirty="0"/>
              <a:t>while($i &lt;= 3);</a:t>
            </a:r>
          </a:p>
          <a:p>
            <a:r>
              <a:rPr lang="en-US" dirty="0"/>
              <a:t>?&gt;</a:t>
            </a:r>
          </a:p>
        </p:txBody>
      </p:sp>
      <p:sp>
        <p:nvSpPr>
          <p:cNvPr id="3" name="Rectangle 2"/>
          <p:cNvSpPr/>
          <p:nvPr/>
        </p:nvSpPr>
        <p:spPr>
          <a:xfrm>
            <a:off x="401782" y="4167664"/>
            <a:ext cx="4572000" cy="1477328"/>
          </a:xfrm>
          <a:prstGeom prst="rect">
            <a:avLst/>
          </a:prstGeom>
        </p:spPr>
        <p:txBody>
          <a:bodyPr>
            <a:spAutoFit/>
          </a:bodyPr>
          <a:lstStyle/>
          <a:p>
            <a:r>
              <a:rPr lang="en-US" dirty="0"/>
              <a:t>&lt;?</a:t>
            </a:r>
            <a:r>
              <a:rPr lang="en-US" dirty="0" err="1"/>
              <a:t>php</a:t>
            </a:r>
            <a:endParaRPr lang="en-US" dirty="0"/>
          </a:p>
          <a:p>
            <a:r>
              <a:rPr lang="en-US" dirty="0"/>
              <a:t>for($i=1; $i&lt;=3; $i++){</a:t>
            </a:r>
          </a:p>
          <a:p>
            <a:r>
              <a:rPr lang="en-US" dirty="0"/>
              <a:t>    echo "The number is " . $i . "&lt;</a:t>
            </a:r>
            <a:r>
              <a:rPr lang="en-US" dirty="0" err="1"/>
              <a:t>br</a:t>
            </a:r>
            <a:r>
              <a:rPr lang="en-US" dirty="0"/>
              <a:t>&gt;";</a:t>
            </a:r>
          </a:p>
          <a:p>
            <a:r>
              <a:rPr lang="en-US" dirty="0"/>
              <a:t>}</a:t>
            </a:r>
          </a:p>
          <a:p>
            <a:r>
              <a:rPr lang="en-US" dirty="0"/>
              <a:t>?&gt;</a:t>
            </a:r>
          </a:p>
        </p:txBody>
      </p:sp>
    </p:spTree>
    <p:extLst>
      <p:ext uri="{BB962C8B-B14F-4D97-AF65-F5344CB8AC3E}">
        <p14:creationId xmlns:p14="http://schemas.microsoft.com/office/powerpoint/2010/main" val="3300585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6200" y="117381"/>
            <a:ext cx="4813497" cy="1101819"/>
          </a:xfrm>
          <a:prstGeom prst="rect">
            <a:avLst/>
          </a:prstGeom>
          <a:noFill/>
          <a:ln>
            <a:noFill/>
          </a:ln>
          <a:effectLst/>
        </p:spPr>
        <p:txBody>
          <a:bodyPr vert="horz" wrap="non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262626"/>
                </a:solidFill>
                <a:effectLst/>
                <a:latin typeface="Segoe UI" pitchFamily="34" charset="0"/>
                <a:cs typeface="Segoe UI" pitchFamily="34" charset="0"/>
              </a:rPr>
              <a:t>foreach</a:t>
            </a:r>
            <a:r>
              <a:rPr kumimoji="0" lang="en-US" b="1" i="0" u="none" strike="noStrike" cap="none" normalizeH="0" baseline="0" dirty="0" smtClean="0">
                <a:ln>
                  <a:noFill/>
                </a:ln>
                <a:solidFill>
                  <a:srgbClr val="262626"/>
                </a:solidFill>
                <a:effectLst/>
                <a:latin typeface="Segoe UI" pitchFamily="34" charset="0"/>
                <a:cs typeface="Segoe UI" pitchFamily="34" charset="0"/>
              </a:rPr>
              <a:t> Loop</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rgbClr val="262626"/>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 </a:t>
            </a:r>
            <a:r>
              <a:rPr kumimoji="0" lang="en-US" b="0" i="0" u="none" strike="noStrike" cap="none" normalizeH="0" baseline="0" dirty="0" err="1" smtClean="0">
                <a:ln>
                  <a:noFill/>
                </a:ln>
                <a:solidFill>
                  <a:srgbClr val="333333"/>
                </a:solidFill>
                <a:effectLst/>
                <a:latin typeface="Consolas" pitchFamily="49" charset="0"/>
                <a:cs typeface="Segoe UI" pitchFamily="34" charset="0"/>
              </a:rPr>
              <a:t>foreach</a:t>
            </a:r>
            <a:r>
              <a:rPr kumimoji="0" lang="en-US" b="0" i="0" u="none" strike="noStrike" cap="none" normalizeH="0" baseline="0" dirty="0" smtClean="0">
                <a:ln>
                  <a:noFill/>
                </a:ln>
                <a:solidFill>
                  <a:srgbClr val="414141"/>
                </a:solidFill>
                <a:effectLst/>
                <a:latin typeface="Segoe UI" pitchFamily="34" charset="0"/>
                <a:cs typeface="Segoe UI" pitchFamily="34" charset="0"/>
              </a:rPr>
              <a:t> loop is used to iterate over arrays.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838200" y="1676400"/>
            <a:ext cx="5562600" cy="2308324"/>
          </a:xfrm>
          <a:prstGeom prst="rect">
            <a:avLst/>
          </a:prstGeom>
        </p:spPr>
        <p:txBody>
          <a:bodyPr wrap="square">
            <a:spAutoFit/>
          </a:bodyPr>
          <a:lstStyle/>
          <a:p>
            <a:r>
              <a:rPr lang="en-US" dirty="0"/>
              <a:t>&lt;?</a:t>
            </a:r>
            <a:r>
              <a:rPr lang="en-US" dirty="0" err="1"/>
              <a:t>php</a:t>
            </a:r>
            <a:endParaRPr lang="en-US" dirty="0"/>
          </a:p>
          <a:p>
            <a:r>
              <a:rPr lang="en-US" dirty="0"/>
              <a:t>$colors = array("Red", "Green", "Blue");</a:t>
            </a:r>
          </a:p>
          <a:p>
            <a:r>
              <a:rPr lang="en-US" dirty="0"/>
              <a:t> </a:t>
            </a:r>
          </a:p>
          <a:p>
            <a:r>
              <a:rPr lang="en-US" dirty="0"/>
              <a:t>// Loop through count array</a:t>
            </a:r>
          </a:p>
          <a:p>
            <a:r>
              <a:rPr lang="en-US" dirty="0" err="1"/>
              <a:t>foreach</a:t>
            </a:r>
            <a:r>
              <a:rPr lang="en-US" dirty="0"/>
              <a:t>($colors as $value){</a:t>
            </a:r>
          </a:p>
          <a:p>
            <a:r>
              <a:rPr lang="en-US" dirty="0"/>
              <a:t>    echo $value . "&lt;</a:t>
            </a:r>
            <a:r>
              <a:rPr lang="en-US" dirty="0" err="1"/>
              <a:t>br</a:t>
            </a:r>
            <a:r>
              <a:rPr lang="en-US" dirty="0"/>
              <a:t>&gt;";</a:t>
            </a:r>
          </a:p>
          <a:p>
            <a:r>
              <a:rPr lang="en-US" dirty="0"/>
              <a:t>}</a:t>
            </a:r>
          </a:p>
          <a:p>
            <a:r>
              <a:rPr lang="en-US" dirty="0"/>
              <a:t>?&gt;</a:t>
            </a:r>
          </a:p>
        </p:txBody>
      </p:sp>
      <p:sp>
        <p:nvSpPr>
          <p:cNvPr id="4" name="Rectangle 2"/>
          <p:cNvSpPr>
            <a:spLocks noChangeArrowheads="1"/>
          </p:cNvSpPr>
          <p:nvPr/>
        </p:nvSpPr>
        <p:spPr bwMode="auto">
          <a:xfrm>
            <a:off x="588818" y="4648200"/>
            <a:ext cx="762247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There is one more syntax of </a:t>
            </a:r>
            <a:r>
              <a:rPr kumimoji="0" lang="en-US" b="0" i="0" u="none" strike="noStrike" cap="none" normalizeH="0" baseline="0" dirty="0" err="1" smtClean="0">
                <a:ln>
                  <a:noFill/>
                </a:ln>
                <a:solidFill>
                  <a:srgbClr val="333333"/>
                </a:solidFill>
                <a:effectLst/>
                <a:latin typeface="Consolas" pitchFamily="49" charset="0"/>
                <a:cs typeface="Arial" pitchFamily="34" charset="0"/>
              </a:rPr>
              <a:t>foreach</a:t>
            </a:r>
            <a:r>
              <a:rPr kumimoji="0" lang="en-US" b="0" i="0" u="none" strike="noStrike" cap="none" normalizeH="0" baseline="0" dirty="0" smtClean="0">
                <a:ln>
                  <a:noFill/>
                </a:ln>
                <a:solidFill>
                  <a:srgbClr val="414141"/>
                </a:solidFill>
                <a:effectLst/>
                <a:latin typeface="Segoe UI" pitchFamily="34" charset="0"/>
                <a:cs typeface="Segoe UI" pitchFamily="34" charset="0"/>
              </a:rPr>
              <a:t> loop, which is extension of the first.</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9330984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09600"/>
            <a:ext cx="6096000" cy="3416320"/>
          </a:xfrm>
          <a:prstGeom prst="rect">
            <a:avLst/>
          </a:prstGeom>
        </p:spPr>
        <p:txBody>
          <a:bodyPr wrap="square">
            <a:spAutoFit/>
          </a:bodyPr>
          <a:lstStyle/>
          <a:p>
            <a:r>
              <a:rPr lang="en-US" dirty="0"/>
              <a:t>&lt;?</a:t>
            </a:r>
            <a:r>
              <a:rPr lang="en-US" dirty="0" err="1"/>
              <a:t>php</a:t>
            </a:r>
            <a:endParaRPr lang="en-US" dirty="0"/>
          </a:p>
          <a:p>
            <a:r>
              <a:rPr lang="en-US" dirty="0"/>
              <a:t>$superhero = array(</a:t>
            </a:r>
          </a:p>
          <a:p>
            <a:r>
              <a:rPr lang="en-US" dirty="0"/>
              <a:t>    "name" =&gt; "tony stark",</a:t>
            </a:r>
          </a:p>
          <a:p>
            <a:r>
              <a:rPr lang="en-US" dirty="0"/>
              <a:t>    "email" =&gt; </a:t>
            </a:r>
            <a:r>
              <a:rPr lang="en-US" dirty="0" smtClean="0"/>
              <a:t>“tony@outlook.com</a:t>
            </a:r>
            <a:r>
              <a:rPr lang="en-US" dirty="0"/>
              <a:t>",</a:t>
            </a:r>
          </a:p>
          <a:p>
            <a:r>
              <a:rPr lang="en-US" dirty="0"/>
              <a:t>    "age" =&gt; </a:t>
            </a:r>
            <a:r>
              <a:rPr lang="en-US" dirty="0" smtClean="0"/>
              <a:t>38</a:t>
            </a:r>
            <a:endParaRPr lang="en-US" dirty="0"/>
          </a:p>
          <a:p>
            <a:r>
              <a:rPr lang="en-US" dirty="0"/>
              <a:t>);</a:t>
            </a:r>
          </a:p>
          <a:p>
            <a:r>
              <a:rPr lang="en-US" dirty="0"/>
              <a:t> </a:t>
            </a:r>
          </a:p>
          <a:p>
            <a:r>
              <a:rPr lang="en-US" dirty="0"/>
              <a:t>// Loop through superhero array</a:t>
            </a:r>
          </a:p>
          <a:p>
            <a:r>
              <a:rPr lang="en-US" dirty="0" err="1"/>
              <a:t>foreach</a:t>
            </a:r>
            <a:r>
              <a:rPr lang="en-US" dirty="0"/>
              <a:t>($superhero as $key =&gt; $value){</a:t>
            </a:r>
          </a:p>
          <a:p>
            <a:r>
              <a:rPr lang="en-US" dirty="0"/>
              <a:t>    echo $key . " : " . $value . "&lt;</a:t>
            </a:r>
            <a:r>
              <a:rPr lang="en-US" dirty="0" err="1"/>
              <a:t>br</a:t>
            </a:r>
            <a:r>
              <a:rPr lang="en-US" dirty="0"/>
              <a:t>&gt;";</a:t>
            </a:r>
          </a:p>
          <a:p>
            <a:r>
              <a:rPr lang="en-US" dirty="0"/>
              <a:t>}</a:t>
            </a:r>
          </a:p>
          <a:p>
            <a:r>
              <a:rPr lang="en-US" dirty="0"/>
              <a:t>?&gt;</a:t>
            </a:r>
          </a:p>
        </p:txBody>
      </p:sp>
    </p:spTree>
    <p:extLst>
      <p:ext uri="{BB962C8B-B14F-4D97-AF65-F5344CB8AC3E}">
        <p14:creationId xmlns:p14="http://schemas.microsoft.com/office/powerpoint/2010/main" val="8737710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923330"/>
          </a:xfrm>
          <a:prstGeom prst="rect">
            <a:avLst/>
          </a:prstGeom>
        </p:spPr>
        <p:txBody>
          <a:bodyPr wrap="square">
            <a:spAutoFit/>
          </a:bodyPr>
          <a:lstStyle/>
          <a:p>
            <a:pPr fontAlgn="base"/>
            <a:r>
              <a:rPr lang="en-US" b="1" dirty="0"/>
              <a:t>PHP Arrays</a:t>
            </a:r>
          </a:p>
          <a:p>
            <a:pPr fontAlgn="base"/>
            <a:r>
              <a:rPr lang="en-US" dirty="0"/>
              <a:t>Arrays are complex variables that allow us to store more than one value or a group of values under a single variable name.</a:t>
            </a:r>
          </a:p>
        </p:txBody>
      </p:sp>
      <p:sp>
        <p:nvSpPr>
          <p:cNvPr id="3" name="Rectangle 2"/>
          <p:cNvSpPr/>
          <p:nvPr/>
        </p:nvSpPr>
        <p:spPr>
          <a:xfrm>
            <a:off x="685800" y="1582341"/>
            <a:ext cx="2362200" cy="3693319"/>
          </a:xfrm>
          <a:prstGeom prst="rect">
            <a:avLst/>
          </a:prstGeom>
        </p:spPr>
        <p:txBody>
          <a:bodyPr wrap="square">
            <a:spAutoFit/>
          </a:bodyPr>
          <a:lstStyle/>
          <a:p>
            <a:r>
              <a:rPr lang="es-ES" dirty="0"/>
              <a:t>&lt;?</a:t>
            </a:r>
            <a:r>
              <a:rPr lang="es-ES" dirty="0" err="1"/>
              <a:t>php</a:t>
            </a:r>
            <a:endParaRPr lang="es-ES" dirty="0"/>
          </a:p>
          <a:p>
            <a:r>
              <a:rPr lang="es-ES" dirty="0"/>
              <a:t>$color1 = "Red";</a:t>
            </a:r>
          </a:p>
          <a:p>
            <a:r>
              <a:rPr lang="es-ES" dirty="0"/>
              <a:t>$color2 = "Green";</a:t>
            </a:r>
          </a:p>
          <a:p>
            <a:r>
              <a:rPr lang="es-ES" dirty="0"/>
              <a:t>$color3 = "Blue";</a:t>
            </a:r>
          </a:p>
          <a:p>
            <a:endParaRPr lang="es-ES" dirty="0"/>
          </a:p>
          <a:p>
            <a:r>
              <a:rPr lang="es-ES" dirty="0"/>
              <a:t>echo $color1;</a:t>
            </a:r>
          </a:p>
          <a:p>
            <a:r>
              <a:rPr lang="es-ES" dirty="0"/>
              <a:t>echo "&lt;</a:t>
            </a:r>
            <a:r>
              <a:rPr lang="es-ES" dirty="0" err="1"/>
              <a:t>br</a:t>
            </a:r>
            <a:r>
              <a:rPr lang="es-ES" dirty="0"/>
              <a:t>&gt;";</a:t>
            </a:r>
          </a:p>
          <a:p>
            <a:endParaRPr lang="es-ES" dirty="0"/>
          </a:p>
          <a:p>
            <a:r>
              <a:rPr lang="es-ES" dirty="0"/>
              <a:t>echo $color2;</a:t>
            </a:r>
          </a:p>
          <a:p>
            <a:r>
              <a:rPr lang="es-ES" dirty="0"/>
              <a:t>echo "&lt;</a:t>
            </a:r>
            <a:r>
              <a:rPr lang="es-ES" dirty="0" err="1"/>
              <a:t>br</a:t>
            </a:r>
            <a:r>
              <a:rPr lang="es-ES" dirty="0"/>
              <a:t>&gt;";</a:t>
            </a:r>
          </a:p>
          <a:p>
            <a:endParaRPr lang="es-ES" dirty="0"/>
          </a:p>
          <a:p>
            <a:r>
              <a:rPr lang="es-ES" dirty="0"/>
              <a:t>echo $color3;</a:t>
            </a:r>
          </a:p>
          <a:p>
            <a:r>
              <a:rPr lang="es-ES" dirty="0"/>
              <a:t>?&gt;</a:t>
            </a:r>
            <a:endParaRPr lang="en-US" dirty="0"/>
          </a:p>
        </p:txBody>
      </p:sp>
      <p:sp>
        <p:nvSpPr>
          <p:cNvPr id="4" name="Rectangle 3"/>
          <p:cNvSpPr/>
          <p:nvPr/>
        </p:nvSpPr>
        <p:spPr>
          <a:xfrm>
            <a:off x="4038600" y="5486400"/>
            <a:ext cx="3889655" cy="369332"/>
          </a:xfrm>
          <a:prstGeom prst="rect">
            <a:avLst/>
          </a:prstGeom>
        </p:spPr>
        <p:txBody>
          <a:bodyPr wrap="none">
            <a:spAutoFit/>
          </a:bodyPr>
          <a:lstStyle/>
          <a:p>
            <a:r>
              <a:rPr lang="en-US" dirty="0"/>
              <a:t>$colors = array("Red", "Green", "Blue");</a:t>
            </a:r>
          </a:p>
        </p:txBody>
      </p:sp>
    </p:spTree>
    <p:extLst>
      <p:ext uri="{BB962C8B-B14F-4D97-AF65-F5344CB8AC3E}">
        <p14:creationId xmlns:p14="http://schemas.microsoft.com/office/powerpoint/2010/main" val="2034130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2317942" cy="369332"/>
          </a:xfrm>
          <a:prstGeom prst="rect">
            <a:avLst/>
          </a:prstGeom>
        </p:spPr>
        <p:txBody>
          <a:bodyPr wrap="none">
            <a:spAutoFit/>
          </a:bodyPr>
          <a:lstStyle/>
          <a:p>
            <a:pPr fontAlgn="base"/>
            <a:r>
              <a:rPr lang="en-US" b="1" dirty="0"/>
              <a:t>Types of Arrays in PHP</a:t>
            </a:r>
          </a:p>
        </p:txBody>
      </p:sp>
      <p:sp>
        <p:nvSpPr>
          <p:cNvPr id="3" name="Rectangle 2"/>
          <p:cNvSpPr/>
          <p:nvPr/>
        </p:nvSpPr>
        <p:spPr>
          <a:xfrm>
            <a:off x="685800" y="914400"/>
            <a:ext cx="7543800" cy="1477328"/>
          </a:xfrm>
          <a:prstGeom prst="rect">
            <a:avLst/>
          </a:prstGeom>
        </p:spPr>
        <p:txBody>
          <a:bodyPr wrap="square">
            <a:spAutoFit/>
          </a:bodyPr>
          <a:lstStyle/>
          <a:p>
            <a:r>
              <a:rPr lang="en-US" b="1" dirty="0"/>
              <a:t>Indexed array</a:t>
            </a:r>
            <a:r>
              <a:rPr lang="en-US" dirty="0"/>
              <a:t> — An array with a numeric key</a:t>
            </a:r>
            <a:r>
              <a:rPr lang="en-US" dirty="0" smtClean="0"/>
              <a:t>.</a:t>
            </a:r>
          </a:p>
          <a:p>
            <a:endParaRPr lang="en-US" dirty="0"/>
          </a:p>
          <a:p>
            <a:r>
              <a:rPr lang="en-US" b="1" dirty="0"/>
              <a:t>Associative array</a:t>
            </a:r>
            <a:r>
              <a:rPr lang="en-US" dirty="0"/>
              <a:t> — An array where each key has its own specific value</a:t>
            </a:r>
            <a:r>
              <a:rPr lang="en-US" dirty="0" smtClean="0"/>
              <a:t>.</a:t>
            </a:r>
          </a:p>
          <a:p>
            <a:endParaRPr lang="en-US" dirty="0"/>
          </a:p>
          <a:p>
            <a:r>
              <a:rPr lang="en-US" b="1" dirty="0"/>
              <a:t>Multidimensional array</a:t>
            </a:r>
            <a:r>
              <a:rPr lang="en-US" dirty="0"/>
              <a:t> — An array containing one or more arrays within itself.</a:t>
            </a:r>
          </a:p>
        </p:txBody>
      </p:sp>
      <p:sp>
        <p:nvSpPr>
          <p:cNvPr id="4" name="Rectangle 3"/>
          <p:cNvSpPr/>
          <p:nvPr/>
        </p:nvSpPr>
        <p:spPr>
          <a:xfrm>
            <a:off x="685800" y="3810000"/>
            <a:ext cx="4572000" cy="1754326"/>
          </a:xfrm>
          <a:prstGeom prst="rect">
            <a:avLst/>
          </a:prstGeom>
        </p:spPr>
        <p:txBody>
          <a:bodyPr>
            <a:spAutoFit/>
          </a:bodyPr>
          <a:lstStyle/>
          <a:p>
            <a:r>
              <a:rPr lang="en-US" dirty="0"/>
              <a:t>&lt;?</a:t>
            </a:r>
            <a:r>
              <a:rPr lang="en-US" dirty="0" err="1"/>
              <a:t>php</a:t>
            </a:r>
            <a:endParaRPr lang="en-US" dirty="0"/>
          </a:p>
          <a:p>
            <a:r>
              <a:rPr lang="en-US" dirty="0"/>
              <a:t>$colors = array("Red", "Green", "Blue");</a:t>
            </a:r>
          </a:p>
          <a:p>
            <a:endParaRPr lang="en-US" dirty="0"/>
          </a:p>
          <a:p>
            <a:r>
              <a:rPr lang="en-US" dirty="0"/>
              <a:t>// Printing array structure</a:t>
            </a:r>
          </a:p>
          <a:p>
            <a:r>
              <a:rPr lang="en-US" dirty="0" err="1"/>
              <a:t>print_r</a:t>
            </a:r>
            <a:r>
              <a:rPr lang="en-US" dirty="0"/>
              <a:t>($colors);</a:t>
            </a:r>
          </a:p>
          <a:p>
            <a:r>
              <a:rPr lang="en-US" dirty="0"/>
              <a:t>?&gt;</a:t>
            </a:r>
          </a:p>
        </p:txBody>
      </p:sp>
      <p:sp>
        <p:nvSpPr>
          <p:cNvPr id="5" name="Rectangle 4"/>
          <p:cNvSpPr/>
          <p:nvPr/>
        </p:nvSpPr>
        <p:spPr>
          <a:xfrm>
            <a:off x="685800" y="5564326"/>
            <a:ext cx="7924800" cy="646331"/>
          </a:xfrm>
          <a:prstGeom prst="rect">
            <a:avLst/>
          </a:prstGeom>
          <a:solidFill>
            <a:schemeClr val="tx2">
              <a:lumMod val="20000"/>
              <a:lumOff val="80000"/>
            </a:schemeClr>
          </a:solidFill>
        </p:spPr>
        <p:txBody>
          <a:bodyPr wrap="square">
            <a:spAutoFit/>
          </a:bodyPr>
          <a:lstStyle/>
          <a:p>
            <a:r>
              <a:rPr lang="en-US" b="1" dirty="0"/>
              <a:t>Note:</a:t>
            </a:r>
            <a:r>
              <a:rPr lang="en-US" dirty="0"/>
              <a:t> In an indexed or numeric array, the indexes are automatically assigned and start with 0, and the values can be any data type.</a:t>
            </a:r>
          </a:p>
        </p:txBody>
      </p:sp>
    </p:spTree>
    <p:extLst>
      <p:ext uri="{BB962C8B-B14F-4D97-AF65-F5344CB8AC3E}">
        <p14:creationId xmlns:p14="http://schemas.microsoft.com/office/powerpoint/2010/main" val="18281541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3076740" cy="369332"/>
          </a:xfrm>
          <a:prstGeom prst="rect">
            <a:avLst/>
          </a:prstGeom>
        </p:spPr>
        <p:txBody>
          <a:bodyPr wrap="none">
            <a:spAutoFit/>
          </a:bodyPr>
          <a:lstStyle/>
          <a:p>
            <a:r>
              <a:rPr lang="en-US" dirty="0" smtClean="0"/>
              <a:t> indexes are assigned manually</a:t>
            </a:r>
            <a:endParaRPr lang="en-US" dirty="0"/>
          </a:p>
        </p:txBody>
      </p:sp>
      <p:sp>
        <p:nvSpPr>
          <p:cNvPr id="3" name="Rectangle 2"/>
          <p:cNvSpPr/>
          <p:nvPr/>
        </p:nvSpPr>
        <p:spPr>
          <a:xfrm>
            <a:off x="609600" y="685800"/>
            <a:ext cx="4572000" cy="2308324"/>
          </a:xfrm>
          <a:prstGeom prst="rect">
            <a:avLst/>
          </a:prstGeom>
        </p:spPr>
        <p:txBody>
          <a:bodyPr>
            <a:spAutoFit/>
          </a:bodyPr>
          <a:lstStyle/>
          <a:p>
            <a:r>
              <a:rPr lang="en-US" dirty="0"/>
              <a:t>&lt;?</a:t>
            </a:r>
            <a:r>
              <a:rPr lang="en-US" dirty="0" err="1"/>
              <a:t>php</a:t>
            </a:r>
            <a:endParaRPr lang="en-US" dirty="0"/>
          </a:p>
          <a:p>
            <a:r>
              <a:rPr lang="en-US" dirty="0"/>
              <a:t>$colors[0] = "Red"; </a:t>
            </a:r>
          </a:p>
          <a:p>
            <a:r>
              <a:rPr lang="en-US" dirty="0"/>
              <a:t>$colors[1] = "Green"; </a:t>
            </a:r>
          </a:p>
          <a:p>
            <a:r>
              <a:rPr lang="en-US" dirty="0"/>
              <a:t>$colors[2] = "Blue";</a:t>
            </a:r>
          </a:p>
          <a:p>
            <a:endParaRPr lang="en-US" dirty="0"/>
          </a:p>
          <a:p>
            <a:r>
              <a:rPr lang="en-US" dirty="0"/>
              <a:t>// Printing array structure</a:t>
            </a:r>
          </a:p>
          <a:p>
            <a:r>
              <a:rPr lang="en-US" dirty="0" err="1"/>
              <a:t>print_r</a:t>
            </a:r>
            <a:r>
              <a:rPr lang="en-US" dirty="0"/>
              <a:t>($colors); </a:t>
            </a:r>
          </a:p>
          <a:p>
            <a:r>
              <a:rPr lang="en-US" dirty="0"/>
              <a:t>?&gt;</a:t>
            </a:r>
          </a:p>
        </p:txBody>
      </p:sp>
      <p:sp>
        <p:nvSpPr>
          <p:cNvPr id="4" name="Rectangle 3"/>
          <p:cNvSpPr/>
          <p:nvPr/>
        </p:nvSpPr>
        <p:spPr>
          <a:xfrm>
            <a:off x="1295400" y="3033317"/>
            <a:ext cx="1912190" cy="369332"/>
          </a:xfrm>
          <a:prstGeom prst="rect">
            <a:avLst/>
          </a:prstGeom>
        </p:spPr>
        <p:txBody>
          <a:bodyPr wrap="none">
            <a:spAutoFit/>
          </a:bodyPr>
          <a:lstStyle/>
          <a:p>
            <a:pPr fontAlgn="base"/>
            <a:r>
              <a:rPr lang="en-US" b="1" dirty="0"/>
              <a:t>Associative Arrays</a:t>
            </a:r>
          </a:p>
        </p:txBody>
      </p:sp>
      <p:sp>
        <p:nvSpPr>
          <p:cNvPr id="5" name="Rectangle 4"/>
          <p:cNvSpPr/>
          <p:nvPr/>
        </p:nvSpPr>
        <p:spPr>
          <a:xfrm>
            <a:off x="1371600" y="3402649"/>
            <a:ext cx="7467600" cy="646331"/>
          </a:xfrm>
          <a:prstGeom prst="rect">
            <a:avLst/>
          </a:prstGeom>
        </p:spPr>
        <p:txBody>
          <a:bodyPr wrap="square">
            <a:spAutoFit/>
          </a:bodyPr>
          <a:lstStyle/>
          <a:p>
            <a:r>
              <a:rPr lang="en-US" dirty="0"/>
              <a:t>In an associative array, the keys assigned to values can be arbitrary and user defined strings.</a:t>
            </a:r>
          </a:p>
        </p:txBody>
      </p:sp>
      <p:sp>
        <p:nvSpPr>
          <p:cNvPr id="6" name="Rectangle 5"/>
          <p:cNvSpPr/>
          <p:nvPr/>
        </p:nvSpPr>
        <p:spPr>
          <a:xfrm>
            <a:off x="1371600" y="4444663"/>
            <a:ext cx="7391400" cy="1754326"/>
          </a:xfrm>
          <a:prstGeom prst="rect">
            <a:avLst/>
          </a:prstGeom>
        </p:spPr>
        <p:txBody>
          <a:bodyPr wrap="square">
            <a:spAutoFit/>
          </a:bodyPr>
          <a:lstStyle/>
          <a:p>
            <a:r>
              <a:rPr lang="en-US" dirty="0"/>
              <a:t>&lt;?</a:t>
            </a:r>
            <a:r>
              <a:rPr lang="en-US" dirty="0" err="1"/>
              <a:t>php</a:t>
            </a:r>
            <a:endParaRPr lang="en-US" dirty="0"/>
          </a:p>
          <a:p>
            <a:r>
              <a:rPr lang="en-US" dirty="0"/>
              <a:t>$ages = array("Peter"=&gt;22, "Clark"=&gt;32, "John"=&gt;28);</a:t>
            </a:r>
          </a:p>
          <a:p>
            <a:endParaRPr lang="en-US" dirty="0"/>
          </a:p>
          <a:p>
            <a:r>
              <a:rPr lang="en-US" dirty="0"/>
              <a:t>// Printing array structure</a:t>
            </a:r>
          </a:p>
          <a:p>
            <a:r>
              <a:rPr lang="en-US" dirty="0" err="1"/>
              <a:t>print_r</a:t>
            </a:r>
            <a:r>
              <a:rPr lang="en-US" dirty="0"/>
              <a:t>($ages); </a:t>
            </a:r>
          </a:p>
          <a:p>
            <a:r>
              <a:rPr lang="en-US" dirty="0"/>
              <a:t>?&gt;</a:t>
            </a:r>
          </a:p>
        </p:txBody>
      </p:sp>
    </p:spTree>
    <p:extLst>
      <p:ext uri="{BB962C8B-B14F-4D97-AF65-F5344CB8AC3E}">
        <p14:creationId xmlns:p14="http://schemas.microsoft.com/office/powerpoint/2010/main" val="877329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62000"/>
            <a:ext cx="8001000" cy="646331"/>
          </a:xfrm>
          <a:prstGeom prst="rect">
            <a:avLst/>
          </a:prstGeom>
        </p:spPr>
        <p:txBody>
          <a:bodyPr wrap="square">
            <a:spAutoFit/>
          </a:bodyPr>
          <a:lstStyle/>
          <a:p>
            <a:r>
              <a:rPr lang="en-US" dirty="0"/>
              <a:t>Install </a:t>
            </a:r>
            <a:r>
              <a:rPr lang="en-US" dirty="0" err="1"/>
              <a:t>Wampserver</a:t>
            </a:r>
            <a:r>
              <a:rPr lang="en-US" dirty="0"/>
              <a:t> or XAMPP on your PC to quickly create web applications with Apache, PHP and a MySQL database.</a:t>
            </a:r>
          </a:p>
        </p:txBody>
      </p:sp>
      <p:sp>
        <p:nvSpPr>
          <p:cNvPr id="3" name="Rectangle 2"/>
          <p:cNvSpPr/>
          <p:nvPr/>
        </p:nvSpPr>
        <p:spPr>
          <a:xfrm>
            <a:off x="381000" y="2413338"/>
            <a:ext cx="8382000" cy="2308324"/>
          </a:xfrm>
          <a:prstGeom prst="rect">
            <a:avLst/>
          </a:prstGeom>
        </p:spPr>
        <p:txBody>
          <a:bodyPr wrap="square">
            <a:spAutoFit/>
          </a:bodyPr>
          <a:lstStyle/>
          <a:p>
            <a:pPr fontAlgn="base"/>
            <a:r>
              <a:rPr lang="en-US" dirty="0"/>
              <a:t>PHP script execute on a web server running PHP. So before you start writing any PHP program you need the following program installed on your computer</a:t>
            </a:r>
            <a:r>
              <a:rPr lang="en-US" dirty="0" smtClean="0"/>
              <a:t>.</a:t>
            </a:r>
          </a:p>
          <a:p>
            <a:pPr fontAlgn="base"/>
            <a:endParaRPr lang="en-US" dirty="0"/>
          </a:p>
          <a:p>
            <a:r>
              <a:rPr lang="en-US" dirty="0"/>
              <a:t>The Apache Web </a:t>
            </a:r>
            <a:r>
              <a:rPr lang="en-US" dirty="0" smtClean="0"/>
              <a:t>server</a:t>
            </a:r>
          </a:p>
          <a:p>
            <a:endParaRPr lang="en-US" dirty="0"/>
          </a:p>
          <a:p>
            <a:r>
              <a:rPr lang="en-US" dirty="0"/>
              <a:t>The PHP </a:t>
            </a:r>
            <a:r>
              <a:rPr lang="en-US" dirty="0" smtClean="0"/>
              <a:t>engine</a:t>
            </a:r>
          </a:p>
          <a:p>
            <a:endParaRPr lang="en-US" dirty="0"/>
          </a:p>
          <a:p>
            <a:r>
              <a:rPr lang="en-US" dirty="0"/>
              <a:t>The MySQL database server</a:t>
            </a:r>
          </a:p>
        </p:txBody>
      </p:sp>
    </p:spTree>
    <p:extLst>
      <p:ext uri="{BB962C8B-B14F-4D97-AF65-F5344CB8AC3E}">
        <p14:creationId xmlns:p14="http://schemas.microsoft.com/office/powerpoint/2010/main" val="1047795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62000"/>
            <a:ext cx="6248400" cy="2308324"/>
          </a:xfrm>
          <a:prstGeom prst="rect">
            <a:avLst/>
          </a:prstGeom>
        </p:spPr>
        <p:txBody>
          <a:bodyPr wrap="square">
            <a:spAutoFit/>
          </a:bodyPr>
          <a:lstStyle/>
          <a:p>
            <a:r>
              <a:rPr lang="en-US" dirty="0"/>
              <a:t>&lt;?</a:t>
            </a:r>
            <a:r>
              <a:rPr lang="en-US" dirty="0" err="1"/>
              <a:t>php</a:t>
            </a:r>
            <a:endParaRPr lang="en-US" dirty="0"/>
          </a:p>
          <a:p>
            <a:r>
              <a:rPr lang="en-US" dirty="0"/>
              <a:t>$ages["Peter"] = "22";</a:t>
            </a:r>
          </a:p>
          <a:p>
            <a:r>
              <a:rPr lang="en-US" dirty="0"/>
              <a:t>$ages["Clark"] = "32";</a:t>
            </a:r>
          </a:p>
          <a:p>
            <a:r>
              <a:rPr lang="en-US" dirty="0"/>
              <a:t>$ages["John"] = "28";</a:t>
            </a:r>
          </a:p>
          <a:p>
            <a:endParaRPr lang="en-US" dirty="0"/>
          </a:p>
          <a:p>
            <a:r>
              <a:rPr lang="en-US" dirty="0"/>
              <a:t>// Printing array structure</a:t>
            </a:r>
          </a:p>
          <a:p>
            <a:r>
              <a:rPr lang="en-US" dirty="0" err="1"/>
              <a:t>print_r</a:t>
            </a:r>
            <a:r>
              <a:rPr lang="en-US" dirty="0"/>
              <a:t>($ages); </a:t>
            </a:r>
          </a:p>
          <a:p>
            <a:r>
              <a:rPr lang="en-US" dirty="0"/>
              <a:t>?&gt;</a:t>
            </a:r>
          </a:p>
        </p:txBody>
      </p:sp>
      <p:sp>
        <p:nvSpPr>
          <p:cNvPr id="3" name="Rectangle 2"/>
          <p:cNvSpPr/>
          <p:nvPr/>
        </p:nvSpPr>
        <p:spPr>
          <a:xfrm>
            <a:off x="0" y="39469"/>
            <a:ext cx="8991600" cy="646331"/>
          </a:xfrm>
          <a:prstGeom prst="rect">
            <a:avLst/>
          </a:prstGeom>
        </p:spPr>
        <p:txBody>
          <a:bodyPr wrap="square">
            <a:spAutoFit/>
          </a:bodyPr>
          <a:lstStyle/>
          <a:p>
            <a:r>
              <a:rPr lang="en-US" dirty="0"/>
              <a:t>The following example is equivalent to the previous example, but shows a different way of creating associative arrays:</a:t>
            </a:r>
          </a:p>
        </p:txBody>
      </p:sp>
    </p:spTree>
    <p:extLst>
      <p:ext uri="{BB962C8B-B14F-4D97-AF65-F5344CB8AC3E}">
        <p14:creationId xmlns:p14="http://schemas.microsoft.com/office/powerpoint/2010/main" val="27052316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2531975" cy="369332"/>
          </a:xfrm>
          <a:prstGeom prst="rect">
            <a:avLst/>
          </a:prstGeom>
        </p:spPr>
        <p:txBody>
          <a:bodyPr wrap="none">
            <a:spAutoFit/>
          </a:bodyPr>
          <a:lstStyle/>
          <a:p>
            <a:pPr fontAlgn="base"/>
            <a:r>
              <a:rPr lang="en-US" b="1" dirty="0"/>
              <a:t>Multidimensional Arrays</a:t>
            </a:r>
          </a:p>
        </p:txBody>
      </p:sp>
      <p:sp>
        <p:nvSpPr>
          <p:cNvPr id="3" name="Rectangle 2"/>
          <p:cNvSpPr/>
          <p:nvPr/>
        </p:nvSpPr>
        <p:spPr>
          <a:xfrm>
            <a:off x="474574" y="623133"/>
            <a:ext cx="8517025" cy="923330"/>
          </a:xfrm>
          <a:prstGeom prst="rect">
            <a:avLst/>
          </a:prstGeom>
        </p:spPr>
        <p:txBody>
          <a:bodyPr wrap="square">
            <a:spAutoFit/>
          </a:bodyPr>
          <a:lstStyle/>
          <a:p>
            <a:r>
              <a:rPr lang="en-US" dirty="0"/>
              <a:t>The multidimensional array is an array in which each element can also be an array and each element in the sub-array can be an array or further contain array within itself and so on.</a:t>
            </a:r>
          </a:p>
        </p:txBody>
      </p:sp>
      <p:sp>
        <p:nvSpPr>
          <p:cNvPr id="4" name="Rectangle 3"/>
          <p:cNvSpPr/>
          <p:nvPr/>
        </p:nvSpPr>
        <p:spPr>
          <a:xfrm>
            <a:off x="1143000" y="1371600"/>
            <a:ext cx="7772400" cy="5355312"/>
          </a:xfrm>
          <a:prstGeom prst="rect">
            <a:avLst/>
          </a:prstGeom>
        </p:spPr>
        <p:txBody>
          <a:bodyPr wrap="square">
            <a:spAutoFit/>
          </a:bodyPr>
          <a:lstStyle/>
          <a:p>
            <a:r>
              <a:rPr lang="en-US" dirty="0"/>
              <a:t>&lt;?</a:t>
            </a:r>
            <a:r>
              <a:rPr lang="en-US" dirty="0" err="1"/>
              <a:t>php</a:t>
            </a:r>
            <a:endParaRPr lang="en-US" dirty="0"/>
          </a:p>
          <a:p>
            <a:r>
              <a:rPr lang="en-US" dirty="0"/>
              <a:t>// Define nested array</a:t>
            </a:r>
          </a:p>
          <a:p>
            <a:r>
              <a:rPr lang="en-US" dirty="0"/>
              <a:t>$contacts = array(</a:t>
            </a:r>
          </a:p>
          <a:p>
            <a:r>
              <a:rPr lang="en-US" dirty="0"/>
              <a:t>    array(</a:t>
            </a:r>
          </a:p>
          <a:p>
            <a:r>
              <a:rPr lang="en-US" dirty="0"/>
              <a:t>        "name" =&gt; "Peter Parker",</a:t>
            </a:r>
          </a:p>
          <a:p>
            <a:r>
              <a:rPr lang="en-US" dirty="0"/>
              <a:t>        "email" =&gt; "peterparker@mail.com",</a:t>
            </a:r>
          </a:p>
          <a:p>
            <a:r>
              <a:rPr lang="en-US" dirty="0"/>
              <a:t>    ),</a:t>
            </a:r>
          </a:p>
          <a:p>
            <a:r>
              <a:rPr lang="en-US" dirty="0"/>
              <a:t>    array(</a:t>
            </a:r>
          </a:p>
          <a:p>
            <a:r>
              <a:rPr lang="en-US" dirty="0"/>
              <a:t>        "name" =&gt; "Clark Kent",</a:t>
            </a:r>
          </a:p>
          <a:p>
            <a:r>
              <a:rPr lang="en-US" dirty="0"/>
              <a:t>        "email" =&gt; "clarkkent@mail.com",</a:t>
            </a:r>
          </a:p>
          <a:p>
            <a:r>
              <a:rPr lang="en-US" dirty="0"/>
              <a:t>    ),</a:t>
            </a:r>
          </a:p>
          <a:p>
            <a:r>
              <a:rPr lang="en-US" dirty="0"/>
              <a:t>    array(</a:t>
            </a:r>
          </a:p>
          <a:p>
            <a:r>
              <a:rPr lang="en-US" dirty="0"/>
              <a:t>        "name" =&gt; "Harry Potter",</a:t>
            </a:r>
          </a:p>
          <a:p>
            <a:r>
              <a:rPr lang="en-US" dirty="0"/>
              <a:t>        "email" =&gt; "harrypotter@mail.com",</a:t>
            </a:r>
          </a:p>
          <a:p>
            <a:r>
              <a:rPr lang="en-US" dirty="0"/>
              <a:t>    )</a:t>
            </a:r>
          </a:p>
          <a:p>
            <a:r>
              <a:rPr lang="en-US" dirty="0"/>
              <a:t>);</a:t>
            </a:r>
          </a:p>
          <a:p>
            <a:r>
              <a:rPr lang="en-US" dirty="0"/>
              <a:t>// Access nested value</a:t>
            </a:r>
          </a:p>
          <a:p>
            <a:r>
              <a:rPr lang="en-US" dirty="0"/>
              <a:t>echo "Peter Parker's Email-id is: " . $contacts[0]["email"];</a:t>
            </a:r>
          </a:p>
          <a:p>
            <a:r>
              <a:rPr lang="en-US" dirty="0"/>
              <a:t>?&gt;</a:t>
            </a:r>
          </a:p>
        </p:txBody>
      </p:sp>
    </p:spTree>
    <p:extLst>
      <p:ext uri="{BB962C8B-B14F-4D97-AF65-F5344CB8AC3E}">
        <p14:creationId xmlns:p14="http://schemas.microsoft.com/office/powerpoint/2010/main" val="21324506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3552511" cy="369332"/>
          </a:xfrm>
          <a:prstGeom prst="rect">
            <a:avLst/>
          </a:prstGeom>
        </p:spPr>
        <p:txBody>
          <a:bodyPr wrap="none">
            <a:spAutoFit/>
          </a:bodyPr>
          <a:lstStyle/>
          <a:p>
            <a:pPr fontAlgn="base"/>
            <a:r>
              <a:rPr lang="en-US" b="1" dirty="0"/>
              <a:t>Viewing Array Structure and Values</a:t>
            </a:r>
          </a:p>
        </p:txBody>
      </p:sp>
      <p:sp>
        <p:nvSpPr>
          <p:cNvPr id="3" name="Rectangle 1"/>
          <p:cNvSpPr>
            <a:spLocks noChangeArrowheads="1"/>
          </p:cNvSpPr>
          <p:nvPr/>
        </p:nvSpPr>
        <p:spPr bwMode="auto">
          <a:xfrm>
            <a:off x="250371" y="681390"/>
            <a:ext cx="8665029" cy="64633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You can see the structure and values of any array by using one of two statements — </a:t>
            </a:r>
            <a:r>
              <a:rPr kumimoji="0" lang="en-US" b="0" i="0" u="none" strike="noStrike" cap="none" normalizeH="0" baseline="0" dirty="0" err="1" smtClean="0">
                <a:ln>
                  <a:noFill/>
                </a:ln>
                <a:solidFill>
                  <a:srgbClr val="333333"/>
                </a:solidFill>
                <a:effectLst/>
                <a:latin typeface="Consolas" pitchFamily="49" charset="0"/>
                <a:cs typeface="Arial" pitchFamily="34" charset="0"/>
              </a:rPr>
              <a:t>var_dump</a:t>
            </a:r>
            <a:r>
              <a:rPr kumimoji="0" lang="en-US" b="0" i="0" u="none" strike="noStrike" cap="none" normalizeH="0" baseline="0" dirty="0" smtClean="0">
                <a:ln>
                  <a:noFill/>
                </a:ln>
                <a:solidFill>
                  <a:srgbClr val="333333"/>
                </a:solidFill>
                <a:effectLst/>
                <a:latin typeface="Consolas" pitchFamily="49" charset="0"/>
                <a:cs typeface="Arial"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or </a:t>
            </a:r>
            <a:r>
              <a:rPr kumimoji="0" lang="en-US" b="0" i="0" u="none" strike="noStrike" cap="none" normalizeH="0" baseline="0" dirty="0" err="1" smtClean="0">
                <a:ln>
                  <a:noFill/>
                </a:ln>
                <a:solidFill>
                  <a:srgbClr val="333333"/>
                </a:solidFill>
                <a:effectLst/>
                <a:latin typeface="Consolas" pitchFamily="49" charset="0"/>
                <a:cs typeface="Arial" pitchFamily="34" charset="0"/>
              </a:rPr>
              <a:t>print_r</a:t>
            </a:r>
            <a:r>
              <a:rPr kumimoji="0" lang="en-US" b="0" i="0" u="none" strike="noStrike" cap="none" normalizeH="0" baseline="0" dirty="0" smtClean="0">
                <a:ln>
                  <a:noFill/>
                </a:ln>
                <a:solidFill>
                  <a:srgbClr val="333333"/>
                </a:solidFill>
                <a:effectLst/>
                <a:latin typeface="Consolas" pitchFamily="49" charset="0"/>
                <a:cs typeface="Arial"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The </a:t>
            </a:r>
            <a:r>
              <a:rPr kumimoji="0" lang="en-US" b="0" i="0" u="none" strike="noStrike" cap="none" normalizeH="0" baseline="0" dirty="0" err="1" smtClean="0">
                <a:ln>
                  <a:noFill/>
                </a:ln>
                <a:solidFill>
                  <a:srgbClr val="333333"/>
                </a:solidFill>
                <a:effectLst/>
                <a:latin typeface="Consolas" pitchFamily="49" charset="0"/>
                <a:cs typeface="Arial" pitchFamily="34" charset="0"/>
              </a:rPr>
              <a:t>print_r</a:t>
            </a:r>
            <a:r>
              <a:rPr kumimoji="0" lang="en-US" b="0" i="0" u="none" strike="noStrike" cap="none" normalizeH="0" baseline="0" dirty="0" smtClean="0">
                <a:ln>
                  <a:noFill/>
                </a:ln>
                <a:solidFill>
                  <a:srgbClr val="333333"/>
                </a:solidFill>
                <a:effectLst/>
                <a:latin typeface="Consolas" pitchFamily="49" charset="0"/>
                <a:cs typeface="Arial"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statement</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4" name="Rectangle 3"/>
          <p:cNvSpPr/>
          <p:nvPr/>
        </p:nvSpPr>
        <p:spPr>
          <a:xfrm>
            <a:off x="381000" y="1676400"/>
            <a:ext cx="4953000" cy="2308324"/>
          </a:xfrm>
          <a:prstGeom prst="rect">
            <a:avLst/>
          </a:prstGeom>
        </p:spPr>
        <p:txBody>
          <a:bodyPr wrap="square">
            <a:spAutoFit/>
          </a:bodyPr>
          <a:lstStyle/>
          <a:p>
            <a:r>
              <a:rPr lang="en-US" dirty="0"/>
              <a:t>&lt;?</a:t>
            </a:r>
            <a:r>
              <a:rPr lang="en-US" dirty="0" err="1"/>
              <a:t>php</a:t>
            </a:r>
            <a:endParaRPr lang="en-US" dirty="0"/>
          </a:p>
          <a:p>
            <a:r>
              <a:rPr lang="en-US" dirty="0"/>
              <a:t>// Define array</a:t>
            </a:r>
          </a:p>
          <a:p>
            <a:r>
              <a:rPr lang="en-US" dirty="0"/>
              <a:t>$cities = array("London", "Paris", "New York");</a:t>
            </a:r>
          </a:p>
          <a:p>
            <a:r>
              <a:rPr lang="en-US" dirty="0"/>
              <a:t> </a:t>
            </a:r>
          </a:p>
          <a:p>
            <a:r>
              <a:rPr lang="en-US" dirty="0"/>
              <a:t>// Display the cities array</a:t>
            </a:r>
          </a:p>
          <a:p>
            <a:r>
              <a:rPr lang="en-US" dirty="0" err="1"/>
              <a:t>Print_r</a:t>
            </a:r>
            <a:r>
              <a:rPr lang="en-US" dirty="0"/>
              <a:t>($cities);</a:t>
            </a:r>
          </a:p>
          <a:p>
            <a:r>
              <a:rPr lang="en-US" dirty="0" smtClean="0"/>
              <a:t>?&gt;</a:t>
            </a:r>
          </a:p>
          <a:p>
            <a:r>
              <a:rPr lang="en-US" b="1" dirty="0" smtClean="0"/>
              <a:t>OUTPUT</a:t>
            </a:r>
            <a:endParaRPr lang="en-US" b="1" dirty="0"/>
          </a:p>
        </p:txBody>
      </p:sp>
      <p:sp>
        <p:nvSpPr>
          <p:cNvPr id="5" name="Rectangle 4"/>
          <p:cNvSpPr/>
          <p:nvPr/>
        </p:nvSpPr>
        <p:spPr>
          <a:xfrm>
            <a:off x="353291" y="3889975"/>
            <a:ext cx="5867400" cy="369332"/>
          </a:xfrm>
          <a:prstGeom prst="rect">
            <a:avLst/>
          </a:prstGeom>
        </p:spPr>
        <p:txBody>
          <a:bodyPr wrap="square">
            <a:spAutoFit/>
          </a:bodyPr>
          <a:lstStyle/>
          <a:p>
            <a:r>
              <a:rPr lang="en-US" dirty="0"/>
              <a:t>Array ( [0] =&gt; London [1] =&gt; Paris [2] =&gt; New York )</a:t>
            </a:r>
          </a:p>
        </p:txBody>
      </p:sp>
      <p:sp>
        <p:nvSpPr>
          <p:cNvPr id="6" name="Rectangle 5"/>
          <p:cNvSpPr/>
          <p:nvPr/>
        </p:nvSpPr>
        <p:spPr>
          <a:xfrm>
            <a:off x="1970219" y="4419600"/>
            <a:ext cx="1947777" cy="369332"/>
          </a:xfrm>
          <a:prstGeom prst="rect">
            <a:avLst/>
          </a:prstGeom>
        </p:spPr>
        <p:txBody>
          <a:bodyPr wrap="none">
            <a:spAutoFit/>
          </a:bodyPr>
          <a:lstStyle/>
          <a:p>
            <a:r>
              <a:rPr lang="en-US" dirty="0" err="1"/>
              <a:t>var_dump</a:t>
            </a:r>
            <a:r>
              <a:rPr lang="en-US" dirty="0"/>
              <a:t>($cities);</a:t>
            </a:r>
          </a:p>
        </p:txBody>
      </p:sp>
      <p:sp>
        <p:nvSpPr>
          <p:cNvPr id="7" name="Rectangle 6"/>
          <p:cNvSpPr/>
          <p:nvPr/>
        </p:nvSpPr>
        <p:spPr>
          <a:xfrm>
            <a:off x="353291" y="4876800"/>
            <a:ext cx="8562109" cy="369332"/>
          </a:xfrm>
          <a:prstGeom prst="rect">
            <a:avLst/>
          </a:prstGeom>
        </p:spPr>
        <p:txBody>
          <a:bodyPr wrap="square">
            <a:spAutoFit/>
          </a:bodyPr>
          <a:lstStyle/>
          <a:p>
            <a:r>
              <a:rPr lang="en-US" dirty="0"/>
              <a:t>array(3) { [0]=&gt; string(6) "London" [1]=&gt; string(5) "Paris" [2]=&gt; string(8) "New York" }</a:t>
            </a:r>
          </a:p>
        </p:txBody>
      </p:sp>
      <p:sp>
        <p:nvSpPr>
          <p:cNvPr id="8" name="Rectangle 7"/>
          <p:cNvSpPr/>
          <p:nvPr/>
        </p:nvSpPr>
        <p:spPr>
          <a:xfrm>
            <a:off x="449092" y="5486400"/>
            <a:ext cx="8237707" cy="646331"/>
          </a:xfrm>
          <a:prstGeom prst="rect">
            <a:avLst/>
          </a:prstGeom>
        </p:spPr>
        <p:txBody>
          <a:bodyPr wrap="square">
            <a:spAutoFit/>
          </a:bodyPr>
          <a:lstStyle/>
          <a:p>
            <a:r>
              <a:rPr lang="en-US" dirty="0"/>
              <a:t>This output shows the data type of each element, such as a string of 6 characters, in addition to the key and value.</a:t>
            </a:r>
          </a:p>
        </p:txBody>
      </p:sp>
    </p:spTree>
    <p:extLst>
      <p:ext uri="{BB962C8B-B14F-4D97-AF65-F5344CB8AC3E}">
        <p14:creationId xmlns:p14="http://schemas.microsoft.com/office/powerpoint/2010/main" val="21232299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3309817" cy="369332"/>
          </a:xfrm>
          <a:prstGeom prst="rect">
            <a:avLst/>
          </a:prstGeom>
        </p:spPr>
        <p:txBody>
          <a:bodyPr wrap="none">
            <a:spAutoFit/>
          </a:bodyPr>
          <a:lstStyle/>
          <a:p>
            <a:pPr fontAlgn="base"/>
            <a:r>
              <a:rPr lang="en-US" b="1" dirty="0"/>
              <a:t>PHP Functions For Sorting Arrays</a:t>
            </a:r>
          </a:p>
        </p:txBody>
      </p:sp>
      <p:sp>
        <p:nvSpPr>
          <p:cNvPr id="3" name="Rectangle 1"/>
          <p:cNvSpPr>
            <a:spLocks noChangeArrowheads="1"/>
          </p:cNvSpPr>
          <p:nvPr/>
        </p:nvSpPr>
        <p:spPr bwMode="auto">
          <a:xfrm>
            <a:off x="491836" y="521732"/>
            <a:ext cx="6597512" cy="2164945"/>
          </a:xfrm>
          <a:prstGeom prst="rect">
            <a:avLst/>
          </a:prstGeom>
          <a:noFill/>
          <a:ln>
            <a:noFill/>
          </a:ln>
          <a:effectLst/>
        </p:spPr>
        <p:txBody>
          <a:bodyPr vert="horz" wrap="none" lIns="0" tIns="0" rIns="0" bIns="223767"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sort()</a:t>
            </a:r>
            <a:r>
              <a:rPr kumimoji="0" lang="en-US" b="0" i="0" u="none" strike="noStrike" cap="none" normalizeH="0" baseline="0" dirty="0" smtClean="0">
                <a:ln>
                  <a:noFill/>
                </a:ln>
                <a:solidFill>
                  <a:srgbClr val="414141"/>
                </a:solidFill>
                <a:effectLst/>
                <a:latin typeface="Segoe UI" pitchFamily="34" charset="0"/>
                <a:cs typeface="Segoe UI" pitchFamily="34" charset="0"/>
              </a:rPr>
              <a:t> and </a:t>
            </a:r>
            <a:r>
              <a:rPr kumimoji="0" lang="en-US" b="0" i="0" u="none" strike="noStrike" cap="none" normalizeH="0" baseline="0" dirty="0" err="1" smtClean="0">
                <a:ln>
                  <a:noFill/>
                </a:ln>
                <a:solidFill>
                  <a:srgbClr val="333333"/>
                </a:solidFill>
                <a:effectLst/>
                <a:latin typeface="Consolas" pitchFamily="49" charset="0"/>
                <a:cs typeface="Segoe UI" pitchFamily="34" charset="0"/>
              </a:rPr>
              <a:t>rsort</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 For sorting indexed arrays</a:t>
            </a:r>
          </a:p>
          <a:p>
            <a:pPr marL="0" marR="0" lvl="0" indent="0" algn="l"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smtClean="0">
              <a:ln>
                <a:noFill/>
              </a:ln>
              <a:solidFill>
                <a:srgbClr val="414141"/>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err="1" smtClean="0">
                <a:ln>
                  <a:noFill/>
                </a:ln>
                <a:solidFill>
                  <a:srgbClr val="333333"/>
                </a:solidFill>
                <a:effectLst/>
                <a:latin typeface="Consolas" pitchFamily="49" charset="0"/>
                <a:cs typeface="Segoe UI" pitchFamily="34" charset="0"/>
              </a:rPr>
              <a:t>asort</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and </a:t>
            </a:r>
            <a:r>
              <a:rPr kumimoji="0" lang="en-US" b="0" i="0" u="none" strike="noStrike" cap="none" normalizeH="0" baseline="0" dirty="0" err="1" smtClean="0">
                <a:ln>
                  <a:noFill/>
                </a:ln>
                <a:solidFill>
                  <a:srgbClr val="333333"/>
                </a:solidFill>
                <a:effectLst/>
                <a:latin typeface="Consolas" pitchFamily="49" charset="0"/>
                <a:cs typeface="Segoe UI" pitchFamily="34" charset="0"/>
              </a:rPr>
              <a:t>arsort</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 For sorting associative arrays by value</a:t>
            </a:r>
          </a:p>
          <a:p>
            <a:pPr marL="0" marR="0" lvl="0" indent="0" algn="l"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smtClean="0">
              <a:ln>
                <a:noFill/>
              </a:ln>
              <a:solidFill>
                <a:srgbClr val="414141"/>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err="1" smtClean="0">
                <a:ln>
                  <a:noFill/>
                </a:ln>
                <a:solidFill>
                  <a:srgbClr val="333333"/>
                </a:solidFill>
                <a:effectLst/>
                <a:latin typeface="Consolas" pitchFamily="49" charset="0"/>
                <a:cs typeface="Segoe UI" pitchFamily="34" charset="0"/>
              </a:rPr>
              <a:t>ksort</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and </a:t>
            </a:r>
            <a:r>
              <a:rPr kumimoji="0" lang="en-US" b="0" i="0" u="none" strike="noStrike" cap="none" normalizeH="0" baseline="0" dirty="0" err="1" smtClean="0">
                <a:ln>
                  <a:noFill/>
                </a:ln>
                <a:solidFill>
                  <a:srgbClr val="333333"/>
                </a:solidFill>
                <a:effectLst/>
                <a:latin typeface="Consolas" pitchFamily="49" charset="0"/>
                <a:cs typeface="Segoe UI" pitchFamily="34" charset="0"/>
              </a:rPr>
              <a:t>krsort</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 For sorting associative arrays by key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491836" y="2514600"/>
            <a:ext cx="4572000" cy="2585323"/>
          </a:xfrm>
          <a:prstGeom prst="rect">
            <a:avLst/>
          </a:prstGeom>
        </p:spPr>
        <p:txBody>
          <a:bodyPr>
            <a:spAutoFit/>
          </a:bodyPr>
          <a:lstStyle/>
          <a:p>
            <a:r>
              <a:rPr lang="en-US" dirty="0"/>
              <a:t>&lt;?</a:t>
            </a:r>
            <a:r>
              <a:rPr lang="en-US" dirty="0" err="1"/>
              <a:t>php</a:t>
            </a:r>
            <a:endParaRPr lang="en-US" dirty="0"/>
          </a:p>
          <a:p>
            <a:r>
              <a:rPr lang="en-US" dirty="0"/>
              <a:t>// Define array</a:t>
            </a:r>
          </a:p>
          <a:p>
            <a:r>
              <a:rPr lang="en-US" dirty="0"/>
              <a:t>$colors = array("Red", "Green", "Blue", "Yellow");</a:t>
            </a:r>
          </a:p>
          <a:p>
            <a:r>
              <a:rPr lang="en-US" dirty="0"/>
              <a:t> </a:t>
            </a:r>
          </a:p>
          <a:p>
            <a:r>
              <a:rPr lang="en-US" dirty="0"/>
              <a:t>// Sorting and printing array</a:t>
            </a:r>
          </a:p>
          <a:p>
            <a:r>
              <a:rPr lang="en-US" dirty="0"/>
              <a:t>sort($colors);</a:t>
            </a:r>
          </a:p>
          <a:p>
            <a:r>
              <a:rPr lang="en-US" dirty="0" err="1"/>
              <a:t>print_r</a:t>
            </a:r>
            <a:r>
              <a:rPr lang="en-US" dirty="0"/>
              <a:t>($colors);</a:t>
            </a:r>
          </a:p>
          <a:p>
            <a:r>
              <a:rPr lang="en-US" dirty="0"/>
              <a:t>?&gt;</a:t>
            </a:r>
          </a:p>
        </p:txBody>
      </p:sp>
      <p:sp>
        <p:nvSpPr>
          <p:cNvPr id="5" name="Rectangle 4"/>
          <p:cNvSpPr/>
          <p:nvPr/>
        </p:nvSpPr>
        <p:spPr>
          <a:xfrm>
            <a:off x="512618" y="5410200"/>
            <a:ext cx="6269182" cy="369332"/>
          </a:xfrm>
          <a:prstGeom prst="rect">
            <a:avLst/>
          </a:prstGeom>
        </p:spPr>
        <p:txBody>
          <a:bodyPr wrap="square">
            <a:spAutoFit/>
          </a:bodyPr>
          <a:lstStyle/>
          <a:p>
            <a:r>
              <a:rPr lang="en-US" dirty="0"/>
              <a:t>Array ( [0] =&gt; Blue [1] =&gt; Green [2] =&gt; Red [3] =&gt; Yellow )</a:t>
            </a:r>
          </a:p>
        </p:txBody>
      </p:sp>
    </p:spTree>
    <p:extLst>
      <p:ext uri="{BB962C8B-B14F-4D97-AF65-F5344CB8AC3E}">
        <p14:creationId xmlns:p14="http://schemas.microsoft.com/office/powerpoint/2010/main" val="28198297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4572000" cy="2308324"/>
          </a:xfrm>
          <a:prstGeom prst="rect">
            <a:avLst/>
          </a:prstGeom>
        </p:spPr>
        <p:txBody>
          <a:bodyPr>
            <a:spAutoFit/>
          </a:bodyPr>
          <a:lstStyle/>
          <a:p>
            <a:r>
              <a:rPr lang="en-US" dirty="0"/>
              <a:t>&lt;?</a:t>
            </a:r>
            <a:r>
              <a:rPr lang="en-US" dirty="0" err="1"/>
              <a:t>php</a:t>
            </a:r>
            <a:endParaRPr lang="en-US" dirty="0"/>
          </a:p>
          <a:p>
            <a:r>
              <a:rPr lang="en-US" dirty="0"/>
              <a:t>// Define array</a:t>
            </a:r>
          </a:p>
          <a:p>
            <a:r>
              <a:rPr lang="en-US" dirty="0"/>
              <a:t>$numbers = array(1, 2, 2.5, 4, 7, 10);</a:t>
            </a:r>
          </a:p>
          <a:p>
            <a:r>
              <a:rPr lang="en-US" dirty="0"/>
              <a:t> </a:t>
            </a:r>
          </a:p>
          <a:p>
            <a:r>
              <a:rPr lang="en-US" dirty="0"/>
              <a:t>// Sorting and printing array</a:t>
            </a:r>
          </a:p>
          <a:p>
            <a:r>
              <a:rPr lang="en-US" dirty="0"/>
              <a:t>sort($numbers);</a:t>
            </a:r>
          </a:p>
          <a:p>
            <a:r>
              <a:rPr lang="en-US" dirty="0" err="1"/>
              <a:t>print_r</a:t>
            </a:r>
            <a:r>
              <a:rPr lang="en-US" dirty="0"/>
              <a:t>($numbers);</a:t>
            </a:r>
          </a:p>
          <a:p>
            <a:r>
              <a:rPr lang="en-US" dirty="0"/>
              <a:t>?&gt;</a:t>
            </a:r>
          </a:p>
        </p:txBody>
      </p:sp>
      <p:sp>
        <p:nvSpPr>
          <p:cNvPr id="3" name="Rectangle 2"/>
          <p:cNvSpPr/>
          <p:nvPr/>
        </p:nvSpPr>
        <p:spPr>
          <a:xfrm>
            <a:off x="304800" y="2720325"/>
            <a:ext cx="6553200" cy="369332"/>
          </a:xfrm>
          <a:prstGeom prst="rect">
            <a:avLst/>
          </a:prstGeom>
        </p:spPr>
        <p:txBody>
          <a:bodyPr wrap="square">
            <a:spAutoFit/>
          </a:bodyPr>
          <a:lstStyle/>
          <a:p>
            <a:r>
              <a:rPr lang="en-US" dirty="0"/>
              <a:t>Array ( [0] =&gt; 1 [1] =&gt; 2 [2] =&gt; 2.5 [3] =&gt; 4 [4] =&gt; 7 [5] =&gt; 10 )</a:t>
            </a:r>
          </a:p>
        </p:txBody>
      </p:sp>
    </p:spTree>
    <p:extLst>
      <p:ext uri="{BB962C8B-B14F-4D97-AF65-F5344CB8AC3E}">
        <p14:creationId xmlns:p14="http://schemas.microsoft.com/office/powerpoint/2010/main" val="36369852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4331442" cy="369332"/>
          </a:xfrm>
          <a:prstGeom prst="rect">
            <a:avLst/>
          </a:prstGeom>
        </p:spPr>
        <p:txBody>
          <a:bodyPr wrap="none">
            <a:spAutoFit/>
          </a:bodyPr>
          <a:lstStyle/>
          <a:p>
            <a:pPr fontAlgn="base"/>
            <a:r>
              <a:rPr lang="en-US" b="1" dirty="0" smtClean="0"/>
              <a:t>Sorting Indexed Arrays in Descending Order</a:t>
            </a:r>
            <a:endParaRPr lang="en-US" b="1" dirty="0"/>
          </a:p>
        </p:txBody>
      </p:sp>
      <p:sp>
        <p:nvSpPr>
          <p:cNvPr id="3" name="Rectangle 2"/>
          <p:cNvSpPr/>
          <p:nvPr/>
        </p:nvSpPr>
        <p:spPr>
          <a:xfrm>
            <a:off x="457200" y="827084"/>
            <a:ext cx="5867400" cy="2308324"/>
          </a:xfrm>
          <a:prstGeom prst="rect">
            <a:avLst/>
          </a:prstGeom>
        </p:spPr>
        <p:txBody>
          <a:bodyPr wrap="square">
            <a:spAutoFit/>
          </a:bodyPr>
          <a:lstStyle/>
          <a:p>
            <a:r>
              <a:rPr lang="en-US" dirty="0"/>
              <a:t>&lt;?</a:t>
            </a:r>
            <a:r>
              <a:rPr lang="en-US" dirty="0" err="1"/>
              <a:t>php</a:t>
            </a:r>
            <a:endParaRPr lang="en-US" dirty="0"/>
          </a:p>
          <a:p>
            <a:r>
              <a:rPr lang="en-US" dirty="0"/>
              <a:t>// Define array</a:t>
            </a:r>
          </a:p>
          <a:p>
            <a:r>
              <a:rPr lang="en-US" dirty="0"/>
              <a:t>$colors = array("Red", "Green", "Blue", "Yellow");</a:t>
            </a:r>
          </a:p>
          <a:p>
            <a:r>
              <a:rPr lang="en-US" dirty="0"/>
              <a:t> </a:t>
            </a:r>
          </a:p>
          <a:p>
            <a:r>
              <a:rPr lang="en-US" dirty="0"/>
              <a:t>// Sorting and printing array</a:t>
            </a:r>
          </a:p>
          <a:p>
            <a:r>
              <a:rPr lang="en-US" dirty="0" err="1"/>
              <a:t>rsort</a:t>
            </a:r>
            <a:r>
              <a:rPr lang="en-US" dirty="0"/>
              <a:t>($colors);</a:t>
            </a:r>
          </a:p>
          <a:p>
            <a:r>
              <a:rPr lang="en-US" dirty="0" err="1"/>
              <a:t>print_r</a:t>
            </a:r>
            <a:r>
              <a:rPr lang="en-US" dirty="0"/>
              <a:t>($colors);</a:t>
            </a:r>
          </a:p>
          <a:p>
            <a:r>
              <a:rPr lang="en-US" dirty="0"/>
              <a:t>?&gt;</a:t>
            </a:r>
          </a:p>
        </p:txBody>
      </p:sp>
      <p:sp>
        <p:nvSpPr>
          <p:cNvPr id="4" name="Rectangle 3"/>
          <p:cNvSpPr/>
          <p:nvPr/>
        </p:nvSpPr>
        <p:spPr>
          <a:xfrm>
            <a:off x="2819400" y="4419600"/>
            <a:ext cx="5943600" cy="369332"/>
          </a:xfrm>
          <a:prstGeom prst="rect">
            <a:avLst/>
          </a:prstGeom>
        </p:spPr>
        <p:txBody>
          <a:bodyPr wrap="square">
            <a:spAutoFit/>
          </a:bodyPr>
          <a:lstStyle/>
          <a:p>
            <a:r>
              <a:rPr lang="en-US" dirty="0"/>
              <a:t>Array ( [0] =&gt; Yellow [1] =&gt; Red [2] =&gt; Green [3] =&gt; Blue )</a:t>
            </a:r>
          </a:p>
        </p:txBody>
      </p:sp>
      <p:sp>
        <p:nvSpPr>
          <p:cNvPr id="5" name="Rectangle 4"/>
          <p:cNvSpPr/>
          <p:nvPr/>
        </p:nvSpPr>
        <p:spPr>
          <a:xfrm>
            <a:off x="2438400" y="5116884"/>
            <a:ext cx="6172200" cy="369332"/>
          </a:xfrm>
          <a:prstGeom prst="rect">
            <a:avLst/>
          </a:prstGeom>
        </p:spPr>
        <p:txBody>
          <a:bodyPr wrap="square">
            <a:spAutoFit/>
          </a:bodyPr>
          <a:lstStyle/>
          <a:p>
            <a:r>
              <a:rPr lang="en-US" dirty="0"/>
              <a:t>Array ( [0] =&gt; 10 [1] =&gt; 7 [2] =&gt; 4 [3] =&gt; 2.5 [4] =&gt; 2 [5] =&gt; 1 )</a:t>
            </a:r>
          </a:p>
        </p:txBody>
      </p:sp>
    </p:spTree>
    <p:extLst>
      <p:ext uri="{BB962C8B-B14F-4D97-AF65-F5344CB8AC3E}">
        <p14:creationId xmlns:p14="http://schemas.microsoft.com/office/powerpoint/2010/main" val="27988229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2647969" cy="369332"/>
          </a:xfrm>
          <a:prstGeom prst="rect">
            <a:avLst/>
          </a:prstGeom>
        </p:spPr>
        <p:txBody>
          <a:bodyPr wrap="none">
            <a:spAutoFit/>
          </a:bodyPr>
          <a:lstStyle/>
          <a:p>
            <a:pPr fontAlgn="base"/>
            <a:r>
              <a:rPr lang="en-US" b="1" dirty="0"/>
              <a:t>Sorting Associative Arrays</a:t>
            </a:r>
          </a:p>
        </p:txBody>
      </p:sp>
      <p:sp>
        <p:nvSpPr>
          <p:cNvPr id="3" name="Rectangle 2"/>
          <p:cNvSpPr/>
          <p:nvPr/>
        </p:nvSpPr>
        <p:spPr>
          <a:xfrm>
            <a:off x="381000" y="990600"/>
            <a:ext cx="8001000" cy="2308324"/>
          </a:xfrm>
          <a:prstGeom prst="rect">
            <a:avLst/>
          </a:prstGeom>
        </p:spPr>
        <p:txBody>
          <a:bodyPr wrap="square">
            <a:spAutoFit/>
          </a:bodyPr>
          <a:lstStyle/>
          <a:p>
            <a:r>
              <a:rPr lang="en-US" dirty="0"/>
              <a:t>&lt;?</a:t>
            </a:r>
            <a:r>
              <a:rPr lang="en-US" dirty="0" err="1"/>
              <a:t>php</a:t>
            </a:r>
            <a:endParaRPr lang="en-US" dirty="0"/>
          </a:p>
          <a:p>
            <a:r>
              <a:rPr lang="en-US" dirty="0"/>
              <a:t>// Define array</a:t>
            </a:r>
          </a:p>
          <a:p>
            <a:r>
              <a:rPr lang="en-US" dirty="0"/>
              <a:t>$age = array("Peter"=&gt;20, "Harry"=&gt;14, "John"=&gt;45, "Clark"=&gt;35);</a:t>
            </a:r>
          </a:p>
          <a:p>
            <a:r>
              <a:rPr lang="en-US" dirty="0"/>
              <a:t> </a:t>
            </a:r>
          </a:p>
          <a:p>
            <a:r>
              <a:rPr lang="en-US" dirty="0"/>
              <a:t>// Sorting array by value and print</a:t>
            </a:r>
          </a:p>
          <a:p>
            <a:r>
              <a:rPr lang="en-US" dirty="0" err="1"/>
              <a:t>asort</a:t>
            </a:r>
            <a:r>
              <a:rPr lang="en-US" dirty="0"/>
              <a:t>($age);</a:t>
            </a:r>
          </a:p>
          <a:p>
            <a:r>
              <a:rPr lang="en-US" dirty="0" err="1"/>
              <a:t>print_r</a:t>
            </a:r>
            <a:r>
              <a:rPr lang="en-US" dirty="0"/>
              <a:t>($age);</a:t>
            </a:r>
          </a:p>
          <a:p>
            <a:r>
              <a:rPr lang="en-US" dirty="0"/>
              <a:t>?&gt;</a:t>
            </a:r>
          </a:p>
        </p:txBody>
      </p:sp>
      <p:sp>
        <p:nvSpPr>
          <p:cNvPr id="4" name="Rectangle 3"/>
          <p:cNvSpPr/>
          <p:nvPr/>
        </p:nvSpPr>
        <p:spPr>
          <a:xfrm>
            <a:off x="2779586" y="4648200"/>
            <a:ext cx="6135813" cy="369332"/>
          </a:xfrm>
          <a:prstGeom prst="rect">
            <a:avLst/>
          </a:prstGeom>
        </p:spPr>
        <p:txBody>
          <a:bodyPr wrap="square">
            <a:spAutoFit/>
          </a:bodyPr>
          <a:lstStyle/>
          <a:p>
            <a:r>
              <a:rPr lang="en-US" dirty="0"/>
              <a:t>Array ( [Harry] =&gt; 14 [Peter] =&gt; 20 [Clark] =&gt; 35 [John] =&gt; 45 )</a:t>
            </a:r>
          </a:p>
        </p:txBody>
      </p:sp>
    </p:spTree>
    <p:extLst>
      <p:ext uri="{BB962C8B-B14F-4D97-AF65-F5344CB8AC3E}">
        <p14:creationId xmlns:p14="http://schemas.microsoft.com/office/powerpoint/2010/main" val="23372027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5943600" cy="369332"/>
          </a:xfrm>
          <a:prstGeom prst="rect">
            <a:avLst/>
          </a:prstGeom>
        </p:spPr>
        <p:txBody>
          <a:bodyPr wrap="square">
            <a:spAutoFit/>
          </a:bodyPr>
          <a:lstStyle/>
          <a:p>
            <a:pPr fontAlgn="base"/>
            <a:r>
              <a:rPr lang="en-US" b="1" dirty="0"/>
              <a:t>Sorting Associative Arrays in Descending Order</a:t>
            </a:r>
          </a:p>
        </p:txBody>
      </p:sp>
      <p:sp>
        <p:nvSpPr>
          <p:cNvPr id="3" name="Rectangle 2"/>
          <p:cNvSpPr/>
          <p:nvPr/>
        </p:nvSpPr>
        <p:spPr>
          <a:xfrm>
            <a:off x="381000" y="1066800"/>
            <a:ext cx="6400800" cy="2308324"/>
          </a:xfrm>
          <a:prstGeom prst="rect">
            <a:avLst/>
          </a:prstGeom>
        </p:spPr>
        <p:txBody>
          <a:bodyPr wrap="square">
            <a:spAutoFit/>
          </a:bodyPr>
          <a:lstStyle/>
          <a:p>
            <a:r>
              <a:rPr lang="en-US" dirty="0"/>
              <a:t>&lt;?</a:t>
            </a:r>
            <a:r>
              <a:rPr lang="en-US" dirty="0" err="1"/>
              <a:t>php</a:t>
            </a:r>
            <a:endParaRPr lang="en-US" dirty="0"/>
          </a:p>
          <a:p>
            <a:r>
              <a:rPr lang="en-US" dirty="0"/>
              <a:t>// Define array</a:t>
            </a:r>
          </a:p>
          <a:p>
            <a:r>
              <a:rPr lang="en-US" dirty="0"/>
              <a:t>$age = array("Peter"=&gt;20, "Harry"=&gt;14, "John"=&gt;45, "Clark"=&gt;35);</a:t>
            </a:r>
          </a:p>
          <a:p>
            <a:r>
              <a:rPr lang="en-US" dirty="0"/>
              <a:t> </a:t>
            </a:r>
          </a:p>
          <a:p>
            <a:r>
              <a:rPr lang="en-US" dirty="0"/>
              <a:t>// Sorting array by value and print</a:t>
            </a:r>
          </a:p>
          <a:p>
            <a:r>
              <a:rPr lang="en-US" dirty="0" err="1"/>
              <a:t>arsort</a:t>
            </a:r>
            <a:r>
              <a:rPr lang="en-US" dirty="0"/>
              <a:t>($age);</a:t>
            </a:r>
          </a:p>
          <a:p>
            <a:r>
              <a:rPr lang="en-US" dirty="0" err="1"/>
              <a:t>print_r</a:t>
            </a:r>
            <a:r>
              <a:rPr lang="en-US" dirty="0"/>
              <a:t>($age);</a:t>
            </a:r>
          </a:p>
          <a:p>
            <a:r>
              <a:rPr lang="en-US" dirty="0"/>
              <a:t>?&gt;</a:t>
            </a:r>
          </a:p>
        </p:txBody>
      </p:sp>
      <p:sp>
        <p:nvSpPr>
          <p:cNvPr id="4" name="Rectangle 3"/>
          <p:cNvSpPr/>
          <p:nvPr/>
        </p:nvSpPr>
        <p:spPr>
          <a:xfrm>
            <a:off x="2667000" y="4038600"/>
            <a:ext cx="6096000" cy="369332"/>
          </a:xfrm>
          <a:prstGeom prst="rect">
            <a:avLst/>
          </a:prstGeom>
        </p:spPr>
        <p:txBody>
          <a:bodyPr wrap="square">
            <a:spAutoFit/>
          </a:bodyPr>
          <a:lstStyle/>
          <a:p>
            <a:r>
              <a:rPr lang="en-US" dirty="0"/>
              <a:t>Array ( [John] =&gt; 45 [Clark] =&gt; 35 [Peter] =&gt; 20 [Harry] =&gt; 14 )</a:t>
            </a:r>
          </a:p>
        </p:txBody>
      </p:sp>
    </p:spTree>
    <p:extLst>
      <p:ext uri="{BB962C8B-B14F-4D97-AF65-F5344CB8AC3E}">
        <p14:creationId xmlns:p14="http://schemas.microsoft.com/office/powerpoint/2010/main" val="22204942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5791200" cy="369332"/>
          </a:xfrm>
          <a:prstGeom prst="rect">
            <a:avLst/>
          </a:prstGeom>
        </p:spPr>
        <p:txBody>
          <a:bodyPr wrap="square">
            <a:spAutoFit/>
          </a:bodyPr>
          <a:lstStyle/>
          <a:p>
            <a:pPr fontAlgn="base"/>
            <a:r>
              <a:rPr lang="en-US" b="1" dirty="0"/>
              <a:t>Sorting Associative Arrays in Ascending Order By Key</a:t>
            </a:r>
          </a:p>
        </p:txBody>
      </p:sp>
      <p:sp>
        <p:nvSpPr>
          <p:cNvPr id="3" name="Rectangle 2"/>
          <p:cNvSpPr/>
          <p:nvPr/>
        </p:nvSpPr>
        <p:spPr>
          <a:xfrm>
            <a:off x="290945" y="982177"/>
            <a:ext cx="6553200" cy="2308324"/>
          </a:xfrm>
          <a:prstGeom prst="rect">
            <a:avLst/>
          </a:prstGeom>
        </p:spPr>
        <p:txBody>
          <a:bodyPr wrap="square">
            <a:spAutoFit/>
          </a:bodyPr>
          <a:lstStyle/>
          <a:p>
            <a:r>
              <a:rPr lang="en-US" dirty="0"/>
              <a:t>&lt;?</a:t>
            </a:r>
            <a:r>
              <a:rPr lang="en-US" dirty="0" err="1"/>
              <a:t>php</a:t>
            </a:r>
            <a:endParaRPr lang="en-US" dirty="0"/>
          </a:p>
          <a:p>
            <a:r>
              <a:rPr lang="en-US" dirty="0"/>
              <a:t>// Define array</a:t>
            </a:r>
          </a:p>
          <a:p>
            <a:r>
              <a:rPr lang="en-US" dirty="0"/>
              <a:t>$age = array("Peter"=&gt;20, "Harry"=&gt;14, "John"=&gt;45, "Clark"=&gt;35);</a:t>
            </a:r>
          </a:p>
          <a:p>
            <a:r>
              <a:rPr lang="en-US" dirty="0"/>
              <a:t> </a:t>
            </a:r>
          </a:p>
          <a:p>
            <a:r>
              <a:rPr lang="en-US" dirty="0"/>
              <a:t>// Sorting array by value and print</a:t>
            </a:r>
          </a:p>
          <a:p>
            <a:r>
              <a:rPr lang="en-US" dirty="0" err="1"/>
              <a:t>ksort</a:t>
            </a:r>
            <a:r>
              <a:rPr lang="en-US" dirty="0"/>
              <a:t>($age);</a:t>
            </a:r>
          </a:p>
          <a:p>
            <a:r>
              <a:rPr lang="en-US" dirty="0" err="1"/>
              <a:t>print_r</a:t>
            </a:r>
            <a:r>
              <a:rPr lang="en-US" dirty="0"/>
              <a:t>($age);</a:t>
            </a:r>
          </a:p>
          <a:p>
            <a:r>
              <a:rPr lang="en-US" dirty="0"/>
              <a:t>?&gt;</a:t>
            </a:r>
          </a:p>
        </p:txBody>
      </p:sp>
      <p:sp>
        <p:nvSpPr>
          <p:cNvPr id="4" name="Rectangle 3"/>
          <p:cNvSpPr/>
          <p:nvPr/>
        </p:nvSpPr>
        <p:spPr>
          <a:xfrm>
            <a:off x="2667000" y="4191000"/>
            <a:ext cx="6248400" cy="369332"/>
          </a:xfrm>
          <a:prstGeom prst="rect">
            <a:avLst/>
          </a:prstGeom>
        </p:spPr>
        <p:txBody>
          <a:bodyPr wrap="square">
            <a:spAutoFit/>
          </a:bodyPr>
          <a:lstStyle/>
          <a:p>
            <a:r>
              <a:rPr lang="en-US" dirty="0"/>
              <a:t>Array ( [Clark] =&gt; 35 [Harry] =&gt; 14 [John] =&gt; 45 [Peter] =&gt; 20 )</a:t>
            </a:r>
          </a:p>
        </p:txBody>
      </p:sp>
    </p:spTree>
    <p:extLst>
      <p:ext uri="{BB962C8B-B14F-4D97-AF65-F5344CB8AC3E}">
        <p14:creationId xmlns:p14="http://schemas.microsoft.com/office/powerpoint/2010/main" val="31888867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6019800" cy="369332"/>
          </a:xfrm>
          <a:prstGeom prst="rect">
            <a:avLst/>
          </a:prstGeom>
        </p:spPr>
        <p:txBody>
          <a:bodyPr wrap="square">
            <a:spAutoFit/>
          </a:bodyPr>
          <a:lstStyle/>
          <a:p>
            <a:pPr fontAlgn="base"/>
            <a:r>
              <a:rPr lang="en-US" b="1" dirty="0"/>
              <a:t>Sorting Associative Arrays in Descending Order By Key</a:t>
            </a:r>
          </a:p>
        </p:txBody>
      </p:sp>
      <p:sp>
        <p:nvSpPr>
          <p:cNvPr id="3" name="Rectangle 2"/>
          <p:cNvSpPr/>
          <p:nvPr/>
        </p:nvSpPr>
        <p:spPr>
          <a:xfrm>
            <a:off x="457200" y="868648"/>
            <a:ext cx="7162800" cy="2308324"/>
          </a:xfrm>
          <a:prstGeom prst="rect">
            <a:avLst/>
          </a:prstGeom>
        </p:spPr>
        <p:txBody>
          <a:bodyPr wrap="square">
            <a:spAutoFit/>
          </a:bodyPr>
          <a:lstStyle/>
          <a:p>
            <a:r>
              <a:rPr lang="en-US" dirty="0"/>
              <a:t>&lt;?</a:t>
            </a:r>
            <a:r>
              <a:rPr lang="en-US" dirty="0" err="1"/>
              <a:t>php</a:t>
            </a:r>
            <a:endParaRPr lang="en-US" dirty="0"/>
          </a:p>
          <a:p>
            <a:r>
              <a:rPr lang="en-US" dirty="0"/>
              <a:t>// Define array</a:t>
            </a:r>
          </a:p>
          <a:p>
            <a:r>
              <a:rPr lang="en-US" dirty="0"/>
              <a:t>$age = array("Peter"=&gt;20, "Harry"=&gt;14, "John"=&gt;45, "Clark"=&gt;35);</a:t>
            </a:r>
          </a:p>
          <a:p>
            <a:r>
              <a:rPr lang="en-US" dirty="0"/>
              <a:t> </a:t>
            </a:r>
          </a:p>
          <a:p>
            <a:r>
              <a:rPr lang="en-US" dirty="0"/>
              <a:t>// Sorting array by value and print</a:t>
            </a:r>
          </a:p>
          <a:p>
            <a:r>
              <a:rPr lang="en-US" dirty="0" err="1"/>
              <a:t>krsort</a:t>
            </a:r>
            <a:r>
              <a:rPr lang="en-US" dirty="0"/>
              <a:t>($age);</a:t>
            </a:r>
          </a:p>
          <a:p>
            <a:r>
              <a:rPr lang="en-US" dirty="0" err="1"/>
              <a:t>print_r</a:t>
            </a:r>
            <a:r>
              <a:rPr lang="en-US" dirty="0"/>
              <a:t>($age);</a:t>
            </a:r>
          </a:p>
          <a:p>
            <a:r>
              <a:rPr lang="en-US" dirty="0"/>
              <a:t>?&gt;</a:t>
            </a:r>
          </a:p>
        </p:txBody>
      </p:sp>
      <p:sp>
        <p:nvSpPr>
          <p:cNvPr id="4" name="Rectangle 3"/>
          <p:cNvSpPr/>
          <p:nvPr/>
        </p:nvSpPr>
        <p:spPr>
          <a:xfrm>
            <a:off x="2286000" y="4800600"/>
            <a:ext cx="6629400" cy="369332"/>
          </a:xfrm>
          <a:prstGeom prst="rect">
            <a:avLst/>
          </a:prstGeom>
        </p:spPr>
        <p:txBody>
          <a:bodyPr wrap="square">
            <a:spAutoFit/>
          </a:bodyPr>
          <a:lstStyle/>
          <a:p>
            <a:r>
              <a:rPr lang="en-US" dirty="0"/>
              <a:t>Array ( [Peter] =&gt; 20 [John] =&gt; 45 [Harry] =&gt; 14 [Clark] =&gt; 35 )</a:t>
            </a:r>
          </a:p>
        </p:txBody>
      </p:sp>
    </p:spTree>
    <p:extLst>
      <p:ext uri="{BB962C8B-B14F-4D97-AF65-F5344CB8AC3E}">
        <p14:creationId xmlns:p14="http://schemas.microsoft.com/office/powerpoint/2010/main" val="128669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1" y="181690"/>
            <a:ext cx="8610600" cy="58477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414141"/>
                </a:solidFill>
                <a:effectLst/>
                <a:latin typeface="Segoe UI" pitchFamily="34" charset="0"/>
                <a:cs typeface="Segoe UI" pitchFamily="34" charset="0"/>
              </a:rPr>
              <a:t>"www" directory through navigating the </a:t>
            </a:r>
            <a:r>
              <a:rPr kumimoji="0" lang="en-US" sz="1600" b="0" i="0" u="none" strike="noStrike" cap="none" normalizeH="0" baseline="0" dirty="0" smtClean="0">
                <a:ln>
                  <a:noFill/>
                </a:ln>
                <a:solidFill>
                  <a:srgbClr val="333333"/>
                </a:solidFill>
                <a:effectLst/>
                <a:latin typeface="Consolas" pitchFamily="49" charset="0"/>
                <a:cs typeface="Arial" pitchFamily="34" charset="0"/>
              </a:rPr>
              <a:t>C:\wamp\www</a:t>
            </a:r>
            <a:r>
              <a:rPr kumimoji="0" lang="en-US" sz="1600" b="0" i="0" u="none" strike="noStrike" cap="none" normalizeH="0" baseline="0" dirty="0" smtClean="0">
                <a:ln>
                  <a:noFill/>
                </a:ln>
                <a:solidFill>
                  <a:srgbClr val="414141"/>
                </a:solidFill>
                <a:effectLst/>
                <a:latin typeface="Segoe UI" pitchFamily="34" charset="0"/>
                <a:cs typeface="Segoe UI" pitchFamily="34" charset="0"/>
              </a:rPr>
              <a:t>. Create a subdirectory in "www" directory let's say "project".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
        <p:nvSpPr>
          <p:cNvPr id="3" name="Rectangle 2"/>
          <p:cNvSpPr/>
          <p:nvPr/>
        </p:nvSpPr>
        <p:spPr>
          <a:xfrm>
            <a:off x="284019" y="1066800"/>
            <a:ext cx="1809278" cy="369332"/>
          </a:xfrm>
          <a:prstGeom prst="rect">
            <a:avLst/>
          </a:prstGeom>
        </p:spPr>
        <p:txBody>
          <a:bodyPr wrap="none">
            <a:spAutoFit/>
          </a:bodyPr>
          <a:lstStyle/>
          <a:p>
            <a:r>
              <a:rPr lang="en-US" dirty="0"/>
              <a:t>C:\xampp\htdocs</a:t>
            </a:r>
          </a:p>
        </p:txBody>
      </p:sp>
      <p:sp>
        <p:nvSpPr>
          <p:cNvPr id="4" name="Rectangle 3"/>
          <p:cNvSpPr/>
          <p:nvPr/>
        </p:nvSpPr>
        <p:spPr>
          <a:xfrm>
            <a:off x="284019" y="1981200"/>
            <a:ext cx="7107381" cy="3970318"/>
          </a:xfrm>
          <a:prstGeom prst="rect">
            <a:avLst/>
          </a:prstGeom>
        </p:spPr>
        <p:txBody>
          <a:bodyPr wrap="square">
            <a:spAutoFit/>
          </a:bodyPr>
          <a:lstStyle/>
          <a:p>
            <a:r>
              <a:rPr lang="en-US" dirty="0"/>
              <a:t>&lt;!DOCTYPE HTML&gt;</a:t>
            </a:r>
          </a:p>
          <a:p>
            <a:r>
              <a:rPr lang="en-US" dirty="0"/>
              <a:t>&lt;html&gt;</a:t>
            </a:r>
          </a:p>
          <a:p>
            <a:r>
              <a:rPr lang="en-US" dirty="0"/>
              <a:t>&lt;head&gt;</a:t>
            </a:r>
          </a:p>
          <a:p>
            <a:r>
              <a:rPr lang="en-US" dirty="0"/>
              <a:t>    &lt;title&gt;PHP Hello World Application&lt;/title&gt;</a:t>
            </a:r>
          </a:p>
          <a:p>
            <a:r>
              <a:rPr lang="en-US" dirty="0"/>
              <a:t>&lt;/head&gt;</a:t>
            </a:r>
          </a:p>
          <a:p>
            <a:r>
              <a:rPr lang="en-US" dirty="0"/>
              <a:t>&lt;body&gt;</a:t>
            </a:r>
          </a:p>
          <a:p>
            <a:endParaRPr lang="en-US" dirty="0"/>
          </a:p>
          <a:p>
            <a:r>
              <a:rPr lang="en-US" dirty="0"/>
              <a:t>&lt;?</a:t>
            </a:r>
            <a:r>
              <a:rPr lang="en-US" dirty="0" err="1"/>
              <a:t>php</a:t>
            </a:r>
            <a:endParaRPr lang="en-US" dirty="0"/>
          </a:p>
          <a:p>
            <a:r>
              <a:rPr lang="en-US" dirty="0"/>
              <a:t>// Simple greeting message</a:t>
            </a:r>
          </a:p>
          <a:p>
            <a:r>
              <a:rPr lang="en-US" dirty="0"/>
              <a:t>echo "Hello, world!";</a:t>
            </a:r>
          </a:p>
          <a:p>
            <a:r>
              <a:rPr lang="en-US" dirty="0"/>
              <a:t>?&gt;</a:t>
            </a:r>
          </a:p>
          <a:p>
            <a:endParaRPr lang="en-US" dirty="0"/>
          </a:p>
          <a:p>
            <a:r>
              <a:rPr lang="en-US" dirty="0"/>
              <a:t>&lt;/body&gt;</a:t>
            </a:r>
          </a:p>
          <a:p>
            <a:r>
              <a:rPr lang="en-US" dirty="0"/>
              <a:t>&lt;/html&gt; </a:t>
            </a:r>
          </a:p>
        </p:txBody>
      </p:sp>
    </p:spTree>
    <p:extLst>
      <p:ext uri="{BB962C8B-B14F-4D97-AF65-F5344CB8AC3E}">
        <p14:creationId xmlns:p14="http://schemas.microsoft.com/office/powerpoint/2010/main" val="15118346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1553630" cy="369332"/>
          </a:xfrm>
          <a:prstGeom prst="rect">
            <a:avLst/>
          </a:prstGeom>
        </p:spPr>
        <p:txBody>
          <a:bodyPr wrap="none">
            <a:spAutoFit/>
          </a:bodyPr>
          <a:lstStyle/>
          <a:p>
            <a:pPr fontAlgn="base"/>
            <a:r>
              <a:rPr lang="en-US" b="1" dirty="0"/>
              <a:t>PHP Functions</a:t>
            </a:r>
          </a:p>
        </p:txBody>
      </p:sp>
      <p:sp>
        <p:nvSpPr>
          <p:cNvPr id="4" name="Rectangle 2"/>
          <p:cNvSpPr>
            <a:spLocks noChangeArrowheads="1"/>
          </p:cNvSpPr>
          <p:nvPr/>
        </p:nvSpPr>
        <p:spPr bwMode="auto">
          <a:xfrm>
            <a:off x="228600" y="531674"/>
            <a:ext cx="8733971" cy="175432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A function is a self-contained block of code that performs a specific task.</a:t>
            </a:r>
          </a:p>
          <a:p>
            <a:pPr marL="0" marR="0" lvl="0" indent="0"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PHP has a huge collection of internal or built-in functions that you can call directly within your PHP scripts to perform a specific task, </a:t>
            </a:r>
          </a:p>
          <a:p>
            <a:pPr marL="0" marR="0" lvl="0" indent="0" defTabSz="914400" rtl="0" eaLnBrk="0" fontAlgn="base" latinLnBrk="0" hangingPunct="0">
              <a:lnSpc>
                <a:spcPct val="100000"/>
              </a:lnSpc>
              <a:spcBef>
                <a:spcPct val="0"/>
              </a:spcBef>
              <a:spcAft>
                <a:spcPct val="0"/>
              </a:spcAft>
              <a:buClrTx/>
              <a:buSzTx/>
              <a:buFontTx/>
              <a:buNone/>
              <a:tabLst/>
            </a:pPr>
            <a:endParaRPr lang="en-US" dirty="0">
              <a:solidFill>
                <a:srgbClr val="414141"/>
              </a:solidFill>
              <a:latin typeface="Segoe UI" pitchFamily="34" charset="0"/>
              <a:cs typeface="Segoe UI"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like </a:t>
            </a:r>
            <a:r>
              <a:rPr kumimoji="0" lang="en-US" b="0" i="0" u="none" strike="noStrike" cap="none" normalizeH="0" baseline="0" dirty="0" err="1" smtClean="0">
                <a:ln>
                  <a:noFill/>
                </a:ln>
                <a:solidFill>
                  <a:srgbClr val="333333"/>
                </a:solidFill>
                <a:effectLst/>
                <a:latin typeface="Consolas" pitchFamily="49" charset="0"/>
                <a:cs typeface="Segoe UI" pitchFamily="34" charset="0"/>
              </a:rPr>
              <a:t>gettype</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err="1" smtClean="0">
                <a:ln>
                  <a:noFill/>
                </a:ln>
                <a:solidFill>
                  <a:srgbClr val="333333"/>
                </a:solidFill>
                <a:effectLst/>
                <a:latin typeface="Consolas" pitchFamily="49" charset="0"/>
                <a:cs typeface="Segoe UI" pitchFamily="34" charset="0"/>
              </a:rPr>
              <a:t>print_r</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err="1" smtClean="0">
                <a:ln>
                  <a:noFill/>
                </a:ln>
                <a:solidFill>
                  <a:srgbClr val="333333"/>
                </a:solidFill>
                <a:effectLst/>
                <a:latin typeface="Consolas" pitchFamily="49" charset="0"/>
                <a:cs typeface="Segoe UI" pitchFamily="34" charset="0"/>
              </a:rPr>
              <a:t>var_dump</a:t>
            </a:r>
            <a:r>
              <a:rPr kumimoji="0" lang="en-US" b="0" i="0" u="none" strike="noStrike" cap="none" normalizeH="0" baseline="0" dirty="0" smtClean="0">
                <a:ln>
                  <a:noFill/>
                </a:ln>
                <a:solidFill>
                  <a:srgbClr val="414141"/>
                </a:solidFill>
                <a:effectLst/>
                <a:latin typeface="Segoe UI" pitchFamily="34" charset="0"/>
                <a:cs typeface="Segoe UI" pitchFamily="34" charset="0"/>
              </a:rPr>
              <a:t>, etc.</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609600" y="2438400"/>
            <a:ext cx="2868029" cy="369332"/>
          </a:xfrm>
          <a:prstGeom prst="rect">
            <a:avLst/>
          </a:prstGeom>
        </p:spPr>
        <p:txBody>
          <a:bodyPr wrap="none">
            <a:spAutoFit/>
          </a:bodyPr>
          <a:lstStyle/>
          <a:p>
            <a:pPr fontAlgn="base"/>
            <a:r>
              <a:rPr lang="en-US" b="1" dirty="0"/>
              <a:t>PHP User-Defined Functions</a:t>
            </a:r>
          </a:p>
        </p:txBody>
      </p:sp>
      <p:sp>
        <p:nvSpPr>
          <p:cNvPr id="6" name="Rectangle 5"/>
          <p:cNvSpPr/>
          <p:nvPr/>
        </p:nvSpPr>
        <p:spPr>
          <a:xfrm>
            <a:off x="1012342" y="2921169"/>
            <a:ext cx="6477000" cy="369332"/>
          </a:xfrm>
          <a:prstGeom prst="rect">
            <a:avLst/>
          </a:prstGeom>
        </p:spPr>
        <p:txBody>
          <a:bodyPr wrap="square">
            <a:spAutoFit/>
          </a:bodyPr>
          <a:lstStyle/>
          <a:p>
            <a:r>
              <a:rPr lang="en-US" b="1" dirty="0"/>
              <a:t>Functions reduces the repetition of code within a program</a:t>
            </a:r>
            <a:r>
              <a:rPr lang="en-US" dirty="0"/>
              <a:t> </a:t>
            </a:r>
          </a:p>
        </p:txBody>
      </p:sp>
      <p:sp>
        <p:nvSpPr>
          <p:cNvPr id="7" name="Rectangle 6"/>
          <p:cNvSpPr/>
          <p:nvPr/>
        </p:nvSpPr>
        <p:spPr>
          <a:xfrm>
            <a:off x="1782230" y="3396734"/>
            <a:ext cx="5728786" cy="369332"/>
          </a:xfrm>
          <a:prstGeom prst="rect">
            <a:avLst/>
          </a:prstGeom>
        </p:spPr>
        <p:txBody>
          <a:bodyPr wrap="square">
            <a:spAutoFit/>
          </a:bodyPr>
          <a:lstStyle/>
          <a:p>
            <a:r>
              <a:rPr lang="en-US" b="1" dirty="0"/>
              <a:t>Functions makes the code much easier to maintain</a:t>
            </a:r>
            <a:r>
              <a:rPr lang="en-US" dirty="0"/>
              <a:t> </a:t>
            </a:r>
          </a:p>
        </p:txBody>
      </p:sp>
      <p:sp>
        <p:nvSpPr>
          <p:cNvPr id="8" name="Rectangle 7"/>
          <p:cNvSpPr/>
          <p:nvPr/>
        </p:nvSpPr>
        <p:spPr>
          <a:xfrm>
            <a:off x="2556163" y="3853934"/>
            <a:ext cx="6371771" cy="369332"/>
          </a:xfrm>
          <a:prstGeom prst="rect">
            <a:avLst/>
          </a:prstGeom>
        </p:spPr>
        <p:txBody>
          <a:bodyPr wrap="square">
            <a:spAutoFit/>
          </a:bodyPr>
          <a:lstStyle/>
          <a:p>
            <a:r>
              <a:rPr lang="en-US" b="1" dirty="0"/>
              <a:t>Functions makes it easier to eliminate the errors</a:t>
            </a:r>
            <a:r>
              <a:rPr lang="en-US" dirty="0"/>
              <a:t> </a:t>
            </a:r>
          </a:p>
        </p:txBody>
      </p:sp>
      <p:sp>
        <p:nvSpPr>
          <p:cNvPr id="9" name="Rectangle 8"/>
          <p:cNvSpPr/>
          <p:nvPr/>
        </p:nvSpPr>
        <p:spPr>
          <a:xfrm>
            <a:off x="3463774" y="4407932"/>
            <a:ext cx="4410823" cy="369332"/>
          </a:xfrm>
          <a:prstGeom prst="rect">
            <a:avLst/>
          </a:prstGeom>
        </p:spPr>
        <p:txBody>
          <a:bodyPr wrap="none">
            <a:spAutoFit/>
          </a:bodyPr>
          <a:lstStyle/>
          <a:p>
            <a:r>
              <a:rPr lang="en-US" b="1" dirty="0"/>
              <a:t>Functions can be reused in other application</a:t>
            </a:r>
            <a:endParaRPr lang="en-US" dirty="0"/>
          </a:p>
        </p:txBody>
      </p:sp>
      <p:sp>
        <p:nvSpPr>
          <p:cNvPr id="10" name="Rectangle 9"/>
          <p:cNvSpPr/>
          <p:nvPr/>
        </p:nvSpPr>
        <p:spPr>
          <a:xfrm>
            <a:off x="1191629" y="5334000"/>
            <a:ext cx="4572000" cy="923330"/>
          </a:xfrm>
          <a:prstGeom prst="rect">
            <a:avLst/>
          </a:prstGeom>
        </p:spPr>
        <p:txBody>
          <a:bodyPr>
            <a:spAutoFit/>
          </a:bodyPr>
          <a:lstStyle/>
          <a:p>
            <a:r>
              <a:rPr lang="en-US" dirty="0"/>
              <a:t>function </a:t>
            </a:r>
            <a:r>
              <a:rPr lang="en-US" dirty="0" err="1"/>
              <a:t>functionName</a:t>
            </a:r>
            <a:r>
              <a:rPr lang="en-US" dirty="0"/>
              <a:t>(){</a:t>
            </a:r>
            <a:br>
              <a:rPr lang="en-US" dirty="0"/>
            </a:br>
            <a:r>
              <a:rPr lang="en-US" dirty="0"/>
              <a:t>    // Code to be executed</a:t>
            </a:r>
            <a:br>
              <a:rPr lang="en-US" dirty="0"/>
            </a:br>
            <a:r>
              <a:rPr lang="en-US" dirty="0"/>
              <a:t>}</a:t>
            </a:r>
          </a:p>
        </p:txBody>
      </p:sp>
    </p:spTree>
    <p:extLst>
      <p:ext uri="{BB962C8B-B14F-4D97-AF65-F5344CB8AC3E}">
        <p14:creationId xmlns:p14="http://schemas.microsoft.com/office/powerpoint/2010/main" val="41587649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6705600" cy="2308324"/>
          </a:xfrm>
          <a:prstGeom prst="rect">
            <a:avLst/>
          </a:prstGeom>
        </p:spPr>
        <p:txBody>
          <a:bodyPr wrap="square">
            <a:spAutoFit/>
          </a:bodyPr>
          <a:lstStyle/>
          <a:p>
            <a:r>
              <a:rPr lang="en-US" dirty="0"/>
              <a:t>&lt;?</a:t>
            </a:r>
            <a:r>
              <a:rPr lang="en-US" dirty="0" err="1"/>
              <a:t>php</a:t>
            </a:r>
            <a:endParaRPr lang="en-US" dirty="0"/>
          </a:p>
          <a:p>
            <a:r>
              <a:rPr lang="en-US" dirty="0"/>
              <a:t>// Defining function</a:t>
            </a:r>
          </a:p>
          <a:p>
            <a:r>
              <a:rPr lang="en-US" dirty="0"/>
              <a:t>function </a:t>
            </a:r>
            <a:r>
              <a:rPr lang="en-US" dirty="0" err="1"/>
              <a:t>whatIsToday</a:t>
            </a:r>
            <a:r>
              <a:rPr lang="en-US" dirty="0"/>
              <a:t>(){</a:t>
            </a:r>
          </a:p>
          <a:p>
            <a:r>
              <a:rPr lang="en-US" dirty="0"/>
              <a:t>    echo "Today is " . date('l', </a:t>
            </a:r>
            <a:r>
              <a:rPr lang="en-US" dirty="0" err="1"/>
              <a:t>mktime</a:t>
            </a:r>
            <a:r>
              <a:rPr lang="en-US" dirty="0"/>
              <a:t>());</a:t>
            </a:r>
          </a:p>
          <a:p>
            <a:r>
              <a:rPr lang="en-US" dirty="0"/>
              <a:t>}</a:t>
            </a:r>
          </a:p>
          <a:p>
            <a:r>
              <a:rPr lang="en-US" dirty="0"/>
              <a:t>// Calling function</a:t>
            </a:r>
          </a:p>
          <a:p>
            <a:r>
              <a:rPr lang="en-US" dirty="0" err="1"/>
              <a:t>whatIsToday</a:t>
            </a:r>
            <a:r>
              <a:rPr lang="en-US" dirty="0"/>
              <a:t>();</a:t>
            </a:r>
          </a:p>
          <a:p>
            <a:r>
              <a:rPr lang="en-US" dirty="0"/>
              <a:t>?&gt;</a:t>
            </a:r>
          </a:p>
        </p:txBody>
      </p:sp>
      <p:sp>
        <p:nvSpPr>
          <p:cNvPr id="3" name="Rectangle 2"/>
          <p:cNvSpPr/>
          <p:nvPr/>
        </p:nvSpPr>
        <p:spPr>
          <a:xfrm>
            <a:off x="304800" y="2690336"/>
            <a:ext cx="8686800" cy="923330"/>
          </a:xfrm>
          <a:prstGeom prst="rect">
            <a:avLst/>
          </a:prstGeom>
          <a:solidFill>
            <a:schemeClr val="accent1">
              <a:lumMod val="20000"/>
              <a:lumOff val="80000"/>
            </a:schemeClr>
          </a:solidFill>
        </p:spPr>
        <p:txBody>
          <a:bodyPr wrap="square">
            <a:spAutoFit/>
          </a:bodyPr>
          <a:lstStyle/>
          <a:p>
            <a:r>
              <a:rPr lang="en-US" b="1" dirty="0"/>
              <a:t>Note:</a:t>
            </a:r>
            <a:r>
              <a:rPr lang="en-US" dirty="0"/>
              <a:t> A function name must start with a letter or underscore character not with a number, optionally followed by the more letters, numbers, or underscore characters. Function names are case-insensitive.</a:t>
            </a:r>
          </a:p>
        </p:txBody>
      </p:sp>
      <p:sp>
        <p:nvSpPr>
          <p:cNvPr id="4" name="Rectangle 3"/>
          <p:cNvSpPr/>
          <p:nvPr/>
        </p:nvSpPr>
        <p:spPr>
          <a:xfrm>
            <a:off x="472993" y="4038600"/>
            <a:ext cx="2732671" cy="369332"/>
          </a:xfrm>
          <a:prstGeom prst="rect">
            <a:avLst/>
          </a:prstGeom>
        </p:spPr>
        <p:txBody>
          <a:bodyPr wrap="none">
            <a:spAutoFit/>
          </a:bodyPr>
          <a:lstStyle/>
          <a:p>
            <a:pPr fontAlgn="base"/>
            <a:r>
              <a:rPr lang="en-US" b="1" dirty="0"/>
              <a:t>Functions with Parameters</a:t>
            </a:r>
          </a:p>
        </p:txBody>
      </p:sp>
      <p:sp>
        <p:nvSpPr>
          <p:cNvPr id="5" name="Rectangle 4"/>
          <p:cNvSpPr/>
          <p:nvPr/>
        </p:nvSpPr>
        <p:spPr>
          <a:xfrm>
            <a:off x="2057400" y="4953000"/>
            <a:ext cx="6934200" cy="923330"/>
          </a:xfrm>
          <a:prstGeom prst="rect">
            <a:avLst/>
          </a:prstGeom>
        </p:spPr>
        <p:txBody>
          <a:bodyPr wrap="square">
            <a:spAutoFit/>
          </a:bodyPr>
          <a:lstStyle/>
          <a:p>
            <a:r>
              <a:rPr lang="en-US" dirty="0"/>
              <a:t>function </a:t>
            </a:r>
            <a:r>
              <a:rPr lang="en-US" dirty="0" err="1"/>
              <a:t>myFunc</a:t>
            </a:r>
            <a:r>
              <a:rPr lang="en-US" dirty="0"/>
              <a:t>($</a:t>
            </a:r>
            <a:r>
              <a:rPr lang="en-US" dirty="0" err="1"/>
              <a:t>oneParameter</a:t>
            </a:r>
            <a:r>
              <a:rPr lang="en-US" dirty="0"/>
              <a:t>, $</a:t>
            </a:r>
            <a:r>
              <a:rPr lang="en-US" dirty="0" err="1"/>
              <a:t>anotherParameter</a:t>
            </a:r>
            <a:r>
              <a:rPr lang="en-US" dirty="0"/>
              <a:t>){</a:t>
            </a:r>
            <a:br>
              <a:rPr lang="en-US" dirty="0"/>
            </a:br>
            <a:r>
              <a:rPr lang="en-US" dirty="0"/>
              <a:t>    // Code to be executed</a:t>
            </a:r>
            <a:br>
              <a:rPr lang="en-US" dirty="0"/>
            </a:br>
            <a:r>
              <a:rPr lang="en-US" dirty="0"/>
              <a:t>}</a:t>
            </a:r>
          </a:p>
        </p:txBody>
      </p:sp>
    </p:spTree>
    <p:extLst>
      <p:ext uri="{BB962C8B-B14F-4D97-AF65-F5344CB8AC3E}">
        <p14:creationId xmlns:p14="http://schemas.microsoft.com/office/powerpoint/2010/main" val="42622494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229600" cy="2862322"/>
          </a:xfrm>
          <a:prstGeom prst="rect">
            <a:avLst/>
          </a:prstGeom>
        </p:spPr>
        <p:txBody>
          <a:bodyPr wrap="square">
            <a:spAutoFit/>
          </a:bodyPr>
          <a:lstStyle/>
          <a:p>
            <a:r>
              <a:rPr lang="en-US" dirty="0"/>
              <a:t>&lt;?</a:t>
            </a:r>
            <a:r>
              <a:rPr lang="en-US" dirty="0" err="1"/>
              <a:t>php</a:t>
            </a:r>
            <a:endParaRPr lang="en-US" dirty="0"/>
          </a:p>
          <a:p>
            <a:r>
              <a:rPr lang="en-US" dirty="0"/>
              <a:t>// Defining function</a:t>
            </a:r>
          </a:p>
          <a:p>
            <a:r>
              <a:rPr lang="en-US" dirty="0"/>
              <a:t>function </a:t>
            </a:r>
            <a:r>
              <a:rPr lang="en-US" dirty="0" err="1"/>
              <a:t>getSum</a:t>
            </a:r>
            <a:r>
              <a:rPr lang="en-US" dirty="0"/>
              <a:t>($num1, $num2){</a:t>
            </a:r>
          </a:p>
          <a:p>
            <a:r>
              <a:rPr lang="en-US" dirty="0"/>
              <a:t>  $sum = $num1 + $num2;</a:t>
            </a:r>
          </a:p>
          <a:p>
            <a:r>
              <a:rPr lang="en-US" dirty="0"/>
              <a:t>  echo "Sum of the two numbers $num1 and $num2 is : $sum";</a:t>
            </a:r>
          </a:p>
          <a:p>
            <a:r>
              <a:rPr lang="en-US" dirty="0"/>
              <a:t>}</a:t>
            </a:r>
          </a:p>
          <a:p>
            <a:r>
              <a:rPr lang="en-US" dirty="0"/>
              <a:t> </a:t>
            </a:r>
          </a:p>
          <a:p>
            <a:r>
              <a:rPr lang="en-US" dirty="0"/>
              <a:t>// Calling function</a:t>
            </a:r>
          </a:p>
          <a:p>
            <a:r>
              <a:rPr lang="en-US" dirty="0" err="1"/>
              <a:t>getSum</a:t>
            </a:r>
            <a:r>
              <a:rPr lang="en-US" dirty="0"/>
              <a:t>(10, 20);</a:t>
            </a:r>
          </a:p>
          <a:p>
            <a:r>
              <a:rPr lang="en-US" dirty="0"/>
              <a:t>?&gt;</a:t>
            </a:r>
          </a:p>
        </p:txBody>
      </p:sp>
      <p:sp>
        <p:nvSpPr>
          <p:cNvPr id="3" name="Rectangle 2"/>
          <p:cNvSpPr/>
          <p:nvPr/>
        </p:nvSpPr>
        <p:spPr>
          <a:xfrm>
            <a:off x="228600" y="3276600"/>
            <a:ext cx="8686800" cy="923330"/>
          </a:xfrm>
          <a:prstGeom prst="rect">
            <a:avLst/>
          </a:prstGeom>
          <a:solidFill>
            <a:schemeClr val="accent3">
              <a:lumMod val="60000"/>
              <a:lumOff val="40000"/>
            </a:schemeClr>
          </a:solidFill>
        </p:spPr>
        <p:txBody>
          <a:bodyPr wrap="square">
            <a:spAutoFit/>
          </a:bodyPr>
          <a:lstStyle/>
          <a:p>
            <a:r>
              <a:rPr lang="en-US" b="1" dirty="0"/>
              <a:t>Tip:</a:t>
            </a:r>
            <a:r>
              <a:rPr lang="en-US" dirty="0"/>
              <a:t> An argument is a value that you pass to a function, and a parameter is the variable within the function that receives the argument. However, in common usage these terms are interchangeable i.e. an argument is a parameter is an argument.</a:t>
            </a:r>
          </a:p>
        </p:txBody>
      </p:sp>
    </p:spTree>
    <p:extLst>
      <p:ext uri="{BB962C8B-B14F-4D97-AF65-F5344CB8AC3E}">
        <p14:creationId xmlns:p14="http://schemas.microsoft.com/office/powerpoint/2010/main" val="4208980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3366884" cy="369332"/>
          </a:xfrm>
          <a:prstGeom prst="rect">
            <a:avLst/>
          </a:prstGeom>
        </p:spPr>
        <p:txBody>
          <a:bodyPr wrap="none">
            <a:spAutoFit/>
          </a:bodyPr>
          <a:lstStyle/>
          <a:p>
            <a:pPr fontAlgn="base"/>
            <a:r>
              <a:rPr lang="en-US" b="1" dirty="0"/>
              <a:t>Returning Values from a Function</a:t>
            </a:r>
          </a:p>
        </p:txBody>
      </p:sp>
      <p:sp>
        <p:nvSpPr>
          <p:cNvPr id="3" name="Rectangle 2"/>
          <p:cNvSpPr/>
          <p:nvPr/>
        </p:nvSpPr>
        <p:spPr>
          <a:xfrm>
            <a:off x="381000" y="838200"/>
            <a:ext cx="5943600" cy="2862322"/>
          </a:xfrm>
          <a:prstGeom prst="rect">
            <a:avLst/>
          </a:prstGeom>
        </p:spPr>
        <p:txBody>
          <a:bodyPr wrap="square">
            <a:spAutoFit/>
          </a:bodyPr>
          <a:lstStyle/>
          <a:p>
            <a:r>
              <a:rPr lang="en-US" dirty="0"/>
              <a:t>&lt;?</a:t>
            </a:r>
            <a:r>
              <a:rPr lang="en-US" dirty="0" err="1"/>
              <a:t>php</a:t>
            </a:r>
            <a:endParaRPr lang="en-US" dirty="0"/>
          </a:p>
          <a:p>
            <a:r>
              <a:rPr lang="en-US" dirty="0"/>
              <a:t>// Defining function</a:t>
            </a:r>
          </a:p>
          <a:p>
            <a:r>
              <a:rPr lang="en-US" dirty="0"/>
              <a:t>function </a:t>
            </a:r>
            <a:r>
              <a:rPr lang="en-US" dirty="0" err="1"/>
              <a:t>getSum</a:t>
            </a:r>
            <a:r>
              <a:rPr lang="en-US" dirty="0"/>
              <a:t>($num1, $num2){</a:t>
            </a:r>
          </a:p>
          <a:p>
            <a:r>
              <a:rPr lang="en-US" dirty="0"/>
              <a:t>    $total = $num1 + $num2;</a:t>
            </a:r>
          </a:p>
          <a:p>
            <a:r>
              <a:rPr lang="en-US" dirty="0"/>
              <a:t>    return $total;</a:t>
            </a:r>
          </a:p>
          <a:p>
            <a:r>
              <a:rPr lang="en-US" dirty="0"/>
              <a:t>}</a:t>
            </a:r>
          </a:p>
          <a:p>
            <a:r>
              <a:rPr lang="en-US" dirty="0"/>
              <a:t> </a:t>
            </a:r>
          </a:p>
          <a:p>
            <a:r>
              <a:rPr lang="en-US" dirty="0"/>
              <a:t>// Printing returned value</a:t>
            </a:r>
          </a:p>
          <a:p>
            <a:r>
              <a:rPr lang="en-US" dirty="0"/>
              <a:t>echo </a:t>
            </a:r>
            <a:r>
              <a:rPr lang="en-US" dirty="0" err="1"/>
              <a:t>getSum</a:t>
            </a:r>
            <a:r>
              <a:rPr lang="en-US" dirty="0"/>
              <a:t>(5, 10); // Outputs: 15</a:t>
            </a:r>
          </a:p>
          <a:p>
            <a:r>
              <a:rPr lang="en-US" dirty="0"/>
              <a:t>?&gt;</a:t>
            </a:r>
          </a:p>
        </p:txBody>
      </p:sp>
    </p:spTree>
    <p:extLst>
      <p:ext uri="{BB962C8B-B14F-4D97-AF65-F5344CB8AC3E}">
        <p14:creationId xmlns:p14="http://schemas.microsoft.com/office/powerpoint/2010/main" val="26751172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458200" cy="646331"/>
          </a:xfrm>
          <a:prstGeom prst="rect">
            <a:avLst/>
          </a:prstGeom>
        </p:spPr>
        <p:txBody>
          <a:bodyPr wrap="square">
            <a:spAutoFit/>
          </a:bodyPr>
          <a:lstStyle/>
          <a:p>
            <a:r>
              <a:rPr lang="en-US" dirty="0"/>
              <a:t>A function can not return multiple values. However, you can obtain similar results by returning an array</a:t>
            </a:r>
          </a:p>
        </p:txBody>
      </p:sp>
      <p:sp>
        <p:nvSpPr>
          <p:cNvPr id="3" name="Rectangle 2"/>
          <p:cNvSpPr/>
          <p:nvPr/>
        </p:nvSpPr>
        <p:spPr>
          <a:xfrm>
            <a:off x="533400" y="1028343"/>
            <a:ext cx="7924800" cy="4247317"/>
          </a:xfrm>
          <a:prstGeom prst="rect">
            <a:avLst/>
          </a:prstGeom>
        </p:spPr>
        <p:txBody>
          <a:bodyPr wrap="square">
            <a:spAutoFit/>
          </a:bodyPr>
          <a:lstStyle/>
          <a:p>
            <a:endParaRPr lang="en-US" dirty="0"/>
          </a:p>
          <a:p>
            <a:r>
              <a:rPr lang="en-US" dirty="0"/>
              <a:t>&lt;?</a:t>
            </a:r>
            <a:r>
              <a:rPr lang="en-US" dirty="0" err="1"/>
              <a:t>php</a:t>
            </a:r>
            <a:endParaRPr lang="en-US" dirty="0"/>
          </a:p>
          <a:p>
            <a:r>
              <a:rPr lang="en-US" dirty="0"/>
              <a:t>// Defining function</a:t>
            </a:r>
          </a:p>
          <a:p>
            <a:r>
              <a:rPr lang="en-US" dirty="0"/>
              <a:t>function </a:t>
            </a:r>
            <a:r>
              <a:rPr lang="en-US" dirty="0" err="1"/>
              <a:t>divideNumbers</a:t>
            </a:r>
            <a:r>
              <a:rPr lang="en-US" dirty="0"/>
              <a:t>($dividend, $divisor){</a:t>
            </a:r>
          </a:p>
          <a:p>
            <a:r>
              <a:rPr lang="en-US" dirty="0"/>
              <a:t>    $quotient = $dividend / $divisor;</a:t>
            </a:r>
          </a:p>
          <a:p>
            <a:r>
              <a:rPr lang="en-US" dirty="0"/>
              <a:t>    $array = array($dividend, $divisor, $quotient);</a:t>
            </a:r>
          </a:p>
          <a:p>
            <a:r>
              <a:rPr lang="en-US" dirty="0"/>
              <a:t>    return $array;</a:t>
            </a:r>
          </a:p>
          <a:p>
            <a:r>
              <a:rPr lang="en-US" dirty="0"/>
              <a:t>}</a:t>
            </a:r>
          </a:p>
          <a:p>
            <a:endParaRPr lang="en-US" dirty="0"/>
          </a:p>
          <a:p>
            <a:r>
              <a:rPr lang="en-US" dirty="0"/>
              <a:t>// Assign variables as if they were an array</a:t>
            </a:r>
          </a:p>
          <a:p>
            <a:r>
              <a:rPr lang="en-US" dirty="0"/>
              <a:t>list($dividend, $divisor, $quotient) = </a:t>
            </a:r>
            <a:r>
              <a:rPr lang="en-US" dirty="0" err="1"/>
              <a:t>divideNumbers</a:t>
            </a:r>
            <a:r>
              <a:rPr lang="en-US" dirty="0"/>
              <a:t>(10, 2);</a:t>
            </a:r>
          </a:p>
          <a:p>
            <a:r>
              <a:rPr lang="en-US" dirty="0"/>
              <a:t>echo $dividend . "&lt;</a:t>
            </a:r>
            <a:r>
              <a:rPr lang="en-US" dirty="0" err="1"/>
              <a:t>br</a:t>
            </a:r>
            <a:r>
              <a:rPr lang="en-US" dirty="0"/>
              <a:t>&gt;";  // Outputs: 10</a:t>
            </a:r>
          </a:p>
          <a:p>
            <a:r>
              <a:rPr lang="en-US" dirty="0"/>
              <a:t>echo $divisor  . "&lt;</a:t>
            </a:r>
            <a:r>
              <a:rPr lang="en-US" dirty="0" err="1"/>
              <a:t>br</a:t>
            </a:r>
            <a:r>
              <a:rPr lang="en-US" dirty="0"/>
              <a:t>&gt;";   // Outputs: 2</a:t>
            </a:r>
          </a:p>
          <a:p>
            <a:r>
              <a:rPr lang="en-US" dirty="0"/>
              <a:t>echo $quotient . "&lt;</a:t>
            </a:r>
            <a:r>
              <a:rPr lang="en-US" dirty="0" err="1"/>
              <a:t>br</a:t>
            </a:r>
            <a:r>
              <a:rPr lang="en-US" dirty="0"/>
              <a:t>&gt;";  // Outputs: 5</a:t>
            </a:r>
          </a:p>
          <a:p>
            <a:r>
              <a:rPr lang="en-US" dirty="0"/>
              <a:t>?&gt;</a:t>
            </a:r>
          </a:p>
        </p:txBody>
      </p:sp>
    </p:spTree>
    <p:extLst>
      <p:ext uri="{BB962C8B-B14F-4D97-AF65-F5344CB8AC3E}">
        <p14:creationId xmlns:p14="http://schemas.microsoft.com/office/powerpoint/2010/main" val="15227553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4586127" cy="369332"/>
          </a:xfrm>
          <a:prstGeom prst="rect">
            <a:avLst/>
          </a:prstGeom>
        </p:spPr>
        <p:txBody>
          <a:bodyPr wrap="none">
            <a:spAutoFit/>
          </a:bodyPr>
          <a:lstStyle/>
          <a:p>
            <a:pPr fontAlgn="base"/>
            <a:r>
              <a:rPr lang="en-US" b="1" dirty="0"/>
              <a:t>Passing Arguments to a Function by Reference</a:t>
            </a:r>
          </a:p>
        </p:txBody>
      </p:sp>
      <p:sp>
        <p:nvSpPr>
          <p:cNvPr id="3" name="Rectangle 2"/>
          <p:cNvSpPr/>
          <p:nvPr/>
        </p:nvSpPr>
        <p:spPr>
          <a:xfrm>
            <a:off x="381000" y="762000"/>
            <a:ext cx="6858000" cy="3970318"/>
          </a:xfrm>
          <a:prstGeom prst="rect">
            <a:avLst/>
          </a:prstGeom>
        </p:spPr>
        <p:txBody>
          <a:bodyPr wrap="square">
            <a:spAutoFit/>
          </a:bodyPr>
          <a:lstStyle/>
          <a:p>
            <a:r>
              <a:rPr lang="en-US" dirty="0"/>
              <a:t>&lt;?</a:t>
            </a:r>
            <a:r>
              <a:rPr lang="en-US" dirty="0" err="1"/>
              <a:t>php</a:t>
            </a:r>
            <a:endParaRPr lang="en-US" dirty="0"/>
          </a:p>
          <a:p>
            <a:r>
              <a:rPr lang="en-US" dirty="0"/>
              <a:t>/* Defining a function that multiply a number</a:t>
            </a:r>
          </a:p>
          <a:p>
            <a:r>
              <a:rPr lang="en-US" dirty="0"/>
              <a:t>by itself and return the new value */</a:t>
            </a:r>
          </a:p>
          <a:p>
            <a:r>
              <a:rPr lang="en-US" dirty="0"/>
              <a:t>function </a:t>
            </a:r>
            <a:r>
              <a:rPr lang="en-US" dirty="0" err="1"/>
              <a:t>selfMultiply</a:t>
            </a:r>
            <a:r>
              <a:rPr lang="en-US" dirty="0"/>
              <a:t>(&amp;$number){</a:t>
            </a:r>
          </a:p>
          <a:p>
            <a:r>
              <a:rPr lang="en-US" dirty="0"/>
              <a:t>    $number *= $number;</a:t>
            </a:r>
          </a:p>
          <a:p>
            <a:r>
              <a:rPr lang="en-US" dirty="0"/>
              <a:t>    return $number;</a:t>
            </a:r>
          </a:p>
          <a:p>
            <a:r>
              <a:rPr lang="en-US" dirty="0"/>
              <a:t>}</a:t>
            </a:r>
          </a:p>
          <a:p>
            <a:r>
              <a:rPr lang="en-US" dirty="0"/>
              <a:t> </a:t>
            </a:r>
          </a:p>
          <a:p>
            <a:r>
              <a:rPr lang="en-US" dirty="0"/>
              <a:t>$</a:t>
            </a:r>
            <a:r>
              <a:rPr lang="en-US" dirty="0" err="1"/>
              <a:t>mynum</a:t>
            </a:r>
            <a:r>
              <a:rPr lang="en-US" dirty="0"/>
              <a:t> = 5;</a:t>
            </a:r>
          </a:p>
          <a:p>
            <a:r>
              <a:rPr lang="en-US" dirty="0"/>
              <a:t>echo $</a:t>
            </a:r>
            <a:r>
              <a:rPr lang="en-US" dirty="0" err="1"/>
              <a:t>mynum</a:t>
            </a:r>
            <a:r>
              <a:rPr lang="en-US" dirty="0"/>
              <a:t> . "&lt;</a:t>
            </a:r>
            <a:r>
              <a:rPr lang="en-US" dirty="0" err="1"/>
              <a:t>br</a:t>
            </a:r>
            <a:r>
              <a:rPr lang="en-US" dirty="0"/>
              <a:t>&gt;"; // Outputs: 5</a:t>
            </a:r>
          </a:p>
          <a:p>
            <a:r>
              <a:rPr lang="en-US" dirty="0"/>
              <a:t> </a:t>
            </a:r>
          </a:p>
          <a:p>
            <a:r>
              <a:rPr lang="en-US" dirty="0" err="1"/>
              <a:t>selfMultiply</a:t>
            </a:r>
            <a:r>
              <a:rPr lang="en-US" dirty="0"/>
              <a:t>($</a:t>
            </a:r>
            <a:r>
              <a:rPr lang="en-US" dirty="0" err="1"/>
              <a:t>mynum</a:t>
            </a:r>
            <a:r>
              <a:rPr lang="en-US" dirty="0"/>
              <a:t>);</a:t>
            </a:r>
          </a:p>
          <a:p>
            <a:r>
              <a:rPr lang="en-US" dirty="0"/>
              <a:t>echo $</a:t>
            </a:r>
            <a:r>
              <a:rPr lang="en-US" dirty="0" err="1"/>
              <a:t>mynum</a:t>
            </a:r>
            <a:r>
              <a:rPr lang="en-US" dirty="0"/>
              <a:t> . "&lt;</a:t>
            </a:r>
            <a:r>
              <a:rPr lang="en-US" dirty="0" err="1"/>
              <a:t>br</a:t>
            </a:r>
            <a:r>
              <a:rPr lang="en-US" dirty="0"/>
              <a:t>&gt;"; // Outputs: 25</a:t>
            </a:r>
          </a:p>
          <a:p>
            <a:r>
              <a:rPr lang="en-US" dirty="0"/>
              <a:t>?&gt;</a:t>
            </a:r>
          </a:p>
        </p:txBody>
      </p:sp>
    </p:spTree>
    <p:extLst>
      <p:ext uri="{BB962C8B-B14F-4D97-AF65-F5344CB8AC3E}">
        <p14:creationId xmlns:p14="http://schemas.microsoft.com/office/powerpoint/2010/main" val="31278353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3420424" cy="369332"/>
          </a:xfrm>
          <a:prstGeom prst="rect">
            <a:avLst/>
          </a:prstGeom>
        </p:spPr>
        <p:txBody>
          <a:bodyPr wrap="none">
            <a:spAutoFit/>
          </a:bodyPr>
          <a:lstStyle/>
          <a:p>
            <a:pPr fontAlgn="base"/>
            <a:r>
              <a:rPr lang="en-US" b="1" dirty="0"/>
              <a:t>Understanding the Variable Scope</a:t>
            </a:r>
          </a:p>
        </p:txBody>
      </p:sp>
      <p:sp>
        <p:nvSpPr>
          <p:cNvPr id="3" name="Rectangle 2"/>
          <p:cNvSpPr/>
          <p:nvPr/>
        </p:nvSpPr>
        <p:spPr>
          <a:xfrm>
            <a:off x="242455" y="762000"/>
            <a:ext cx="7467600" cy="3416320"/>
          </a:xfrm>
          <a:prstGeom prst="rect">
            <a:avLst/>
          </a:prstGeom>
        </p:spPr>
        <p:txBody>
          <a:bodyPr wrap="square">
            <a:spAutoFit/>
          </a:bodyPr>
          <a:lstStyle/>
          <a:p>
            <a:r>
              <a:rPr lang="en-US" dirty="0"/>
              <a:t>&lt;?</a:t>
            </a:r>
            <a:r>
              <a:rPr lang="en-US" dirty="0" err="1"/>
              <a:t>php</a:t>
            </a:r>
            <a:endParaRPr lang="en-US" dirty="0"/>
          </a:p>
          <a:p>
            <a:r>
              <a:rPr lang="en-US" dirty="0"/>
              <a:t>// Defining function</a:t>
            </a:r>
          </a:p>
          <a:p>
            <a:r>
              <a:rPr lang="en-US" dirty="0"/>
              <a:t>function test(){</a:t>
            </a:r>
          </a:p>
          <a:p>
            <a:r>
              <a:rPr lang="en-US" dirty="0"/>
              <a:t>    $greet = "Hello World!";</a:t>
            </a:r>
          </a:p>
          <a:p>
            <a:r>
              <a:rPr lang="en-US" dirty="0"/>
              <a:t>    echo '&lt;p&gt;$greet inside function is: ' . $greet . '&lt;/p&gt;';</a:t>
            </a:r>
          </a:p>
          <a:p>
            <a:r>
              <a:rPr lang="en-US" dirty="0"/>
              <a:t>}</a:t>
            </a:r>
          </a:p>
          <a:p>
            <a:endParaRPr lang="en-US" dirty="0"/>
          </a:p>
          <a:p>
            <a:r>
              <a:rPr lang="en-US" dirty="0"/>
              <a:t>test();</a:t>
            </a:r>
          </a:p>
          <a:p>
            <a:endParaRPr lang="en-US" dirty="0"/>
          </a:p>
          <a:p>
            <a:r>
              <a:rPr lang="en-US" dirty="0"/>
              <a:t>// Generate undefined variable error</a:t>
            </a:r>
          </a:p>
          <a:p>
            <a:r>
              <a:rPr lang="en-US" dirty="0"/>
              <a:t>echo '&lt;p&gt;$greet outside of function is: ' . $greet . '&lt;/p&gt;';</a:t>
            </a:r>
          </a:p>
          <a:p>
            <a:r>
              <a:rPr lang="en-US" dirty="0"/>
              <a:t>?&gt;</a:t>
            </a:r>
          </a:p>
        </p:txBody>
      </p:sp>
    </p:spTree>
    <p:extLst>
      <p:ext uri="{BB962C8B-B14F-4D97-AF65-F5344CB8AC3E}">
        <p14:creationId xmlns:p14="http://schemas.microsoft.com/office/powerpoint/2010/main" val="42278863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7696200" cy="3693319"/>
          </a:xfrm>
          <a:prstGeom prst="rect">
            <a:avLst/>
          </a:prstGeom>
        </p:spPr>
        <p:txBody>
          <a:bodyPr wrap="square">
            <a:spAutoFit/>
          </a:bodyPr>
          <a:lstStyle/>
          <a:p>
            <a:r>
              <a:rPr lang="en-US" dirty="0"/>
              <a:t>&lt;?</a:t>
            </a:r>
            <a:r>
              <a:rPr lang="en-US" dirty="0" err="1"/>
              <a:t>php</a:t>
            </a:r>
            <a:endParaRPr lang="en-US" dirty="0"/>
          </a:p>
          <a:p>
            <a:r>
              <a:rPr lang="en-US" dirty="0"/>
              <a:t>$greet = "Hello World!";</a:t>
            </a:r>
          </a:p>
          <a:p>
            <a:r>
              <a:rPr lang="en-US" dirty="0"/>
              <a:t> </a:t>
            </a:r>
          </a:p>
          <a:p>
            <a:r>
              <a:rPr lang="en-US" dirty="0"/>
              <a:t>// Defining function</a:t>
            </a:r>
          </a:p>
          <a:p>
            <a:r>
              <a:rPr lang="en-US" dirty="0"/>
              <a:t>function test(){</a:t>
            </a:r>
          </a:p>
          <a:p>
            <a:r>
              <a:rPr lang="en-US" dirty="0"/>
              <a:t>    echo '&lt;p&gt;$greet inside function is: ' . $greet . '&lt;/p&gt;';</a:t>
            </a:r>
          </a:p>
          <a:p>
            <a:r>
              <a:rPr lang="en-US" dirty="0"/>
              <a:t>}</a:t>
            </a:r>
          </a:p>
          <a:p>
            <a:endParaRPr lang="en-US" dirty="0"/>
          </a:p>
          <a:p>
            <a:r>
              <a:rPr lang="en-US" dirty="0"/>
              <a:t>// Generate undefined variable error</a:t>
            </a:r>
          </a:p>
          <a:p>
            <a:r>
              <a:rPr lang="en-US" dirty="0"/>
              <a:t>test();  </a:t>
            </a:r>
          </a:p>
          <a:p>
            <a:endParaRPr lang="en-US" dirty="0"/>
          </a:p>
          <a:p>
            <a:r>
              <a:rPr lang="en-US" dirty="0"/>
              <a:t>echo '&lt;p&gt;$greet outside of function is: ' . $greet . '&lt;/p&gt;';</a:t>
            </a:r>
          </a:p>
          <a:p>
            <a:r>
              <a:rPr lang="en-US" dirty="0"/>
              <a:t>?&gt;</a:t>
            </a:r>
          </a:p>
        </p:txBody>
      </p:sp>
      <p:sp>
        <p:nvSpPr>
          <p:cNvPr id="3" name="Rectangle 2"/>
          <p:cNvSpPr/>
          <p:nvPr/>
        </p:nvSpPr>
        <p:spPr>
          <a:xfrm>
            <a:off x="381000" y="4648200"/>
            <a:ext cx="8382000" cy="646331"/>
          </a:xfrm>
          <a:prstGeom prst="rect">
            <a:avLst/>
          </a:prstGeom>
          <a:solidFill>
            <a:schemeClr val="accent3">
              <a:lumMod val="40000"/>
              <a:lumOff val="60000"/>
            </a:schemeClr>
          </a:solidFill>
        </p:spPr>
        <p:txBody>
          <a:bodyPr wrap="square">
            <a:spAutoFit/>
          </a:bodyPr>
          <a:lstStyle/>
          <a:p>
            <a:r>
              <a:rPr lang="en-US" b="1" dirty="0"/>
              <a:t>Tip:</a:t>
            </a:r>
            <a:r>
              <a:rPr lang="en-US" dirty="0"/>
              <a:t> It is possible to reuse the same name for a variable in different functions, since local variables are only recognized by the function in which they are declared.</a:t>
            </a:r>
          </a:p>
        </p:txBody>
      </p:sp>
    </p:spTree>
    <p:extLst>
      <p:ext uri="{BB962C8B-B14F-4D97-AF65-F5344CB8AC3E}">
        <p14:creationId xmlns:p14="http://schemas.microsoft.com/office/powerpoint/2010/main" val="20512107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2066528" cy="369332"/>
          </a:xfrm>
          <a:prstGeom prst="rect">
            <a:avLst/>
          </a:prstGeom>
        </p:spPr>
        <p:txBody>
          <a:bodyPr wrap="none">
            <a:spAutoFit/>
          </a:bodyPr>
          <a:lstStyle/>
          <a:p>
            <a:pPr fontAlgn="base"/>
            <a:r>
              <a:rPr lang="en-US" b="1" dirty="0"/>
              <a:t>The global Keyword</a:t>
            </a:r>
          </a:p>
        </p:txBody>
      </p:sp>
      <p:sp>
        <p:nvSpPr>
          <p:cNvPr id="3" name="Rectangle 1"/>
          <p:cNvSpPr>
            <a:spLocks noChangeArrowheads="1"/>
          </p:cNvSpPr>
          <p:nvPr/>
        </p:nvSpPr>
        <p:spPr bwMode="auto">
          <a:xfrm>
            <a:off x="304800" y="674132"/>
            <a:ext cx="8610600" cy="92333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333333"/>
                </a:solidFill>
                <a:effectLst/>
                <a:latin typeface="Consolas" pitchFamily="49" charset="0"/>
                <a:cs typeface="Arial" pitchFamily="34" charset="0"/>
              </a:rPr>
              <a:t>global</a:t>
            </a:r>
            <a:r>
              <a:rPr kumimoji="0" lang="en-US" b="0" i="0" u="none" strike="noStrike" cap="none" normalizeH="0" baseline="0" smtClean="0">
                <a:ln>
                  <a:noFill/>
                </a:ln>
                <a:solidFill>
                  <a:srgbClr val="414141"/>
                </a:solidFill>
                <a:effectLst/>
                <a:latin typeface="Segoe UI" pitchFamily="34" charset="0"/>
                <a:cs typeface="Segoe UI" pitchFamily="34" charset="0"/>
              </a:rPr>
              <a:t> keyword before the variables inside a function. This keyword turns the variable into a global variable, making it visible or accessible both inside and outside the function</a:t>
            </a:r>
            <a:r>
              <a:rPr kumimoji="0" lang="en-US" b="0" i="0" u="none" strike="noStrike" cap="none" normalizeH="0" baseline="0" smtClean="0">
                <a:ln>
                  <a:noFill/>
                </a:ln>
                <a:solidFill>
                  <a:schemeClr val="tx1"/>
                </a:solidFill>
                <a:effectLst/>
                <a:latin typeface="Arial" pitchFamily="34" charset="0"/>
                <a:cs typeface="Arial" pitchFamily="34" charset="0"/>
              </a:rPr>
              <a:t> </a:t>
            </a:r>
          </a:p>
        </p:txBody>
      </p:sp>
      <p:sp>
        <p:nvSpPr>
          <p:cNvPr id="4" name="Rectangle 3"/>
          <p:cNvSpPr/>
          <p:nvPr/>
        </p:nvSpPr>
        <p:spPr>
          <a:xfrm>
            <a:off x="304800" y="1703487"/>
            <a:ext cx="8610600" cy="5078313"/>
          </a:xfrm>
          <a:prstGeom prst="rect">
            <a:avLst/>
          </a:prstGeom>
        </p:spPr>
        <p:txBody>
          <a:bodyPr wrap="square">
            <a:spAutoFit/>
          </a:bodyPr>
          <a:lstStyle/>
          <a:p>
            <a:r>
              <a:rPr lang="en-US" dirty="0"/>
              <a:t>&lt;?</a:t>
            </a:r>
            <a:r>
              <a:rPr lang="en-US" dirty="0" err="1"/>
              <a:t>php</a:t>
            </a:r>
            <a:endParaRPr lang="en-US" dirty="0"/>
          </a:p>
          <a:p>
            <a:r>
              <a:rPr lang="en-US" dirty="0"/>
              <a:t>$greet = "Hello World!";</a:t>
            </a:r>
          </a:p>
          <a:p>
            <a:r>
              <a:rPr lang="en-US" dirty="0"/>
              <a:t> </a:t>
            </a:r>
          </a:p>
          <a:p>
            <a:r>
              <a:rPr lang="en-US" dirty="0"/>
              <a:t>// Defining function</a:t>
            </a:r>
          </a:p>
          <a:p>
            <a:r>
              <a:rPr lang="en-US" dirty="0"/>
              <a:t>function test(){</a:t>
            </a:r>
          </a:p>
          <a:p>
            <a:r>
              <a:rPr lang="en-US" dirty="0"/>
              <a:t>    global $greet;</a:t>
            </a:r>
          </a:p>
          <a:p>
            <a:r>
              <a:rPr lang="en-US" dirty="0"/>
              <a:t>    echo '&lt;p&gt;$greet inside function is: ' . $greet . '&lt;/p&gt;';</a:t>
            </a:r>
          </a:p>
          <a:p>
            <a:r>
              <a:rPr lang="en-US" dirty="0"/>
              <a:t>}</a:t>
            </a:r>
          </a:p>
          <a:p>
            <a:r>
              <a:rPr lang="en-US" dirty="0"/>
              <a:t> </a:t>
            </a:r>
          </a:p>
          <a:p>
            <a:r>
              <a:rPr lang="en-US" dirty="0"/>
              <a:t>test();</a:t>
            </a:r>
          </a:p>
          <a:p>
            <a:r>
              <a:rPr lang="en-US" dirty="0"/>
              <a:t>echo '&lt;p&gt;$greet outside of function is: ' . $greet . '&lt;/p&gt;';</a:t>
            </a:r>
          </a:p>
          <a:p>
            <a:r>
              <a:rPr lang="en-US" dirty="0"/>
              <a:t> </a:t>
            </a:r>
          </a:p>
          <a:p>
            <a:r>
              <a:rPr lang="en-US" dirty="0"/>
              <a:t>// Assign a new value to variable</a:t>
            </a:r>
          </a:p>
          <a:p>
            <a:r>
              <a:rPr lang="en-US" dirty="0"/>
              <a:t>$greet = "Goodbye";</a:t>
            </a:r>
          </a:p>
          <a:p>
            <a:r>
              <a:rPr lang="en-US" dirty="0"/>
              <a:t> </a:t>
            </a:r>
          </a:p>
          <a:p>
            <a:r>
              <a:rPr lang="en-US" dirty="0"/>
              <a:t>test();</a:t>
            </a:r>
          </a:p>
          <a:p>
            <a:r>
              <a:rPr lang="en-US" dirty="0"/>
              <a:t>echo '&lt;p&gt;$greet outside of function is: ' . $greet . '&lt;/p&gt;';</a:t>
            </a:r>
          </a:p>
          <a:p>
            <a:r>
              <a:rPr lang="en-US" dirty="0"/>
              <a:t>?&gt;</a:t>
            </a:r>
          </a:p>
        </p:txBody>
      </p:sp>
    </p:spTree>
    <p:extLst>
      <p:ext uri="{BB962C8B-B14F-4D97-AF65-F5344CB8AC3E}">
        <p14:creationId xmlns:p14="http://schemas.microsoft.com/office/powerpoint/2010/main" val="17955468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2123979" cy="369332"/>
          </a:xfrm>
          <a:prstGeom prst="rect">
            <a:avLst/>
          </a:prstGeom>
        </p:spPr>
        <p:txBody>
          <a:bodyPr wrap="none">
            <a:spAutoFit/>
          </a:bodyPr>
          <a:lstStyle/>
          <a:p>
            <a:pPr fontAlgn="base"/>
            <a:r>
              <a:rPr lang="en-US" b="1" dirty="0"/>
              <a:t> Recursive Functions</a:t>
            </a:r>
          </a:p>
        </p:txBody>
      </p:sp>
      <p:sp>
        <p:nvSpPr>
          <p:cNvPr id="3" name="Rectangle 2"/>
          <p:cNvSpPr/>
          <p:nvPr/>
        </p:nvSpPr>
        <p:spPr>
          <a:xfrm>
            <a:off x="457200" y="1841480"/>
            <a:ext cx="7239000" cy="3416320"/>
          </a:xfrm>
          <a:prstGeom prst="rect">
            <a:avLst/>
          </a:prstGeom>
        </p:spPr>
        <p:txBody>
          <a:bodyPr wrap="square">
            <a:spAutoFit/>
          </a:bodyPr>
          <a:lstStyle/>
          <a:p>
            <a:r>
              <a:rPr lang="en-US" dirty="0"/>
              <a:t>&lt;?</a:t>
            </a:r>
            <a:r>
              <a:rPr lang="en-US" dirty="0" err="1"/>
              <a:t>php</a:t>
            </a:r>
            <a:r>
              <a:rPr lang="en-US" dirty="0"/>
              <a:t>    </a:t>
            </a:r>
          </a:p>
          <a:p>
            <a:r>
              <a:rPr lang="en-US" b="1" dirty="0"/>
              <a:t>function</a:t>
            </a:r>
            <a:r>
              <a:rPr lang="en-US" dirty="0"/>
              <a:t> factorial($n)    </a:t>
            </a:r>
          </a:p>
          <a:p>
            <a:r>
              <a:rPr lang="en-US" dirty="0"/>
              <a:t>{    </a:t>
            </a:r>
          </a:p>
          <a:p>
            <a:r>
              <a:rPr lang="en-US" dirty="0"/>
              <a:t>    </a:t>
            </a:r>
            <a:r>
              <a:rPr lang="en-US" b="1" dirty="0"/>
              <a:t>if</a:t>
            </a:r>
            <a:r>
              <a:rPr lang="en-US" dirty="0"/>
              <a:t> ($n &lt; 0)    </a:t>
            </a:r>
          </a:p>
          <a:p>
            <a:r>
              <a:rPr lang="en-US" dirty="0"/>
              <a:t>        </a:t>
            </a:r>
            <a:r>
              <a:rPr lang="en-US" b="1" dirty="0"/>
              <a:t>return</a:t>
            </a:r>
            <a:r>
              <a:rPr lang="en-US" dirty="0"/>
              <a:t> -1; /*Wrong value*/    </a:t>
            </a:r>
          </a:p>
          <a:p>
            <a:r>
              <a:rPr lang="en-US" dirty="0"/>
              <a:t>    </a:t>
            </a:r>
            <a:r>
              <a:rPr lang="en-US" b="1" dirty="0"/>
              <a:t>if</a:t>
            </a:r>
            <a:r>
              <a:rPr lang="en-US" dirty="0"/>
              <a:t> ($n == 0)    </a:t>
            </a:r>
          </a:p>
          <a:p>
            <a:r>
              <a:rPr lang="en-US" dirty="0"/>
              <a:t>        </a:t>
            </a:r>
            <a:r>
              <a:rPr lang="en-US" b="1" dirty="0"/>
              <a:t>return</a:t>
            </a:r>
            <a:r>
              <a:rPr lang="en-US" dirty="0"/>
              <a:t> 1; /*Terminating condition*/    </a:t>
            </a:r>
          </a:p>
          <a:p>
            <a:r>
              <a:rPr lang="en-US" dirty="0"/>
              <a:t>    </a:t>
            </a:r>
            <a:r>
              <a:rPr lang="en-US" b="1" dirty="0"/>
              <a:t>return</a:t>
            </a:r>
            <a:r>
              <a:rPr lang="en-US" dirty="0"/>
              <a:t> ($n * factorial ($n -1));    </a:t>
            </a:r>
          </a:p>
          <a:p>
            <a:r>
              <a:rPr lang="en-US" dirty="0"/>
              <a:t>}    </a:t>
            </a:r>
          </a:p>
          <a:p>
            <a:r>
              <a:rPr lang="en-US" dirty="0"/>
              <a:t>    </a:t>
            </a:r>
          </a:p>
          <a:p>
            <a:r>
              <a:rPr lang="en-US" dirty="0"/>
              <a:t>echo factorial(5);    </a:t>
            </a:r>
          </a:p>
          <a:p>
            <a:r>
              <a:rPr lang="en-US" dirty="0"/>
              <a:t>?&gt;    </a:t>
            </a:r>
          </a:p>
        </p:txBody>
      </p:sp>
      <p:sp>
        <p:nvSpPr>
          <p:cNvPr id="4" name="Rectangle 3"/>
          <p:cNvSpPr/>
          <p:nvPr/>
        </p:nvSpPr>
        <p:spPr>
          <a:xfrm>
            <a:off x="443344" y="5715000"/>
            <a:ext cx="8548255" cy="923330"/>
          </a:xfrm>
          <a:prstGeom prst="rect">
            <a:avLst/>
          </a:prstGeom>
          <a:solidFill>
            <a:schemeClr val="accent1">
              <a:lumMod val="20000"/>
              <a:lumOff val="80000"/>
            </a:schemeClr>
          </a:solidFill>
        </p:spPr>
        <p:txBody>
          <a:bodyPr wrap="square">
            <a:spAutoFit/>
          </a:bodyPr>
          <a:lstStyle/>
          <a:p>
            <a:r>
              <a:rPr lang="en-US" b="1" dirty="0"/>
              <a:t/>
            </a:r>
            <a:br>
              <a:rPr lang="en-US" b="1" dirty="0"/>
            </a:br>
            <a:r>
              <a:rPr lang="en-US" b="1" dirty="0"/>
              <a:t>Note:</a:t>
            </a:r>
            <a:r>
              <a:rPr lang="en-US" dirty="0"/>
              <a:t> Be careful while creating recursive functions, because if code is written improperly it may result in an infinite loop of function calling.</a:t>
            </a:r>
          </a:p>
        </p:txBody>
      </p:sp>
      <p:sp>
        <p:nvSpPr>
          <p:cNvPr id="5" name="Rectangle 4"/>
          <p:cNvSpPr/>
          <p:nvPr/>
        </p:nvSpPr>
        <p:spPr>
          <a:xfrm>
            <a:off x="270164" y="533032"/>
            <a:ext cx="8645236" cy="923330"/>
          </a:xfrm>
          <a:prstGeom prst="rect">
            <a:avLst/>
          </a:prstGeom>
        </p:spPr>
        <p:txBody>
          <a:bodyPr wrap="square">
            <a:spAutoFit/>
          </a:bodyPr>
          <a:lstStyle/>
          <a:p>
            <a:r>
              <a:rPr lang="en-US" dirty="0"/>
              <a:t>A recursive function is a function that calls itself again and again until a condition is satisfied. Recursive functions are often used to solve complex mathematical calculations, or to process deeply nested structures</a:t>
            </a:r>
          </a:p>
        </p:txBody>
      </p:sp>
    </p:spTree>
    <p:extLst>
      <p:ext uri="{BB962C8B-B14F-4D97-AF65-F5344CB8AC3E}">
        <p14:creationId xmlns:p14="http://schemas.microsoft.com/office/powerpoint/2010/main" val="2281504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234069"/>
            <a:ext cx="8763000" cy="9233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Now save this file as "</a:t>
            </a:r>
            <a:r>
              <a:rPr kumimoji="0" lang="en-US" b="0" i="0" u="none" strike="noStrike" cap="none" normalizeH="0" baseline="0" dirty="0" err="1" smtClean="0">
                <a:ln>
                  <a:noFill/>
                </a:ln>
                <a:solidFill>
                  <a:srgbClr val="414141"/>
                </a:solidFill>
                <a:effectLst/>
                <a:latin typeface="Segoe UI" pitchFamily="34" charset="0"/>
                <a:cs typeface="Segoe UI" pitchFamily="34" charset="0"/>
              </a:rPr>
              <a:t>hello.php</a:t>
            </a:r>
            <a:r>
              <a:rPr kumimoji="0" lang="en-US" b="0" i="0" u="none" strike="noStrike" cap="none" normalizeH="0" baseline="0" dirty="0" smtClean="0">
                <a:ln>
                  <a:noFill/>
                </a:ln>
                <a:solidFill>
                  <a:srgbClr val="414141"/>
                </a:solidFill>
                <a:effectLst/>
                <a:latin typeface="Segoe UI" pitchFamily="34" charset="0"/>
                <a:cs typeface="Segoe UI" pitchFamily="34" charset="0"/>
              </a:rPr>
              <a:t>" in your project folder (located at </a:t>
            </a:r>
            <a:r>
              <a:rPr kumimoji="0" lang="en-US" b="0" i="0" u="none" strike="noStrike" cap="none" normalizeH="0" baseline="0" dirty="0" smtClean="0">
                <a:ln>
                  <a:noFill/>
                </a:ln>
                <a:solidFill>
                  <a:srgbClr val="333333"/>
                </a:solidFill>
                <a:effectLst/>
                <a:latin typeface="Consolas" pitchFamily="49" charset="0"/>
                <a:cs typeface="Arial" pitchFamily="34" charset="0"/>
              </a:rPr>
              <a:t>C:\wamp\www\project</a:t>
            </a:r>
            <a:r>
              <a:rPr kumimoji="0" lang="en-US" b="0" i="0" u="none" strike="noStrike" cap="none" normalizeH="0" baseline="0" dirty="0" smtClean="0">
                <a:ln>
                  <a:noFill/>
                </a:ln>
                <a:solidFill>
                  <a:srgbClr val="414141"/>
                </a:solidFill>
                <a:effectLst/>
                <a:latin typeface="Segoe UI" pitchFamily="34" charset="0"/>
                <a:cs typeface="Segoe UI" pitchFamily="34" charset="0"/>
              </a:rPr>
              <a:t>), and view the result in your browser through visiting this URL: </a:t>
            </a:r>
            <a:r>
              <a:rPr kumimoji="0" lang="en-US" b="0" i="0" u="none" strike="noStrike" cap="none" normalizeH="0" baseline="0" dirty="0" smtClean="0">
                <a:ln>
                  <a:noFill/>
                </a:ln>
                <a:solidFill>
                  <a:srgbClr val="333333"/>
                </a:solidFill>
                <a:effectLst/>
                <a:latin typeface="Consolas" pitchFamily="49" charset="0"/>
                <a:cs typeface="Arial" pitchFamily="34" charset="0"/>
              </a:rPr>
              <a:t>http://localhost/project/hello.php</a:t>
            </a:r>
            <a:r>
              <a:rPr kumimoji="0" lang="en-US" b="0" i="0" u="none" strike="noStrike" cap="none" normalizeH="0" baseline="0" dirty="0" smtClean="0">
                <a:ln>
                  <a:noFill/>
                </a:ln>
                <a:solidFill>
                  <a:srgbClr val="414141"/>
                </a:solidFill>
                <a:effectLst/>
                <a:latin typeface="Segoe UI" pitchFamily="34" charset="0"/>
                <a:cs typeface="Segoe UI" pitchFamily="34" charset="0"/>
              </a:rPr>
              <a:t>.</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3" name="Rectangle 2"/>
          <p:cNvSpPr>
            <a:spLocks noChangeArrowheads="1"/>
          </p:cNvSpPr>
          <p:nvPr/>
        </p:nvSpPr>
        <p:spPr bwMode="auto">
          <a:xfrm>
            <a:off x="228600" y="1534292"/>
            <a:ext cx="8763000" cy="165581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262626"/>
                </a:solidFill>
                <a:effectLst/>
                <a:latin typeface="Segoe UI" pitchFamily="34" charset="0"/>
                <a:cs typeface="Segoe UI" pitchFamily="34" charset="0"/>
              </a:rPr>
              <a:t>PHP Syntax</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rgbClr val="262626"/>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A PHP script starts with the </a:t>
            </a:r>
            <a:r>
              <a:rPr kumimoji="0" lang="en-US" b="0" i="0" u="none" strike="noStrike" cap="none" normalizeH="0" baseline="0" dirty="0" smtClean="0">
                <a:ln>
                  <a:noFill/>
                </a:ln>
                <a:solidFill>
                  <a:srgbClr val="333333"/>
                </a:solidFill>
                <a:effectLst/>
                <a:latin typeface="Consolas" pitchFamily="49" charset="0"/>
                <a:cs typeface="Segoe UI" pitchFamily="34" charset="0"/>
              </a:rPr>
              <a:t>&lt;?</a:t>
            </a:r>
            <a:r>
              <a:rPr kumimoji="0" lang="en-US" b="0" i="0" u="none" strike="noStrike" cap="none" normalizeH="0" baseline="0" dirty="0" err="1" smtClean="0">
                <a:ln>
                  <a:noFill/>
                </a:ln>
                <a:solidFill>
                  <a:srgbClr val="333333"/>
                </a:solidFill>
                <a:effectLst/>
                <a:latin typeface="Consolas" pitchFamily="49" charset="0"/>
                <a:cs typeface="Segoe UI" pitchFamily="34" charset="0"/>
              </a:rPr>
              <a:t>php</a:t>
            </a:r>
            <a:r>
              <a:rPr kumimoji="0" lang="en-US" b="0" i="0" u="none" strike="noStrike" cap="none" normalizeH="0" baseline="0" dirty="0" smtClean="0">
                <a:ln>
                  <a:noFill/>
                </a:ln>
                <a:solidFill>
                  <a:srgbClr val="414141"/>
                </a:solidFill>
                <a:effectLst/>
                <a:latin typeface="Segoe UI" pitchFamily="34" charset="0"/>
                <a:cs typeface="Segoe UI" pitchFamily="34" charset="0"/>
              </a:rPr>
              <a:t> and ends with the </a:t>
            </a:r>
            <a:r>
              <a:rPr kumimoji="0" lang="en-US" b="0" i="0" u="none" strike="noStrike" cap="none" normalizeH="0" baseline="0" dirty="0" smtClean="0">
                <a:ln>
                  <a:noFill/>
                </a:ln>
                <a:solidFill>
                  <a:srgbClr val="333333"/>
                </a:solidFill>
                <a:effectLst/>
                <a:latin typeface="Consolas" pitchFamily="49" charset="0"/>
                <a:cs typeface="Segoe UI" pitchFamily="34" charset="0"/>
              </a:rPr>
              <a:t>?&gt;</a:t>
            </a:r>
            <a:r>
              <a:rPr kumimoji="0" lang="en-US" b="0" i="0" u="none" strike="noStrike" cap="none" normalizeH="0" baseline="0" dirty="0" smtClean="0">
                <a:ln>
                  <a:noFill/>
                </a:ln>
                <a:solidFill>
                  <a:srgbClr val="414141"/>
                </a:solidFill>
                <a:effectLst/>
                <a:latin typeface="Segoe UI" pitchFamily="34" charset="0"/>
                <a:cs typeface="Segoe UI" pitchFamily="34" charset="0"/>
              </a:rPr>
              <a:t> tag.</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 PHP delimiter </a:t>
            </a:r>
            <a:r>
              <a:rPr kumimoji="0" lang="en-US" b="0" i="0" u="none" strike="noStrike" cap="none" normalizeH="0" baseline="0" dirty="0" smtClean="0">
                <a:ln>
                  <a:noFill/>
                </a:ln>
                <a:solidFill>
                  <a:srgbClr val="333333"/>
                </a:solidFill>
                <a:effectLst/>
                <a:latin typeface="Consolas" pitchFamily="49" charset="0"/>
                <a:cs typeface="Segoe UI" pitchFamily="34" charset="0"/>
              </a:rPr>
              <a:t>&lt;?</a:t>
            </a:r>
            <a:r>
              <a:rPr kumimoji="0" lang="en-US" b="0" i="0" u="none" strike="noStrike" cap="none" normalizeH="0" baseline="0" dirty="0" err="1" smtClean="0">
                <a:ln>
                  <a:noFill/>
                </a:ln>
                <a:solidFill>
                  <a:srgbClr val="333333"/>
                </a:solidFill>
                <a:effectLst/>
                <a:latin typeface="Consolas" pitchFamily="49" charset="0"/>
                <a:cs typeface="Segoe UI" pitchFamily="34" charset="0"/>
              </a:rPr>
              <a:t>php</a:t>
            </a:r>
            <a:r>
              <a:rPr kumimoji="0" lang="en-US" b="0" i="0" u="none" strike="noStrike" cap="none" normalizeH="0" baseline="0" dirty="0" smtClean="0">
                <a:ln>
                  <a:noFill/>
                </a:ln>
                <a:solidFill>
                  <a:srgbClr val="414141"/>
                </a:solidFill>
                <a:effectLst/>
                <a:latin typeface="Segoe UI" pitchFamily="34" charset="0"/>
                <a:cs typeface="Segoe UI" pitchFamily="34" charset="0"/>
              </a:rPr>
              <a:t> and </a:t>
            </a:r>
            <a:r>
              <a:rPr kumimoji="0" lang="en-US" b="0" i="0" u="none" strike="noStrike" cap="none" normalizeH="0" baseline="0" dirty="0" smtClean="0">
                <a:ln>
                  <a:noFill/>
                </a:ln>
                <a:solidFill>
                  <a:srgbClr val="333333"/>
                </a:solidFill>
                <a:effectLst/>
                <a:latin typeface="Consolas" pitchFamily="49" charset="0"/>
                <a:cs typeface="Segoe UI" pitchFamily="34" charset="0"/>
              </a:rPr>
              <a:t>?&gt;</a:t>
            </a:r>
            <a:r>
              <a:rPr kumimoji="0" lang="en-US" b="0" i="0" u="none" strike="noStrike" cap="none" normalizeH="0" baseline="0" dirty="0" smtClean="0">
                <a:ln>
                  <a:noFill/>
                </a:ln>
                <a:solidFill>
                  <a:srgbClr val="414141"/>
                </a:solidFill>
                <a:effectLst/>
                <a:latin typeface="Segoe UI" pitchFamily="34" charset="0"/>
                <a:cs typeface="Segoe UI" pitchFamily="34" charset="0"/>
              </a:rPr>
              <a:t> in the following example simply tells the PHP engine to treat the enclosed code block as PHP code, rather than simple HTML.</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a:spLocks noChangeArrowheads="1"/>
          </p:cNvSpPr>
          <p:nvPr/>
        </p:nvSpPr>
        <p:spPr bwMode="auto">
          <a:xfrm>
            <a:off x="990600" y="3505200"/>
            <a:ext cx="8001000" cy="64633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Every PHP statement end with a semicolon (</a:t>
            </a:r>
            <a:r>
              <a:rPr kumimoji="0" lang="en-US" b="0" i="0" u="none" strike="noStrike" cap="none" normalizeH="0" baseline="0" dirty="0" smtClean="0">
                <a:ln>
                  <a:noFill/>
                </a:ln>
                <a:solidFill>
                  <a:srgbClr val="333333"/>
                </a:solidFill>
                <a:effectLst/>
                <a:latin typeface="Consolas" pitchFamily="49" charset="0"/>
                <a:cs typeface="Arial"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 this tells the PHP engine that the end of the current statement has been reached.</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11344972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646331"/>
          </a:xfrm>
          <a:prstGeom prst="rect">
            <a:avLst/>
          </a:prstGeom>
          <a:solidFill>
            <a:schemeClr val="accent3">
              <a:lumMod val="40000"/>
              <a:lumOff val="60000"/>
            </a:schemeClr>
          </a:solidFill>
        </p:spPr>
        <p:txBody>
          <a:bodyPr wrap="square">
            <a:spAutoFit/>
          </a:bodyPr>
          <a:lstStyle/>
          <a:p>
            <a:r>
              <a:rPr lang="en-US" b="1" dirty="0"/>
              <a:t>Tip:</a:t>
            </a:r>
            <a:r>
              <a:rPr lang="en-US" dirty="0"/>
              <a:t> It is possible to reuse the same name for a variable in different functions, since local variables are only recognized by the function in which they are declared.</a:t>
            </a:r>
          </a:p>
        </p:txBody>
      </p:sp>
      <p:sp>
        <p:nvSpPr>
          <p:cNvPr id="3" name="Rectangle 2"/>
          <p:cNvSpPr/>
          <p:nvPr/>
        </p:nvSpPr>
        <p:spPr>
          <a:xfrm>
            <a:off x="457200" y="1066800"/>
            <a:ext cx="8077200" cy="5078313"/>
          </a:xfrm>
          <a:prstGeom prst="rect">
            <a:avLst/>
          </a:prstGeom>
        </p:spPr>
        <p:txBody>
          <a:bodyPr wrap="square">
            <a:spAutoFit/>
          </a:bodyPr>
          <a:lstStyle/>
          <a:p>
            <a:r>
              <a:rPr lang="en-US" dirty="0"/>
              <a:t>&lt;?</a:t>
            </a:r>
            <a:r>
              <a:rPr lang="en-US" dirty="0" err="1"/>
              <a:t>php</a:t>
            </a:r>
            <a:endParaRPr lang="en-US" dirty="0"/>
          </a:p>
          <a:p>
            <a:r>
              <a:rPr lang="en-US" dirty="0"/>
              <a:t>$greet = "Hello World!";</a:t>
            </a:r>
          </a:p>
          <a:p>
            <a:r>
              <a:rPr lang="en-US" dirty="0"/>
              <a:t> </a:t>
            </a:r>
          </a:p>
          <a:p>
            <a:r>
              <a:rPr lang="en-US" dirty="0"/>
              <a:t>// Defining function</a:t>
            </a:r>
          </a:p>
          <a:p>
            <a:r>
              <a:rPr lang="en-US" dirty="0"/>
              <a:t>function test(){</a:t>
            </a:r>
          </a:p>
          <a:p>
            <a:r>
              <a:rPr lang="en-US" dirty="0"/>
              <a:t>    global $greet;</a:t>
            </a:r>
          </a:p>
          <a:p>
            <a:r>
              <a:rPr lang="en-US" dirty="0"/>
              <a:t>    echo '&lt;p&gt;$greet inside function is: ' . $greet . '&lt;/p&gt;';</a:t>
            </a:r>
          </a:p>
          <a:p>
            <a:r>
              <a:rPr lang="en-US" dirty="0"/>
              <a:t>}</a:t>
            </a:r>
          </a:p>
          <a:p>
            <a:r>
              <a:rPr lang="en-US" dirty="0"/>
              <a:t> </a:t>
            </a:r>
          </a:p>
          <a:p>
            <a:r>
              <a:rPr lang="en-US" dirty="0"/>
              <a:t>test();</a:t>
            </a:r>
          </a:p>
          <a:p>
            <a:r>
              <a:rPr lang="en-US" dirty="0"/>
              <a:t>echo '&lt;p&gt;$greet outside of function is: ' . $greet . '&lt;/p&gt;';</a:t>
            </a:r>
          </a:p>
          <a:p>
            <a:r>
              <a:rPr lang="en-US" dirty="0"/>
              <a:t> </a:t>
            </a:r>
          </a:p>
          <a:p>
            <a:r>
              <a:rPr lang="en-US" dirty="0"/>
              <a:t>// Assign a new value to variable</a:t>
            </a:r>
          </a:p>
          <a:p>
            <a:r>
              <a:rPr lang="en-US" dirty="0"/>
              <a:t>$greet = "Goodbye";</a:t>
            </a:r>
          </a:p>
          <a:p>
            <a:r>
              <a:rPr lang="en-US" dirty="0"/>
              <a:t> </a:t>
            </a:r>
          </a:p>
          <a:p>
            <a:r>
              <a:rPr lang="en-US" dirty="0"/>
              <a:t>test();</a:t>
            </a:r>
          </a:p>
          <a:p>
            <a:r>
              <a:rPr lang="en-US" dirty="0"/>
              <a:t>echo '&lt;p&gt;$greet outside of function is: ' . $greet . '&lt;/p&gt;';</a:t>
            </a:r>
          </a:p>
          <a:p>
            <a:r>
              <a:rPr lang="en-US" dirty="0"/>
              <a:t>?&gt;</a:t>
            </a:r>
          </a:p>
        </p:txBody>
      </p:sp>
    </p:spTree>
    <p:extLst>
      <p:ext uri="{BB962C8B-B14F-4D97-AF65-F5344CB8AC3E}">
        <p14:creationId xmlns:p14="http://schemas.microsoft.com/office/powerpoint/2010/main" val="3983759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022" y="228600"/>
            <a:ext cx="2933367" cy="369332"/>
          </a:xfrm>
          <a:prstGeom prst="rect">
            <a:avLst/>
          </a:prstGeom>
        </p:spPr>
        <p:txBody>
          <a:bodyPr wrap="none">
            <a:spAutoFit/>
          </a:bodyPr>
          <a:lstStyle/>
          <a:p>
            <a:pPr fontAlgn="base"/>
            <a:r>
              <a:rPr lang="en-US" b="1" dirty="0"/>
              <a:t>Performing Math Operations</a:t>
            </a:r>
          </a:p>
        </p:txBody>
      </p:sp>
      <p:sp>
        <p:nvSpPr>
          <p:cNvPr id="3" name="Rectangle 2"/>
          <p:cNvSpPr/>
          <p:nvPr/>
        </p:nvSpPr>
        <p:spPr>
          <a:xfrm>
            <a:off x="304800" y="762000"/>
            <a:ext cx="4572000" cy="2031325"/>
          </a:xfrm>
          <a:prstGeom prst="rect">
            <a:avLst/>
          </a:prstGeom>
        </p:spPr>
        <p:txBody>
          <a:bodyPr>
            <a:spAutoFit/>
          </a:bodyPr>
          <a:lstStyle/>
          <a:p>
            <a:r>
              <a:rPr lang="en-US" dirty="0"/>
              <a:t>&lt;?</a:t>
            </a:r>
            <a:r>
              <a:rPr lang="en-US" dirty="0" err="1"/>
              <a:t>php</a:t>
            </a:r>
            <a:endParaRPr lang="en-US" dirty="0"/>
          </a:p>
          <a:p>
            <a:r>
              <a:rPr lang="en-US" dirty="0"/>
              <a:t>echo 7 + 3 . "&lt;</a:t>
            </a:r>
            <a:r>
              <a:rPr lang="en-US" dirty="0" err="1"/>
              <a:t>br</a:t>
            </a:r>
            <a:r>
              <a:rPr lang="en-US" dirty="0"/>
              <a:t>&gt;"; // 0utputs: 10</a:t>
            </a:r>
          </a:p>
          <a:p>
            <a:r>
              <a:rPr lang="en-US" dirty="0"/>
              <a:t>echo 7 - 2 . "&lt;</a:t>
            </a:r>
            <a:r>
              <a:rPr lang="en-US" dirty="0" err="1"/>
              <a:t>br</a:t>
            </a:r>
            <a:r>
              <a:rPr lang="en-US" dirty="0"/>
              <a:t>&gt;"; // 0utputs: 5</a:t>
            </a:r>
          </a:p>
          <a:p>
            <a:r>
              <a:rPr lang="en-US" dirty="0"/>
              <a:t>echo 7 * 2 . "&lt;</a:t>
            </a:r>
            <a:r>
              <a:rPr lang="en-US" dirty="0" err="1"/>
              <a:t>br</a:t>
            </a:r>
            <a:r>
              <a:rPr lang="en-US" dirty="0"/>
              <a:t>&gt;"; // 0utputs: 14</a:t>
            </a:r>
          </a:p>
          <a:p>
            <a:r>
              <a:rPr lang="en-US" dirty="0"/>
              <a:t>echo 7 / 2 . "&lt;</a:t>
            </a:r>
            <a:r>
              <a:rPr lang="en-US" dirty="0" err="1"/>
              <a:t>br</a:t>
            </a:r>
            <a:r>
              <a:rPr lang="en-US" dirty="0"/>
              <a:t>&gt;"; // 0utputs: 3.5</a:t>
            </a:r>
          </a:p>
          <a:p>
            <a:r>
              <a:rPr lang="en-US" dirty="0"/>
              <a:t>echo 7 % 2 . "&lt;</a:t>
            </a:r>
            <a:r>
              <a:rPr lang="en-US" dirty="0" err="1"/>
              <a:t>br</a:t>
            </a:r>
            <a:r>
              <a:rPr lang="en-US" dirty="0"/>
              <a:t>&gt;"; // 0utputs: 1</a:t>
            </a:r>
          </a:p>
          <a:p>
            <a:r>
              <a:rPr lang="en-US" dirty="0"/>
              <a:t>?&gt;</a:t>
            </a:r>
          </a:p>
        </p:txBody>
      </p:sp>
      <p:sp>
        <p:nvSpPr>
          <p:cNvPr id="4" name="Rectangle 3"/>
          <p:cNvSpPr/>
          <p:nvPr/>
        </p:nvSpPr>
        <p:spPr>
          <a:xfrm>
            <a:off x="304800" y="2743200"/>
            <a:ext cx="8686800" cy="1200329"/>
          </a:xfrm>
          <a:prstGeom prst="rect">
            <a:avLst/>
          </a:prstGeom>
        </p:spPr>
        <p:txBody>
          <a:bodyPr wrap="square">
            <a:spAutoFit/>
          </a:bodyPr>
          <a:lstStyle/>
          <a:p>
            <a:pPr algn="just"/>
            <a:r>
              <a:rPr lang="en-US" dirty="0"/>
              <a:t>Every math operation has a certain precedence level; generally multiplication and division are performed before addition and subtraction. However, parentheses can alter this precedence; expressions enclosed within parentheses are always evaluated first, regardless of the operation's precedence level</a:t>
            </a:r>
          </a:p>
        </p:txBody>
      </p:sp>
      <p:sp>
        <p:nvSpPr>
          <p:cNvPr id="5" name="Rectangle 4"/>
          <p:cNvSpPr/>
          <p:nvPr/>
        </p:nvSpPr>
        <p:spPr>
          <a:xfrm>
            <a:off x="3505200" y="3943529"/>
            <a:ext cx="5181600" cy="2585323"/>
          </a:xfrm>
          <a:prstGeom prst="rect">
            <a:avLst/>
          </a:prstGeom>
        </p:spPr>
        <p:txBody>
          <a:bodyPr wrap="square">
            <a:spAutoFit/>
          </a:bodyPr>
          <a:lstStyle/>
          <a:p>
            <a:r>
              <a:rPr lang="en-US" dirty="0"/>
              <a:t>&lt;?</a:t>
            </a:r>
            <a:r>
              <a:rPr lang="en-US" dirty="0" err="1"/>
              <a:t>php</a:t>
            </a:r>
            <a:endParaRPr lang="en-US" dirty="0"/>
          </a:p>
          <a:p>
            <a:r>
              <a:rPr lang="en-US" dirty="0"/>
              <a:t>echo 5 + 4 * 10 . "&lt;</a:t>
            </a:r>
            <a:r>
              <a:rPr lang="en-US" dirty="0" err="1"/>
              <a:t>br</a:t>
            </a:r>
            <a:r>
              <a:rPr lang="en-US" dirty="0"/>
              <a:t>&gt;";         // 0utputs: 45</a:t>
            </a:r>
          </a:p>
          <a:p>
            <a:r>
              <a:rPr lang="en-US" dirty="0"/>
              <a:t>echo (5 + 4) * 10 . "&lt;</a:t>
            </a:r>
            <a:r>
              <a:rPr lang="en-US" dirty="0" err="1"/>
              <a:t>br</a:t>
            </a:r>
            <a:r>
              <a:rPr lang="en-US" dirty="0"/>
              <a:t>&gt;";       // 0utputs: 90</a:t>
            </a:r>
          </a:p>
          <a:p>
            <a:r>
              <a:rPr lang="en-US" dirty="0"/>
              <a:t>echo 5 + 4 * 10 / 2 . "&lt;</a:t>
            </a:r>
            <a:r>
              <a:rPr lang="en-US" dirty="0" err="1"/>
              <a:t>br</a:t>
            </a:r>
            <a:r>
              <a:rPr lang="en-US" dirty="0"/>
              <a:t>&gt;";     // 0utputs: 25</a:t>
            </a:r>
          </a:p>
          <a:p>
            <a:r>
              <a:rPr lang="en-US" dirty="0"/>
              <a:t>echo 8 * 10 / 4 - 2 . "&lt;</a:t>
            </a:r>
            <a:r>
              <a:rPr lang="en-US" dirty="0" err="1"/>
              <a:t>br</a:t>
            </a:r>
            <a:r>
              <a:rPr lang="en-US" dirty="0"/>
              <a:t>&gt;";     // 0utputs: 18</a:t>
            </a:r>
          </a:p>
          <a:p>
            <a:r>
              <a:rPr lang="en-US" dirty="0"/>
              <a:t>echo 8 * 10 / (4 - 2) . "&lt;</a:t>
            </a:r>
            <a:r>
              <a:rPr lang="en-US" dirty="0" err="1"/>
              <a:t>br</a:t>
            </a:r>
            <a:r>
              <a:rPr lang="en-US" dirty="0"/>
              <a:t>&gt;";   // 0utputs: 40</a:t>
            </a:r>
          </a:p>
          <a:p>
            <a:r>
              <a:rPr lang="en-US" dirty="0"/>
              <a:t>echo 8 + 10 / 4 - 2 . "&lt;</a:t>
            </a:r>
            <a:r>
              <a:rPr lang="en-US" dirty="0" err="1"/>
              <a:t>br</a:t>
            </a:r>
            <a:r>
              <a:rPr lang="en-US" dirty="0"/>
              <a:t>&gt;";     // 0utputs: 8.5</a:t>
            </a:r>
          </a:p>
          <a:p>
            <a:r>
              <a:rPr lang="en-US" dirty="0"/>
              <a:t>echo (8 + 10) / (4 - 2) . "&lt;</a:t>
            </a:r>
            <a:r>
              <a:rPr lang="en-US" dirty="0" err="1"/>
              <a:t>br</a:t>
            </a:r>
            <a:r>
              <a:rPr lang="en-US" dirty="0"/>
              <a:t>&gt;"; // 0utputs: 9</a:t>
            </a:r>
          </a:p>
          <a:p>
            <a:r>
              <a:rPr lang="en-US" dirty="0"/>
              <a:t>?&gt;</a:t>
            </a:r>
          </a:p>
        </p:txBody>
      </p:sp>
    </p:spTree>
    <p:extLst>
      <p:ext uri="{BB962C8B-B14F-4D97-AF65-F5344CB8AC3E}">
        <p14:creationId xmlns:p14="http://schemas.microsoft.com/office/powerpoint/2010/main" val="39126811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6858000" cy="1754326"/>
          </a:xfrm>
          <a:prstGeom prst="rect">
            <a:avLst/>
          </a:prstGeom>
        </p:spPr>
        <p:txBody>
          <a:bodyPr wrap="square">
            <a:spAutoFit/>
          </a:bodyPr>
          <a:lstStyle/>
          <a:p>
            <a:r>
              <a:rPr lang="en-US" dirty="0"/>
              <a:t>&lt;?</a:t>
            </a:r>
            <a:r>
              <a:rPr lang="en-US" dirty="0" err="1"/>
              <a:t>php</a:t>
            </a:r>
            <a:endParaRPr lang="en-US" dirty="0"/>
          </a:p>
          <a:p>
            <a:r>
              <a:rPr lang="en-US" dirty="0"/>
              <a:t>echo abs(5) . "&lt;</a:t>
            </a:r>
            <a:r>
              <a:rPr lang="en-US" dirty="0" err="1"/>
              <a:t>br</a:t>
            </a:r>
            <a:r>
              <a:rPr lang="en-US" dirty="0"/>
              <a:t>&gt;";    // 0utputs: 5 (integer)</a:t>
            </a:r>
          </a:p>
          <a:p>
            <a:r>
              <a:rPr lang="en-US" dirty="0"/>
              <a:t>echo abs(-5) . "&lt;</a:t>
            </a:r>
            <a:r>
              <a:rPr lang="en-US" dirty="0" err="1"/>
              <a:t>br</a:t>
            </a:r>
            <a:r>
              <a:rPr lang="en-US" dirty="0"/>
              <a:t>&gt;";   // 0utputs: 5 (integer)</a:t>
            </a:r>
          </a:p>
          <a:p>
            <a:r>
              <a:rPr lang="en-US" dirty="0"/>
              <a:t>echo abs(4.2) . "&lt;</a:t>
            </a:r>
            <a:r>
              <a:rPr lang="en-US" dirty="0" err="1"/>
              <a:t>br</a:t>
            </a:r>
            <a:r>
              <a:rPr lang="en-US" dirty="0"/>
              <a:t>&gt;";  // 0utputs: 4.2 (double/float)</a:t>
            </a:r>
          </a:p>
          <a:p>
            <a:r>
              <a:rPr lang="en-US" dirty="0"/>
              <a:t>echo abs(-4.2) . "&lt;</a:t>
            </a:r>
            <a:r>
              <a:rPr lang="en-US" dirty="0" err="1"/>
              <a:t>br</a:t>
            </a:r>
            <a:r>
              <a:rPr lang="en-US" dirty="0"/>
              <a:t>&gt;"; // 0utputs: 4.2 (double/float)</a:t>
            </a:r>
          </a:p>
          <a:p>
            <a:r>
              <a:rPr lang="en-US" dirty="0"/>
              <a:t>?&gt;</a:t>
            </a:r>
          </a:p>
        </p:txBody>
      </p:sp>
      <p:sp>
        <p:nvSpPr>
          <p:cNvPr id="3" name="Rectangle 2"/>
          <p:cNvSpPr/>
          <p:nvPr/>
        </p:nvSpPr>
        <p:spPr>
          <a:xfrm>
            <a:off x="263236" y="2286000"/>
            <a:ext cx="6289964" cy="3139321"/>
          </a:xfrm>
          <a:prstGeom prst="rect">
            <a:avLst/>
          </a:prstGeom>
        </p:spPr>
        <p:txBody>
          <a:bodyPr wrap="square">
            <a:spAutoFit/>
          </a:bodyPr>
          <a:lstStyle/>
          <a:p>
            <a:r>
              <a:rPr lang="en-US" dirty="0"/>
              <a:t>&lt;?</a:t>
            </a:r>
            <a:r>
              <a:rPr lang="en-US" dirty="0" err="1"/>
              <a:t>php</a:t>
            </a:r>
            <a:endParaRPr lang="en-US" dirty="0"/>
          </a:p>
          <a:p>
            <a:r>
              <a:rPr lang="en-US" dirty="0"/>
              <a:t>// Round fractions up</a:t>
            </a:r>
          </a:p>
          <a:p>
            <a:r>
              <a:rPr lang="en-US" dirty="0"/>
              <a:t>echo ceil(4.2) . "&lt;</a:t>
            </a:r>
            <a:r>
              <a:rPr lang="en-US" dirty="0" err="1"/>
              <a:t>br</a:t>
            </a:r>
            <a:r>
              <a:rPr lang="en-US" dirty="0"/>
              <a:t>&gt;";    // 0utputs: 5</a:t>
            </a:r>
          </a:p>
          <a:p>
            <a:r>
              <a:rPr lang="en-US" dirty="0"/>
              <a:t>echo ceil(9.99) . "&lt;</a:t>
            </a:r>
            <a:r>
              <a:rPr lang="en-US" dirty="0" err="1"/>
              <a:t>br</a:t>
            </a:r>
            <a:r>
              <a:rPr lang="en-US" dirty="0"/>
              <a:t>&gt;";   // 0utputs: 10</a:t>
            </a:r>
          </a:p>
          <a:p>
            <a:r>
              <a:rPr lang="en-US" dirty="0"/>
              <a:t>echo ceil(-5.18) . "&lt;</a:t>
            </a:r>
            <a:r>
              <a:rPr lang="en-US" dirty="0" err="1"/>
              <a:t>br</a:t>
            </a:r>
            <a:r>
              <a:rPr lang="en-US" dirty="0"/>
              <a:t>&gt;";  // 0utputs: -5</a:t>
            </a:r>
          </a:p>
          <a:p>
            <a:r>
              <a:rPr lang="en-US" dirty="0"/>
              <a:t> </a:t>
            </a:r>
          </a:p>
          <a:p>
            <a:r>
              <a:rPr lang="en-US" dirty="0"/>
              <a:t>// Round fractions down</a:t>
            </a:r>
          </a:p>
          <a:p>
            <a:r>
              <a:rPr lang="en-US" dirty="0"/>
              <a:t>echo floor(4.2) . "&lt;</a:t>
            </a:r>
            <a:r>
              <a:rPr lang="en-US" dirty="0" err="1"/>
              <a:t>br</a:t>
            </a:r>
            <a:r>
              <a:rPr lang="en-US" dirty="0"/>
              <a:t>&gt;";    // 0utputs: 4</a:t>
            </a:r>
          </a:p>
          <a:p>
            <a:r>
              <a:rPr lang="en-US" dirty="0"/>
              <a:t>echo floor(9.99) . "&lt;</a:t>
            </a:r>
            <a:r>
              <a:rPr lang="en-US" dirty="0" err="1"/>
              <a:t>br</a:t>
            </a:r>
            <a:r>
              <a:rPr lang="en-US" dirty="0"/>
              <a:t>&gt;";   // 0utputs: 9</a:t>
            </a:r>
          </a:p>
          <a:p>
            <a:r>
              <a:rPr lang="en-US" dirty="0"/>
              <a:t>echo floor(-5.18) . "&lt;</a:t>
            </a:r>
            <a:r>
              <a:rPr lang="en-US" dirty="0" err="1"/>
              <a:t>br</a:t>
            </a:r>
            <a:r>
              <a:rPr lang="en-US" dirty="0"/>
              <a:t>&gt;";  // 0utputs: -6</a:t>
            </a:r>
          </a:p>
          <a:p>
            <a:r>
              <a:rPr lang="en-US" dirty="0"/>
              <a:t>?&gt;</a:t>
            </a:r>
          </a:p>
        </p:txBody>
      </p:sp>
    </p:spTree>
    <p:extLst>
      <p:ext uri="{BB962C8B-B14F-4D97-AF65-F5344CB8AC3E}">
        <p14:creationId xmlns:p14="http://schemas.microsoft.com/office/powerpoint/2010/main" val="16161837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2013"/>
            <a:ext cx="5638800" cy="1754326"/>
          </a:xfrm>
          <a:prstGeom prst="rect">
            <a:avLst/>
          </a:prstGeom>
        </p:spPr>
        <p:txBody>
          <a:bodyPr wrap="square">
            <a:spAutoFit/>
          </a:bodyPr>
          <a:lstStyle/>
          <a:p>
            <a:r>
              <a:rPr lang="en-US" dirty="0"/>
              <a:t>&lt;?</a:t>
            </a:r>
            <a:r>
              <a:rPr lang="en-US" dirty="0" err="1"/>
              <a:t>php</a:t>
            </a:r>
            <a:endParaRPr lang="en-US" dirty="0"/>
          </a:p>
          <a:p>
            <a:r>
              <a:rPr lang="en-US" dirty="0"/>
              <a:t>echo </a:t>
            </a:r>
            <a:r>
              <a:rPr lang="en-US" dirty="0" err="1"/>
              <a:t>sqrt</a:t>
            </a:r>
            <a:r>
              <a:rPr lang="en-US" dirty="0"/>
              <a:t>(9) . "&lt;</a:t>
            </a:r>
            <a:r>
              <a:rPr lang="en-US" dirty="0" err="1"/>
              <a:t>br</a:t>
            </a:r>
            <a:r>
              <a:rPr lang="en-US" dirty="0"/>
              <a:t>&gt;";   // 0utputs: 3</a:t>
            </a:r>
          </a:p>
          <a:p>
            <a:r>
              <a:rPr lang="en-US" dirty="0"/>
              <a:t>echo </a:t>
            </a:r>
            <a:r>
              <a:rPr lang="en-US" dirty="0" err="1"/>
              <a:t>sqrt</a:t>
            </a:r>
            <a:r>
              <a:rPr lang="en-US" dirty="0"/>
              <a:t>(25) . "&lt;</a:t>
            </a:r>
            <a:r>
              <a:rPr lang="en-US" dirty="0" err="1"/>
              <a:t>br</a:t>
            </a:r>
            <a:r>
              <a:rPr lang="en-US" dirty="0"/>
              <a:t>&gt;";  // 0utputs: 5</a:t>
            </a:r>
          </a:p>
          <a:p>
            <a:r>
              <a:rPr lang="en-US" dirty="0"/>
              <a:t>echo </a:t>
            </a:r>
            <a:r>
              <a:rPr lang="en-US" dirty="0" err="1"/>
              <a:t>sqrt</a:t>
            </a:r>
            <a:r>
              <a:rPr lang="en-US" dirty="0"/>
              <a:t>(10) . "&lt;</a:t>
            </a:r>
            <a:r>
              <a:rPr lang="en-US" dirty="0" err="1"/>
              <a:t>br</a:t>
            </a:r>
            <a:r>
              <a:rPr lang="en-US" dirty="0"/>
              <a:t>&gt;";  // 0utputs: 3.1622776601684</a:t>
            </a:r>
          </a:p>
          <a:p>
            <a:r>
              <a:rPr lang="en-US" dirty="0"/>
              <a:t>echo </a:t>
            </a:r>
            <a:r>
              <a:rPr lang="en-US" dirty="0" err="1"/>
              <a:t>sqrt</a:t>
            </a:r>
            <a:r>
              <a:rPr lang="en-US" dirty="0"/>
              <a:t>(-16) . "&lt;</a:t>
            </a:r>
            <a:r>
              <a:rPr lang="en-US" dirty="0" err="1"/>
              <a:t>br</a:t>
            </a:r>
            <a:r>
              <a:rPr lang="en-US" dirty="0"/>
              <a:t>&gt;"; // 0utputs: NAN</a:t>
            </a:r>
          </a:p>
          <a:p>
            <a:r>
              <a:rPr lang="en-US" dirty="0"/>
              <a:t>?&gt;</a:t>
            </a:r>
          </a:p>
        </p:txBody>
      </p:sp>
      <p:sp>
        <p:nvSpPr>
          <p:cNvPr id="3" name="Rectangle 2"/>
          <p:cNvSpPr/>
          <p:nvPr/>
        </p:nvSpPr>
        <p:spPr>
          <a:xfrm>
            <a:off x="228600" y="2667000"/>
            <a:ext cx="6781800" cy="2585323"/>
          </a:xfrm>
          <a:prstGeom prst="rect">
            <a:avLst/>
          </a:prstGeom>
        </p:spPr>
        <p:txBody>
          <a:bodyPr wrap="square">
            <a:spAutoFit/>
          </a:bodyPr>
          <a:lstStyle/>
          <a:p>
            <a:r>
              <a:rPr lang="en-US" dirty="0"/>
              <a:t>&lt;?</a:t>
            </a:r>
            <a:r>
              <a:rPr lang="en-US" dirty="0" err="1"/>
              <a:t>php</a:t>
            </a:r>
            <a:endParaRPr lang="en-US" dirty="0"/>
          </a:p>
          <a:p>
            <a:r>
              <a:rPr lang="en-US" dirty="0"/>
              <a:t>// Generate some random numbers</a:t>
            </a:r>
          </a:p>
          <a:p>
            <a:r>
              <a:rPr lang="en-US" dirty="0"/>
              <a:t>echo rand() . "&lt;</a:t>
            </a:r>
            <a:r>
              <a:rPr lang="en-US" dirty="0" err="1"/>
              <a:t>br</a:t>
            </a:r>
            <a:r>
              <a:rPr lang="en-US" dirty="0"/>
              <a:t>&gt;";</a:t>
            </a:r>
          </a:p>
          <a:p>
            <a:r>
              <a:rPr lang="en-US" dirty="0"/>
              <a:t>echo rand() . "&lt;</a:t>
            </a:r>
            <a:r>
              <a:rPr lang="en-US" dirty="0" err="1"/>
              <a:t>br</a:t>
            </a:r>
            <a:r>
              <a:rPr lang="en-US" dirty="0"/>
              <a:t>&gt;";</a:t>
            </a:r>
          </a:p>
          <a:p>
            <a:r>
              <a:rPr lang="en-US" dirty="0"/>
              <a:t> </a:t>
            </a:r>
          </a:p>
          <a:p>
            <a:r>
              <a:rPr lang="en-US" dirty="0"/>
              <a:t>// Generate some random numbers between 1 and 10 (inclusive)</a:t>
            </a:r>
          </a:p>
          <a:p>
            <a:r>
              <a:rPr lang="en-US" dirty="0"/>
              <a:t>echo rand(1, 10) . "&lt;</a:t>
            </a:r>
            <a:r>
              <a:rPr lang="en-US" dirty="0" err="1"/>
              <a:t>br</a:t>
            </a:r>
            <a:r>
              <a:rPr lang="en-US" dirty="0"/>
              <a:t>&gt;";</a:t>
            </a:r>
          </a:p>
          <a:p>
            <a:r>
              <a:rPr lang="en-US" dirty="0"/>
              <a:t>echo rand(1, 10) . "&lt;</a:t>
            </a:r>
            <a:r>
              <a:rPr lang="en-US" dirty="0" err="1"/>
              <a:t>br</a:t>
            </a:r>
            <a:r>
              <a:rPr lang="en-US" dirty="0"/>
              <a:t>&gt;";</a:t>
            </a:r>
          </a:p>
          <a:p>
            <a:r>
              <a:rPr lang="en-US" dirty="0"/>
              <a:t>?&gt;</a:t>
            </a:r>
          </a:p>
        </p:txBody>
      </p:sp>
    </p:spTree>
    <p:extLst>
      <p:ext uri="{BB962C8B-B14F-4D97-AF65-F5344CB8AC3E}">
        <p14:creationId xmlns:p14="http://schemas.microsoft.com/office/powerpoint/2010/main" val="36702805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3797"/>
            <a:ext cx="6781800" cy="3139321"/>
          </a:xfrm>
          <a:prstGeom prst="rect">
            <a:avLst/>
          </a:prstGeom>
        </p:spPr>
        <p:txBody>
          <a:bodyPr wrap="square">
            <a:spAutoFit/>
          </a:bodyPr>
          <a:lstStyle/>
          <a:p>
            <a:r>
              <a:rPr lang="en-US" dirty="0"/>
              <a:t>&lt;?</a:t>
            </a:r>
            <a:r>
              <a:rPr lang="en-US" dirty="0" err="1"/>
              <a:t>php</a:t>
            </a:r>
            <a:endParaRPr lang="en-US" dirty="0"/>
          </a:p>
          <a:p>
            <a:r>
              <a:rPr lang="en-US" dirty="0"/>
              <a:t>// Convert Decimal to Binary </a:t>
            </a:r>
          </a:p>
          <a:p>
            <a:r>
              <a:rPr lang="en-US" dirty="0"/>
              <a:t>echo </a:t>
            </a:r>
            <a:r>
              <a:rPr lang="en-US" dirty="0" err="1"/>
              <a:t>decbin</a:t>
            </a:r>
            <a:r>
              <a:rPr lang="en-US" dirty="0"/>
              <a:t>(2) . "&lt;</a:t>
            </a:r>
            <a:r>
              <a:rPr lang="en-US" dirty="0" err="1"/>
              <a:t>br</a:t>
            </a:r>
            <a:r>
              <a:rPr lang="en-US" dirty="0"/>
              <a:t>&gt;";    // 0utputs: 10  </a:t>
            </a:r>
          </a:p>
          <a:p>
            <a:r>
              <a:rPr lang="en-US" dirty="0"/>
              <a:t>echo </a:t>
            </a:r>
            <a:r>
              <a:rPr lang="en-US" dirty="0" err="1"/>
              <a:t>decbin</a:t>
            </a:r>
            <a:r>
              <a:rPr lang="en-US" dirty="0"/>
              <a:t>(12) . "&lt;</a:t>
            </a:r>
            <a:r>
              <a:rPr lang="en-US" dirty="0" err="1"/>
              <a:t>br</a:t>
            </a:r>
            <a:r>
              <a:rPr lang="en-US" dirty="0"/>
              <a:t>&gt;";   // 0utputs: 1100  </a:t>
            </a:r>
          </a:p>
          <a:p>
            <a:r>
              <a:rPr lang="en-US" dirty="0"/>
              <a:t>echo </a:t>
            </a:r>
            <a:r>
              <a:rPr lang="en-US" dirty="0" err="1"/>
              <a:t>decbin</a:t>
            </a:r>
            <a:r>
              <a:rPr lang="en-US" dirty="0"/>
              <a:t>(100) . "&lt;</a:t>
            </a:r>
            <a:r>
              <a:rPr lang="en-US" dirty="0" err="1"/>
              <a:t>br</a:t>
            </a:r>
            <a:r>
              <a:rPr lang="en-US" dirty="0"/>
              <a:t>&gt;";  // 0utputs: 1100100</a:t>
            </a:r>
          </a:p>
          <a:p>
            <a:r>
              <a:rPr lang="en-US" dirty="0"/>
              <a:t> </a:t>
            </a:r>
          </a:p>
          <a:p>
            <a:r>
              <a:rPr lang="en-US" dirty="0"/>
              <a:t>// Convert Binary to Decimal</a:t>
            </a:r>
          </a:p>
          <a:p>
            <a:r>
              <a:rPr lang="en-US" dirty="0"/>
              <a:t>echo </a:t>
            </a:r>
            <a:r>
              <a:rPr lang="en-US" dirty="0" err="1"/>
              <a:t>bindec</a:t>
            </a:r>
            <a:r>
              <a:rPr lang="en-US" dirty="0"/>
              <a:t>(10) . "&lt;</a:t>
            </a:r>
            <a:r>
              <a:rPr lang="en-US" dirty="0" err="1"/>
              <a:t>br</a:t>
            </a:r>
            <a:r>
              <a:rPr lang="en-US" dirty="0"/>
              <a:t>&gt;";       // 0utputs: 2 </a:t>
            </a:r>
          </a:p>
          <a:p>
            <a:r>
              <a:rPr lang="en-US" dirty="0"/>
              <a:t>echo </a:t>
            </a:r>
            <a:r>
              <a:rPr lang="en-US" dirty="0" err="1"/>
              <a:t>bindec</a:t>
            </a:r>
            <a:r>
              <a:rPr lang="en-US" dirty="0"/>
              <a:t>(1100) . "&lt;</a:t>
            </a:r>
            <a:r>
              <a:rPr lang="en-US" dirty="0" err="1"/>
              <a:t>br</a:t>
            </a:r>
            <a:r>
              <a:rPr lang="en-US" dirty="0"/>
              <a:t>&gt;";     // 0utputs: 12  </a:t>
            </a:r>
          </a:p>
          <a:p>
            <a:r>
              <a:rPr lang="en-US" dirty="0"/>
              <a:t>echo </a:t>
            </a:r>
            <a:r>
              <a:rPr lang="en-US" dirty="0" err="1"/>
              <a:t>bindec</a:t>
            </a:r>
            <a:r>
              <a:rPr lang="en-US" dirty="0"/>
              <a:t>(1100100) . "&lt;</a:t>
            </a:r>
            <a:r>
              <a:rPr lang="en-US" dirty="0" err="1"/>
              <a:t>br</a:t>
            </a:r>
            <a:r>
              <a:rPr lang="en-US" dirty="0"/>
              <a:t>&gt;";  // 0utputs: 100</a:t>
            </a:r>
          </a:p>
          <a:p>
            <a:r>
              <a:rPr lang="en-US" dirty="0"/>
              <a:t>?&gt;</a:t>
            </a:r>
          </a:p>
        </p:txBody>
      </p:sp>
      <p:sp>
        <p:nvSpPr>
          <p:cNvPr id="3" name="Rectangle 2"/>
          <p:cNvSpPr/>
          <p:nvPr/>
        </p:nvSpPr>
        <p:spPr>
          <a:xfrm>
            <a:off x="2971800" y="3429000"/>
            <a:ext cx="5867400" cy="3139321"/>
          </a:xfrm>
          <a:prstGeom prst="rect">
            <a:avLst/>
          </a:prstGeom>
        </p:spPr>
        <p:txBody>
          <a:bodyPr wrap="square">
            <a:spAutoFit/>
          </a:bodyPr>
          <a:lstStyle/>
          <a:p>
            <a:r>
              <a:rPr lang="en-US" dirty="0"/>
              <a:t>&lt;?</a:t>
            </a:r>
            <a:r>
              <a:rPr lang="en-US" dirty="0" err="1"/>
              <a:t>php</a:t>
            </a:r>
            <a:endParaRPr lang="en-US" dirty="0"/>
          </a:p>
          <a:p>
            <a:r>
              <a:rPr lang="en-US" dirty="0"/>
              <a:t>// Convert decimal to hexadecimal </a:t>
            </a:r>
          </a:p>
          <a:p>
            <a:r>
              <a:rPr lang="en-US" dirty="0"/>
              <a:t>echo </a:t>
            </a:r>
            <a:r>
              <a:rPr lang="en-US" dirty="0" err="1"/>
              <a:t>dechex</a:t>
            </a:r>
            <a:r>
              <a:rPr lang="en-US" dirty="0"/>
              <a:t>(255) . "&lt;</a:t>
            </a:r>
            <a:r>
              <a:rPr lang="en-US" dirty="0" err="1"/>
              <a:t>br</a:t>
            </a:r>
            <a:r>
              <a:rPr lang="en-US" dirty="0"/>
              <a:t>&gt;";  // 0utputs: </a:t>
            </a:r>
            <a:r>
              <a:rPr lang="en-US" dirty="0" err="1"/>
              <a:t>ff</a:t>
            </a:r>
            <a:endParaRPr lang="en-US" dirty="0"/>
          </a:p>
          <a:p>
            <a:r>
              <a:rPr lang="en-US" dirty="0"/>
              <a:t>echo </a:t>
            </a:r>
            <a:r>
              <a:rPr lang="en-US" dirty="0" err="1"/>
              <a:t>dechex</a:t>
            </a:r>
            <a:r>
              <a:rPr lang="en-US" dirty="0"/>
              <a:t>(196) . "&lt;</a:t>
            </a:r>
            <a:r>
              <a:rPr lang="en-US" dirty="0" err="1"/>
              <a:t>br</a:t>
            </a:r>
            <a:r>
              <a:rPr lang="en-US" dirty="0"/>
              <a:t>&gt;";  // 0utputs: c4</a:t>
            </a:r>
          </a:p>
          <a:p>
            <a:r>
              <a:rPr lang="en-US" dirty="0"/>
              <a:t>echo </a:t>
            </a:r>
            <a:r>
              <a:rPr lang="en-US" dirty="0" err="1"/>
              <a:t>dechex</a:t>
            </a:r>
            <a:r>
              <a:rPr lang="en-US" dirty="0"/>
              <a:t>(0) . "&lt;</a:t>
            </a:r>
            <a:r>
              <a:rPr lang="en-US" dirty="0" err="1"/>
              <a:t>br</a:t>
            </a:r>
            <a:r>
              <a:rPr lang="en-US" dirty="0"/>
              <a:t>&gt;";    // 0utputs: 0</a:t>
            </a:r>
          </a:p>
          <a:p>
            <a:r>
              <a:rPr lang="en-US" dirty="0"/>
              <a:t> </a:t>
            </a:r>
          </a:p>
          <a:p>
            <a:r>
              <a:rPr lang="en-US" dirty="0"/>
              <a:t>// Convert hexadecimal to decimal</a:t>
            </a:r>
          </a:p>
          <a:p>
            <a:r>
              <a:rPr lang="en-US" dirty="0"/>
              <a:t>echo </a:t>
            </a:r>
            <a:r>
              <a:rPr lang="en-US" dirty="0" err="1"/>
              <a:t>hexdec</a:t>
            </a:r>
            <a:r>
              <a:rPr lang="en-US" dirty="0"/>
              <a:t>('</a:t>
            </a:r>
            <a:r>
              <a:rPr lang="en-US" dirty="0" err="1"/>
              <a:t>ff</a:t>
            </a:r>
            <a:r>
              <a:rPr lang="en-US" dirty="0"/>
              <a:t>') . "&lt;</a:t>
            </a:r>
            <a:r>
              <a:rPr lang="en-US" dirty="0" err="1"/>
              <a:t>br</a:t>
            </a:r>
            <a:r>
              <a:rPr lang="en-US" dirty="0"/>
              <a:t>&gt;";  // 0utputs: 255</a:t>
            </a:r>
          </a:p>
          <a:p>
            <a:r>
              <a:rPr lang="en-US" dirty="0"/>
              <a:t>echo </a:t>
            </a:r>
            <a:r>
              <a:rPr lang="en-US" dirty="0" err="1"/>
              <a:t>hexdec</a:t>
            </a:r>
            <a:r>
              <a:rPr lang="en-US" dirty="0"/>
              <a:t>('c4') . "&lt;</a:t>
            </a:r>
            <a:r>
              <a:rPr lang="en-US" dirty="0" err="1"/>
              <a:t>br</a:t>
            </a:r>
            <a:r>
              <a:rPr lang="en-US" dirty="0"/>
              <a:t>&gt;";  // 0utputs: 196</a:t>
            </a:r>
          </a:p>
          <a:p>
            <a:r>
              <a:rPr lang="en-US" dirty="0"/>
              <a:t>echo </a:t>
            </a:r>
            <a:r>
              <a:rPr lang="en-US" dirty="0" err="1"/>
              <a:t>hexdec</a:t>
            </a:r>
            <a:r>
              <a:rPr lang="en-US" dirty="0"/>
              <a:t>(0) . "&lt;</a:t>
            </a:r>
            <a:r>
              <a:rPr lang="en-US" dirty="0" err="1"/>
              <a:t>br</a:t>
            </a:r>
            <a:r>
              <a:rPr lang="en-US" dirty="0"/>
              <a:t>&gt;";     // 0utputs: 0</a:t>
            </a:r>
          </a:p>
          <a:p>
            <a:r>
              <a:rPr lang="en-US" dirty="0"/>
              <a:t>?&gt;</a:t>
            </a:r>
          </a:p>
        </p:txBody>
      </p:sp>
    </p:spTree>
    <p:extLst>
      <p:ext uri="{BB962C8B-B14F-4D97-AF65-F5344CB8AC3E}">
        <p14:creationId xmlns:p14="http://schemas.microsoft.com/office/powerpoint/2010/main" val="19725412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59140"/>
            <a:ext cx="6019800" cy="3139321"/>
          </a:xfrm>
          <a:prstGeom prst="rect">
            <a:avLst/>
          </a:prstGeom>
        </p:spPr>
        <p:txBody>
          <a:bodyPr wrap="square">
            <a:spAutoFit/>
          </a:bodyPr>
          <a:lstStyle/>
          <a:p>
            <a:r>
              <a:rPr lang="en-US" dirty="0"/>
              <a:t>&lt;?</a:t>
            </a:r>
            <a:r>
              <a:rPr lang="en-US" dirty="0" err="1"/>
              <a:t>php</a:t>
            </a:r>
            <a:endParaRPr lang="en-US" dirty="0"/>
          </a:p>
          <a:p>
            <a:r>
              <a:rPr lang="en-US" dirty="0"/>
              <a:t>// Convert decimal to octal </a:t>
            </a:r>
          </a:p>
          <a:p>
            <a:r>
              <a:rPr lang="en-US" dirty="0"/>
              <a:t>echo decoct(12) . "&lt;</a:t>
            </a:r>
            <a:r>
              <a:rPr lang="en-US" dirty="0" err="1"/>
              <a:t>br</a:t>
            </a:r>
            <a:r>
              <a:rPr lang="en-US" dirty="0"/>
              <a:t>&gt;";   // 0utputs: 14</a:t>
            </a:r>
          </a:p>
          <a:p>
            <a:r>
              <a:rPr lang="en-US" dirty="0"/>
              <a:t>echo decoct(256) . "&lt;</a:t>
            </a:r>
            <a:r>
              <a:rPr lang="en-US" dirty="0" err="1"/>
              <a:t>br</a:t>
            </a:r>
            <a:r>
              <a:rPr lang="en-US" dirty="0"/>
              <a:t>&gt;";  // 0utputs: 400</a:t>
            </a:r>
          </a:p>
          <a:p>
            <a:r>
              <a:rPr lang="en-US" dirty="0"/>
              <a:t>echo decoct(77) . "&lt;</a:t>
            </a:r>
            <a:r>
              <a:rPr lang="en-US" dirty="0" err="1"/>
              <a:t>br</a:t>
            </a:r>
            <a:r>
              <a:rPr lang="en-US" dirty="0"/>
              <a:t>&gt;";   // 0utputs: 115</a:t>
            </a:r>
          </a:p>
          <a:p>
            <a:r>
              <a:rPr lang="en-US" dirty="0"/>
              <a:t> </a:t>
            </a:r>
          </a:p>
          <a:p>
            <a:r>
              <a:rPr lang="en-US" dirty="0"/>
              <a:t>// Convert octal to decimal</a:t>
            </a:r>
          </a:p>
          <a:p>
            <a:r>
              <a:rPr lang="en-US" dirty="0"/>
              <a:t>echo </a:t>
            </a:r>
            <a:r>
              <a:rPr lang="en-US" dirty="0" err="1"/>
              <a:t>octdec</a:t>
            </a:r>
            <a:r>
              <a:rPr lang="en-US" dirty="0"/>
              <a:t>('14') . "&lt;</a:t>
            </a:r>
            <a:r>
              <a:rPr lang="en-US" dirty="0" err="1"/>
              <a:t>br</a:t>
            </a:r>
            <a:r>
              <a:rPr lang="en-US" dirty="0"/>
              <a:t>&gt;";   // 0utputs: 12</a:t>
            </a:r>
          </a:p>
          <a:p>
            <a:r>
              <a:rPr lang="en-US" dirty="0"/>
              <a:t>echo </a:t>
            </a:r>
            <a:r>
              <a:rPr lang="en-US" dirty="0" err="1"/>
              <a:t>octdec</a:t>
            </a:r>
            <a:r>
              <a:rPr lang="en-US" dirty="0"/>
              <a:t>('400') . "&lt;</a:t>
            </a:r>
            <a:r>
              <a:rPr lang="en-US" dirty="0" err="1"/>
              <a:t>br</a:t>
            </a:r>
            <a:r>
              <a:rPr lang="en-US" dirty="0"/>
              <a:t>&gt;";  // 0utputs: 256</a:t>
            </a:r>
          </a:p>
          <a:p>
            <a:r>
              <a:rPr lang="en-US" dirty="0"/>
              <a:t>echo </a:t>
            </a:r>
            <a:r>
              <a:rPr lang="en-US" dirty="0" err="1"/>
              <a:t>octdec</a:t>
            </a:r>
            <a:r>
              <a:rPr lang="en-US" dirty="0"/>
              <a:t>('115') . "&lt;</a:t>
            </a:r>
            <a:r>
              <a:rPr lang="en-US" dirty="0" err="1"/>
              <a:t>br</a:t>
            </a:r>
            <a:r>
              <a:rPr lang="en-US" dirty="0"/>
              <a:t>&gt;";  // 0utputs: 77</a:t>
            </a:r>
          </a:p>
          <a:p>
            <a:r>
              <a:rPr lang="en-US" dirty="0"/>
              <a:t>?&gt;</a:t>
            </a:r>
          </a:p>
        </p:txBody>
      </p:sp>
    </p:spTree>
    <p:extLst>
      <p:ext uri="{BB962C8B-B14F-4D97-AF65-F5344CB8AC3E}">
        <p14:creationId xmlns:p14="http://schemas.microsoft.com/office/powerpoint/2010/main" val="42267421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88501"/>
            <a:ext cx="8839200" cy="5909310"/>
          </a:xfrm>
          <a:prstGeom prst="rect">
            <a:avLst/>
          </a:prstGeom>
        </p:spPr>
        <p:txBody>
          <a:bodyPr wrap="square">
            <a:spAutoFit/>
          </a:bodyPr>
          <a:lstStyle/>
          <a:p>
            <a:r>
              <a:rPr lang="en-US" dirty="0"/>
              <a:t>&lt;?</a:t>
            </a:r>
            <a:r>
              <a:rPr lang="en-US" dirty="0" err="1"/>
              <a:t>php</a:t>
            </a:r>
            <a:endParaRPr lang="en-US" dirty="0"/>
          </a:p>
          <a:p>
            <a:r>
              <a:rPr lang="en-US" dirty="0"/>
              <a:t>// Convert decimal to binary</a:t>
            </a:r>
          </a:p>
          <a:p>
            <a:r>
              <a:rPr lang="en-US" dirty="0"/>
              <a:t>echo </a:t>
            </a:r>
            <a:r>
              <a:rPr lang="en-US" dirty="0" err="1"/>
              <a:t>base_convert</a:t>
            </a:r>
            <a:r>
              <a:rPr lang="en-US" dirty="0"/>
              <a:t>('12', 10, 2) . "&lt;</a:t>
            </a:r>
            <a:r>
              <a:rPr lang="en-US" dirty="0" err="1"/>
              <a:t>br</a:t>
            </a:r>
            <a:r>
              <a:rPr lang="en-US" dirty="0"/>
              <a:t>&gt;";  // 0utputs: 1100</a:t>
            </a:r>
          </a:p>
          <a:p>
            <a:r>
              <a:rPr lang="en-US" dirty="0"/>
              <a:t>// Convert binary to decimal</a:t>
            </a:r>
          </a:p>
          <a:p>
            <a:r>
              <a:rPr lang="en-US" dirty="0"/>
              <a:t>echo </a:t>
            </a:r>
            <a:r>
              <a:rPr lang="en-US" dirty="0" err="1"/>
              <a:t>base_convert</a:t>
            </a:r>
            <a:r>
              <a:rPr lang="en-US" dirty="0"/>
              <a:t>('1100', 2, 10) . "&lt;</a:t>
            </a:r>
            <a:r>
              <a:rPr lang="en-US" dirty="0" err="1"/>
              <a:t>br</a:t>
            </a:r>
            <a:r>
              <a:rPr lang="en-US" dirty="0"/>
              <a:t>&gt;";  // 0utputs: 12</a:t>
            </a:r>
          </a:p>
          <a:p>
            <a:r>
              <a:rPr lang="en-US" dirty="0"/>
              <a:t> </a:t>
            </a:r>
          </a:p>
          <a:p>
            <a:r>
              <a:rPr lang="en-US" dirty="0"/>
              <a:t>// Convert decimal to hexadecimal</a:t>
            </a:r>
          </a:p>
          <a:p>
            <a:r>
              <a:rPr lang="en-US" dirty="0"/>
              <a:t>echo </a:t>
            </a:r>
            <a:r>
              <a:rPr lang="en-US" dirty="0" err="1"/>
              <a:t>base_convert</a:t>
            </a:r>
            <a:r>
              <a:rPr lang="en-US" dirty="0"/>
              <a:t>('10889592', 10, 16) . "&lt;</a:t>
            </a:r>
            <a:r>
              <a:rPr lang="en-US" dirty="0" err="1"/>
              <a:t>br</a:t>
            </a:r>
            <a:r>
              <a:rPr lang="en-US" dirty="0"/>
              <a:t>&gt;";  // 0utputs: a62978</a:t>
            </a:r>
          </a:p>
          <a:p>
            <a:r>
              <a:rPr lang="en-US" dirty="0"/>
              <a:t>// Convert hexadecimal to decimal</a:t>
            </a:r>
          </a:p>
          <a:p>
            <a:r>
              <a:rPr lang="en-US" dirty="0"/>
              <a:t>echo </a:t>
            </a:r>
            <a:r>
              <a:rPr lang="en-US" dirty="0" err="1"/>
              <a:t>base_convert</a:t>
            </a:r>
            <a:r>
              <a:rPr lang="en-US" dirty="0"/>
              <a:t>('a62978', 16, 10) . "&lt;</a:t>
            </a:r>
            <a:r>
              <a:rPr lang="en-US" dirty="0" err="1"/>
              <a:t>br</a:t>
            </a:r>
            <a:r>
              <a:rPr lang="en-US" dirty="0"/>
              <a:t>&gt;";  // 0utputs: 10889592</a:t>
            </a:r>
          </a:p>
          <a:p>
            <a:r>
              <a:rPr lang="en-US" dirty="0"/>
              <a:t> </a:t>
            </a:r>
          </a:p>
          <a:p>
            <a:r>
              <a:rPr lang="en-US" dirty="0"/>
              <a:t>// Convert decimal to octal</a:t>
            </a:r>
          </a:p>
          <a:p>
            <a:r>
              <a:rPr lang="en-US" dirty="0"/>
              <a:t>echo </a:t>
            </a:r>
            <a:r>
              <a:rPr lang="en-US" dirty="0" err="1"/>
              <a:t>base_convert</a:t>
            </a:r>
            <a:r>
              <a:rPr lang="en-US" dirty="0"/>
              <a:t>('82', 10, 8) . "&lt;</a:t>
            </a:r>
            <a:r>
              <a:rPr lang="en-US" dirty="0" err="1"/>
              <a:t>br</a:t>
            </a:r>
            <a:r>
              <a:rPr lang="en-US" dirty="0"/>
              <a:t>&gt;";  // 0utputs: 122</a:t>
            </a:r>
          </a:p>
          <a:p>
            <a:r>
              <a:rPr lang="en-US" dirty="0"/>
              <a:t>// Convert octal to decimal</a:t>
            </a:r>
          </a:p>
          <a:p>
            <a:r>
              <a:rPr lang="en-US" dirty="0"/>
              <a:t>echo </a:t>
            </a:r>
            <a:r>
              <a:rPr lang="en-US" dirty="0" err="1"/>
              <a:t>base_convert</a:t>
            </a:r>
            <a:r>
              <a:rPr lang="en-US" dirty="0"/>
              <a:t>('122', 8, 10) . "&lt;</a:t>
            </a:r>
            <a:r>
              <a:rPr lang="en-US" dirty="0" err="1"/>
              <a:t>br</a:t>
            </a:r>
            <a:r>
              <a:rPr lang="en-US" dirty="0"/>
              <a:t>&gt;";  // 0utputs: 82</a:t>
            </a:r>
          </a:p>
          <a:p>
            <a:r>
              <a:rPr lang="en-US" dirty="0"/>
              <a:t> </a:t>
            </a:r>
          </a:p>
          <a:p>
            <a:r>
              <a:rPr lang="en-US" dirty="0"/>
              <a:t>// Convert hexadecimal to octal</a:t>
            </a:r>
          </a:p>
          <a:p>
            <a:r>
              <a:rPr lang="en-US" dirty="0"/>
              <a:t>echo </a:t>
            </a:r>
            <a:r>
              <a:rPr lang="en-US" dirty="0" err="1"/>
              <a:t>base_convert</a:t>
            </a:r>
            <a:r>
              <a:rPr lang="en-US" dirty="0"/>
              <a:t>('c2c6a8', 16, 8) . "&lt;</a:t>
            </a:r>
            <a:r>
              <a:rPr lang="en-US" dirty="0" err="1"/>
              <a:t>br</a:t>
            </a:r>
            <a:r>
              <a:rPr lang="en-US" dirty="0"/>
              <a:t>&gt;";  // 0utputs: 60543250</a:t>
            </a:r>
          </a:p>
          <a:p>
            <a:r>
              <a:rPr lang="en-US" dirty="0"/>
              <a:t>// Convert octal to hexadecimal</a:t>
            </a:r>
          </a:p>
          <a:p>
            <a:r>
              <a:rPr lang="en-US" dirty="0"/>
              <a:t>echo </a:t>
            </a:r>
            <a:r>
              <a:rPr lang="en-US" dirty="0" err="1"/>
              <a:t>base_convert</a:t>
            </a:r>
            <a:r>
              <a:rPr lang="en-US" dirty="0"/>
              <a:t>('60543250', 8, 16) . "&lt;</a:t>
            </a:r>
            <a:r>
              <a:rPr lang="en-US" dirty="0" err="1"/>
              <a:t>br</a:t>
            </a:r>
            <a:r>
              <a:rPr lang="en-US" dirty="0"/>
              <a:t>&gt;";  // 0utputs: c2c6a8</a:t>
            </a:r>
          </a:p>
          <a:p>
            <a:r>
              <a:rPr lang="en-US" dirty="0"/>
              <a:t> </a:t>
            </a:r>
          </a:p>
        </p:txBody>
      </p:sp>
    </p:spTree>
    <p:extLst>
      <p:ext uri="{BB962C8B-B14F-4D97-AF65-F5344CB8AC3E}">
        <p14:creationId xmlns:p14="http://schemas.microsoft.com/office/powerpoint/2010/main" val="38510558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382000" cy="3139321"/>
          </a:xfrm>
          <a:prstGeom prst="rect">
            <a:avLst/>
          </a:prstGeom>
        </p:spPr>
        <p:txBody>
          <a:bodyPr wrap="square">
            <a:spAutoFit/>
          </a:bodyPr>
          <a:lstStyle/>
          <a:p>
            <a:endParaRPr lang="en-US" dirty="0"/>
          </a:p>
          <a:p>
            <a:r>
              <a:rPr lang="en-US" dirty="0"/>
              <a:t>// Convert octal to binary</a:t>
            </a:r>
          </a:p>
          <a:p>
            <a:r>
              <a:rPr lang="en-US" dirty="0"/>
              <a:t>echo </a:t>
            </a:r>
            <a:r>
              <a:rPr lang="en-US" dirty="0" err="1"/>
              <a:t>base_convert</a:t>
            </a:r>
            <a:r>
              <a:rPr lang="en-US" dirty="0"/>
              <a:t>('42', 8, 2) . "&lt;</a:t>
            </a:r>
            <a:r>
              <a:rPr lang="en-US" dirty="0" err="1"/>
              <a:t>br</a:t>
            </a:r>
            <a:r>
              <a:rPr lang="en-US" dirty="0"/>
              <a:t>&gt;";  // 0utputs: 100010</a:t>
            </a:r>
          </a:p>
          <a:p>
            <a:r>
              <a:rPr lang="en-US" dirty="0"/>
              <a:t>// Convert binary to octal</a:t>
            </a:r>
          </a:p>
          <a:p>
            <a:r>
              <a:rPr lang="en-US" dirty="0"/>
              <a:t>echo </a:t>
            </a:r>
            <a:r>
              <a:rPr lang="en-US" dirty="0" err="1"/>
              <a:t>base_convert</a:t>
            </a:r>
            <a:r>
              <a:rPr lang="en-US" dirty="0"/>
              <a:t>('100010', 2, 8) . "&lt;</a:t>
            </a:r>
            <a:r>
              <a:rPr lang="en-US" dirty="0" err="1"/>
              <a:t>br</a:t>
            </a:r>
            <a:r>
              <a:rPr lang="en-US" dirty="0"/>
              <a:t>&gt;";  // 0utputs: 42</a:t>
            </a:r>
          </a:p>
          <a:p>
            <a:r>
              <a:rPr lang="en-US" dirty="0"/>
              <a:t> </a:t>
            </a:r>
          </a:p>
          <a:p>
            <a:r>
              <a:rPr lang="en-US" dirty="0"/>
              <a:t>// Convert hexadecimal to binary</a:t>
            </a:r>
          </a:p>
          <a:p>
            <a:r>
              <a:rPr lang="en-US" dirty="0"/>
              <a:t>echo </a:t>
            </a:r>
            <a:r>
              <a:rPr lang="en-US" dirty="0" err="1"/>
              <a:t>base_convert</a:t>
            </a:r>
            <a:r>
              <a:rPr lang="en-US" dirty="0"/>
              <a:t>('</a:t>
            </a:r>
            <a:r>
              <a:rPr lang="en-US" dirty="0" err="1"/>
              <a:t>abc</a:t>
            </a:r>
            <a:r>
              <a:rPr lang="en-US" dirty="0"/>
              <a:t>', 16, 2) . "&lt;</a:t>
            </a:r>
            <a:r>
              <a:rPr lang="en-US" dirty="0" err="1"/>
              <a:t>br</a:t>
            </a:r>
            <a:r>
              <a:rPr lang="en-US" dirty="0"/>
              <a:t>&gt;";  // 0utputs: 101010111100</a:t>
            </a:r>
          </a:p>
          <a:p>
            <a:r>
              <a:rPr lang="en-US" dirty="0"/>
              <a:t>// Convert binary to hexadecimal</a:t>
            </a:r>
          </a:p>
          <a:p>
            <a:r>
              <a:rPr lang="en-US" dirty="0"/>
              <a:t>echo </a:t>
            </a:r>
            <a:r>
              <a:rPr lang="en-US" dirty="0" err="1"/>
              <a:t>base_convert</a:t>
            </a:r>
            <a:r>
              <a:rPr lang="en-US" dirty="0"/>
              <a:t>('101010111100', 2, 16);  // 0utputs: </a:t>
            </a:r>
            <a:r>
              <a:rPr lang="en-US" dirty="0" err="1"/>
              <a:t>abc</a:t>
            </a:r>
            <a:endParaRPr lang="en-US" dirty="0"/>
          </a:p>
          <a:p>
            <a:r>
              <a:rPr lang="en-US" dirty="0"/>
              <a:t>?&gt;</a:t>
            </a:r>
          </a:p>
        </p:txBody>
      </p:sp>
      <p:sp>
        <p:nvSpPr>
          <p:cNvPr id="3" name="Rectangle 2"/>
          <p:cNvSpPr/>
          <p:nvPr/>
        </p:nvSpPr>
        <p:spPr>
          <a:xfrm>
            <a:off x="1828800" y="4419599"/>
            <a:ext cx="5486400" cy="830997"/>
          </a:xfrm>
          <a:prstGeom prst="rect">
            <a:avLst/>
          </a:prstGeom>
        </p:spPr>
        <p:txBody>
          <a:bodyPr wrap="square">
            <a:spAutoFit/>
          </a:bodyPr>
          <a:lstStyle/>
          <a:p>
            <a:pPr fontAlgn="base"/>
            <a:r>
              <a:rPr lang="en-US" sz="4800" b="1" dirty="0"/>
              <a:t>PHP GET and POST</a:t>
            </a:r>
          </a:p>
        </p:txBody>
      </p:sp>
    </p:spTree>
    <p:extLst>
      <p:ext uri="{BB962C8B-B14F-4D97-AF65-F5344CB8AC3E}">
        <p14:creationId xmlns:p14="http://schemas.microsoft.com/office/powerpoint/2010/main" val="15635744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4218334" cy="369332"/>
          </a:xfrm>
          <a:prstGeom prst="rect">
            <a:avLst/>
          </a:prstGeom>
        </p:spPr>
        <p:txBody>
          <a:bodyPr wrap="none">
            <a:spAutoFit/>
          </a:bodyPr>
          <a:lstStyle/>
          <a:p>
            <a:pPr fontAlgn="base"/>
            <a:r>
              <a:rPr lang="en-US" b="1" dirty="0"/>
              <a:t>Methods of Sending Information to Server</a:t>
            </a:r>
          </a:p>
        </p:txBody>
      </p:sp>
      <p:sp>
        <p:nvSpPr>
          <p:cNvPr id="3" name="Rectangle 2"/>
          <p:cNvSpPr/>
          <p:nvPr/>
        </p:nvSpPr>
        <p:spPr>
          <a:xfrm>
            <a:off x="381000" y="609600"/>
            <a:ext cx="8534400" cy="923330"/>
          </a:xfrm>
          <a:prstGeom prst="rect">
            <a:avLst/>
          </a:prstGeom>
        </p:spPr>
        <p:txBody>
          <a:bodyPr wrap="square">
            <a:spAutoFit/>
          </a:bodyPr>
          <a:lstStyle/>
          <a:p>
            <a:r>
              <a:rPr lang="en-US" dirty="0"/>
              <a:t>A web browser communicates with the server typically using one of the two HTTP (Hypertext Transfer Protocol) methods — GET and POST. Both methods pass the information differently and have different advantages and disadvantages</a:t>
            </a:r>
          </a:p>
        </p:txBody>
      </p:sp>
      <p:sp>
        <p:nvSpPr>
          <p:cNvPr id="4" name="Rectangle 1"/>
          <p:cNvSpPr>
            <a:spLocks noChangeArrowheads="1"/>
          </p:cNvSpPr>
          <p:nvPr/>
        </p:nvSpPr>
        <p:spPr bwMode="auto">
          <a:xfrm>
            <a:off x="381000" y="1891099"/>
            <a:ext cx="8534400" cy="64633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In GET method the data is sent as URL parameters that are usually strings of name and value pairs separated by ampersands (</a:t>
            </a:r>
            <a:r>
              <a:rPr kumimoji="0" lang="en-US" b="0" i="0" u="none" strike="noStrike" cap="none" normalizeH="0" baseline="0" dirty="0" smtClean="0">
                <a:ln>
                  <a:noFill/>
                </a:ln>
                <a:solidFill>
                  <a:srgbClr val="333333"/>
                </a:solidFill>
                <a:effectLst/>
                <a:latin typeface="Consolas" pitchFamily="49" charset="0"/>
                <a:cs typeface="Arial" pitchFamily="34" charset="0"/>
              </a:rPr>
              <a:t>&amp;</a:t>
            </a:r>
            <a:r>
              <a:rPr kumimoji="0" lang="en-US" b="0" i="0" u="none" strike="noStrike" cap="none" normalizeH="0" baseline="0" dirty="0" smtClean="0">
                <a:ln>
                  <a:noFill/>
                </a:ln>
                <a:solidFill>
                  <a:srgbClr val="414141"/>
                </a:solidFill>
                <a:effectLst/>
                <a:latin typeface="Segoe UI" pitchFamily="34" charset="0"/>
                <a:cs typeface="Segoe UI" pitchFamily="34" charset="0"/>
              </a:rPr>
              <a:t>). In general, a URL with GET data </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5" name="Rectangle 4"/>
          <p:cNvSpPr/>
          <p:nvPr/>
        </p:nvSpPr>
        <p:spPr>
          <a:xfrm>
            <a:off x="1219200" y="2736503"/>
            <a:ext cx="6019800" cy="369332"/>
          </a:xfrm>
          <a:prstGeom prst="rect">
            <a:avLst/>
          </a:prstGeom>
        </p:spPr>
        <p:txBody>
          <a:bodyPr wrap="square">
            <a:spAutoFit/>
          </a:bodyPr>
          <a:lstStyle/>
          <a:p>
            <a:r>
              <a:rPr lang="en-US" dirty="0"/>
              <a:t>http://</a:t>
            </a:r>
            <a:r>
              <a:rPr lang="en-US" dirty="0" smtClean="0"/>
              <a:t>www.jewellery.com/action.php?</a:t>
            </a:r>
            <a:r>
              <a:rPr lang="en-US" b="1" dirty="0" smtClean="0"/>
              <a:t>name</a:t>
            </a:r>
            <a:r>
              <a:rPr lang="en-US" dirty="0" smtClean="0"/>
              <a:t>=</a:t>
            </a:r>
            <a:r>
              <a:rPr lang="en-US" i="1" dirty="0" smtClean="0"/>
              <a:t>rajat</a:t>
            </a:r>
            <a:r>
              <a:rPr lang="en-US" dirty="0" smtClean="0"/>
              <a:t>&amp;</a:t>
            </a:r>
            <a:r>
              <a:rPr lang="en-US" b="1" dirty="0" smtClean="0"/>
              <a:t>age</a:t>
            </a:r>
            <a:r>
              <a:rPr lang="en-US" dirty="0" smtClean="0"/>
              <a:t>=</a:t>
            </a:r>
            <a:r>
              <a:rPr lang="en-US" i="1" dirty="0" smtClean="0"/>
              <a:t>24</a:t>
            </a:r>
            <a:endParaRPr lang="en-US" dirty="0"/>
          </a:p>
        </p:txBody>
      </p:sp>
    </p:spTree>
    <p:extLst>
      <p:ext uri="{BB962C8B-B14F-4D97-AF65-F5344CB8AC3E}">
        <p14:creationId xmlns:p14="http://schemas.microsoft.com/office/powerpoint/2010/main" val="17509928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68049"/>
            <a:ext cx="8382000" cy="3139321"/>
          </a:xfrm>
          <a:prstGeom prst="rect">
            <a:avLst/>
          </a:prstGeom>
        </p:spPr>
        <p:txBody>
          <a:bodyPr wrap="square">
            <a:spAutoFit/>
          </a:bodyPr>
          <a:lstStyle/>
          <a:p>
            <a:pPr fontAlgn="base"/>
            <a:r>
              <a:rPr lang="en-US" b="1" dirty="0"/>
              <a:t>Advantages and Disadvantages of Using the GET </a:t>
            </a:r>
            <a:r>
              <a:rPr lang="en-US" b="1" dirty="0" smtClean="0"/>
              <a:t>Method</a:t>
            </a:r>
          </a:p>
          <a:p>
            <a:pPr fontAlgn="base"/>
            <a:endParaRPr lang="en-US" b="1" dirty="0"/>
          </a:p>
          <a:p>
            <a:pPr marL="285750" indent="-285750" algn="just">
              <a:buFont typeface="Wingdings" pitchFamily="2" charset="2"/>
              <a:buChar char="v"/>
            </a:pPr>
            <a:r>
              <a:rPr lang="en-US" dirty="0"/>
              <a:t>Since the data sent by the GET method are displayed in the URL, it is possible to bookmark the page with specific query string values</a:t>
            </a:r>
            <a:r>
              <a:rPr lang="en-US" dirty="0" smtClean="0"/>
              <a:t>.</a:t>
            </a:r>
          </a:p>
          <a:p>
            <a:pPr algn="just"/>
            <a:endParaRPr lang="en-US" dirty="0"/>
          </a:p>
          <a:p>
            <a:pPr marL="285750" indent="-285750" algn="just">
              <a:buFont typeface="Wingdings" pitchFamily="2" charset="2"/>
              <a:buChar char="v"/>
            </a:pPr>
            <a:r>
              <a:rPr lang="en-US" dirty="0"/>
              <a:t>The GET method is not suitable for passing sensitive information such as the username and password, because these are fully visible in the URL query string as well as potentially stored in the client browser's memory as a visited page</a:t>
            </a:r>
            <a:r>
              <a:rPr lang="en-US" dirty="0" smtClean="0"/>
              <a:t>.</a:t>
            </a:r>
          </a:p>
          <a:p>
            <a:pPr algn="just"/>
            <a:endParaRPr lang="en-US" dirty="0"/>
          </a:p>
          <a:p>
            <a:pPr marL="285750" indent="-285750" algn="just">
              <a:buFont typeface="Wingdings" pitchFamily="2" charset="2"/>
              <a:buChar char="v"/>
            </a:pPr>
            <a:r>
              <a:rPr lang="en-US" dirty="0"/>
              <a:t>Because the GET method assigns data to a server environment variable, the length of the URL is limited. So, there is a limitation for the total data to be sent.</a:t>
            </a:r>
          </a:p>
        </p:txBody>
      </p:sp>
      <p:sp>
        <p:nvSpPr>
          <p:cNvPr id="3" name="Rectangle 2"/>
          <p:cNvSpPr/>
          <p:nvPr/>
        </p:nvSpPr>
        <p:spPr>
          <a:xfrm>
            <a:off x="762000" y="3733800"/>
            <a:ext cx="7543800" cy="2585323"/>
          </a:xfrm>
          <a:prstGeom prst="rect">
            <a:avLst/>
          </a:prstGeom>
        </p:spPr>
        <p:txBody>
          <a:bodyPr wrap="square">
            <a:spAutoFit/>
          </a:bodyPr>
          <a:lstStyle/>
          <a:p>
            <a:r>
              <a:rPr lang="en-US" dirty="0"/>
              <a:t>&lt;?</a:t>
            </a:r>
            <a:r>
              <a:rPr lang="en-US" dirty="0" err="1"/>
              <a:t>php</a:t>
            </a:r>
            <a:r>
              <a:rPr lang="en-US" dirty="0"/>
              <a:t> </a:t>
            </a:r>
            <a:endParaRPr lang="en-US" dirty="0" smtClean="0"/>
          </a:p>
          <a:p>
            <a:r>
              <a:rPr lang="en-US" dirty="0" smtClean="0"/>
              <a:t>if(</a:t>
            </a:r>
            <a:r>
              <a:rPr lang="en-US" dirty="0" err="1" smtClean="0"/>
              <a:t>isset</a:t>
            </a:r>
            <a:r>
              <a:rPr lang="en-US" dirty="0"/>
              <a:t>($_GET["name</a:t>
            </a:r>
            <a:r>
              <a:rPr lang="en-US" dirty="0" smtClean="0"/>
              <a:t>"])){</a:t>
            </a:r>
          </a:p>
          <a:p>
            <a:r>
              <a:rPr lang="en-US" dirty="0" smtClean="0"/>
              <a:t> </a:t>
            </a:r>
            <a:r>
              <a:rPr lang="en-US" dirty="0"/>
              <a:t>echo "&lt;p&gt;Hi, " . $_GET["name"] . "&lt;/p&gt;"; </a:t>
            </a:r>
            <a:endParaRPr lang="en-US" dirty="0" smtClean="0"/>
          </a:p>
          <a:p>
            <a:r>
              <a:rPr lang="en-US" dirty="0" smtClean="0"/>
              <a:t>} ?&gt;</a:t>
            </a:r>
          </a:p>
          <a:p>
            <a:r>
              <a:rPr lang="en-US" dirty="0" smtClean="0"/>
              <a:t> </a:t>
            </a:r>
            <a:r>
              <a:rPr lang="en-US" dirty="0"/>
              <a:t>&lt;form method="get" action="&lt;?</a:t>
            </a:r>
            <a:r>
              <a:rPr lang="en-US" dirty="0" err="1"/>
              <a:t>php</a:t>
            </a:r>
            <a:r>
              <a:rPr lang="en-US" dirty="0"/>
              <a:t> echo $_SERVER["PHP_SELF"];?&gt;"&gt; </a:t>
            </a:r>
            <a:endParaRPr lang="en-US" dirty="0" smtClean="0"/>
          </a:p>
          <a:p>
            <a:r>
              <a:rPr lang="en-US" dirty="0" smtClean="0"/>
              <a:t>&lt;</a:t>
            </a:r>
            <a:r>
              <a:rPr lang="en-US" dirty="0"/>
              <a:t>label for="</a:t>
            </a:r>
            <a:r>
              <a:rPr lang="en-US" dirty="0" err="1"/>
              <a:t>inputName</a:t>
            </a:r>
            <a:r>
              <a:rPr lang="en-US" dirty="0"/>
              <a:t>"&gt;Name:&lt;/label&gt; </a:t>
            </a:r>
            <a:endParaRPr lang="en-US" dirty="0" smtClean="0"/>
          </a:p>
          <a:p>
            <a:r>
              <a:rPr lang="en-US" dirty="0" smtClean="0"/>
              <a:t>&lt;</a:t>
            </a:r>
            <a:r>
              <a:rPr lang="en-US" dirty="0"/>
              <a:t>input type="text" name="name" id="</a:t>
            </a:r>
            <a:r>
              <a:rPr lang="en-US" dirty="0" err="1"/>
              <a:t>inputName</a:t>
            </a:r>
            <a:r>
              <a:rPr lang="en-US" dirty="0"/>
              <a:t>"&gt; </a:t>
            </a:r>
            <a:endParaRPr lang="en-US" dirty="0" smtClean="0"/>
          </a:p>
          <a:p>
            <a:r>
              <a:rPr lang="en-US" dirty="0" smtClean="0"/>
              <a:t>&lt;</a:t>
            </a:r>
            <a:r>
              <a:rPr lang="en-US" dirty="0"/>
              <a:t>input type="submit" value="Submit</a:t>
            </a:r>
            <a:r>
              <a:rPr lang="en-US" dirty="0" smtClean="0"/>
              <a:t>"&gt;</a:t>
            </a:r>
          </a:p>
          <a:p>
            <a:r>
              <a:rPr lang="en-US" dirty="0" smtClean="0"/>
              <a:t> </a:t>
            </a:r>
            <a:r>
              <a:rPr lang="en-US" dirty="0"/>
              <a:t>&lt;/form&gt;</a:t>
            </a:r>
          </a:p>
        </p:txBody>
      </p:sp>
    </p:spTree>
    <p:extLst>
      <p:ext uri="{BB962C8B-B14F-4D97-AF65-F5344CB8AC3E}">
        <p14:creationId xmlns:p14="http://schemas.microsoft.com/office/powerpoint/2010/main" val="1808203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2343911" cy="369332"/>
          </a:xfrm>
          <a:prstGeom prst="rect">
            <a:avLst/>
          </a:prstGeom>
        </p:spPr>
        <p:txBody>
          <a:bodyPr wrap="none">
            <a:spAutoFit/>
          </a:bodyPr>
          <a:lstStyle/>
          <a:p>
            <a:pPr fontAlgn="base"/>
            <a:r>
              <a:rPr lang="en-US" b="1" dirty="0"/>
              <a:t>Case Sensitivity in PHP</a:t>
            </a:r>
          </a:p>
        </p:txBody>
      </p:sp>
      <p:sp>
        <p:nvSpPr>
          <p:cNvPr id="3" name="Rectangle 2"/>
          <p:cNvSpPr/>
          <p:nvPr/>
        </p:nvSpPr>
        <p:spPr>
          <a:xfrm>
            <a:off x="505691" y="685800"/>
            <a:ext cx="7315200" cy="3139321"/>
          </a:xfrm>
          <a:prstGeom prst="rect">
            <a:avLst/>
          </a:prstGeom>
        </p:spPr>
        <p:txBody>
          <a:bodyPr wrap="square">
            <a:spAutoFit/>
          </a:bodyPr>
          <a:lstStyle/>
          <a:p>
            <a:r>
              <a:rPr lang="en-US" dirty="0"/>
              <a:t>&lt;?</a:t>
            </a:r>
            <a:r>
              <a:rPr lang="en-US" dirty="0" err="1"/>
              <a:t>php</a:t>
            </a:r>
            <a:endParaRPr lang="en-US" dirty="0"/>
          </a:p>
          <a:p>
            <a:r>
              <a:rPr lang="en-US" dirty="0"/>
              <a:t>// Assign values to variables</a:t>
            </a:r>
          </a:p>
          <a:p>
            <a:r>
              <a:rPr lang="en-US" dirty="0"/>
              <a:t>$color = "blue";</a:t>
            </a:r>
          </a:p>
          <a:p>
            <a:r>
              <a:rPr lang="en-US" dirty="0"/>
              <a:t>$Color = "red";</a:t>
            </a:r>
          </a:p>
          <a:p>
            <a:r>
              <a:rPr lang="en-US" dirty="0"/>
              <a:t>$COLOR = "green";</a:t>
            </a:r>
          </a:p>
          <a:p>
            <a:r>
              <a:rPr lang="en-US" dirty="0"/>
              <a:t> </a:t>
            </a:r>
          </a:p>
          <a:p>
            <a:r>
              <a:rPr lang="en-US" dirty="0"/>
              <a:t>// Try to print variables values</a:t>
            </a:r>
          </a:p>
          <a:p>
            <a:r>
              <a:rPr lang="en-US" dirty="0"/>
              <a:t>echo "The color of the sky is " . $color . "&lt;</a:t>
            </a:r>
            <a:r>
              <a:rPr lang="en-US" dirty="0" err="1"/>
              <a:t>br</a:t>
            </a:r>
            <a:r>
              <a:rPr lang="en-US" dirty="0"/>
              <a:t>&gt;";</a:t>
            </a:r>
          </a:p>
          <a:p>
            <a:r>
              <a:rPr lang="en-US" dirty="0"/>
              <a:t>echo "The color of the sun is " . $Color . "&lt;</a:t>
            </a:r>
            <a:r>
              <a:rPr lang="en-US" dirty="0" err="1"/>
              <a:t>br</a:t>
            </a:r>
            <a:r>
              <a:rPr lang="en-US" dirty="0"/>
              <a:t>&gt;";</a:t>
            </a:r>
          </a:p>
          <a:p>
            <a:r>
              <a:rPr lang="en-US" dirty="0"/>
              <a:t>echo "The color of the tree is " . $COLOR . "&lt;</a:t>
            </a:r>
            <a:r>
              <a:rPr lang="en-US" dirty="0" err="1"/>
              <a:t>br</a:t>
            </a:r>
            <a:r>
              <a:rPr lang="en-US" dirty="0"/>
              <a:t>&gt;";</a:t>
            </a:r>
          </a:p>
          <a:p>
            <a:r>
              <a:rPr lang="en-US" dirty="0"/>
              <a:t>?&gt;</a:t>
            </a:r>
          </a:p>
        </p:txBody>
      </p:sp>
      <p:sp>
        <p:nvSpPr>
          <p:cNvPr id="4" name="Rectangle 3"/>
          <p:cNvSpPr/>
          <p:nvPr/>
        </p:nvSpPr>
        <p:spPr>
          <a:xfrm>
            <a:off x="2971800" y="4114800"/>
            <a:ext cx="5486400" cy="2308324"/>
          </a:xfrm>
          <a:prstGeom prst="rect">
            <a:avLst/>
          </a:prstGeom>
        </p:spPr>
        <p:txBody>
          <a:bodyPr wrap="square">
            <a:spAutoFit/>
          </a:bodyPr>
          <a:lstStyle/>
          <a:p>
            <a:r>
              <a:rPr lang="en-US" dirty="0"/>
              <a:t>&lt;?</a:t>
            </a:r>
            <a:r>
              <a:rPr lang="en-US" dirty="0" err="1"/>
              <a:t>php</a:t>
            </a:r>
            <a:endParaRPr lang="en-US" dirty="0"/>
          </a:p>
          <a:p>
            <a:r>
              <a:rPr lang="en-US" dirty="0"/>
              <a:t>// Assign value to variable</a:t>
            </a:r>
          </a:p>
          <a:p>
            <a:r>
              <a:rPr lang="en-US" dirty="0"/>
              <a:t>$color = "blue";</a:t>
            </a:r>
          </a:p>
          <a:p>
            <a:r>
              <a:rPr lang="en-US" dirty="0"/>
              <a:t> </a:t>
            </a:r>
          </a:p>
          <a:p>
            <a:r>
              <a:rPr lang="en-US" dirty="0"/>
              <a:t>// Get the type of a variable</a:t>
            </a:r>
          </a:p>
          <a:p>
            <a:r>
              <a:rPr lang="en-US" dirty="0"/>
              <a:t>echo </a:t>
            </a:r>
            <a:r>
              <a:rPr lang="en-US" dirty="0" err="1"/>
              <a:t>gettype</a:t>
            </a:r>
            <a:r>
              <a:rPr lang="en-US" dirty="0"/>
              <a:t>($color) . "&lt;</a:t>
            </a:r>
            <a:r>
              <a:rPr lang="en-US" dirty="0" err="1"/>
              <a:t>br</a:t>
            </a:r>
            <a:r>
              <a:rPr lang="en-US" dirty="0"/>
              <a:t>&gt;";</a:t>
            </a:r>
          </a:p>
          <a:p>
            <a:r>
              <a:rPr lang="en-US" dirty="0"/>
              <a:t>echo GETTYPE($color) . "&lt;</a:t>
            </a:r>
            <a:r>
              <a:rPr lang="en-US" dirty="0" err="1"/>
              <a:t>br</a:t>
            </a:r>
            <a:r>
              <a:rPr lang="en-US" dirty="0"/>
              <a:t>&gt;";</a:t>
            </a:r>
          </a:p>
          <a:p>
            <a:r>
              <a:rPr lang="en-US" dirty="0"/>
              <a:t>?&gt;</a:t>
            </a:r>
          </a:p>
        </p:txBody>
      </p:sp>
    </p:spTree>
    <p:extLst>
      <p:ext uri="{BB962C8B-B14F-4D97-AF65-F5344CB8AC3E}">
        <p14:creationId xmlns:p14="http://schemas.microsoft.com/office/powerpoint/2010/main" val="15453860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68203" rIns="0" bIns="268203"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152400" y="76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dirty="0" smtClean="0">
                <a:ln>
                  <a:noFill/>
                </a:ln>
                <a:solidFill>
                  <a:srgbClr val="262626"/>
                </a:solidFill>
                <a:effectLst/>
                <a:latin typeface="Segoe UI" pitchFamily="34" charset="0"/>
                <a:cs typeface="Segoe UI" pitchFamily="34" charset="0"/>
              </a:rPr>
              <a:t>The POST Method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20782" y="536276"/>
            <a:ext cx="8534400" cy="2862322"/>
          </a:xfrm>
          <a:prstGeom prst="rect">
            <a:avLst/>
          </a:prstGeom>
        </p:spPr>
        <p:txBody>
          <a:bodyPr wrap="square">
            <a:spAutoFit/>
          </a:bodyPr>
          <a:lstStyle/>
          <a:p>
            <a:pPr fontAlgn="base"/>
            <a:r>
              <a:rPr lang="en-US" b="1" dirty="0"/>
              <a:t>Advantages and Disadvantages of Using the POST </a:t>
            </a:r>
            <a:r>
              <a:rPr lang="en-US" b="1" dirty="0" smtClean="0"/>
              <a:t>Method</a:t>
            </a:r>
          </a:p>
          <a:p>
            <a:pPr fontAlgn="base"/>
            <a:endParaRPr lang="en-US" b="1" dirty="0"/>
          </a:p>
          <a:p>
            <a:r>
              <a:rPr lang="en-US" dirty="0"/>
              <a:t>It is more secure than GET because user-entered information is never visible in the URL query string or in the server logs</a:t>
            </a:r>
            <a:r>
              <a:rPr lang="en-US" dirty="0" smtClean="0"/>
              <a:t>.</a:t>
            </a:r>
          </a:p>
          <a:p>
            <a:endParaRPr lang="en-US" dirty="0"/>
          </a:p>
          <a:p>
            <a:r>
              <a:rPr lang="en-US" dirty="0"/>
              <a:t>There is a much larger limit on the amount of data that can be passed and one can send text data as well as binary data (uploading a file) using POST</a:t>
            </a:r>
            <a:r>
              <a:rPr lang="en-US" dirty="0" smtClean="0"/>
              <a:t>.</a:t>
            </a:r>
          </a:p>
          <a:p>
            <a:endParaRPr lang="en-US" dirty="0"/>
          </a:p>
          <a:p>
            <a:r>
              <a:rPr lang="en-US" dirty="0"/>
              <a:t>Since the data sent by the POST method is not visible in the URL, so it is not possible to bookmark the page with specific query.</a:t>
            </a:r>
          </a:p>
        </p:txBody>
      </p:sp>
      <p:sp>
        <p:nvSpPr>
          <p:cNvPr id="5" name="Rectangle 4"/>
          <p:cNvSpPr/>
          <p:nvPr/>
        </p:nvSpPr>
        <p:spPr>
          <a:xfrm>
            <a:off x="159327" y="3886200"/>
            <a:ext cx="2537490" cy="369332"/>
          </a:xfrm>
          <a:prstGeom prst="rect">
            <a:avLst/>
          </a:prstGeom>
        </p:spPr>
        <p:txBody>
          <a:bodyPr wrap="none">
            <a:spAutoFit/>
          </a:bodyPr>
          <a:lstStyle/>
          <a:p>
            <a:pPr fontAlgn="base"/>
            <a:r>
              <a:rPr lang="en-US" b="1" dirty="0"/>
              <a:t>The $_REQUEST Variable</a:t>
            </a:r>
          </a:p>
        </p:txBody>
      </p:sp>
      <p:sp>
        <p:nvSpPr>
          <p:cNvPr id="6" name="Rectangle 3"/>
          <p:cNvSpPr>
            <a:spLocks noChangeArrowheads="1"/>
          </p:cNvSpPr>
          <p:nvPr/>
        </p:nvSpPr>
        <p:spPr bwMode="auto">
          <a:xfrm>
            <a:off x="137886" y="4334470"/>
            <a:ext cx="8853714" cy="92333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PHP provides another </a:t>
            </a:r>
            <a:r>
              <a:rPr kumimoji="0" lang="en-US" b="0" i="0" u="none" strike="noStrike" cap="none" normalizeH="0" baseline="0" dirty="0" err="1" smtClean="0">
                <a:ln>
                  <a:noFill/>
                </a:ln>
                <a:solidFill>
                  <a:srgbClr val="414141"/>
                </a:solidFill>
                <a:effectLst/>
                <a:latin typeface="Segoe UI" pitchFamily="34" charset="0"/>
                <a:cs typeface="Segoe UI" pitchFamily="34" charset="0"/>
              </a:rPr>
              <a:t>superglobal</a:t>
            </a:r>
            <a:r>
              <a:rPr kumimoji="0" lang="en-US" b="0" i="0" u="none" strike="noStrike" cap="none" normalizeH="0" baseline="0" dirty="0" smtClean="0">
                <a:ln>
                  <a:noFill/>
                </a:ln>
                <a:solidFill>
                  <a:srgbClr val="414141"/>
                </a:solidFill>
                <a:effectLst/>
                <a:latin typeface="Segoe UI" pitchFamily="34" charset="0"/>
                <a:cs typeface="Segoe UI" pitchFamily="34" charset="0"/>
              </a:rPr>
              <a:t> variable </a:t>
            </a:r>
            <a:r>
              <a:rPr kumimoji="0" lang="en-US" b="0" i="0" u="none" strike="noStrike" cap="none" normalizeH="0" baseline="0" dirty="0" smtClean="0">
                <a:ln>
                  <a:noFill/>
                </a:ln>
                <a:solidFill>
                  <a:srgbClr val="333333"/>
                </a:solidFill>
                <a:effectLst/>
                <a:latin typeface="Consolas" pitchFamily="49" charset="0"/>
                <a:cs typeface="Arial" pitchFamily="34" charset="0"/>
              </a:rPr>
              <a:t>$_REQUEST</a:t>
            </a:r>
            <a:r>
              <a:rPr kumimoji="0" lang="en-US" b="0" i="0" u="none" strike="noStrike" cap="none" normalizeH="0" baseline="0" dirty="0" smtClean="0">
                <a:ln>
                  <a:noFill/>
                </a:ln>
                <a:solidFill>
                  <a:srgbClr val="414141"/>
                </a:solidFill>
                <a:effectLst/>
                <a:latin typeface="Segoe UI" pitchFamily="34" charset="0"/>
                <a:cs typeface="Segoe UI" pitchFamily="34" charset="0"/>
              </a:rPr>
              <a:t> that contains the values of both the </a:t>
            </a:r>
            <a:r>
              <a:rPr kumimoji="0" lang="en-US" b="0" i="0" u="none" strike="noStrike" cap="none" normalizeH="0" baseline="0" dirty="0" smtClean="0">
                <a:ln>
                  <a:noFill/>
                </a:ln>
                <a:solidFill>
                  <a:srgbClr val="333333"/>
                </a:solidFill>
                <a:effectLst/>
                <a:latin typeface="Consolas" pitchFamily="49" charset="0"/>
                <a:cs typeface="Arial" pitchFamily="34" charset="0"/>
              </a:rPr>
              <a:t>$_</a:t>
            </a:r>
            <a:r>
              <a:rPr kumimoji="0" lang="en-US" b="0" i="0" u="none" strike="noStrike" cap="none" normalizeH="0" baseline="0" dirty="0" err="1" smtClean="0">
                <a:ln>
                  <a:noFill/>
                </a:ln>
                <a:solidFill>
                  <a:srgbClr val="333333"/>
                </a:solidFill>
                <a:effectLst/>
                <a:latin typeface="Consolas" pitchFamily="49" charset="0"/>
                <a:cs typeface="Arial" pitchFamily="34" charset="0"/>
              </a:rPr>
              <a:t>GET</a:t>
            </a:r>
            <a:r>
              <a:rPr kumimoji="0" lang="en-US" b="0" i="0" u="none" strike="noStrike" cap="none" normalizeH="0" baseline="0" dirty="0" err="1" smtClean="0">
                <a:ln>
                  <a:noFill/>
                </a:ln>
                <a:solidFill>
                  <a:srgbClr val="414141"/>
                </a:solidFill>
                <a:effectLst/>
                <a:latin typeface="Segoe UI" pitchFamily="34" charset="0"/>
                <a:cs typeface="Segoe UI" pitchFamily="34" charset="0"/>
              </a:rPr>
              <a:t>and</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smtClean="0">
                <a:ln>
                  <a:noFill/>
                </a:ln>
                <a:solidFill>
                  <a:srgbClr val="333333"/>
                </a:solidFill>
                <a:effectLst/>
                <a:latin typeface="Consolas" pitchFamily="49" charset="0"/>
                <a:cs typeface="Arial" pitchFamily="34" charset="0"/>
              </a:rPr>
              <a:t>$_POST</a:t>
            </a:r>
            <a:r>
              <a:rPr kumimoji="0" lang="en-US" b="0" i="0" u="none" strike="noStrike" cap="none" normalizeH="0" baseline="0" dirty="0" smtClean="0">
                <a:ln>
                  <a:noFill/>
                </a:ln>
                <a:solidFill>
                  <a:srgbClr val="414141"/>
                </a:solidFill>
                <a:effectLst/>
                <a:latin typeface="Segoe UI" pitchFamily="34" charset="0"/>
                <a:cs typeface="Segoe UI" pitchFamily="34" charset="0"/>
              </a:rPr>
              <a:t> variables as well as the values of the </a:t>
            </a:r>
            <a:r>
              <a:rPr kumimoji="0" lang="en-US" b="0" i="0" u="none" strike="noStrike" cap="none" normalizeH="0" baseline="0" dirty="0" smtClean="0">
                <a:ln>
                  <a:noFill/>
                </a:ln>
                <a:solidFill>
                  <a:srgbClr val="333333"/>
                </a:solidFill>
                <a:effectLst/>
                <a:latin typeface="Consolas" pitchFamily="49" charset="0"/>
                <a:cs typeface="Arial" pitchFamily="34" charset="0"/>
              </a:rPr>
              <a:t>$_COOKIE</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err="1" smtClean="0">
                <a:ln>
                  <a:noFill/>
                </a:ln>
                <a:solidFill>
                  <a:srgbClr val="414141"/>
                </a:solidFill>
                <a:effectLst/>
                <a:latin typeface="Segoe UI" pitchFamily="34" charset="0"/>
                <a:cs typeface="Segoe UI" pitchFamily="34" charset="0"/>
              </a:rPr>
              <a:t>superglobal</a:t>
            </a:r>
            <a:r>
              <a:rPr kumimoji="0" lang="en-US" b="0" i="0" u="none" strike="noStrike" cap="none" normalizeH="0" baseline="0" dirty="0" smtClean="0">
                <a:ln>
                  <a:noFill/>
                </a:ln>
                <a:solidFill>
                  <a:srgbClr val="414141"/>
                </a:solidFill>
                <a:effectLst/>
                <a:latin typeface="Segoe UI" pitchFamily="34" charset="0"/>
                <a:cs typeface="Segoe UI" pitchFamily="34" charset="0"/>
              </a:rPr>
              <a:t> variable.</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40493407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1180"/>
            <a:ext cx="7391400" cy="2862322"/>
          </a:xfrm>
          <a:prstGeom prst="rect">
            <a:avLst/>
          </a:prstGeom>
        </p:spPr>
        <p:txBody>
          <a:bodyPr wrap="square">
            <a:spAutoFit/>
          </a:bodyPr>
          <a:lstStyle/>
          <a:p>
            <a:r>
              <a:rPr lang="en-US" dirty="0"/>
              <a:t>&lt;?</a:t>
            </a:r>
            <a:r>
              <a:rPr lang="en-US" dirty="0" err="1"/>
              <a:t>php</a:t>
            </a:r>
            <a:endParaRPr lang="en-US" dirty="0"/>
          </a:p>
          <a:p>
            <a:r>
              <a:rPr lang="en-US" dirty="0"/>
              <a:t>if(</a:t>
            </a:r>
            <a:r>
              <a:rPr lang="en-US" dirty="0" err="1"/>
              <a:t>isset</a:t>
            </a:r>
            <a:r>
              <a:rPr lang="en-US" dirty="0"/>
              <a:t>($_REQUEST["name"])){</a:t>
            </a:r>
          </a:p>
          <a:p>
            <a:r>
              <a:rPr lang="en-US" dirty="0"/>
              <a:t>    echo "&lt;p&gt;Hi, " . $_REQUEST["name"] . "&lt;/p&gt;";</a:t>
            </a:r>
          </a:p>
          <a:p>
            <a:r>
              <a:rPr lang="en-US" dirty="0"/>
              <a:t>}</a:t>
            </a:r>
          </a:p>
          <a:p>
            <a:r>
              <a:rPr lang="en-US" dirty="0"/>
              <a:t>?&gt;</a:t>
            </a:r>
          </a:p>
          <a:p>
            <a:r>
              <a:rPr lang="en-US" dirty="0"/>
              <a:t>&lt;form method="post" action="&lt;?</a:t>
            </a:r>
            <a:r>
              <a:rPr lang="en-US" dirty="0" err="1"/>
              <a:t>php</a:t>
            </a:r>
            <a:r>
              <a:rPr lang="en-US" dirty="0"/>
              <a:t> echo $_SERVER["PHP_SELF"];?&gt;"&gt;</a:t>
            </a:r>
          </a:p>
          <a:p>
            <a:r>
              <a:rPr lang="en-US" dirty="0"/>
              <a:t>    &lt;label for="</a:t>
            </a:r>
            <a:r>
              <a:rPr lang="en-US" dirty="0" err="1"/>
              <a:t>inputName</a:t>
            </a:r>
            <a:r>
              <a:rPr lang="en-US" dirty="0"/>
              <a:t>"&gt;Name:&lt;/label&gt;</a:t>
            </a:r>
          </a:p>
          <a:p>
            <a:r>
              <a:rPr lang="en-US" dirty="0"/>
              <a:t>    &lt;input type="text" name="name" id="</a:t>
            </a:r>
            <a:r>
              <a:rPr lang="en-US" dirty="0" err="1"/>
              <a:t>inputName</a:t>
            </a:r>
            <a:r>
              <a:rPr lang="en-US" dirty="0"/>
              <a:t>"&gt;</a:t>
            </a:r>
          </a:p>
          <a:p>
            <a:r>
              <a:rPr lang="en-US" dirty="0"/>
              <a:t>    &lt;input type="submit" value="Submit"&gt;</a:t>
            </a:r>
          </a:p>
          <a:p>
            <a:r>
              <a:rPr lang="en-US" dirty="0"/>
              <a:t>&lt;/form&gt;</a:t>
            </a:r>
          </a:p>
        </p:txBody>
      </p:sp>
      <p:sp>
        <p:nvSpPr>
          <p:cNvPr id="3" name="Rectangle 1"/>
          <p:cNvSpPr>
            <a:spLocks noChangeArrowheads="1"/>
          </p:cNvSpPr>
          <p:nvPr/>
        </p:nvSpPr>
        <p:spPr bwMode="auto">
          <a:xfrm>
            <a:off x="152400" y="3858399"/>
            <a:ext cx="8534400" cy="646331"/>
          </a:xfrm>
          <a:prstGeom prst="rect">
            <a:avLst/>
          </a:prstGeom>
          <a:solidFill>
            <a:srgbClr val="D5E9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144261"/>
                </a:solidFill>
                <a:effectLst/>
                <a:latin typeface="Segoe UI" pitchFamily="34" charset="0"/>
                <a:cs typeface="Segoe UI" pitchFamily="34" charset="0"/>
              </a:rPr>
              <a:t>Note:</a:t>
            </a:r>
            <a:r>
              <a:rPr kumimoji="0" lang="en-US" b="0" i="0" u="none" strike="noStrike" cap="none" normalizeH="0" baseline="0" smtClean="0">
                <a:ln>
                  <a:noFill/>
                </a:ln>
                <a:solidFill>
                  <a:srgbClr val="144261"/>
                </a:solidFill>
                <a:effectLst/>
                <a:latin typeface="Segoe UI" pitchFamily="34" charset="0"/>
                <a:cs typeface="Segoe UI" pitchFamily="34" charset="0"/>
              </a:rPr>
              <a:t> The superglobal variables </a:t>
            </a:r>
            <a:r>
              <a:rPr kumimoji="0" lang="en-US" b="0" i="0" u="none" strike="noStrike" cap="none" normalizeH="0" baseline="0" smtClean="0">
                <a:ln>
                  <a:noFill/>
                </a:ln>
                <a:solidFill>
                  <a:srgbClr val="4395C6"/>
                </a:solidFill>
                <a:effectLst/>
                <a:latin typeface="Consolas" pitchFamily="49" charset="0"/>
                <a:cs typeface="Arial" pitchFamily="34" charset="0"/>
              </a:rPr>
              <a:t>$_GET</a:t>
            </a:r>
            <a:r>
              <a:rPr kumimoji="0" lang="en-US" b="0" i="0" u="none" strike="noStrike" cap="none" normalizeH="0" baseline="0" smtClean="0">
                <a:ln>
                  <a:noFill/>
                </a:ln>
                <a:solidFill>
                  <a:srgbClr val="144261"/>
                </a:solidFill>
                <a:effectLst/>
                <a:latin typeface="Segoe UI" pitchFamily="34" charset="0"/>
                <a:cs typeface="Segoe UI" pitchFamily="34" charset="0"/>
              </a:rPr>
              <a:t>, </a:t>
            </a:r>
            <a:r>
              <a:rPr kumimoji="0" lang="en-US" b="0" i="0" u="none" strike="noStrike" cap="none" normalizeH="0" baseline="0" smtClean="0">
                <a:ln>
                  <a:noFill/>
                </a:ln>
                <a:solidFill>
                  <a:srgbClr val="4395C6"/>
                </a:solidFill>
                <a:effectLst/>
                <a:latin typeface="Consolas" pitchFamily="49" charset="0"/>
                <a:cs typeface="Arial" pitchFamily="34" charset="0"/>
              </a:rPr>
              <a:t>$_POST</a:t>
            </a:r>
            <a:r>
              <a:rPr kumimoji="0" lang="en-US" b="0" i="0" u="none" strike="noStrike" cap="none" normalizeH="0" baseline="0" smtClean="0">
                <a:ln>
                  <a:noFill/>
                </a:ln>
                <a:solidFill>
                  <a:srgbClr val="144261"/>
                </a:solidFill>
                <a:effectLst/>
                <a:latin typeface="Segoe UI" pitchFamily="34" charset="0"/>
                <a:cs typeface="Segoe UI" pitchFamily="34" charset="0"/>
              </a:rPr>
              <a:t> and </a:t>
            </a:r>
            <a:r>
              <a:rPr kumimoji="0" lang="en-US" b="0" i="0" u="none" strike="noStrike" cap="none" normalizeH="0" baseline="0" smtClean="0">
                <a:ln>
                  <a:noFill/>
                </a:ln>
                <a:solidFill>
                  <a:srgbClr val="4395C6"/>
                </a:solidFill>
                <a:effectLst/>
                <a:latin typeface="Consolas" pitchFamily="49" charset="0"/>
                <a:cs typeface="Arial" pitchFamily="34" charset="0"/>
              </a:rPr>
              <a:t>$_REQUEST</a:t>
            </a:r>
            <a:r>
              <a:rPr kumimoji="0" lang="en-US" b="0" i="0" u="none" strike="noStrike" cap="none" normalizeH="0" baseline="0" smtClean="0">
                <a:ln>
                  <a:noFill/>
                </a:ln>
                <a:solidFill>
                  <a:srgbClr val="144261"/>
                </a:solidFill>
                <a:effectLst/>
                <a:latin typeface="Segoe UI" pitchFamily="34" charset="0"/>
                <a:cs typeface="Segoe UI" pitchFamily="34" charset="0"/>
              </a:rPr>
              <a:t> are built-in variables that are always available in all scopes throughout a script.</a:t>
            </a:r>
            <a:r>
              <a:rPr kumimoji="0" lang="en-US" b="0" i="0" u="none" strike="noStrike" cap="none" normalizeH="0" baseline="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6710036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1031" y="-32786"/>
            <a:ext cx="3079369" cy="87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dirty="0" smtClean="0">
                <a:ln>
                  <a:noFill/>
                </a:ln>
                <a:solidFill>
                  <a:srgbClr val="262626"/>
                </a:solidFill>
                <a:effectLst/>
                <a:latin typeface="Segoe UI" pitchFamily="34" charset="0"/>
                <a:cs typeface="Segoe UI" pitchFamily="34" charset="0"/>
              </a:rPr>
              <a:t>The PHP </a:t>
            </a:r>
            <a:r>
              <a:rPr kumimoji="0" lang="en-US" sz="2100" b="1" i="0" u="none" strike="noStrike" cap="none" normalizeH="0" baseline="0" dirty="0" smtClean="0">
                <a:ln>
                  <a:noFill/>
                </a:ln>
                <a:solidFill>
                  <a:srgbClr val="262626"/>
                </a:solidFill>
                <a:effectLst/>
                <a:latin typeface="Arial Unicode MS" pitchFamily="34" charset="-128"/>
                <a:cs typeface="Segoe UI" pitchFamily="34" charset="0"/>
              </a:rPr>
              <a:t>Date()</a:t>
            </a:r>
            <a:r>
              <a:rPr kumimoji="0" lang="en-US" sz="2100" b="1" i="0" u="none" strike="noStrike" cap="none" normalizeH="0" baseline="0" dirty="0" smtClean="0">
                <a:ln>
                  <a:noFill/>
                </a:ln>
                <a:solidFill>
                  <a:srgbClr val="262626"/>
                </a:solidFill>
                <a:effectLst/>
                <a:latin typeface="Segoe UI" pitchFamily="34" charset="0"/>
                <a:cs typeface="Segoe UI" pitchFamily="34" charset="0"/>
              </a:rPr>
              <a:t> Function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a:spLocks noChangeArrowheads="1"/>
          </p:cNvSpPr>
          <p:nvPr/>
        </p:nvSpPr>
        <p:spPr bwMode="auto">
          <a:xfrm>
            <a:off x="131916" y="720745"/>
            <a:ext cx="8783483" cy="147732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414141"/>
                </a:solidFill>
                <a:effectLst/>
                <a:latin typeface="Segoe UI" pitchFamily="34" charset="0"/>
                <a:cs typeface="Segoe UI" pitchFamily="34" charset="0"/>
              </a:rPr>
              <a:t>The PHP </a:t>
            </a:r>
            <a:r>
              <a:rPr kumimoji="0" lang="en-US" b="0" i="0" u="none" strike="noStrike" cap="none" normalizeH="0" baseline="0" smtClean="0">
                <a:ln>
                  <a:noFill/>
                </a:ln>
                <a:solidFill>
                  <a:srgbClr val="333333"/>
                </a:solidFill>
                <a:effectLst/>
                <a:latin typeface="Consolas" pitchFamily="49" charset="0"/>
                <a:cs typeface="Segoe UI" pitchFamily="34" charset="0"/>
              </a:rPr>
              <a:t>date()</a:t>
            </a:r>
            <a:r>
              <a:rPr kumimoji="0" lang="en-US" b="0" i="0" u="none" strike="noStrike" cap="none" normalizeH="0" baseline="0" smtClean="0">
                <a:ln>
                  <a:noFill/>
                </a:ln>
                <a:solidFill>
                  <a:srgbClr val="414141"/>
                </a:solidFill>
                <a:effectLst/>
                <a:latin typeface="Segoe UI" pitchFamily="34" charset="0"/>
                <a:cs typeface="Segoe UI" pitchFamily="34" charset="0"/>
              </a:rPr>
              <a:t> function convert a timestamp to a more readable date and time.</a:t>
            </a:r>
            <a:endParaRPr kumimoji="0" lang="en-US"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rgbClr val="414141"/>
                </a:solidFill>
                <a:effectLst/>
                <a:latin typeface="Segoe UI" pitchFamily="34" charset="0"/>
                <a:cs typeface="Segoe UI" pitchFamily="34" charset="0"/>
              </a:rPr>
              <a:t>The computer stores dates and times in a format called UNIX Timestamp, which measures time as a number of seconds since the beginning of the Unix epoch (midnight Greenwich Mean Time on January 1, 1970 i.e. January 1, 1970 00:00:00 GMT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5"/>
          <p:cNvSpPr/>
          <p:nvPr/>
        </p:nvSpPr>
        <p:spPr>
          <a:xfrm>
            <a:off x="152698" y="2286000"/>
            <a:ext cx="2503891" cy="369332"/>
          </a:xfrm>
          <a:prstGeom prst="rect">
            <a:avLst/>
          </a:prstGeom>
        </p:spPr>
        <p:txBody>
          <a:bodyPr wrap="none">
            <a:spAutoFit/>
          </a:bodyPr>
          <a:lstStyle/>
          <a:p>
            <a:r>
              <a:rPr lang="en-US" dirty="0"/>
              <a:t>date(</a:t>
            </a:r>
            <a:r>
              <a:rPr lang="en-US" i="1" dirty="0"/>
              <a:t>format</a:t>
            </a:r>
            <a:r>
              <a:rPr lang="en-US" dirty="0"/>
              <a:t>, </a:t>
            </a:r>
            <a:r>
              <a:rPr lang="en-US" i="1" dirty="0"/>
              <a:t>timestamp</a:t>
            </a:r>
            <a:r>
              <a:rPr lang="en-US" dirty="0"/>
              <a:t>)</a:t>
            </a:r>
          </a:p>
        </p:txBody>
      </p:sp>
      <p:sp>
        <p:nvSpPr>
          <p:cNvPr id="7" name="Rectangle 6"/>
          <p:cNvSpPr/>
          <p:nvPr/>
        </p:nvSpPr>
        <p:spPr>
          <a:xfrm>
            <a:off x="370589" y="2671281"/>
            <a:ext cx="4572000" cy="646331"/>
          </a:xfrm>
          <a:prstGeom prst="rect">
            <a:avLst/>
          </a:prstGeom>
        </p:spPr>
        <p:txBody>
          <a:bodyPr>
            <a:spAutoFit/>
          </a:bodyPr>
          <a:lstStyle/>
          <a:p>
            <a:r>
              <a:rPr lang="en-US" dirty="0"/>
              <a:t>&lt;?</a:t>
            </a:r>
            <a:r>
              <a:rPr lang="en-US" dirty="0" err="1"/>
              <a:t>php</a:t>
            </a:r>
            <a:r>
              <a:rPr lang="en-US" dirty="0"/>
              <a:t> $today = date("d/m/Y"); </a:t>
            </a:r>
            <a:endParaRPr lang="en-US" dirty="0" smtClean="0"/>
          </a:p>
          <a:p>
            <a:r>
              <a:rPr lang="en-US" dirty="0" smtClean="0"/>
              <a:t>echo </a:t>
            </a:r>
            <a:r>
              <a:rPr lang="en-US" dirty="0"/>
              <a:t>$today; ?&gt;</a:t>
            </a:r>
          </a:p>
        </p:txBody>
      </p:sp>
      <p:sp>
        <p:nvSpPr>
          <p:cNvPr id="8" name="Rectangle 5"/>
          <p:cNvSpPr>
            <a:spLocks noChangeArrowheads="1"/>
          </p:cNvSpPr>
          <p:nvPr/>
        </p:nvSpPr>
        <p:spPr bwMode="auto">
          <a:xfrm>
            <a:off x="185355" y="3733800"/>
            <a:ext cx="8730044" cy="1015663"/>
          </a:xfrm>
          <a:prstGeom prst="rect">
            <a:avLst/>
          </a:prstGeom>
          <a:solidFill>
            <a:srgbClr val="D5E9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144261"/>
                </a:solidFill>
                <a:effectLst/>
                <a:latin typeface="Segoe UI" pitchFamily="34" charset="0"/>
                <a:cs typeface="Segoe UI" pitchFamily="34" charset="0"/>
              </a:rPr>
              <a:t>Note:</a:t>
            </a:r>
            <a:r>
              <a:rPr kumimoji="0" lang="en-US" sz="2000" b="0" i="0" u="none" strike="noStrike" cap="none" normalizeH="0" baseline="0" smtClean="0">
                <a:ln>
                  <a:noFill/>
                </a:ln>
                <a:solidFill>
                  <a:srgbClr val="144261"/>
                </a:solidFill>
                <a:effectLst/>
                <a:latin typeface="Segoe UI" pitchFamily="34" charset="0"/>
                <a:cs typeface="Segoe UI" pitchFamily="34" charset="0"/>
              </a:rPr>
              <a:t> The PHP </a:t>
            </a:r>
            <a:r>
              <a:rPr kumimoji="0" lang="en-US" sz="2000" b="0" i="0" u="none" strike="noStrike" cap="none" normalizeH="0" baseline="0" smtClean="0">
                <a:ln>
                  <a:noFill/>
                </a:ln>
                <a:solidFill>
                  <a:srgbClr val="4395C6"/>
                </a:solidFill>
                <a:effectLst/>
                <a:latin typeface="Consolas" pitchFamily="49" charset="0"/>
                <a:cs typeface="Arial" pitchFamily="34" charset="0"/>
              </a:rPr>
              <a:t>date()</a:t>
            </a:r>
            <a:r>
              <a:rPr kumimoji="0" lang="en-US" sz="2000" b="0" i="0" u="none" strike="noStrike" cap="none" normalizeH="0" baseline="0" smtClean="0">
                <a:ln>
                  <a:noFill/>
                </a:ln>
                <a:solidFill>
                  <a:srgbClr val="144261"/>
                </a:solidFill>
                <a:effectLst/>
                <a:latin typeface="Segoe UI" pitchFamily="34" charset="0"/>
                <a:cs typeface="Segoe UI" pitchFamily="34" charset="0"/>
              </a:rPr>
              <a:t> function return the current date and time according to the built-in clock of the web server on which the script has been executed.</a:t>
            </a:r>
            <a:r>
              <a:rPr kumimoji="0" lang="en-US" sz="2000" b="0" i="0" u="none" strike="noStrike" cap="none" normalizeH="0" baseline="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19103238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4165179" cy="369332"/>
          </a:xfrm>
          <a:prstGeom prst="rect">
            <a:avLst/>
          </a:prstGeom>
        </p:spPr>
        <p:txBody>
          <a:bodyPr wrap="none">
            <a:spAutoFit/>
          </a:bodyPr>
          <a:lstStyle/>
          <a:p>
            <a:pPr fontAlgn="base"/>
            <a:r>
              <a:rPr lang="en-US" b="1" dirty="0"/>
              <a:t>Formatting the Dates and Times with PHP</a:t>
            </a:r>
          </a:p>
        </p:txBody>
      </p:sp>
      <p:sp>
        <p:nvSpPr>
          <p:cNvPr id="3" name="Rectangle 2"/>
          <p:cNvSpPr/>
          <p:nvPr/>
        </p:nvSpPr>
        <p:spPr>
          <a:xfrm>
            <a:off x="355179" y="762000"/>
            <a:ext cx="7924800" cy="1754326"/>
          </a:xfrm>
          <a:prstGeom prst="rect">
            <a:avLst/>
          </a:prstGeom>
        </p:spPr>
        <p:txBody>
          <a:bodyPr wrap="square">
            <a:spAutoFit/>
          </a:bodyPr>
          <a:lstStyle/>
          <a:p>
            <a:r>
              <a:rPr lang="en-US" dirty="0"/>
              <a:t>d - Represent day of the month; two digits with leading zeros (01 or 31)</a:t>
            </a:r>
          </a:p>
          <a:p>
            <a:r>
              <a:rPr lang="en-US" dirty="0"/>
              <a:t>D - Represent day of the week in text as an abbreviation (Mon to Sun)</a:t>
            </a:r>
          </a:p>
          <a:p>
            <a:r>
              <a:rPr lang="en-US" dirty="0"/>
              <a:t>m - Represent month in numbers with leading zeros (01 or 12)</a:t>
            </a:r>
          </a:p>
          <a:p>
            <a:r>
              <a:rPr lang="en-US" dirty="0"/>
              <a:t>M - Represent month in text, abbreviated (Jan to Dec)</a:t>
            </a:r>
          </a:p>
          <a:p>
            <a:r>
              <a:rPr lang="en-US" dirty="0"/>
              <a:t>y - Represent year in two digits (08 or 14)</a:t>
            </a:r>
          </a:p>
          <a:p>
            <a:r>
              <a:rPr lang="en-US" dirty="0"/>
              <a:t>Y - Represent year in four digits (2008 or 2014)</a:t>
            </a:r>
          </a:p>
        </p:txBody>
      </p:sp>
      <p:sp>
        <p:nvSpPr>
          <p:cNvPr id="4" name="Rectangle 3"/>
          <p:cNvSpPr/>
          <p:nvPr/>
        </p:nvSpPr>
        <p:spPr>
          <a:xfrm>
            <a:off x="685800" y="2667000"/>
            <a:ext cx="4572000" cy="1477328"/>
          </a:xfrm>
          <a:prstGeom prst="rect">
            <a:avLst/>
          </a:prstGeom>
        </p:spPr>
        <p:txBody>
          <a:bodyPr>
            <a:spAutoFit/>
          </a:bodyPr>
          <a:lstStyle/>
          <a:p>
            <a:r>
              <a:rPr lang="es-ES" dirty="0"/>
              <a:t>&lt;?</a:t>
            </a:r>
            <a:r>
              <a:rPr lang="es-ES" dirty="0" err="1"/>
              <a:t>php</a:t>
            </a:r>
            <a:r>
              <a:rPr lang="es-ES" dirty="0"/>
              <a:t> </a:t>
            </a:r>
            <a:endParaRPr lang="es-ES" dirty="0" smtClean="0"/>
          </a:p>
          <a:p>
            <a:r>
              <a:rPr lang="es-ES" dirty="0" smtClean="0"/>
              <a:t>echo </a:t>
            </a:r>
            <a:r>
              <a:rPr lang="es-ES" dirty="0"/>
              <a:t>date("d/m/Y") . "&lt;</a:t>
            </a:r>
            <a:r>
              <a:rPr lang="es-ES" dirty="0" err="1"/>
              <a:t>br</a:t>
            </a:r>
            <a:r>
              <a:rPr lang="es-ES" dirty="0"/>
              <a:t>&gt;"; </a:t>
            </a:r>
            <a:endParaRPr lang="es-ES" dirty="0" smtClean="0"/>
          </a:p>
          <a:p>
            <a:r>
              <a:rPr lang="es-ES" dirty="0" smtClean="0"/>
              <a:t>echo </a:t>
            </a:r>
            <a:r>
              <a:rPr lang="es-ES" dirty="0"/>
              <a:t>date("d-m-Y") . "&lt;</a:t>
            </a:r>
            <a:r>
              <a:rPr lang="es-ES" dirty="0" err="1"/>
              <a:t>br</a:t>
            </a:r>
            <a:r>
              <a:rPr lang="es-ES" dirty="0"/>
              <a:t>&gt;"; </a:t>
            </a:r>
            <a:endParaRPr lang="es-ES" dirty="0" smtClean="0"/>
          </a:p>
          <a:p>
            <a:r>
              <a:rPr lang="es-ES" dirty="0" smtClean="0"/>
              <a:t>echo </a:t>
            </a:r>
            <a:r>
              <a:rPr lang="es-ES" dirty="0"/>
              <a:t>date("</a:t>
            </a:r>
            <a:r>
              <a:rPr lang="es-ES" dirty="0" err="1"/>
              <a:t>d.m.Y</a:t>
            </a:r>
            <a:r>
              <a:rPr lang="es-ES" dirty="0"/>
              <a:t>"); </a:t>
            </a:r>
            <a:endParaRPr lang="es-ES" dirty="0" smtClean="0"/>
          </a:p>
          <a:p>
            <a:r>
              <a:rPr lang="es-ES" dirty="0" smtClean="0"/>
              <a:t>?&gt;</a:t>
            </a:r>
            <a:endParaRPr lang="en-US" dirty="0"/>
          </a:p>
        </p:txBody>
      </p:sp>
    </p:spTree>
    <p:extLst>
      <p:ext uri="{BB962C8B-B14F-4D97-AF65-F5344CB8AC3E}">
        <p14:creationId xmlns:p14="http://schemas.microsoft.com/office/powerpoint/2010/main" val="13111913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305800" cy="1754326"/>
          </a:xfrm>
          <a:prstGeom prst="rect">
            <a:avLst/>
          </a:prstGeom>
        </p:spPr>
        <p:txBody>
          <a:bodyPr wrap="square">
            <a:spAutoFit/>
          </a:bodyPr>
          <a:lstStyle/>
          <a:p>
            <a:r>
              <a:rPr lang="en-US" dirty="0"/>
              <a:t>h - Represent hour in 12-hour format with leading zeros (01 to 12)</a:t>
            </a:r>
          </a:p>
          <a:p>
            <a:r>
              <a:rPr lang="en-US" dirty="0"/>
              <a:t>H - Represent hour in in 24-hour format with leading zeros (00 to 23)</a:t>
            </a:r>
          </a:p>
          <a:p>
            <a:r>
              <a:rPr lang="en-US" dirty="0"/>
              <a:t>i - Represent minutes with leading zeros (00 to 59)</a:t>
            </a:r>
          </a:p>
          <a:p>
            <a:r>
              <a:rPr lang="en-US" dirty="0"/>
              <a:t>s - Represent seconds with leading zeros (00 to 59)</a:t>
            </a:r>
          </a:p>
          <a:p>
            <a:r>
              <a:rPr lang="en-US" dirty="0"/>
              <a:t>a - Represent lowercase ante meridiem and post meridiem (am or pm)</a:t>
            </a:r>
          </a:p>
          <a:p>
            <a:r>
              <a:rPr lang="en-US" dirty="0"/>
              <a:t>A - Represent uppercase Ante meridiem and Post meridiem (AM or PM)</a:t>
            </a:r>
          </a:p>
        </p:txBody>
      </p:sp>
      <p:sp>
        <p:nvSpPr>
          <p:cNvPr id="3" name="Rectangle 2"/>
          <p:cNvSpPr/>
          <p:nvPr/>
        </p:nvSpPr>
        <p:spPr>
          <a:xfrm>
            <a:off x="457200" y="2350625"/>
            <a:ext cx="5791200" cy="1477328"/>
          </a:xfrm>
          <a:prstGeom prst="rect">
            <a:avLst/>
          </a:prstGeom>
        </p:spPr>
        <p:txBody>
          <a:bodyPr wrap="square">
            <a:spAutoFit/>
          </a:bodyPr>
          <a:lstStyle/>
          <a:p>
            <a:r>
              <a:rPr lang="en-US" dirty="0"/>
              <a:t>&lt;?</a:t>
            </a:r>
            <a:r>
              <a:rPr lang="en-US" dirty="0" err="1"/>
              <a:t>php</a:t>
            </a:r>
            <a:r>
              <a:rPr lang="en-US" dirty="0"/>
              <a:t> </a:t>
            </a:r>
            <a:endParaRPr lang="en-US" dirty="0" smtClean="0"/>
          </a:p>
          <a:p>
            <a:r>
              <a:rPr lang="en-US" dirty="0" smtClean="0"/>
              <a:t>echo </a:t>
            </a:r>
            <a:r>
              <a:rPr lang="en-US" dirty="0"/>
              <a:t>date("</a:t>
            </a:r>
            <a:r>
              <a:rPr lang="en-US" dirty="0" err="1"/>
              <a:t>h:i:s</a:t>
            </a:r>
            <a:r>
              <a:rPr lang="en-US" dirty="0"/>
              <a:t>") . "&lt;</a:t>
            </a:r>
            <a:r>
              <a:rPr lang="en-US" dirty="0" err="1"/>
              <a:t>br</a:t>
            </a:r>
            <a:r>
              <a:rPr lang="en-US" dirty="0"/>
              <a:t>&gt;"; </a:t>
            </a:r>
            <a:endParaRPr lang="en-US" dirty="0" smtClean="0"/>
          </a:p>
          <a:p>
            <a:r>
              <a:rPr lang="en-US" dirty="0" smtClean="0"/>
              <a:t>echo </a:t>
            </a:r>
            <a:r>
              <a:rPr lang="en-US" dirty="0"/>
              <a:t>date("F d, Y h:i:s A") . "&lt;</a:t>
            </a:r>
            <a:r>
              <a:rPr lang="en-US" dirty="0" err="1"/>
              <a:t>br</a:t>
            </a:r>
            <a:r>
              <a:rPr lang="en-US" dirty="0"/>
              <a:t>&gt;"; </a:t>
            </a:r>
            <a:endParaRPr lang="en-US" dirty="0" smtClean="0"/>
          </a:p>
          <a:p>
            <a:r>
              <a:rPr lang="en-US" dirty="0" smtClean="0"/>
              <a:t>echo </a:t>
            </a:r>
            <a:r>
              <a:rPr lang="en-US" dirty="0"/>
              <a:t>date("</a:t>
            </a:r>
            <a:r>
              <a:rPr lang="en-US" dirty="0" err="1"/>
              <a:t>h:i</a:t>
            </a:r>
            <a:r>
              <a:rPr lang="en-US" dirty="0"/>
              <a:t> a"); </a:t>
            </a:r>
            <a:endParaRPr lang="en-US" dirty="0" smtClean="0"/>
          </a:p>
          <a:p>
            <a:r>
              <a:rPr lang="en-US" dirty="0" smtClean="0"/>
              <a:t>?&gt;</a:t>
            </a:r>
            <a:endParaRPr lang="en-US" dirty="0"/>
          </a:p>
        </p:txBody>
      </p:sp>
    </p:spTree>
    <p:extLst>
      <p:ext uri="{BB962C8B-B14F-4D97-AF65-F5344CB8AC3E}">
        <p14:creationId xmlns:p14="http://schemas.microsoft.com/office/powerpoint/2010/main" val="33403071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637" y="152400"/>
            <a:ext cx="3012812" cy="369332"/>
          </a:xfrm>
          <a:prstGeom prst="rect">
            <a:avLst/>
          </a:prstGeom>
        </p:spPr>
        <p:txBody>
          <a:bodyPr wrap="none">
            <a:spAutoFit/>
          </a:bodyPr>
          <a:lstStyle/>
          <a:p>
            <a:pPr fontAlgn="base"/>
            <a:r>
              <a:rPr lang="en-US" b="1" dirty="0"/>
              <a:t>PHP Include and Require Files</a:t>
            </a:r>
          </a:p>
        </p:txBody>
      </p:sp>
      <p:sp>
        <p:nvSpPr>
          <p:cNvPr id="3" name="Rectangle 1"/>
          <p:cNvSpPr>
            <a:spLocks noChangeArrowheads="1"/>
          </p:cNvSpPr>
          <p:nvPr/>
        </p:nvSpPr>
        <p:spPr bwMode="auto">
          <a:xfrm>
            <a:off x="101273" y="638890"/>
            <a:ext cx="8585527" cy="58477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414141"/>
                </a:solidFill>
                <a:effectLst/>
                <a:latin typeface="Segoe UI" pitchFamily="34" charset="0"/>
                <a:cs typeface="Segoe UI" pitchFamily="34" charset="0"/>
              </a:rPr>
              <a:t>The </a:t>
            </a:r>
            <a:r>
              <a:rPr kumimoji="0" lang="en-US" sz="1600" b="0" i="0" u="none" strike="noStrike" cap="none" normalizeH="0" baseline="0" smtClean="0">
                <a:ln>
                  <a:noFill/>
                </a:ln>
                <a:solidFill>
                  <a:srgbClr val="333333"/>
                </a:solidFill>
                <a:effectLst/>
                <a:latin typeface="Consolas" pitchFamily="49" charset="0"/>
                <a:cs typeface="Arial" pitchFamily="34" charset="0"/>
              </a:rPr>
              <a:t>include()</a:t>
            </a:r>
            <a:r>
              <a:rPr kumimoji="0" lang="en-US" sz="1600" b="0" i="0" u="none" strike="noStrike" cap="none" normalizeH="0" baseline="0" smtClean="0">
                <a:ln>
                  <a:noFill/>
                </a:ln>
                <a:solidFill>
                  <a:srgbClr val="414141"/>
                </a:solidFill>
                <a:effectLst/>
                <a:latin typeface="Segoe UI" pitchFamily="34" charset="0"/>
                <a:cs typeface="Segoe UI" pitchFamily="34" charset="0"/>
              </a:rPr>
              <a:t> and </a:t>
            </a:r>
            <a:r>
              <a:rPr kumimoji="0" lang="en-US" sz="1600" b="0" i="0" u="none" strike="noStrike" cap="none" normalizeH="0" baseline="0" smtClean="0">
                <a:ln>
                  <a:noFill/>
                </a:ln>
                <a:solidFill>
                  <a:srgbClr val="333333"/>
                </a:solidFill>
                <a:effectLst/>
                <a:latin typeface="Consolas" pitchFamily="49" charset="0"/>
                <a:cs typeface="Arial" pitchFamily="34" charset="0"/>
              </a:rPr>
              <a:t>require()</a:t>
            </a:r>
            <a:r>
              <a:rPr kumimoji="0" lang="en-US" sz="1600" b="0" i="0" u="none" strike="noStrike" cap="none" normalizeH="0" baseline="0" smtClean="0">
                <a:ln>
                  <a:noFill/>
                </a:ln>
                <a:solidFill>
                  <a:srgbClr val="414141"/>
                </a:solidFill>
                <a:effectLst/>
                <a:latin typeface="Segoe UI" pitchFamily="34" charset="0"/>
                <a:cs typeface="Segoe UI" pitchFamily="34" charset="0"/>
              </a:rPr>
              <a:t> statement allow you to include the code contained in a PHP file within another PHP file.</a:t>
            </a:r>
            <a:r>
              <a:rPr kumimoji="0" lang="en-US" sz="1600" b="0" i="0" u="none" strike="noStrike" cap="none" normalizeH="0" baseline="0" smtClean="0">
                <a:ln>
                  <a:noFill/>
                </a:ln>
                <a:solidFill>
                  <a:schemeClr val="tx1"/>
                </a:solidFill>
                <a:effectLst/>
                <a:latin typeface="Arial" pitchFamily="34" charset="0"/>
                <a:cs typeface="Arial" pitchFamily="34" charset="0"/>
              </a:rPr>
              <a:t> </a:t>
            </a:r>
          </a:p>
        </p:txBody>
      </p:sp>
      <p:sp>
        <p:nvSpPr>
          <p:cNvPr id="4" name="Rectangle 3"/>
          <p:cNvSpPr/>
          <p:nvPr/>
        </p:nvSpPr>
        <p:spPr>
          <a:xfrm>
            <a:off x="101272" y="1447800"/>
            <a:ext cx="8585527" cy="646331"/>
          </a:xfrm>
          <a:prstGeom prst="rect">
            <a:avLst/>
          </a:prstGeom>
        </p:spPr>
        <p:txBody>
          <a:bodyPr wrap="square">
            <a:spAutoFit/>
          </a:bodyPr>
          <a:lstStyle/>
          <a:p>
            <a:r>
              <a:rPr lang="en-US" dirty="0"/>
              <a:t>A typical example is including the header, footer and menu file within all the pages of a website.</a:t>
            </a:r>
          </a:p>
        </p:txBody>
      </p:sp>
      <p:sp>
        <p:nvSpPr>
          <p:cNvPr id="5" name="Rectangle 2"/>
          <p:cNvSpPr>
            <a:spLocks noChangeArrowheads="1"/>
          </p:cNvSpPr>
          <p:nvPr/>
        </p:nvSpPr>
        <p:spPr bwMode="auto">
          <a:xfrm>
            <a:off x="228600" y="2286000"/>
            <a:ext cx="708719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6699"/>
                </a:solidFill>
                <a:effectLst/>
                <a:latin typeface="Consolas" pitchFamily="49" charset="0"/>
                <a:cs typeface="Arial" pitchFamily="34" charset="0"/>
              </a:rPr>
              <a:t>include</a:t>
            </a:r>
            <a:r>
              <a:rPr kumimoji="0" lang="en-US" sz="1600" b="0" i="0" u="none" strike="noStrike" cap="none" normalizeH="0" baseline="0" smtClean="0">
                <a:ln>
                  <a:noFill/>
                </a:ln>
                <a:solidFill>
                  <a:srgbClr val="2F4959"/>
                </a:solidFill>
                <a:effectLst/>
                <a:latin typeface="Consolas" pitchFamily="49" charset="0"/>
                <a:cs typeface="Arial" pitchFamily="34" charset="0"/>
              </a:rPr>
              <a:t>("</a:t>
            </a:r>
            <a:r>
              <a:rPr kumimoji="0" lang="en-US" sz="1600" b="0" i="0" u="none" strike="noStrike" cap="none" normalizeH="0" baseline="0" smtClean="0">
                <a:ln>
                  <a:noFill/>
                </a:ln>
                <a:solidFill>
                  <a:srgbClr val="881280"/>
                </a:solidFill>
                <a:effectLst/>
                <a:latin typeface="Consolas" pitchFamily="49" charset="0"/>
                <a:cs typeface="Arial" pitchFamily="34" charset="0"/>
              </a:rPr>
              <a:t>path/to/filename</a:t>
            </a:r>
            <a:r>
              <a:rPr kumimoji="0" lang="en-US" sz="1600" b="0" i="0" u="none" strike="noStrike" cap="none" normalizeH="0" baseline="0" smtClean="0">
                <a:ln>
                  <a:noFill/>
                </a:ln>
                <a:solidFill>
                  <a:srgbClr val="2F4959"/>
                </a:solidFill>
                <a:effectLst/>
                <a:latin typeface="Consolas" pitchFamily="49" charset="0"/>
                <a:cs typeface="Arial" pitchFamily="34" charset="0"/>
              </a:rPr>
              <a:t>"); -Or- </a:t>
            </a:r>
            <a:r>
              <a:rPr kumimoji="0" lang="en-US" sz="1600" b="0" i="0" u="none" strike="noStrike" cap="none" normalizeH="0" baseline="0" smtClean="0">
                <a:ln>
                  <a:noFill/>
                </a:ln>
                <a:solidFill>
                  <a:srgbClr val="006699"/>
                </a:solidFill>
                <a:effectLst/>
                <a:latin typeface="Consolas" pitchFamily="49" charset="0"/>
                <a:cs typeface="Arial" pitchFamily="34" charset="0"/>
              </a:rPr>
              <a:t>include</a:t>
            </a:r>
            <a:r>
              <a:rPr kumimoji="0" lang="en-US" sz="1600" b="0" i="0" u="none" strike="noStrike" cap="none" normalizeH="0" baseline="0" smtClean="0">
                <a:ln>
                  <a:noFill/>
                </a:ln>
                <a:solidFill>
                  <a:srgbClr val="2F4959"/>
                </a:solidFill>
                <a:effectLst/>
                <a:latin typeface="Consolas" pitchFamily="49" charset="0"/>
                <a:cs typeface="Arial" pitchFamily="34" charset="0"/>
              </a:rPr>
              <a:t> "</a:t>
            </a:r>
            <a:r>
              <a:rPr kumimoji="0" lang="en-US" sz="1600" b="0" i="0" u="none" strike="noStrike" cap="none" normalizeH="0" baseline="0" smtClean="0">
                <a:ln>
                  <a:noFill/>
                </a:ln>
                <a:solidFill>
                  <a:srgbClr val="881280"/>
                </a:solidFill>
                <a:effectLst/>
                <a:latin typeface="Consolas" pitchFamily="49" charset="0"/>
                <a:cs typeface="Arial" pitchFamily="34" charset="0"/>
              </a:rPr>
              <a:t>path/to/filename</a:t>
            </a:r>
            <a:r>
              <a:rPr kumimoji="0" lang="en-US" sz="1600" b="0" i="0" u="none" strike="noStrike" cap="none" normalizeH="0" baseline="0" smtClean="0">
                <a:ln>
                  <a:noFill/>
                </a:ln>
                <a:solidFill>
                  <a:srgbClr val="2F4959"/>
                </a:solidFill>
                <a:effectLst/>
                <a:latin typeface="Consolas" pitchFamily="49" charset="0"/>
                <a:cs typeface="Arial" pitchFamily="34" charset="0"/>
              </a:rPr>
              <a:t>";</a:t>
            </a:r>
            <a:r>
              <a:rPr kumimoji="0" lang="en-US" sz="1600" b="0" i="0" u="none" strike="noStrike" cap="none" normalizeH="0" baseline="0" smtClean="0">
                <a:ln>
                  <a:noFill/>
                </a:ln>
                <a:solidFill>
                  <a:schemeClr val="tx1"/>
                </a:solidFill>
                <a:effectLst/>
                <a:latin typeface="Arial" pitchFamily="34" charset="0"/>
                <a:cs typeface="Arial" pitchFamily="34" charset="0"/>
              </a:rPr>
              <a:t/>
            </a:r>
            <a:br>
              <a:rPr kumimoji="0" lang="en-US" sz="1600" b="0" i="0" u="none" strike="noStrike" cap="none" normalizeH="0" baseline="0" smtClean="0">
                <a:ln>
                  <a:noFill/>
                </a:ln>
                <a:solidFill>
                  <a:schemeClr val="tx1"/>
                </a:solidFill>
                <a:effectLst/>
                <a:latin typeface="Arial" pitchFamily="34" charset="0"/>
                <a:cs typeface="Arial" pitchFamily="34" charset="0"/>
              </a:rPr>
            </a:br>
            <a:r>
              <a:rPr kumimoji="0" lang="en-US" sz="1600" b="0" i="0" u="none" strike="noStrike" cap="none" normalizeH="0" baseline="0" smtClean="0">
                <a:ln>
                  <a:noFill/>
                </a:ln>
                <a:solidFill>
                  <a:srgbClr val="006699"/>
                </a:solidFill>
                <a:effectLst/>
                <a:latin typeface="Consolas" pitchFamily="49" charset="0"/>
                <a:cs typeface="Arial" pitchFamily="34" charset="0"/>
              </a:rPr>
              <a:t>require</a:t>
            </a:r>
            <a:r>
              <a:rPr kumimoji="0" lang="en-US" sz="1600" b="0" i="0" u="none" strike="noStrike" cap="none" normalizeH="0" baseline="0" smtClean="0">
                <a:ln>
                  <a:noFill/>
                </a:ln>
                <a:solidFill>
                  <a:srgbClr val="2F4959"/>
                </a:solidFill>
                <a:effectLst/>
                <a:latin typeface="Consolas" pitchFamily="49" charset="0"/>
                <a:cs typeface="Arial" pitchFamily="34" charset="0"/>
              </a:rPr>
              <a:t>("</a:t>
            </a:r>
            <a:r>
              <a:rPr kumimoji="0" lang="en-US" sz="1600" b="0" i="0" u="none" strike="noStrike" cap="none" normalizeH="0" baseline="0" smtClean="0">
                <a:ln>
                  <a:noFill/>
                </a:ln>
                <a:solidFill>
                  <a:srgbClr val="881280"/>
                </a:solidFill>
                <a:effectLst/>
                <a:latin typeface="Consolas" pitchFamily="49" charset="0"/>
                <a:cs typeface="Arial" pitchFamily="34" charset="0"/>
              </a:rPr>
              <a:t>path/to/filename</a:t>
            </a:r>
            <a:r>
              <a:rPr kumimoji="0" lang="en-US" sz="1600" b="0" i="0" u="none" strike="noStrike" cap="none" normalizeH="0" baseline="0" smtClean="0">
                <a:ln>
                  <a:noFill/>
                </a:ln>
                <a:solidFill>
                  <a:srgbClr val="2F4959"/>
                </a:solidFill>
                <a:effectLst/>
                <a:latin typeface="Consolas" pitchFamily="49" charset="0"/>
                <a:cs typeface="Arial" pitchFamily="34" charset="0"/>
              </a:rPr>
              <a:t>"); -Or- </a:t>
            </a:r>
            <a:r>
              <a:rPr kumimoji="0" lang="en-US" sz="1600" b="0" i="0" u="none" strike="noStrike" cap="none" normalizeH="0" baseline="0" smtClean="0">
                <a:ln>
                  <a:noFill/>
                </a:ln>
                <a:solidFill>
                  <a:srgbClr val="006699"/>
                </a:solidFill>
                <a:effectLst/>
                <a:latin typeface="Consolas" pitchFamily="49" charset="0"/>
                <a:cs typeface="Arial" pitchFamily="34" charset="0"/>
              </a:rPr>
              <a:t>require</a:t>
            </a:r>
            <a:r>
              <a:rPr kumimoji="0" lang="en-US" sz="1600" b="0" i="0" u="none" strike="noStrike" cap="none" normalizeH="0" baseline="0" smtClean="0">
                <a:ln>
                  <a:noFill/>
                </a:ln>
                <a:solidFill>
                  <a:srgbClr val="2F4959"/>
                </a:solidFill>
                <a:effectLst/>
                <a:latin typeface="Consolas" pitchFamily="49" charset="0"/>
                <a:cs typeface="Arial" pitchFamily="34" charset="0"/>
              </a:rPr>
              <a:t> "</a:t>
            </a:r>
            <a:r>
              <a:rPr kumimoji="0" lang="en-US" sz="1600" b="0" i="0" u="none" strike="noStrike" cap="none" normalizeH="0" baseline="0" smtClean="0">
                <a:ln>
                  <a:noFill/>
                </a:ln>
                <a:solidFill>
                  <a:srgbClr val="881280"/>
                </a:solidFill>
                <a:effectLst/>
                <a:latin typeface="Consolas" pitchFamily="49" charset="0"/>
                <a:cs typeface="Arial" pitchFamily="34" charset="0"/>
              </a:rPr>
              <a:t>path/to/filename</a:t>
            </a:r>
            <a:r>
              <a:rPr kumimoji="0" lang="en-US" sz="1600" b="0" i="0" u="none" strike="noStrike" cap="none" normalizeH="0" baseline="0" smtClean="0">
                <a:ln>
                  <a:noFill/>
                </a:ln>
                <a:solidFill>
                  <a:srgbClr val="2F4959"/>
                </a:solidFill>
                <a:effectLst/>
                <a:latin typeface="Consolas" pitchFamily="49" charset="0"/>
                <a:cs typeface="Arial" pitchFamily="34" charset="0"/>
              </a:rPr>
              <a:t>";</a:t>
            </a:r>
            <a:r>
              <a:rPr kumimoji="0" lang="en-US" sz="1600" b="0" i="0" u="none" strike="noStrike" cap="none" normalizeH="0" baseline="0" smtClean="0">
                <a:ln>
                  <a:noFill/>
                </a:ln>
                <a:solidFill>
                  <a:schemeClr val="tx1"/>
                </a:solidFill>
                <a:effectLst/>
                <a:latin typeface="Arial" pitchFamily="34" charset="0"/>
                <a:cs typeface="Arial" pitchFamily="34" charset="0"/>
              </a:rPr>
              <a:t> </a:t>
            </a:r>
          </a:p>
        </p:txBody>
      </p:sp>
      <p:sp>
        <p:nvSpPr>
          <p:cNvPr id="6" name="Rectangle 3"/>
          <p:cNvSpPr>
            <a:spLocks noChangeArrowheads="1"/>
          </p:cNvSpPr>
          <p:nvPr/>
        </p:nvSpPr>
        <p:spPr bwMode="auto">
          <a:xfrm>
            <a:off x="228600" y="3352800"/>
            <a:ext cx="8436429" cy="584775"/>
          </a:xfrm>
          <a:prstGeom prst="rect">
            <a:avLst/>
          </a:prstGeom>
          <a:solidFill>
            <a:srgbClr val="D5EFC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2E5014"/>
                </a:solidFill>
                <a:effectLst/>
                <a:latin typeface="Segoe UI" pitchFamily="34" charset="0"/>
                <a:cs typeface="Segoe UI" pitchFamily="34" charset="0"/>
              </a:rPr>
              <a:t>Tip:</a:t>
            </a:r>
            <a:r>
              <a:rPr kumimoji="0" lang="en-US" sz="1600" b="0" i="0" u="none" strike="noStrike" cap="none" normalizeH="0" baseline="0" dirty="0" smtClean="0">
                <a:ln>
                  <a:noFill/>
                </a:ln>
                <a:solidFill>
                  <a:srgbClr val="2E5014"/>
                </a:solidFill>
                <a:effectLst/>
                <a:latin typeface="Segoe UI" pitchFamily="34" charset="0"/>
                <a:cs typeface="Segoe UI" pitchFamily="34" charset="0"/>
              </a:rPr>
              <a:t> Like the </a:t>
            </a:r>
            <a:r>
              <a:rPr kumimoji="0" lang="en-US" sz="1600" b="0" i="0" u="none" strike="noStrike" cap="none" normalizeH="0" baseline="0" dirty="0" smtClean="0">
                <a:ln>
                  <a:noFill/>
                </a:ln>
                <a:solidFill>
                  <a:srgbClr val="439800"/>
                </a:solidFill>
                <a:effectLst/>
                <a:latin typeface="Consolas" pitchFamily="49" charset="0"/>
                <a:cs typeface="Arial" pitchFamily="34" charset="0"/>
              </a:rPr>
              <a:t>print</a:t>
            </a:r>
            <a:r>
              <a:rPr kumimoji="0" lang="en-US" sz="1600" b="0" i="0" u="none" strike="noStrike" cap="none" normalizeH="0" baseline="0" dirty="0" smtClean="0">
                <a:ln>
                  <a:noFill/>
                </a:ln>
                <a:solidFill>
                  <a:srgbClr val="2E5014"/>
                </a:solidFill>
                <a:effectLst/>
                <a:latin typeface="Segoe UI" pitchFamily="34" charset="0"/>
                <a:cs typeface="Segoe UI" pitchFamily="34" charset="0"/>
              </a:rPr>
              <a:t> and </a:t>
            </a:r>
            <a:r>
              <a:rPr kumimoji="0" lang="en-US" sz="1600" b="0" i="0" u="none" strike="noStrike" cap="none" normalizeH="0" baseline="0" dirty="0" smtClean="0">
                <a:ln>
                  <a:noFill/>
                </a:ln>
                <a:solidFill>
                  <a:srgbClr val="439800"/>
                </a:solidFill>
                <a:effectLst/>
                <a:latin typeface="Consolas" pitchFamily="49" charset="0"/>
                <a:cs typeface="Arial" pitchFamily="34" charset="0"/>
              </a:rPr>
              <a:t>echo</a:t>
            </a:r>
            <a:r>
              <a:rPr kumimoji="0" lang="en-US" sz="1600" b="0" i="0" u="none" strike="noStrike" cap="none" normalizeH="0" baseline="0" dirty="0" smtClean="0">
                <a:ln>
                  <a:noFill/>
                </a:ln>
                <a:solidFill>
                  <a:srgbClr val="2E5014"/>
                </a:solidFill>
                <a:effectLst/>
                <a:latin typeface="Segoe UI" pitchFamily="34" charset="0"/>
                <a:cs typeface="Segoe UI" pitchFamily="34" charset="0"/>
              </a:rPr>
              <a:t> statements, you can omit the parentheses while using the </a:t>
            </a:r>
            <a:r>
              <a:rPr kumimoji="0" lang="en-US" sz="1600" b="0" i="0" u="none" strike="noStrike" cap="none" normalizeH="0" baseline="0" dirty="0" smtClean="0">
                <a:ln>
                  <a:noFill/>
                </a:ln>
                <a:solidFill>
                  <a:srgbClr val="439800"/>
                </a:solidFill>
                <a:effectLst/>
                <a:latin typeface="Consolas" pitchFamily="49" charset="0"/>
                <a:cs typeface="Arial" pitchFamily="34" charset="0"/>
              </a:rPr>
              <a:t>include</a:t>
            </a:r>
            <a:r>
              <a:rPr kumimoji="0" lang="en-US" sz="1600" b="0" i="0" u="none" strike="noStrike" cap="none" normalizeH="0" baseline="0" dirty="0" smtClean="0">
                <a:ln>
                  <a:noFill/>
                </a:ln>
                <a:solidFill>
                  <a:srgbClr val="2E5014"/>
                </a:solidFill>
                <a:effectLst/>
                <a:latin typeface="Segoe UI" pitchFamily="34" charset="0"/>
                <a:cs typeface="Segoe UI" pitchFamily="34" charset="0"/>
              </a:rPr>
              <a:t> and </a:t>
            </a:r>
            <a:r>
              <a:rPr kumimoji="0" lang="en-US" sz="1600" b="0" i="0" u="none" strike="noStrike" cap="none" normalizeH="0" baseline="0" dirty="0" smtClean="0">
                <a:ln>
                  <a:noFill/>
                </a:ln>
                <a:solidFill>
                  <a:srgbClr val="439800"/>
                </a:solidFill>
                <a:effectLst/>
                <a:latin typeface="Consolas" pitchFamily="49" charset="0"/>
                <a:cs typeface="Arial" pitchFamily="34" charset="0"/>
              </a:rPr>
              <a:t>require</a:t>
            </a:r>
            <a:r>
              <a:rPr kumimoji="0" lang="en-US" sz="1600" b="0" i="0" u="none" strike="noStrike" cap="none" normalizeH="0" baseline="0" dirty="0" smtClean="0">
                <a:ln>
                  <a:noFill/>
                </a:ln>
                <a:solidFill>
                  <a:srgbClr val="2E5014"/>
                </a:solidFill>
                <a:effectLst/>
                <a:latin typeface="Segoe UI" pitchFamily="34" charset="0"/>
                <a:cs typeface="Segoe UI" pitchFamily="34" charset="0"/>
              </a:rPr>
              <a:t> statements as demonstrated above.</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6283840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5410200" cy="369332"/>
          </a:xfrm>
          <a:prstGeom prst="rect">
            <a:avLst/>
          </a:prstGeom>
        </p:spPr>
        <p:txBody>
          <a:bodyPr wrap="square">
            <a:spAutoFit/>
          </a:bodyPr>
          <a:lstStyle/>
          <a:p>
            <a:pPr fontAlgn="base"/>
            <a:r>
              <a:rPr lang="en-US" b="1" dirty="0"/>
              <a:t>Difference Between include and require Statements</a:t>
            </a:r>
          </a:p>
        </p:txBody>
      </p:sp>
      <p:sp>
        <p:nvSpPr>
          <p:cNvPr id="3" name="Rectangle 1"/>
          <p:cNvSpPr>
            <a:spLocks noChangeArrowheads="1"/>
          </p:cNvSpPr>
          <p:nvPr/>
        </p:nvSpPr>
        <p:spPr bwMode="auto">
          <a:xfrm>
            <a:off x="304800" y="745644"/>
            <a:ext cx="8534400" cy="83099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414141"/>
                </a:solidFill>
                <a:effectLst/>
                <a:latin typeface="Segoe UI" pitchFamily="34" charset="0"/>
                <a:cs typeface="Segoe UI" pitchFamily="34" charset="0"/>
              </a:rPr>
              <a:t>The only difference is — the </a:t>
            </a:r>
            <a:r>
              <a:rPr kumimoji="0" lang="en-US" sz="1600" b="0" i="0" u="none" strike="noStrike" cap="none" normalizeH="0" baseline="0" smtClean="0">
                <a:ln>
                  <a:noFill/>
                </a:ln>
                <a:solidFill>
                  <a:srgbClr val="333333"/>
                </a:solidFill>
                <a:effectLst/>
                <a:latin typeface="Consolas" pitchFamily="49" charset="0"/>
                <a:cs typeface="Arial" pitchFamily="34" charset="0"/>
              </a:rPr>
              <a:t>include()</a:t>
            </a:r>
            <a:r>
              <a:rPr kumimoji="0" lang="en-US" sz="1600" b="0" i="0" u="none" strike="noStrike" cap="none" normalizeH="0" baseline="0" smtClean="0">
                <a:ln>
                  <a:noFill/>
                </a:ln>
                <a:solidFill>
                  <a:srgbClr val="414141"/>
                </a:solidFill>
                <a:effectLst/>
                <a:latin typeface="Segoe UI" pitchFamily="34" charset="0"/>
                <a:cs typeface="Segoe UI" pitchFamily="34" charset="0"/>
              </a:rPr>
              <a:t> statement will only generate a PHP warning but allow script execution to continue if the file to be included can't be found, whereas the </a:t>
            </a:r>
            <a:r>
              <a:rPr kumimoji="0" lang="en-US" sz="1600" b="0" i="0" u="none" strike="noStrike" cap="none" normalizeH="0" baseline="0" smtClean="0">
                <a:ln>
                  <a:noFill/>
                </a:ln>
                <a:solidFill>
                  <a:srgbClr val="333333"/>
                </a:solidFill>
                <a:effectLst/>
                <a:latin typeface="Consolas" pitchFamily="49" charset="0"/>
                <a:cs typeface="Arial" pitchFamily="34" charset="0"/>
              </a:rPr>
              <a:t>require()</a:t>
            </a:r>
            <a:r>
              <a:rPr kumimoji="0" lang="en-US" sz="1600" b="0" i="0" u="none" strike="noStrike" cap="none" normalizeH="0" baseline="0" smtClean="0">
                <a:ln>
                  <a:noFill/>
                </a:ln>
                <a:solidFill>
                  <a:srgbClr val="414141"/>
                </a:solidFill>
                <a:effectLst/>
                <a:latin typeface="Segoe UI" pitchFamily="34" charset="0"/>
                <a:cs typeface="Segoe UI" pitchFamily="34" charset="0"/>
              </a:rPr>
              <a:t> statement will generate a fatal error and stops the script execution.</a:t>
            </a:r>
            <a:r>
              <a:rPr kumimoji="0" lang="en-US" sz="1600" b="0" i="0" u="none" strike="noStrike" cap="none" normalizeH="0" baseline="0" smtClean="0">
                <a:ln>
                  <a:noFill/>
                </a:ln>
                <a:solidFill>
                  <a:schemeClr val="tx1"/>
                </a:solidFill>
                <a:effectLst/>
                <a:latin typeface="Arial" pitchFamily="34" charset="0"/>
                <a:cs typeface="Arial" pitchFamily="34" charset="0"/>
              </a:rPr>
              <a:t> </a:t>
            </a:r>
          </a:p>
        </p:txBody>
      </p:sp>
      <p:sp>
        <p:nvSpPr>
          <p:cNvPr id="4" name="Rectangle 3"/>
          <p:cNvSpPr/>
          <p:nvPr/>
        </p:nvSpPr>
        <p:spPr>
          <a:xfrm>
            <a:off x="304800" y="2133600"/>
            <a:ext cx="6400800" cy="369332"/>
          </a:xfrm>
          <a:prstGeom prst="rect">
            <a:avLst/>
          </a:prstGeom>
        </p:spPr>
        <p:txBody>
          <a:bodyPr wrap="square">
            <a:spAutoFit/>
          </a:bodyPr>
          <a:lstStyle/>
          <a:p>
            <a:pPr fontAlgn="base"/>
            <a:r>
              <a:rPr lang="en-US" b="1" dirty="0"/>
              <a:t>The include_once and require_once Statements</a:t>
            </a:r>
          </a:p>
        </p:txBody>
      </p:sp>
      <p:sp>
        <p:nvSpPr>
          <p:cNvPr id="5" name="Rectangle 2"/>
          <p:cNvSpPr>
            <a:spLocks noChangeArrowheads="1"/>
          </p:cNvSpPr>
          <p:nvPr/>
        </p:nvSpPr>
        <p:spPr bwMode="auto">
          <a:xfrm>
            <a:off x="304800" y="2590800"/>
            <a:ext cx="8534399" cy="147732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PHP provides </a:t>
            </a:r>
            <a:r>
              <a:rPr kumimoji="0" lang="en-US" b="0" i="0" u="none" strike="noStrike" cap="none" normalizeH="0" baseline="0" dirty="0" smtClean="0">
                <a:ln>
                  <a:noFill/>
                </a:ln>
                <a:solidFill>
                  <a:srgbClr val="333333"/>
                </a:solidFill>
                <a:effectLst/>
                <a:latin typeface="Consolas" pitchFamily="49" charset="0"/>
                <a:cs typeface="Segoe UI" pitchFamily="34" charset="0"/>
              </a:rPr>
              <a:t>include_once</a:t>
            </a:r>
            <a:r>
              <a:rPr kumimoji="0" lang="en-US" b="0" i="0" u="none" strike="noStrike" cap="none" normalizeH="0" baseline="0" dirty="0" smtClean="0">
                <a:ln>
                  <a:noFill/>
                </a:ln>
                <a:solidFill>
                  <a:srgbClr val="414141"/>
                </a:solidFill>
                <a:effectLst/>
                <a:latin typeface="Segoe UI" pitchFamily="34" charset="0"/>
                <a:cs typeface="Segoe UI" pitchFamily="34" charset="0"/>
              </a:rPr>
              <a:t> and </a:t>
            </a:r>
            <a:r>
              <a:rPr kumimoji="0" lang="en-US" b="0" i="0" u="none" strike="noStrike" cap="none" normalizeH="0" baseline="0" dirty="0" smtClean="0">
                <a:ln>
                  <a:noFill/>
                </a:ln>
                <a:solidFill>
                  <a:srgbClr val="333333"/>
                </a:solidFill>
                <a:effectLst/>
                <a:latin typeface="Consolas" pitchFamily="49" charset="0"/>
                <a:cs typeface="Segoe UI" pitchFamily="34" charset="0"/>
              </a:rPr>
              <a:t>require_once</a:t>
            </a:r>
            <a:r>
              <a:rPr kumimoji="0" lang="en-US" b="0" i="0" u="none" strike="noStrike" cap="none" normalizeH="0" baseline="0" dirty="0" smtClean="0">
                <a:ln>
                  <a:noFill/>
                </a:ln>
                <a:solidFill>
                  <a:srgbClr val="414141"/>
                </a:solidFill>
                <a:effectLst/>
                <a:latin typeface="Segoe UI" pitchFamily="34" charset="0"/>
                <a:cs typeface="Segoe UI" pitchFamily="34" charset="0"/>
              </a:rPr>
              <a:t> statements. These statements behave in the same way as </a:t>
            </a:r>
            <a:r>
              <a:rPr kumimoji="0" lang="en-US" b="0" i="0" u="none" strike="noStrike" cap="none" normalizeH="0" baseline="0" dirty="0" smtClean="0">
                <a:ln>
                  <a:noFill/>
                </a:ln>
                <a:solidFill>
                  <a:srgbClr val="333333"/>
                </a:solidFill>
                <a:effectLst/>
                <a:latin typeface="Consolas" pitchFamily="49" charset="0"/>
                <a:cs typeface="Segoe UI" pitchFamily="34" charset="0"/>
              </a:rPr>
              <a:t>include</a:t>
            </a:r>
            <a:r>
              <a:rPr kumimoji="0" lang="en-US" b="0" i="0" u="none" strike="noStrike" cap="none" normalizeH="0" baseline="0" dirty="0" smtClean="0">
                <a:ln>
                  <a:noFill/>
                </a:ln>
                <a:solidFill>
                  <a:srgbClr val="414141"/>
                </a:solidFill>
                <a:effectLst/>
                <a:latin typeface="Segoe UI" pitchFamily="34" charset="0"/>
                <a:cs typeface="Segoe UI" pitchFamily="34" charset="0"/>
              </a:rPr>
              <a:t> and </a:t>
            </a:r>
            <a:r>
              <a:rPr kumimoji="0" lang="en-US" b="0" i="0" u="none" strike="noStrike" cap="none" normalizeH="0" baseline="0" dirty="0" smtClean="0">
                <a:ln>
                  <a:noFill/>
                </a:ln>
                <a:solidFill>
                  <a:srgbClr val="333333"/>
                </a:solidFill>
                <a:effectLst/>
                <a:latin typeface="Consolas" pitchFamily="49" charset="0"/>
                <a:cs typeface="Segoe UI" pitchFamily="34" charset="0"/>
              </a:rPr>
              <a:t>require</a:t>
            </a:r>
            <a:r>
              <a:rPr kumimoji="0" lang="en-US" b="0" i="0" u="none" strike="noStrike" cap="none" normalizeH="0" baseline="0" dirty="0" smtClean="0">
                <a:ln>
                  <a:noFill/>
                </a:ln>
                <a:solidFill>
                  <a:srgbClr val="414141"/>
                </a:solidFill>
                <a:effectLst/>
                <a:latin typeface="Segoe UI" pitchFamily="34" charset="0"/>
                <a:cs typeface="Segoe UI" pitchFamily="34" charset="0"/>
              </a:rPr>
              <a:t> statements with one exception.</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 </a:t>
            </a:r>
            <a:r>
              <a:rPr kumimoji="0" lang="en-US" b="0" i="0" u="none" strike="noStrike" cap="none" normalizeH="0" baseline="0" dirty="0" smtClean="0">
                <a:ln>
                  <a:noFill/>
                </a:ln>
                <a:solidFill>
                  <a:srgbClr val="333333"/>
                </a:solidFill>
                <a:effectLst/>
                <a:latin typeface="Consolas" pitchFamily="49" charset="0"/>
                <a:cs typeface="Segoe UI" pitchFamily="34" charset="0"/>
              </a:rPr>
              <a:t>include_once</a:t>
            </a:r>
            <a:r>
              <a:rPr kumimoji="0" lang="en-US" b="0" i="0" u="none" strike="noStrike" cap="none" normalizeH="0" baseline="0" dirty="0" smtClean="0">
                <a:ln>
                  <a:noFill/>
                </a:ln>
                <a:solidFill>
                  <a:srgbClr val="414141"/>
                </a:solidFill>
                <a:effectLst/>
                <a:latin typeface="Segoe UI" pitchFamily="34" charset="0"/>
                <a:cs typeface="Segoe UI" pitchFamily="34" charset="0"/>
              </a:rPr>
              <a:t> and </a:t>
            </a:r>
            <a:r>
              <a:rPr kumimoji="0" lang="en-US" b="0" i="0" u="none" strike="noStrike" cap="none" normalizeH="0" baseline="0" dirty="0" smtClean="0">
                <a:ln>
                  <a:noFill/>
                </a:ln>
                <a:solidFill>
                  <a:srgbClr val="333333"/>
                </a:solidFill>
                <a:effectLst/>
                <a:latin typeface="Consolas" pitchFamily="49" charset="0"/>
                <a:cs typeface="Segoe UI" pitchFamily="34" charset="0"/>
              </a:rPr>
              <a:t>require_once</a:t>
            </a:r>
            <a:r>
              <a:rPr kumimoji="0" lang="en-US" b="0" i="0" u="none" strike="noStrike" cap="none" normalizeH="0" baseline="0" dirty="0" smtClean="0">
                <a:ln>
                  <a:noFill/>
                </a:ln>
                <a:solidFill>
                  <a:srgbClr val="414141"/>
                </a:solidFill>
                <a:effectLst/>
                <a:latin typeface="Segoe UI" pitchFamily="34" charset="0"/>
                <a:cs typeface="Segoe UI" pitchFamily="34" charset="0"/>
              </a:rPr>
              <a:t> statements will only include the file once even if asked to include it a second time i.e. if the specified file has already been included in a previous statement, the file is not included again.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457200" y="4343400"/>
            <a:ext cx="3438057" cy="369332"/>
          </a:xfrm>
          <a:prstGeom prst="rect">
            <a:avLst/>
          </a:prstGeom>
        </p:spPr>
        <p:txBody>
          <a:bodyPr wrap="none">
            <a:spAutoFit/>
          </a:bodyPr>
          <a:lstStyle/>
          <a:p>
            <a:r>
              <a:rPr lang="en-US" dirty="0"/>
              <a:t>require_once "my_functions.php";</a:t>
            </a:r>
          </a:p>
        </p:txBody>
      </p:sp>
    </p:spTree>
    <p:extLst>
      <p:ext uri="{BB962C8B-B14F-4D97-AF65-F5344CB8AC3E}">
        <p14:creationId xmlns:p14="http://schemas.microsoft.com/office/powerpoint/2010/main" val="25080605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2571538" cy="369332"/>
          </a:xfrm>
          <a:prstGeom prst="rect">
            <a:avLst/>
          </a:prstGeom>
        </p:spPr>
        <p:txBody>
          <a:bodyPr wrap="none">
            <a:spAutoFit/>
          </a:bodyPr>
          <a:lstStyle/>
          <a:p>
            <a:pPr fontAlgn="base"/>
            <a:r>
              <a:rPr lang="en-US" b="1" dirty="0"/>
              <a:t>Uploading Files with PHP</a:t>
            </a:r>
          </a:p>
        </p:txBody>
      </p:sp>
      <p:sp>
        <p:nvSpPr>
          <p:cNvPr id="3" name="Rectangle 2"/>
          <p:cNvSpPr/>
          <p:nvPr/>
        </p:nvSpPr>
        <p:spPr>
          <a:xfrm>
            <a:off x="381000" y="1066800"/>
            <a:ext cx="5029200" cy="369332"/>
          </a:xfrm>
          <a:prstGeom prst="rect">
            <a:avLst/>
          </a:prstGeom>
        </p:spPr>
        <p:txBody>
          <a:bodyPr wrap="square">
            <a:spAutoFit/>
          </a:bodyPr>
          <a:lstStyle/>
          <a:p>
            <a:pPr fontAlgn="base"/>
            <a:r>
              <a:rPr lang="en-US" b="1" dirty="0"/>
              <a:t>Step 1: Creating an HTML form to upload the file</a:t>
            </a:r>
          </a:p>
        </p:txBody>
      </p:sp>
      <p:sp>
        <p:nvSpPr>
          <p:cNvPr id="4" name="Rectangle 3"/>
          <p:cNvSpPr/>
          <p:nvPr/>
        </p:nvSpPr>
        <p:spPr>
          <a:xfrm>
            <a:off x="387927" y="1477696"/>
            <a:ext cx="3587008" cy="369332"/>
          </a:xfrm>
          <a:prstGeom prst="rect">
            <a:avLst/>
          </a:prstGeom>
        </p:spPr>
        <p:txBody>
          <a:bodyPr wrap="none">
            <a:spAutoFit/>
          </a:bodyPr>
          <a:lstStyle/>
          <a:p>
            <a:pPr fontAlgn="base"/>
            <a:r>
              <a:rPr lang="en-US" b="1" dirty="0"/>
              <a:t>Step 2: Processing the uploaded file</a:t>
            </a:r>
          </a:p>
        </p:txBody>
      </p:sp>
      <p:sp>
        <p:nvSpPr>
          <p:cNvPr id="6" name="Rectangle 1"/>
          <p:cNvSpPr>
            <a:spLocks noChangeArrowheads="1"/>
          </p:cNvSpPr>
          <p:nvPr/>
        </p:nvSpPr>
        <p:spPr bwMode="auto">
          <a:xfrm>
            <a:off x="228600" y="1931075"/>
            <a:ext cx="8763000" cy="203132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Once the form is submitted information about the uploaded file can be accessed via PHP </a:t>
            </a:r>
            <a:r>
              <a:rPr kumimoji="0" lang="en-US" b="0" i="0" u="none" strike="noStrike" cap="none" normalizeH="0" baseline="0" dirty="0" err="1" smtClean="0">
                <a:ln>
                  <a:noFill/>
                </a:ln>
                <a:solidFill>
                  <a:srgbClr val="414141"/>
                </a:solidFill>
                <a:effectLst/>
                <a:latin typeface="Segoe UI" pitchFamily="34" charset="0"/>
                <a:cs typeface="Segoe UI" pitchFamily="34" charset="0"/>
              </a:rPr>
              <a:t>superglobal</a:t>
            </a:r>
            <a:r>
              <a:rPr kumimoji="0" lang="en-US" b="0" i="0" u="none" strike="noStrike" cap="none" normalizeH="0" baseline="0" dirty="0" smtClean="0">
                <a:ln>
                  <a:noFill/>
                </a:ln>
                <a:solidFill>
                  <a:srgbClr val="414141"/>
                </a:solidFill>
                <a:effectLst/>
                <a:latin typeface="Segoe UI" pitchFamily="34" charset="0"/>
                <a:cs typeface="Segoe UI" pitchFamily="34" charset="0"/>
              </a:rPr>
              <a:t> array called </a:t>
            </a:r>
            <a:r>
              <a:rPr kumimoji="0" lang="en-US" b="0" i="0" u="none" strike="noStrike" cap="none" normalizeH="0" baseline="0" dirty="0" smtClean="0">
                <a:ln>
                  <a:noFill/>
                </a:ln>
                <a:solidFill>
                  <a:srgbClr val="333333"/>
                </a:solidFill>
                <a:effectLst/>
                <a:latin typeface="Consolas" pitchFamily="49" charset="0"/>
                <a:cs typeface="Arial" pitchFamily="34" charset="0"/>
              </a:rPr>
              <a:t>$_FILES</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a:solidFill>
                <a:srgbClr val="414141"/>
              </a:solidFill>
              <a:latin typeface="Segoe UI" pitchFamily="34" charset="0"/>
              <a:cs typeface="Segoe U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For example, our upload form contains a file select field called photo (i.e. </a:t>
            </a:r>
            <a:r>
              <a:rPr kumimoji="0" lang="en-US" b="0" i="0" u="none" strike="noStrike" cap="none" normalizeH="0" baseline="0" dirty="0" smtClean="0">
                <a:ln>
                  <a:noFill/>
                </a:ln>
                <a:solidFill>
                  <a:srgbClr val="333333"/>
                </a:solidFill>
                <a:effectLst/>
                <a:latin typeface="Consolas" pitchFamily="49" charset="0"/>
                <a:cs typeface="Arial" pitchFamily="34" charset="0"/>
              </a:rPr>
              <a:t>name="photo"</a:t>
            </a:r>
            <a:r>
              <a:rPr kumimoji="0" lang="en-US" b="0" i="0" u="none" strike="noStrike" cap="none" normalizeH="0" baseline="0" dirty="0" smtClean="0">
                <a:ln>
                  <a:noFill/>
                </a:ln>
                <a:solidFill>
                  <a:srgbClr val="414141"/>
                </a:solidFill>
                <a:effectLst/>
                <a:latin typeface="Segoe UI" pitchFamily="34" charset="0"/>
                <a:cs typeface="Segoe UI" pitchFamily="34" charset="0"/>
              </a:rPr>
              <a:t>), if any user uploaded a file using this field, we can obtains its details like the name, type, size, temporary name or any error occurred while attempting the upload via the </a:t>
            </a:r>
            <a:r>
              <a:rPr kumimoji="0" lang="en-US" b="0" i="0" u="none" strike="noStrike" cap="none" normalizeH="0" baseline="0" dirty="0" smtClean="0">
                <a:ln>
                  <a:noFill/>
                </a:ln>
                <a:solidFill>
                  <a:srgbClr val="333333"/>
                </a:solidFill>
                <a:effectLst/>
                <a:latin typeface="Consolas" pitchFamily="49" charset="0"/>
                <a:cs typeface="Arial" pitchFamily="34" charset="0"/>
              </a:rPr>
              <a:t>$_FILES["photo"]</a:t>
            </a:r>
            <a:r>
              <a:rPr kumimoji="0" lang="en-US" b="0" i="0" u="none" strike="noStrike" cap="none" normalizeH="0" baseline="0" dirty="0" smtClean="0">
                <a:ln>
                  <a:noFill/>
                </a:ln>
                <a:solidFill>
                  <a:srgbClr val="414141"/>
                </a:solidFill>
                <a:effectLst/>
                <a:latin typeface="Segoe UI" pitchFamily="34" charset="0"/>
                <a:cs typeface="Segoe UI" pitchFamily="34" charset="0"/>
              </a:rPr>
              <a:t> associative array,</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3040445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512803"/>
            <a:ext cx="8763000" cy="3986955"/>
          </a:xfrm>
          <a:prstGeom prst="rect">
            <a:avLst/>
          </a:prstGeom>
          <a:noFill/>
          <a:ln>
            <a:noFill/>
          </a:ln>
          <a:effectLst/>
        </p:spPr>
        <p:txBody>
          <a:bodyPr vert="horz" wrap="square" lIns="0" tIns="0" rIns="0" bIns="10791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$_FILES["photo"]["name"]</a:t>
            </a:r>
            <a:r>
              <a:rPr kumimoji="0" lang="en-US" b="0" i="0" u="none" strike="noStrike" cap="none" normalizeH="0" baseline="0" dirty="0" smtClean="0">
                <a:ln>
                  <a:noFill/>
                </a:ln>
                <a:solidFill>
                  <a:srgbClr val="414141"/>
                </a:solidFill>
                <a:effectLst/>
                <a:latin typeface="Segoe UI" pitchFamily="34" charset="0"/>
                <a:cs typeface="Segoe UI" pitchFamily="34" charset="0"/>
              </a:rPr>
              <a:t> — This array value specifies the original name of the file, including the file extension. It doesn't include the file path.</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rgbClr val="414141"/>
              </a:solidFill>
              <a:effectLst/>
              <a:latin typeface="Segoe UI" pitchFamily="34" charset="0"/>
              <a:cs typeface="Segoe UI"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$_FILES["photo"]["type"]</a:t>
            </a:r>
            <a:r>
              <a:rPr kumimoji="0" lang="en-US" b="0" i="0" u="none" strike="noStrike" cap="none" normalizeH="0" baseline="0" dirty="0" smtClean="0">
                <a:ln>
                  <a:noFill/>
                </a:ln>
                <a:solidFill>
                  <a:srgbClr val="414141"/>
                </a:solidFill>
                <a:effectLst/>
                <a:latin typeface="Segoe UI" pitchFamily="34" charset="0"/>
                <a:cs typeface="Segoe UI" pitchFamily="34" charset="0"/>
              </a:rPr>
              <a:t> — This array value specifies the MIME type of the file.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rgbClr val="414141"/>
              </a:solidFill>
              <a:effectLst/>
              <a:latin typeface="Segoe UI" pitchFamily="34" charset="0"/>
              <a:cs typeface="Segoe UI"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$_FILES["photo"]["size"]</a:t>
            </a:r>
            <a:r>
              <a:rPr kumimoji="0" lang="en-US" b="0" i="0" u="none" strike="noStrike" cap="none" normalizeH="0" baseline="0" dirty="0" smtClean="0">
                <a:ln>
                  <a:noFill/>
                </a:ln>
                <a:solidFill>
                  <a:srgbClr val="414141"/>
                </a:solidFill>
                <a:effectLst/>
                <a:latin typeface="Segoe UI" pitchFamily="34" charset="0"/>
                <a:cs typeface="Segoe UI" pitchFamily="34" charset="0"/>
              </a:rPr>
              <a:t> — This array value specifies the file size, in bytes.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rgbClr val="414141"/>
              </a:solidFill>
              <a:effectLst/>
              <a:latin typeface="Segoe UI" pitchFamily="34" charset="0"/>
              <a:cs typeface="Segoe UI"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$_FILES["photo"]["</a:t>
            </a:r>
            <a:r>
              <a:rPr kumimoji="0" lang="en-US" b="0" i="0" u="none" strike="noStrike" cap="none" normalizeH="0" baseline="0" dirty="0" err="1" smtClean="0">
                <a:ln>
                  <a:noFill/>
                </a:ln>
                <a:solidFill>
                  <a:srgbClr val="333333"/>
                </a:solidFill>
                <a:effectLst/>
                <a:latin typeface="Consolas" pitchFamily="49" charset="0"/>
                <a:cs typeface="Segoe UI" pitchFamily="34" charset="0"/>
              </a:rPr>
              <a:t>tmp_name</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 This array value specifies the temporary name including full path that is assigned to the file once it has been uploaded to the server.</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rgbClr val="414141"/>
              </a:solidFill>
              <a:effectLst/>
              <a:latin typeface="Segoe UI" pitchFamily="34" charset="0"/>
              <a:cs typeface="Segoe UI"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$_FILES["photo"]["error"]</a:t>
            </a:r>
            <a:r>
              <a:rPr kumimoji="0" lang="en-US" b="0" i="0" u="none" strike="noStrike" cap="none" normalizeH="0" baseline="0" dirty="0" smtClean="0">
                <a:ln>
                  <a:noFill/>
                </a:ln>
                <a:solidFill>
                  <a:srgbClr val="414141"/>
                </a:solidFill>
                <a:effectLst/>
                <a:latin typeface="Segoe UI" pitchFamily="34" charset="0"/>
                <a:cs typeface="Segoe UI" pitchFamily="34" charset="0"/>
              </a:rPr>
              <a:t> — This array value specifies error or status code associated with the file upload, e.g. it will be 0, if there is no error.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a:spLocks noChangeArrowheads="1"/>
          </p:cNvSpPr>
          <p:nvPr/>
        </p:nvSpPr>
        <p:spPr bwMode="auto">
          <a:xfrm>
            <a:off x="228600" y="4572000"/>
            <a:ext cx="8686800" cy="1200329"/>
          </a:xfrm>
          <a:prstGeom prst="rect">
            <a:avLst/>
          </a:prstGeom>
          <a:solidFill>
            <a:srgbClr val="D5EFC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2E5014"/>
                </a:solidFill>
                <a:effectLst/>
                <a:latin typeface="Segoe UI" pitchFamily="34" charset="0"/>
                <a:cs typeface="Segoe UI" pitchFamily="34" charset="0"/>
              </a:rPr>
              <a:t>Tip:</a:t>
            </a:r>
            <a:r>
              <a:rPr kumimoji="0" lang="en-US" b="0" i="0" u="none" strike="noStrike" cap="none" normalizeH="0" baseline="0" smtClean="0">
                <a:ln>
                  <a:noFill/>
                </a:ln>
                <a:solidFill>
                  <a:srgbClr val="2E5014"/>
                </a:solidFill>
                <a:effectLst/>
                <a:latin typeface="Segoe UI" pitchFamily="34" charset="0"/>
                <a:cs typeface="Segoe UI" pitchFamily="34" charset="0"/>
              </a:rPr>
              <a:t> Once a file has been successfully uploaded, it is automatically stored in a temporary directory on the server. To store this file on a permanent basis, you need to move it from the temporary directory to a permanent location using the PHP's </a:t>
            </a:r>
            <a:r>
              <a:rPr kumimoji="0" lang="en-US" b="0" i="0" u="none" strike="noStrike" cap="none" normalizeH="0" baseline="0" smtClean="0">
                <a:ln>
                  <a:noFill/>
                </a:ln>
                <a:solidFill>
                  <a:srgbClr val="439800"/>
                </a:solidFill>
                <a:effectLst/>
                <a:latin typeface="Consolas" pitchFamily="49" charset="0"/>
                <a:cs typeface="Arial" pitchFamily="34" charset="0"/>
              </a:rPr>
              <a:t>move_uploaded_file()</a:t>
            </a:r>
            <a:r>
              <a:rPr kumimoji="0" lang="en-US" b="0" i="0" u="none" strike="noStrike" cap="none" normalizeH="0" baseline="0" smtClean="0">
                <a:ln>
                  <a:noFill/>
                </a:ln>
                <a:solidFill>
                  <a:srgbClr val="2E5014"/>
                </a:solidFill>
                <a:effectLst/>
                <a:latin typeface="Segoe UI" pitchFamily="34" charset="0"/>
                <a:cs typeface="Segoe UI" pitchFamily="34" charset="0"/>
              </a:rPr>
              <a:t> function.</a:t>
            </a:r>
            <a:r>
              <a:rPr kumimoji="0" lang="en-US" b="0" i="0" u="none" strike="noStrike" cap="none" normalizeH="0" baseline="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42476363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1780744" cy="369332"/>
          </a:xfrm>
          <a:prstGeom prst="rect">
            <a:avLst/>
          </a:prstGeom>
        </p:spPr>
        <p:txBody>
          <a:bodyPr wrap="none">
            <a:spAutoFit/>
          </a:bodyPr>
          <a:lstStyle/>
          <a:p>
            <a:pPr fontAlgn="base"/>
            <a:r>
              <a:rPr lang="en-US" b="1" dirty="0"/>
              <a:t>What is a Cookie</a:t>
            </a:r>
          </a:p>
        </p:txBody>
      </p:sp>
      <p:sp>
        <p:nvSpPr>
          <p:cNvPr id="3" name="Rectangle 2"/>
          <p:cNvSpPr/>
          <p:nvPr/>
        </p:nvSpPr>
        <p:spPr>
          <a:xfrm>
            <a:off x="304800" y="649069"/>
            <a:ext cx="8458200" cy="646331"/>
          </a:xfrm>
          <a:prstGeom prst="rect">
            <a:avLst/>
          </a:prstGeom>
        </p:spPr>
        <p:txBody>
          <a:bodyPr wrap="square">
            <a:spAutoFit/>
          </a:bodyPr>
          <a:lstStyle/>
          <a:p>
            <a:r>
              <a:rPr lang="en-US" dirty="0"/>
              <a:t>A cookie is a small text file that lets you store a small amount of data (nearly 4KB) on the user's computer</a:t>
            </a:r>
          </a:p>
        </p:txBody>
      </p:sp>
      <p:sp>
        <p:nvSpPr>
          <p:cNvPr id="4" name="Rectangle 3"/>
          <p:cNvSpPr/>
          <p:nvPr/>
        </p:nvSpPr>
        <p:spPr>
          <a:xfrm>
            <a:off x="304800" y="6096000"/>
            <a:ext cx="8534400" cy="646331"/>
          </a:xfrm>
          <a:prstGeom prst="rect">
            <a:avLst/>
          </a:prstGeom>
          <a:solidFill>
            <a:schemeClr val="accent3">
              <a:lumMod val="20000"/>
              <a:lumOff val="80000"/>
            </a:schemeClr>
          </a:solidFill>
        </p:spPr>
        <p:txBody>
          <a:bodyPr wrap="square">
            <a:spAutoFit/>
          </a:bodyPr>
          <a:lstStyle/>
          <a:p>
            <a:r>
              <a:rPr lang="en-US" b="1" dirty="0"/>
              <a:t>Tip:</a:t>
            </a:r>
            <a:r>
              <a:rPr lang="en-US" dirty="0"/>
              <a:t> Each time the browser requests a page to the server, all the data in the cookie is automatically sent to the server within the request.</a:t>
            </a:r>
          </a:p>
        </p:txBody>
      </p:sp>
      <p:sp>
        <p:nvSpPr>
          <p:cNvPr id="5" name="Rectangle 4"/>
          <p:cNvSpPr/>
          <p:nvPr/>
        </p:nvSpPr>
        <p:spPr>
          <a:xfrm>
            <a:off x="457200" y="1219200"/>
            <a:ext cx="7848600" cy="369332"/>
          </a:xfrm>
          <a:prstGeom prst="rect">
            <a:avLst/>
          </a:prstGeom>
        </p:spPr>
        <p:txBody>
          <a:bodyPr wrap="square">
            <a:spAutoFit/>
          </a:bodyPr>
          <a:lstStyle/>
          <a:p>
            <a:r>
              <a:rPr lang="en-US" dirty="0" err="1"/>
              <a:t>setcookie</a:t>
            </a:r>
            <a:r>
              <a:rPr lang="en-US" dirty="0"/>
              <a:t>(</a:t>
            </a:r>
            <a:r>
              <a:rPr lang="en-US" i="1" dirty="0"/>
              <a:t>name</a:t>
            </a:r>
            <a:r>
              <a:rPr lang="en-US" dirty="0"/>
              <a:t>, </a:t>
            </a:r>
            <a:r>
              <a:rPr lang="en-US" i="1" dirty="0"/>
              <a:t>value</a:t>
            </a:r>
            <a:r>
              <a:rPr lang="en-US" dirty="0"/>
              <a:t>, </a:t>
            </a:r>
            <a:r>
              <a:rPr lang="en-US" i="1" dirty="0"/>
              <a:t>expire</a:t>
            </a:r>
            <a:r>
              <a:rPr lang="en-US" dirty="0"/>
              <a:t>, </a:t>
            </a:r>
            <a:r>
              <a:rPr lang="en-US" i="1" dirty="0"/>
              <a:t>path</a:t>
            </a:r>
            <a:r>
              <a:rPr lang="en-US" dirty="0"/>
              <a:t>, </a:t>
            </a:r>
            <a:r>
              <a:rPr lang="en-US" i="1" dirty="0"/>
              <a:t>domain</a:t>
            </a:r>
            <a:r>
              <a:rPr lang="en-US" dirty="0"/>
              <a:t>, </a:t>
            </a:r>
            <a:r>
              <a:rPr lang="en-US" i="1" dirty="0"/>
              <a:t>secure</a:t>
            </a:r>
            <a:r>
              <a:rPr lang="en-US" dirty="0"/>
              <a:t>);</a:t>
            </a:r>
          </a:p>
        </p:txBody>
      </p:sp>
      <p:graphicFrame>
        <p:nvGraphicFramePr>
          <p:cNvPr id="6" name="Table 5"/>
          <p:cNvGraphicFramePr>
            <a:graphicFrameLocks noGrp="1"/>
          </p:cNvGraphicFramePr>
          <p:nvPr>
            <p:extLst>
              <p:ext uri="{D42A27DB-BD31-4B8C-83A1-F6EECF244321}">
                <p14:modId xmlns:p14="http://schemas.microsoft.com/office/powerpoint/2010/main" val="661413691"/>
              </p:ext>
            </p:extLst>
          </p:nvPr>
        </p:nvGraphicFramePr>
        <p:xfrm>
          <a:off x="457200" y="1780871"/>
          <a:ext cx="8012204" cy="4254169"/>
        </p:xfrm>
        <a:graphic>
          <a:graphicData uri="http://schemas.openxmlformats.org/drawingml/2006/table">
            <a:tbl>
              <a:tblPr/>
              <a:tblGrid>
                <a:gridCol w="1447800"/>
                <a:gridCol w="6564404"/>
              </a:tblGrid>
              <a:tr h="282074">
                <a:tc>
                  <a:txBody>
                    <a:bodyPr/>
                    <a:lstStyle/>
                    <a:p>
                      <a:pPr fontAlgn="t"/>
                      <a:r>
                        <a:rPr lang="en-US" sz="1600" dirty="0">
                          <a:solidFill>
                            <a:srgbClr val="484848"/>
                          </a:solidFill>
                          <a:effectLst/>
                        </a:rPr>
                        <a:t>name</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The name of the cookie.</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702359">
                <a:tc>
                  <a:txBody>
                    <a:bodyPr/>
                    <a:lstStyle/>
                    <a:p>
                      <a:pPr fontAlgn="t"/>
                      <a:r>
                        <a:rPr lang="en-US" sz="1600" dirty="0">
                          <a:solidFill>
                            <a:srgbClr val="484848"/>
                          </a:solidFill>
                          <a:effectLst/>
                        </a:rPr>
                        <a:t>value</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dirty="0">
                          <a:solidFill>
                            <a:srgbClr val="484848"/>
                          </a:solidFill>
                          <a:effectLst/>
                        </a:rPr>
                        <a:t>The value of the cookie. Do not store sensitive information since this value is stored on the user's computer.</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912501">
                <a:tc>
                  <a:txBody>
                    <a:bodyPr/>
                    <a:lstStyle/>
                    <a:p>
                      <a:pPr fontAlgn="t"/>
                      <a:r>
                        <a:rPr lang="en-US" sz="1600">
                          <a:solidFill>
                            <a:srgbClr val="484848"/>
                          </a:solidFill>
                          <a:effectLst/>
                        </a:rPr>
                        <a:t>expires</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dirty="0">
                          <a:solidFill>
                            <a:srgbClr val="484848"/>
                          </a:solidFill>
                          <a:effectLst/>
                        </a:rPr>
                        <a:t>The expiry date in UNIX timestamp format. After this time cookie will become inaccessible. The default value is 0.</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912501">
                <a:tc>
                  <a:txBody>
                    <a:bodyPr/>
                    <a:lstStyle/>
                    <a:p>
                      <a:pPr fontAlgn="t"/>
                      <a:r>
                        <a:rPr lang="en-US" sz="1600">
                          <a:solidFill>
                            <a:srgbClr val="484848"/>
                          </a:solidFill>
                          <a:effectLst/>
                        </a:rPr>
                        <a:t>path</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dirty="0">
                          <a:solidFill>
                            <a:srgbClr val="484848"/>
                          </a:solidFill>
                          <a:effectLst/>
                        </a:rPr>
                        <a:t>Specify the path on the server for which the cookie will be available. If set to /, the cookie will be available within the entire domain.</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702359">
                <a:tc>
                  <a:txBody>
                    <a:bodyPr/>
                    <a:lstStyle/>
                    <a:p>
                      <a:pPr fontAlgn="t"/>
                      <a:r>
                        <a:rPr lang="en-US" sz="1600">
                          <a:solidFill>
                            <a:srgbClr val="484848"/>
                          </a:solidFill>
                          <a:effectLst/>
                        </a:rPr>
                        <a:t>domain</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dirty="0">
                          <a:solidFill>
                            <a:srgbClr val="484848"/>
                          </a:solidFill>
                          <a:effectLst/>
                        </a:rPr>
                        <a:t>Specify the domain for which the cookie is available to </a:t>
                      </a:r>
                      <a:r>
                        <a:rPr lang="en-US" sz="1600" dirty="0" err="1">
                          <a:solidFill>
                            <a:srgbClr val="484848"/>
                          </a:solidFill>
                          <a:effectLst/>
                        </a:rPr>
                        <a:t>e.g</a:t>
                      </a:r>
                      <a:r>
                        <a:rPr lang="en-US" sz="1600" dirty="0">
                          <a:solidFill>
                            <a:srgbClr val="484848"/>
                          </a:solidFill>
                          <a:effectLst/>
                        </a:rPr>
                        <a:t> www.example.com.</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702359">
                <a:tc>
                  <a:txBody>
                    <a:bodyPr/>
                    <a:lstStyle/>
                    <a:p>
                      <a:pPr fontAlgn="t"/>
                      <a:r>
                        <a:rPr lang="en-US" sz="1600">
                          <a:solidFill>
                            <a:srgbClr val="484848"/>
                          </a:solidFill>
                          <a:effectLst/>
                        </a:rPr>
                        <a:t>secure</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dirty="0">
                          <a:solidFill>
                            <a:srgbClr val="484848"/>
                          </a:solidFill>
                          <a:effectLst/>
                        </a:rPr>
                        <a:t>This field, if present, indicates that the cookie should be sent only if a secure HTTPS connection exists.</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437174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81000"/>
            <a:ext cx="1646669" cy="369332"/>
          </a:xfrm>
          <a:prstGeom prst="rect">
            <a:avLst/>
          </a:prstGeom>
        </p:spPr>
        <p:txBody>
          <a:bodyPr wrap="none">
            <a:spAutoFit/>
          </a:bodyPr>
          <a:lstStyle/>
          <a:p>
            <a:pPr fontAlgn="base"/>
            <a:r>
              <a:rPr lang="en-US" b="1" dirty="0"/>
              <a:t>Variable in PHP</a:t>
            </a:r>
          </a:p>
        </p:txBody>
      </p:sp>
      <p:sp>
        <p:nvSpPr>
          <p:cNvPr id="3" name="Rectangle 1"/>
          <p:cNvSpPr>
            <a:spLocks noChangeArrowheads="1"/>
          </p:cNvSpPr>
          <p:nvPr/>
        </p:nvSpPr>
        <p:spPr bwMode="auto">
          <a:xfrm>
            <a:off x="304800" y="1122404"/>
            <a:ext cx="8610600" cy="3709956"/>
          </a:xfrm>
          <a:prstGeom prst="rect">
            <a:avLst/>
          </a:prstGeom>
          <a:noFill/>
          <a:ln>
            <a:noFill/>
          </a:ln>
          <a:effectLst/>
        </p:spPr>
        <p:txBody>
          <a:bodyPr vert="horz" wrap="square" lIns="0" tIns="0" rIns="0" bIns="10791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Variables are used to store data, like string of text, numbers, etc. Variable values can change over the course of a script. Here're some important things to know about variables: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In PHP, a variable does not need to be declared before adding a value to it. PHP automatically converts the variable to the correct data type, depending on its value.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solidFill>
                <a:srgbClr val="414141"/>
              </a:solidFill>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rgbClr val="414141"/>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After declaring a variable it can be reused throughout the code.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solidFill>
                <a:srgbClr val="414141"/>
              </a:solidFill>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rgbClr val="414141"/>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 assignment operator (</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used to assign value to a variable.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In PHP variable can be declared as: </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err="1" smtClean="0">
                <a:ln>
                  <a:noFill/>
                </a:ln>
                <a:solidFill>
                  <a:srgbClr val="333333"/>
                </a:solidFill>
                <a:effectLst/>
                <a:latin typeface="Consolas" pitchFamily="49" charset="0"/>
                <a:cs typeface="Segoe UI" pitchFamily="34" charset="0"/>
              </a:rPr>
              <a:t>var_name</a:t>
            </a:r>
            <a:r>
              <a:rPr kumimoji="0" lang="en-US" b="0" i="0" u="none" strike="noStrike" cap="none" normalizeH="0" baseline="0" dirty="0" smtClean="0">
                <a:ln>
                  <a:noFill/>
                </a:ln>
                <a:solidFill>
                  <a:srgbClr val="333333"/>
                </a:solidFill>
                <a:effectLst/>
                <a:latin typeface="Consolas" pitchFamily="49" charset="0"/>
                <a:cs typeface="Segoe UI" pitchFamily="34" charset="0"/>
              </a:rPr>
              <a:t> = value;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052417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6019800" cy="369332"/>
          </a:xfrm>
          <a:prstGeom prst="rect">
            <a:avLst/>
          </a:prstGeom>
        </p:spPr>
        <p:txBody>
          <a:bodyPr wrap="square">
            <a:spAutoFit/>
          </a:bodyPr>
          <a:lstStyle/>
          <a:p>
            <a:r>
              <a:rPr lang="en-US" dirty="0" err="1"/>
              <a:t>setcookie</a:t>
            </a:r>
            <a:r>
              <a:rPr lang="en-US" dirty="0"/>
              <a:t>("username", </a:t>
            </a:r>
            <a:r>
              <a:rPr lang="en-US" dirty="0" smtClean="0"/>
              <a:t>“</a:t>
            </a:r>
            <a:r>
              <a:rPr lang="en-US" dirty="0" err="1" smtClean="0"/>
              <a:t>Ritesh</a:t>
            </a:r>
            <a:r>
              <a:rPr lang="en-US" dirty="0" smtClean="0"/>
              <a:t> Gupta", </a:t>
            </a:r>
            <a:r>
              <a:rPr lang="en-US" dirty="0"/>
              <a:t>time()+30*24*60*60);</a:t>
            </a:r>
          </a:p>
        </p:txBody>
      </p:sp>
      <p:sp>
        <p:nvSpPr>
          <p:cNvPr id="3" name="Rectangle 2"/>
          <p:cNvSpPr/>
          <p:nvPr/>
        </p:nvSpPr>
        <p:spPr>
          <a:xfrm>
            <a:off x="228600" y="762000"/>
            <a:ext cx="8610600" cy="923330"/>
          </a:xfrm>
          <a:prstGeom prst="rect">
            <a:avLst/>
          </a:prstGeom>
          <a:solidFill>
            <a:schemeClr val="accent3">
              <a:lumMod val="20000"/>
              <a:lumOff val="80000"/>
            </a:schemeClr>
          </a:solidFill>
        </p:spPr>
        <p:txBody>
          <a:bodyPr wrap="square">
            <a:spAutoFit/>
          </a:bodyPr>
          <a:lstStyle/>
          <a:p>
            <a:r>
              <a:rPr lang="en-US" b="1" dirty="0"/>
              <a:t>Note:</a:t>
            </a:r>
            <a:r>
              <a:rPr lang="en-US" dirty="0"/>
              <a:t> All the arguments except the name are optional. You may also replace an argument with an empty string ("") in order to skip that argument, however to skip the expire argument use a zero (0) instead, since it is an integer.</a:t>
            </a:r>
          </a:p>
        </p:txBody>
      </p:sp>
      <p:sp>
        <p:nvSpPr>
          <p:cNvPr id="4" name="Rectangle 3"/>
          <p:cNvSpPr/>
          <p:nvPr/>
        </p:nvSpPr>
        <p:spPr>
          <a:xfrm>
            <a:off x="228600" y="5983069"/>
            <a:ext cx="8610600" cy="646331"/>
          </a:xfrm>
          <a:prstGeom prst="rect">
            <a:avLst/>
          </a:prstGeom>
          <a:solidFill>
            <a:schemeClr val="accent2">
              <a:lumMod val="40000"/>
              <a:lumOff val="60000"/>
            </a:schemeClr>
          </a:solidFill>
        </p:spPr>
        <p:txBody>
          <a:bodyPr wrap="square">
            <a:spAutoFit/>
          </a:bodyPr>
          <a:lstStyle/>
          <a:p>
            <a:r>
              <a:rPr lang="en-US" b="1" dirty="0"/>
              <a:t>Warning:</a:t>
            </a:r>
            <a:r>
              <a:rPr lang="en-US" dirty="0"/>
              <a:t> Don't store sensitive data in cookies since it could potentially be manipulated by the malicious user. To store the sensitive data securely use </a:t>
            </a:r>
            <a:r>
              <a:rPr lang="en-US" dirty="0">
                <a:hlinkClick r:id="rId2"/>
              </a:rPr>
              <a:t>sessions</a:t>
            </a:r>
            <a:r>
              <a:rPr lang="en-US" dirty="0"/>
              <a:t> instead.</a:t>
            </a:r>
          </a:p>
        </p:txBody>
      </p:sp>
      <p:sp>
        <p:nvSpPr>
          <p:cNvPr id="5" name="Rectangle 1"/>
          <p:cNvSpPr>
            <a:spLocks noChangeArrowheads="1"/>
          </p:cNvSpPr>
          <p:nvPr/>
        </p:nvSpPr>
        <p:spPr bwMode="auto">
          <a:xfrm>
            <a:off x="341955" y="2362200"/>
            <a:ext cx="7703071" cy="36933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 PHP </a:t>
            </a:r>
            <a:r>
              <a:rPr kumimoji="0" lang="en-US" b="0" i="0" u="none" strike="noStrike" cap="none" normalizeH="0" baseline="0" dirty="0" smtClean="0">
                <a:ln>
                  <a:noFill/>
                </a:ln>
                <a:solidFill>
                  <a:srgbClr val="333333"/>
                </a:solidFill>
                <a:effectLst/>
                <a:latin typeface="Consolas" pitchFamily="49" charset="0"/>
                <a:cs typeface="Arial" pitchFamily="34" charset="0"/>
              </a:rPr>
              <a:t>$_COOKIE</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err="1" smtClean="0">
                <a:ln>
                  <a:noFill/>
                </a:ln>
                <a:solidFill>
                  <a:srgbClr val="414141"/>
                </a:solidFill>
                <a:effectLst/>
                <a:latin typeface="Segoe UI" pitchFamily="34" charset="0"/>
                <a:cs typeface="Segoe UI" pitchFamily="34" charset="0"/>
              </a:rPr>
              <a:t>superglobal</a:t>
            </a:r>
            <a:r>
              <a:rPr kumimoji="0" lang="en-US" b="0" i="0" u="none" strike="noStrike" cap="none" normalizeH="0" baseline="0" dirty="0" smtClean="0">
                <a:ln>
                  <a:noFill/>
                </a:ln>
                <a:solidFill>
                  <a:srgbClr val="414141"/>
                </a:solidFill>
                <a:effectLst/>
                <a:latin typeface="Segoe UI" pitchFamily="34" charset="0"/>
                <a:cs typeface="Segoe UI" pitchFamily="34" charset="0"/>
              </a:rPr>
              <a:t> variable is used to retrieve a cookie value.</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6" name="Rectangle 5"/>
          <p:cNvSpPr/>
          <p:nvPr/>
        </p:nvSpPr>
        <p:spPr>
          <a:xfrm>
            <a:off x="457200" y="2895600"/>
            <a:ext cx="7391400" cy="2585323"/>
          </a:xfrm>
          <a:prstGeom prst="rect">
            <a:avLst/>
          </a:prstGeom>
        </p:spPr>
        <p:txBody>
          <a:bodyPr wrap="square">
            <a:spAutoFit/>
          </a:bodyPr>
          <a:lstStyle/>
          <a:p>
            <a:r>
              <a:rPr lang="en-US" dirty="0"/>
              <a:t>&lt;?</a:t>
            </a:r>
            <a:r>
              <a:rPr lang="en-US" dirty="0" err="1"/>
              <a:t>php</a:t>
            </a:r>
            <a:endParaRPr lang="en-US" dirty="0"/>
          </a:p>
          <a:p>
            <a:r>
              <a:rPr lang="en-US" dirty="0"/>
              <a:t>// Verifying whether a cookie is set or </a:t>
            </a:r>
            <a:r>
              <a:rPr lang="en-US" dirty="0" smtClean="0"/>
              <a:t>not</a:t>
            </a:r>
          </a:p>
          <a:p>
            <a:endParaRPr lang="en-US" dirty="0"/>
          </a:p>
          <a:p>
            <a:r>
              <a:rPr lang="en-US" dirty="0"/>
              <a:t>if(</a:t>
            </a:r>
            <a:r>
              <a:rPr lang="en-US" dirty="0" err="1"/>
              <a:t>isset</a:t>
            </a:r>
            <a:r>
              <a:rPr lang="en-US" dirty="0"/>
              <a:t>($_COOKIE["username"])){</a:t>
            </a:r>
          </a:p>
          <a:p>
            <a:r>
              <a:rPr lang="en-US" dirty="0"/>
              <a:t>    echo "Hi " . $_COOKIE["username"];</a:t>
            </a:r>
          </a:p>
          <a:p>
            <a:r>
              <a:rPr lang="en-US" dirty="0"/>
              <a:t>} else{</a:t>
            </a:r>
          </a:p>
          <a:p>
            <a:r>
              <a:rPr lang="en-US" dirty="0"/>
              <a:t>    echo "Welcome Guest!";</a:t>
            </a:r>
          </a:p>
          <a:p>
            <a:r>
              <a:rPr lang="en-US" dirty="0"/>
              <a:t>}</a:t>
            </a:r>
          </a:p>
          <a:p>
            <a:r>
              <a:rPr lang="en-US" dirty="0"/>
              <a:t>?&gt;</a:t>
            </a:r>
          </a:p>
        </p:txBody>
      </p:sp>
    </p:spTree>
    <p:extLst>
      <p:ext uri="{BB962C8B-B14F-4D97-AF65-F5344CB8AC3E}">
        <p14:creationId xmlns:p14="http://schemas.microsoft.com/office/powerpoint/2010/main" val="2361663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1431802" cy="369332"/>
          </a:xfrm>
          <a:prstGeom prst="rect">
            <a:avLst/>
          </a:prstGeom>
        </p:spPr>
        <p:txBody>
          <a:bodyPr wrap="none">
            <a:spAutoFit/>
          </a:bodyPr>
          <a:lstStyle/>
          <a:p>
            <a:pPr fontAlgn="base"/>
            <a:r>
              <a:rPr lang="en-US" b="1" dirty="0"/>
              <a:t>PHP Sessions</a:t>
            </a:r>
          </a:p>
        </p:txBody>
      </p:sp>
      <p:sp>
        <p:nvSpPr>
          <p:cNvPr id="3" name="Rectangle 2"/>
          <p:cNvSpPr/>
          <p:nvPr/>
        </p:nvSpPr>
        <p:spPr>
          <a:xfrm>
            <a:off x="457200" y="685800"/>
            <a:ext cx="1840056" cy="369332"/>
          </a:xfrm>
          <a:prstGeom prst="rect">
            <a:avLst/>
          </a:prstGeom>
        </p:spPr>
        <p:txBody>
          <a:bodyPr wrap="none">
            <a:spAutoFit/>
          </a:bodyPr>
          <a:lstStyle/>
          <a:p>
            <a:pPr fontAlgn="base"/>
            <a:r>
              <a:rPr lang="en-US" b="1" dirty="0"/>
              <a:t>What is a Session</a:t>
            </a:r>
          </a:p>
        </p:txBody>
      </p:sp>
      <p:sp>
        <p:nvSpPr>
          <p:cNvPr id="4" name="Rectangle 3"/>
          <p:cNvSpPr/>
          <p:nvPr/>
        </p:nvSpPr>
        <p:spPr>
          <a:xfrm>
            <a:off x="533400" y="1080240"/>
            <a:ext cx="8229600" cy="1200329"/>
          </a:xfrm>
          <a:prstGeom prst="rect">
            <a:avLst/>
          </a:prstGeom>
        </p:spPr>
        <p:txBody>
          <a:bodyPr wrap="square">
            <a:spAutoFit/>
          </a:bodyPr>
          <a:lstStyle/>
          <a:p>
            <a:r>
              <a:rPr lang="en-US" dirty="0"/>
              <a:t>you can store data using cookies but it has some security issues. Since cookies are stored on user's computer it is possible for an attacker to easily modify a cookie content to insert potentially harmful data in your application that might break your application.</a:t>
            </a:r>
          </a:p>
        </p:txBody>
      </p:sp>
      <p:sp>
        <p:nvSpPr>
          <p:cNvPr id="5" name="Rectangle 4"/>
          <p:cNvSpPr/>
          <p:nvPr/>
        </p:nvSpPr>
        <p:spPr>
          <a:xfrm>
            <a:off x="533400" y="2438400"/>
            <a:ext cx="8077200" cy="1200329"/>
          </a:xfrm>
          <a:prstGeom prst="rect">
            <a:avLst/>
          </a:prstGeom>
        </p:spPr>
        <p:txBody>
          <a:bodyPr wrap="square">
            <a:spAutoFit/>
          </a:bodyPr>
          <a:lstStyle/>
          <a:p>
            <a:r>
              <a:rPr lang="en-US" dirty="0"/>
              <a:t> A PHP session stores data on the server rather than user's computer. In a session based environment, every user is identified through a unique number called session identifier or SID. This unique session ID is used to link each user with their own information on the server like emails, posts, </a:t>
            </a:r>
            <a:r>
              <a:rPr lang="en-US" dirty="0" err="1"/>
              <a:t>etc</a:t>
            </a:r>
            <a:endParaRPr lang="en-US" dirty="0"/>
          </a:p>
        </p:txBody>
      </p:sp>
      <p:sp>
        <p:nvSpPr>
          <p:cNvPr id="6" name="Rectangle 5"/>
          <p:cNvSpPr/>
          <p:nvPr/>
        </p:nvSpPr>
        <p:spPr>
          <a:xfrm>
            <a:off x="498764" y="3886200"/>
            <a:ext cx="2311210" cy="369332"/>
          </a:xfrm>
          <a:prstGeom prst="rect">
            <a:avLst/>
          </a:prstGeom>
        </p:spPr>
        <p:txBody>
          <a:bodyPr wrap="none">
            <a:spAutoFit/>
          </a:bodyPr>
          <a:lstStyle/>
          <a:p>
            <a:pPr fontAlgn="base"/>
            <a:r>
              <a:rPr lang="en-US" b="1" dirty="0"/>
              <a:t>Starting a PHP Session</a:t>
            </a:r>
          </a:p>
        </p:txBody>
      </p:sp>
      <p:sp>
        <p:nvSpPr>
          <p:cNvPr id="7" name="Rectangle 6"/>
          <p:cNvSpPr/>
          <p:nvPr/>
        </p:nvSpPr>
        <p:spPr>
          <a:xfrm>
            <a:off x="685800" y="4267200"/>
            <a:ext cx="1551450" cy="369332"/>
          </a:xfrm>
          <a:prstGeom prst="rect">
            <a:avLst/>
          </a:prstGeom>
        </p:spPr>
        <p:txBody>
          <a:bodyPr wrap="none">
            <a:spAutoFit/>
          </a:bodyPr>
          <a:lstStyle/>
          <a:p>
            <a:r>
              <a:rPr lang="en-US" dirty="0"/>
              <a:t>session_start()</a:t>
            </a:r>
          </a:p>
        </p:txBody>
      </p:sp>
      <p:sp>
        <p:nvSpPr>
          <p:cNvPr id="8" name="Rectangle 1"/>
          <p:cNvSpPr>
            <a:spLocks noChangeArrowheads="1"/>
          </p:cNvSpPr>
          <p:nvPr/>
        </p:nvSpPr>
        <p:spPr bwMode="auto">
          <a:xfrm>
            <a:off x="457200" y="4876800"/>
            <a:ext cx="8458200" cy="64633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414141"/>
                </a:solidFill>
                <a:effectLst/>
                <a:latin typeface="Segoe UI" pitchFamily="34" charset="0"/>
                <a:cs typeface="Segoe UI" pitchFamily="34" charset="0"/>
              </a:rPr>
              <a:t>The </a:t>
            </a:r>
            <a:r>
              <a:rPr kumimoji="0" lang="en-US" b="0" i="0" u="none" strike="noStrike" cap="none" normalizeH="0" baseline="0" smtClean="0">
                <a:ln>
                  <a:noFill/>
                </a:ln>
                <a:solidFill>
                  <a:srgbClr val="333333"/>
                </a:solidFill>
                <a:effectLst/>
                <a:latin typeface="Consolas" pitchFamily="49" charset="0"/>
                <a:cs typeface="Arial" pitchFamily="34" charset="0"/>
              </a:rPr>
              <a:t>session_start()</a:t>
            </a:r>
            <a:r>
              <a:rPr kumimoji="0" lang="en-US" b="0" i="0" u="none" strike="noStrike" cap="none" normalizeH="0" baseline="0" smtClean="0">
                <a:ln>
                  <a:noFill/>
                </a:ln>
                <a:solidFill>
                  <a:srgbClr val="414141"/>
                </a:solidFill>
                <a:effectLst/>
                <a:latin typeface="Segoe UI" pitchFamily="34" charset="0"/>
                <a:cs typeface="Segoe UI" pitchFamily="34" charset="0"/>
              </a:rPr>
              <a:t> function first checks to see if a session already exists by looking for the presence of a session ID.</a:t>
            </a:r>
            <a:r>
              <a:rPr kumimoji="0" lang="en-US" b="0" i="0" u="none" strike="noStrike" cap="none" normalizeH="0" baseline="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11159040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6248400"/>
            <a:ext cx="8686800" cy="369332"/>
          </a:xfrm>
          <a:prstGeom prst="rect">
            <a:avLst/>
          </a:prstGeom>
          <a:solidFill>
            <a:srgbClr val="D5E9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144261"/>
                </a:solidFill>
                <a:effectLst/>
                <a:latin typeface="Segoe UI" pitchFamily="34" charset="0"/>
                <a:cs typeface="Segoe UI" pitchFamily="34" charset="0"/>
              </a:rPr>
              <a:t>Note:</a:t>
            </a:r>
            <a:r>
              <a:rPr kumimoji="0" lang="en-US" b="0" i="0" u="none" strike="noStrike" cap="none" normalizeH="0" baseline="0" smtClean="0">
                <a:ln>
                  <a:noFill/>
                </a:ln>
                <a:solidFill>
                  <a:srgbClr val="144261"/>
                </a:solidFill>
                <a:effectLst/>
                <a:latin typeface="Segoe UI" pitchFamily="34" charset="0"/>
                <a:cs typeface="Segoe UI" pitchFamily="34" charset="0"/>
              </a:rPr>
              <a:t> You must call the </a:t>
            </a:r>
            <a:r>
              <a:rPr kumimoji="0" lang="en-US" b="0" i="0" u="none" strike="noStrike" cap="none" normalizeH="0" baseline="0" smtClean="0">
                <a:ln>
                  <a:noFill/>
                </a:ln>
                <a:solidFill>
                  <a:srgbClr val="4395C6"/>
                </a:solidFill>
                <a:effectLst/>
                <a:latin typeface="Consolas" pitchFamily="49" charset="0"/>
                <a:cs typeface="Arial" pitchFamily="34" charset="0"/>
              </a:rPr>
              <a:t>session_start()</a:t>
            </a:r>
            <a:r>
              <a:rPr kumimoji="0" lang="en-US" b="0" i="0" u="none" strike="noStrike" cap="none" normalizeH="0" baseline="0" smtClean="0">
                <a:ln>
                  <a:noFill/>
                </a:ln>
                <a:solidFill>
                  <a:srgbClr val="144261"/>
                </a:solidFill>
                <a:effectLst/>
                <a:latin typeface="Segoe UI" pitchFamily="34" charset="0"/>
                <a:cs typeface="Segoe UI" pitchFamily="34" charset="0"/>
              </a:rPr>
              <a:t> function at the beginning of the page </a:t>
            </a:r>
            <a:r>
              <a:rPr kumimoji="0" lang="en-US" b="0" i="0" u="none" strike="noStrike" cap="none" normalizeH="0" baseline="0" smtClean="0">
                <a:ln>
                  <a:noFill/>
                </a:ln>
                <a:solidFill>
                  <a:schemeClr val="tx1"/>
                </a:solidFill>
                <a:effectLst/>
                <a:latin typeface="Arial" pitchFamily="34" charset="0"/>
                <a:cs typeface="Arial" pitchFamily="34" charset="0"/>
              </a:rPr>
              <a:t> </a:t>
            </a:r>
          </a:p>
        </p:txBody>
      </p:sp>
      <p:sp>
        <p:nvSpPr>
          <p:cNvPr id="3" name="Rectangle 2"/>
          <p:cNvSpPr/>
          <p:nvPr/>
        </p:nvSpPr>
        <p:spPr>
          <a:xfrm>
            <a:off x="152400" y="228600"/>
            <a:ext cx="3515514" cy="369332"/>
          </a:xfrm>
          <a:prstGeom prst="rect">
            <a:avLst/>
          </a:prstGeom>
        </p:spPr>
        <p:txBody>
          <a:bodyPr wrap="none">
            <a:spAutoFit/>
          </a:bodyPr>
          <a:lstStyle/>
          <a:p>
            <a:pPr fontAlgn="base"/>
            <a:r>
              <a:rPr lang="en-US" b="1" dirty="0"/>
              <a:t>Storing and Accessing Session Data</a:t>
            </a:r>
          </a:p>
        </p:txBody>
      </p:sp>
      <p:sp>
        <p:nvSpPr>
          <p:cNvPr id="4" name="Rectangle 3"/>
          <p:cNvSpPr/>
          <p:nvPr/>
        </p:nvSpPr>
        <p:spPr>
          <a:xfrm>
            <a:off x="457200" y="762000"/>
            <a:ext cx="4572000" cy="2862322"/>
          </a:xfrm>
          <a:prstGeom prst="rect">
            <a:avLst/>
          </a:prstGeom>
        </p:spPr>
        <p:txBody>
          <a:bodyPr>
            <a:spAutoFit/>
          </a:bodyPr>
          <a:lstStyle/>
          <a:p>
            <a:r>
              <a:rPr lang="en-US" dirty="0"/>
              <a:t>&lt;?</a:t>
            </a:r>
            <a:r>
              <a:rPr lang="en-US" dirty="0" err="1"/>
              <a:t>php</a:t>
            </a:r>
            <a:r>
              <a:rPr lang="en-US" dirty="0"/>
              <a:t> </a:t>
            </a:r>
            <a:endParaRPr lang="en-US" dirty="0" smtClean="0"/>
          </a:p>
          <a:p>
            <a:r>
              <a:rPr lang="en-US" dirty="0" smtClean="0"/>
              <a:t>// </a:t>
            </a:r>
            <a:r>
              <a:rPr lang="en-US" dirty="0"/>
              <a:t>Starting session </a:t>
            </a:r>
            <a:endParaRPr lang="en-US" dirty="0" smtClean="0"/>
          </a:p>
          <a:p>
            <a:endParaRPr lang="en-US" dirty="0" smtClean="0"/>
          </a:p>
          <a:p>
            <a:r>
              <a:rPr lang="en-US" dirty="0" smtClean="0"/>
              <a:t>session_start</a:t>
            </a:r>
            <a:r>
              <a:rPr lang="en-US" dirty="0"/>
              <a:t>(); </a:t>
            </a:r>
            <a:endParaRPr lang="en-US" dirty="0" smtClean="0"/>
          </a:p>
          <a:p>
            <a:endParaRPr lang="en-US" dirty="0" smtClean="0"/>
          </a:p>
          <a:p>
            <a:r>
              <a:rPr lang="en-US" dirty="0" smtClean="0"/>
              <a:t>// Storing </a:t>
            </a:r>
            <a:r>
              <a:rPr lang="en-US" dirty="0"/>
              <a:t>session data </a:t>
            </a:r>
            <a:endParaRPr lang="en-US" dirty="0" smtClean="0"/>
          </a:p>
          <a:p>
            <a:endParaRPr lang="en-US" dirty="0" smtClean="0"/>
          </a:p>
          <a:p>
            <a:r>
              <a:rPr lang="en-US" dirty="0" smtClean="0"/>
              <a:t>$_</a:t>
            </a:r>
            <a:r>
              <a:rPr lang="en-US" dirty="0"/>
              <a:t>SESSION["</a:t>
            </a:r>
            <a:r>
              <a:rPr lang="en-US" dirty="0" err="1"/>
              <a:t>firstname</a:t>
            </a:r>
            <a:r>
              <a:rPr lang="en-US" dirty="0"/>
              <a:t>"] = </a:t>
            </a:r>
            <a:r>
              <a:rPr lang="en-US" dirty="0" smtClean="0"/>
              <a:t>“Ramesh"; </a:t>
            </a:r>
            <a:r>
              <a:rPr lang="en-US" dirty="0"/>
              <a:t>$_SESSION["</a:t>
            </a:r>
            <a:r>
              <a:rPr lang="en-US" dirty="0" err="1"/>
              <a:t>lastname</a:t>
            </a:r>
            <a:r>
              <a:rPr lang="en-US" dirty="0"/>
              <a:t>"] = </a:t>
            </a:r>
            <a:r>
              <a:rPr lang="en-US" dirty="0" smtClean="0"/>
              <a:t>“Roy"; </a:t>
            </a:r>
          </a:p>
          <a:p>
            <a:r>
              <a:rPr lang="en-US" dirty="0" smtClean="0"/>
              <a:t>?&gt;</a:t>
            </a:r>
            <a:endParaRPr lang="en-US" dirty="0"/>
          </a:p>
        </p:txBody>
      </p:sp>
      <p:sp>
        <p:nvSpPr>
          <p:cNvPr id="5" name="Rectangle 4"/>
          <p:cNvSpPr/>
          <p:nvPr/>
        </p:nvSpPr>
        <p:spPr>
          <a:xfrm>
            <a:off x="457200" y="3733800"/>
            <a:ext cx="8001000" cy="2585323"/>
          </a:xfrm>
          <a:prstGeom prst="rect">
            <a:avLst/>
          </a:prstGeom>
        </p:spPr>
        <p:txBody>
          <a:bodyPr wrap="square">
            <a:spAutoFit/>
          </a:bodyPr>
          <a:lstStyle/>
          <a:p>
            <a:r>
              <a:rPr lang="en-US" dirty="0"/>
              <a:t>&lt;?</a:t>
            </a:r>
            <a:r>
              <a:rPr lang="en-US" dirty="0" err="1"/>
              <a:t>php</a:t>
            </a:r>
            <a:r>
              <a:rPr lang="en-US" dirty="0"/>
              <a:t> </a:t>
            </a:r>
            <a:endParaRPr lang="en-US" dirty="0" smtClean="0"/>
          </a:p>
          <a:p>
            <a:r>
              <a:rPr lang="en-US" dirty="0" smtClean="0"/>
              <a:t>// </a:t>
            </a:r>
            <a:r>
              <a:rPr lang="en-US" dirty="0"/>
              <a:t>Starting session </a:t>
            </a:r>
            <a:endParaRPr lang="en-US" dirty="0" smtClean="0"/>
          </a:p>
          <a:p>
            <a:endParaRPr lang="en-US" dirty="0" smtClean="0"/>
          </a:p>
          <a:p>
            <a:r>
              <a:rPr lang="en-US" dirty="0" smtClean="0"/>
              <a:t>session_start</a:t>
            </a:r>
            <a:r>
              <a:rPr lang="en-US" dirty="0"/>
              <a:t>(); </a:t>
            </a:r>
            <a:endParaRPr lang="en-US" dirty="0" smtClean="0"/>
          </a:p>
          <a:p>
            <a:endParaRPr lang="en-US" dirty="0" smtClean="0"/>
          </a:p>
          <a:p>
            <a:r>
              <a:rPr lang="en-US" dirty="0" smtClean="0"/>
              <a:t>// </a:t>
            </a:r>
            <a:r>
              <a:rPr lang="en-US" dirty="0"/>
              <a:t>Accessing session data </a:t>
            </a:r>
            <a:endParaRPr lang="en-US" dirty="0" smtClean="0"/>
          </a:p>
          <a:p>
            <a:endParaRPr lang="en-US" dirty="0" smtClean="0"/>
          </a:p>
          <a:p>
            <a:r>
              <a:rPr lang="en-US" dirty="0" smtClean="0"/>
              <a:t>echo </a:t>
            </a:r>
            <a:r>
              <a:rPr lang="en-US" dirty="0"/>
              <a:t>'Hi, ' . $_SESSION["</a:t>
            </a:r>
            <a:r>
              <a:rPr lang="en-US" dirty="0" err="1"/>
              <a:t>firstname</a:t>
            </a:r>
            <a:r>
              <a:rPr lang="en-US" dirty="0"/>
              <a:t>"] . ' ' . $_SESSION["</a:t>
            </a:r>
            <a:r>
              <a:rPr lang="en-US" dirty="0" err="1"/>
              <a:t>lastname</a:t>
            </a:r>
            <a:r>
              <a:rPr lang="en-US" dirty="0"/>
              <a:t>"]; </a:t>
            </a:r>
            <a:endParaRPr lang="en-US" dirty="0" smtClean="0"/>
          </a:p>
          <a:p>
            <a:r>
              <a:rPr lang="en-US" dirty="0" smtClean="0"/>
              <a:t>?&gt;</a:t>
            </a:r>
            <a:endParaRPr lang="en-US" dirty="0"/>
          </a:p>
        </p:txBody>
      </p:sp>
    </p:spTree>
    <p:extLst>
      <p:ext uri="{BB962C8B-B14F-4D97-AF65-F5344CB8AC3E}">
        <p14:creationId xmlns:p14="http://schemas.microsoft.com/office/powerpoint/2010/main" val="17295152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019800"/>
            <a:ext cx="8763000" cy="646331"/>
          </a:xfrm>
          <a:prstGeom prst="rect">
            <a:avLst/>
          </a:prstGeom>
          <a:solidFill>
            <a:schemeClr val="accent1">
              <a:lumMod val="20000"/>
              <a:lumOff val="80000"/>
            </a:schemeClr>
          </a:solidFill>
        </p:spPr>
        <p:txBody>
          <a:bodyPr wrap="square">
            <a:spAutoFit/>
          </a:bodyPr>
          <a:lstStyle/>
          <a:p>
            <a:r>
              <a:rPr lang="en-US" b="1" dirty="0"/>
              <a:t>Note:</a:t>
            </a:r>
            <a:r>
              <a:rPr lang="en-US" dirty="0"/>
              <a:t> To access the session data in the same page there is no need to recreate the session since it has been already started on the top of the page.</a:t>
            </a:r>
          </a:p>
        </p:txBody>
      </p:sp>
      <p:sp>
        <p:nvSpPr>
          <p:cNvPr id="3" name="Rectangle 2"/>
          <p:cNvSpPr/>
          <p:nvPr/>
        </p:nvSpPr>
        <p:spPr>
          <a:xfrm>
            <a:off x="187036" y="228600"/>
            <a:ext cx="2143215" cy="369332"/>
          </a:xfrm>
          <a:prstGeom prst="rect">
            <a:avLst/>
          </a:prstGeom>
        </p:spPr>
        <p:txBody>
          <a:bodyPr wrap="none">
            <a:spAutoFit/>
          </a:bodyPr>
          <a:lstStyle/>
          <a:p>
            <a:pPr fontAlgn="base"/>
            <a:r>
              <a:rPr lang="en-US" b="1" dirty="0"/>
              <a:t>Destroying a Session</a:t>
            </a:r>
          </a:p>
        </p:txBody>
      </p:sp>
      <p:sp>
        <p:nvSpPr>
          <p:cNvPr id="4" name="Rectangle 3"/>
          <p:cNvSpPr/>
          <p:nvPr/>
        </p:nvSpPr>
        <p:spPr>
          <a:xfrm>
            <a:off x="381000" y="636988"/>
            <a:ext cx="4572000" cy="3139321"/>
          </a:xfrm>
          <a:prstGeom prst="rect">
            <a:avLst/>
          </a:prstGeom>
        </p:spPr>
        <p:txBody>
          <a:bodyPr>
            <a:spAutoFit/>
          </a:bodyPr>
          <a:lstStyle/>
          <a:p>
            <a:r>
              <a:rPr lang="en-US" dirty="0"/>
              <a:t>&lt;?</a:t>
            </a:r>
            <a:r>
              <a:rPr lang="en-US" dirty="0" err="1"/>
              <a:t>php</a:t>
            </a:r>
            <a:r>
              <a:rPr lang="en-US" dirty="0"/>
              <a:t> </a:t>
            </a:r>
            <a:endParaRPr lang="en-US" dirty="0" smtClean="0"/>
          </a:p>
          <a:p>
            <a:r>
              <a:rPr lang="en-US" dirty="0" smtClean="0"/>
              <a:t>// </a:t>
            </a:r>
            <a:r>
              <a:rPr lang="en-US" dirty="0"/>
              <a:t>Starting session </a:t>
            </a:r>
            <a:endParaRPr lang="en-US" dirty="0" smtClean="0"/>
          </a:p>
          <a:p>
            <a:endParaRPr lang="en-US" dirty="0"/>
          </a:p>
          <a:p>
            <a:r>
              <a:rPr lang="en-US" dirty="0" smtClean="0"/>
              <a:t>session_start</a:t>
            </a:r>
            <a:r>
              <a:rPr lang="en-US" dirty="0"/>
              <a:t>(); </a:t>
            </a:r>
            <a:r>
              <a:rPr lang="en-US" dirty="0" smtClean="0"/>
              <a:t>	</a:t>
            </a:r>
          </a:p>
          <a:p>
            <a:endParaRPr lang="en-US" dirty="0"/>
          </a:p>
          <a:p>
            <a:r>
              <a:rPr lang="en-US" dirty="0" smtClean="0"/>
              <a:t>// </a:t>
            </a:r>
            <a:r>
              <a:rPr lang="en-US" dirty="0"/>
              <a:t>Removing session data if(</a:t>
            </a:r>
            <a:r>
              <a:rPr lang="en-US" dirty="0" err="1"/>
              <a:t>isset</a:t>
            </a:r>
            <a:r>
              <a:rPr lang="en-US" dirty="0"/>
              <a:t>($_SESSION["</a:t>
            </a:r>
            <a:r>
              <a:rPr lang="en-US" dirty="0" err="1"/>
              <a:t>lastname</a:t>
            </a:r>
            <a:r>
              <a:rPr lang="en-US" dirty="0" smtClean="0"/>
              <a:t>"]))</a:t>
            </a:r>
          </a:p>
          <a:p>
            <a:r>
              <a:rPr lang="en-US" dirty="0"/>
              <a:t>	</a:t>
            </a:r>
            <a:r>
              <a:rPr lang="en-US" dirty="0" smtClean="0"/>
              <a:t>{ </a:t>
            </a:r>
          </a:p>
          <a:p>
            <a:r>
              <a:rPr lang="en-US" dirty="0"/>
              <a:t>	</a:t>
            </a:r>
            <a:r>
              <a:rPr lang="en-US" dirty="0" smtClean="0"/>
              <a:t>unset</a:t>
            </a:r>
            <a:r>
              <a:rPr lang="en-US" dirty="0"/>
              <a:t>($_SESSION["</a:t>
            </a:r>
            <a:r>
              <a:rPr lang="en-US" dirty="0" err="1"/>
              <a:t>lastname</a:t>
            </a:r>
            <a:r>
              <a:rPr lang="en-US" dirty="0"/>
              <a:t>"]); </a:t>
            </a:r>
            <a:endParaRPr lang="en-US" dirty="0" smtClean="0"/>
          </a:p>
          <a:p>
            <a:r>
              <a:rPr lang="en-US" dirty="0"/>
              <a:t>	</a:t>
            </a:r>
            <a:r>
              <a:rPr lang="en-US" dirty="0" smtClean="0"/>
              <a:t>} </a:t>
            </a:r>
          </a:p>
          <a:p>
            <a:r>
              <a:rPr lang="en-US" dirty="0" smtClean="0"/>
              <a:t>?&gt;</a:t>
            </a:r>
            <a:endParaRPr lang="en-US" dirty="0"/>
          </a:p>
        </p:txBody>
      </p:sp>
      <p:sp>
        <p:nvSpPr>
          <p:cNvPr id="5" name="Rectangle 4"/>
          <p:cNvSpPr/>
          <p:nvPr/>
        </p:nvSpPr>
        <p:spPr>
          <a:xfrm>
            <a:off x="346364" y="4191000"/>
            <a:ext cx="1887568" cy="369332"/>
          </a:xfrm>
          <a:prstGeom prst="rect">
            <a:avLst/>
          </a:prstGeom>
        </p:spPr>
        <p:txBody>
          <a:bodyPr wrap="none">
            <a:spAutoFit/>
          </a:bodyPr>
          <a:lstStyle/>
          <a:p>
            <a:r>
              <a:rPr lang="en-US" dirty="0"/>
              <a:t>session_destroy();</a:t>
            </a:r>
          </a:p>
        </p:txBody>
      </p:sp>
    </p:spTree>
    <p:extLst>
      <p:ext uri="{BB962C8B-B14F-4D97-AF65-F5344CB8AC3E}">
        <p14:creationId xmlns:p14="http://schemas.microsoft.com/office/powerpoint/2010/main" val="29192518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1604927" cy="369332"/>
          </a:xfrm>
          <a:prstGeom prst="rect">
            <a:avLst/>
          </a:prstGeom>
          <a:noFill/>
        </p:spPr>
        <p:txBody>
          <a:bodyPr wrap="none" rtlCol="0">
            <a:spAutoFit/>
          </a:bodyPr>
          <a:lstStyle/>
          <a:p>
            <a:r>
              <a:rPr lang="en-US" dirty="0" smtClean="0"/>
              <a:t>String Function</a:t>
            </a:r>
            <a:endParaRPr lang="en-US" dirty="0"/>
          </a:p>
        </p:txBody>
      </p:sp>
      <p:sp>
        <p:nvSpPr>
          <p:cNvPr id="3" name="Rectangle 2"/>
          <p:cNvSpPr/>
          <p:nvPr/>
        </p:nvSpPr>
        <p:spPr>
          <a:xfrm>
            <a:off x="457200" y="914400"/>
            <a:ext cx="4572000" cy="1754326"/>
          </a:xfrm>
          <a:prstGeom prst="rect">
            <a:avLst/>
          </a:prstGeom>
        </p:spPr>
        <p:txBody>
          <a:bodyPr>
            <a:spAutoFit/>
          </a:bodyPr>
          <a:lstStyle/>
          <a:p>
            <a:r>
              <a:rPr lang="en-US" dirty="0"/>
              <a:t>&lt;?</a:t>
            </a:r>
            <a:r>
              <a:rPr lang="en-US" dirty="0" err="1"/>
              <a:t>php</a:t>
            </a:r>
            <a:endParaRPr lang="en-US" dirty="0"/>
          </a:p>
          <a:p>
            <a:endParaRPr lang="en-US" dirty="0"/>
          </a:p>
          <a:p>
            <a:r>
              <a:rPr lang="en-US" dirty="0"/>
              <a:t>echo </a:t>
            </a:r>
            <a:r>
              <a:rPr lang="en-US" dirty="0" err="1"/>
              <a:t>strlen</a:t>
            </a:r>
            <a:r>
              <a:rPr lang="en-US" dirty="0"/>
              <a:t>(“Welcome to </a:t>
            </a:r>
            <a:r>
              <a:rPr lang="en-US" dirty="0" err="1" smtClean="0"/>
              <a:t>Parishkar</a:t>
            </a:r>
            <a:r>
              <a:rPr lang="en-US" dirty="0" smtClean="0"/>
              <a:t>”);</a:t>
            </a:r>
          </a:p>
          <a:p>
            <a:r>
              <a:rPr lang="en-US" dirty="0" smtClean="0"/>
              <a:t>//</a:t>
            </a:r>
            <a:r>
              <a:rPr lang="en-US" dirty="0"/>
              <a:t>will return the length of given string</a:t>
            </a:r>
          </a:p>
          <a:p>
            <a:endParaRPr lang="en-US" dirty="0"/>
          </a:p>
          <a:p>
            <a:r>
              <a:rPr lang="en-US" dirty="0"/>
              <a:t>?&gt;</a:t>
            </a:r>
          </a:p>
        </p:txBody>
      </p:sp>
      <p:sp>
        <p:nvSpPr>
          <p:cNvPr id="4" name="Rectangle 3"/>
          <p:cNvSpPr/>
          <p:nvPr/>
        </p:nvSpPr>
        <p:spPr>
          <a:xfrm>
            <a:off x="325582" y="3048000"/>
            <a:ext cx="8285018" cy="1754326"/>
          </a:xfrm>
          <a:prstGeom prst="rect">
            <a:avLst/>
          </a:prstGeom>
        </p:spPr>
        <p:txBody>
          <a:bodyPr wrap="square">
            <a:spAutoFit/>
          </a:bodyPr>
          <a:lstStyle/>
          <a:p>
            <a:r>
              <a:rPr lang="en-US" dirty="0"/>
              <a:t>&lt;?</a:t>
            </a:r>
            <a:r>
              <a:rPr lang="en-US" dirty="0" err="1"/>
              <a:t>php</a:t>
            </a:r>
            <a:endParaRPr lang="en-US" dirty="0"/>
          </a:p>
          <a:p>
            <a:endParaRPr lang="en-US" dirty="0"/>
          </a:p>
          <a:p>
            <a:r>
              <a:rPr lang="en-US" dirty="0"/>
              <a:t>echo </a:t>
            </a:r>
            <a:r>
              <a:rPr lang="en-US" dirty="0" err="1"/>
              <a:t>str_word_count</a:t>
            </a:r>
            <a:r>
              <a:rPr lang="en-US" dirty="0"/>
              <a:t>(“Welcome to </a:t>
            </a:r>
            <a:r>
              <a:rPr lang="en-US" dirty="0" err="1"/>
              <a:t>Parishkar</a:t>
            </a:r>
            <a:r>
              <a:rPr lang="en-US" dirty="0" smtClean="0"/>
              <a:t>”);</a:t>
            </a:r>
          </a:p>
          <a:p>
            <a:r>
              <a:rPr lang="en-US" dirty="0"/>
              <a:t>/</a:t>
            </a:r>
            <a:r>
              <a:rPr lang="en-US" dirty="0" smtClean="0"/>
              <a:t>/</a:t>
            </a:r>
            <a:r>
              <a:rPr lang="en-US" dirty="0"/>
              <a:t>will return the number of words in a string</a:t>
            </a:r>
          </a:p>
          <a:p>
            <a:endParaRPr lang="en-US" dirty="0"/>
          </a:p>
          <a:p>
            <a:r>
              <a:rPr lang="en-US" dirty="0"/>
              <a:t>?&gt;</a:t>
            </a:r>
          </a:p>
        </p:txBody>
      </p:sp>
    </p:spTree>
    <p:extLst>
      <p:ext uri="{BB962C8B-B14F-4D97-AF65-F5344CB8AC3E}">
        <p14:creationId xmlns:p14="http://schemas.microsoft.com/office/powerpoint/2010/main" val="87844103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229600" cy="1754326"/>
          </a:xfrm>
          <a:prstGeom prst="rect">
            <a:avLst/>
          </a:prstGeom>
        </p:spPr>
        <p:txBody>
          <a:bodyPr wrap="square">
            <a:spAutoFit/>
          </a:bodyPr>
          <a:lstStyle/>
          <a:p>
            <a:r>
              <a:rPr lang="en-US" dirty="0"/>
              <a:t>&lt;?</a:t>
            </a:r>
            <a:r>
              <a:rPr lang="en-US" dirty="0" err="1"/>
              <a:t>php</a:t>
            </a:r>
            <a:endParaRPr lang="en-US" dirty="0"/>
          </a:p>
          <a:p>
            <a:endParaRPr lang="en-US" dirty="0"/>
          </a:p>
          <a:p>
            <a:r>
              <a:rPr lang="en-US" dirty="0"/>
              <a:t>echo </a:t>
            </a:r>
            <a:r>
              <a:rPr lang="en-US" dirty="0" err="1"/>
              <a:t>strrev</a:t>
            </a:r>
            <a:r>
              <a:rPr lang="en-US" dirty="0"/>
              <a:t>(“Welcome to </a:t>
            </a:r>
            <a:r>
              <a:rPr lang="en-US" dirty="0" err="1"/>
              <a:t>Parishkar</a:t>
            </a:r>
            <a:r>
              <a:rPr lang="en-US" dirty="0" smtClean="0"/>
              <a:t>”);</a:t>
            </a:r>
          </a:p>
          <a:p>
            <a:r>
              <a:rPr lang="en-US" dirty="0" smtClean="0"/>
              <a:t>// </a:t>
            </a:r>
            <a:r>
              <a:rPr lang="en-US" dirty="0"/>
              <a:t>will return the string starting from the end</a:t>
            </a:r>
          </a:p>
          <a:p>
            <a:endParaRPr lang="en-US" dirty="0"/>
          </a:p>
          <a:p>
            <a:r>
              <a:rPr lang="en-US" dirty="0"/>
              <a:t>?&gt;</a:t>
            </a:r>
          </a:p>
        </p:txBody>
      </p:sp>
      <p:sp>
        <p:nvSpPr>
          <p:cNvPr id="3" name="Rectangle 2"/>
          <p:cNvSpPr/>
          <p:nvPr/>
        </p:nvSpPr>
        <p:spPr>
          <a:xfrm>
            <a:off x="152400" y="2551837"/>
            <a:ext cx="8229600" cy="1477328"/>
          </a:xfrm>
          <a:prstGeom prst="rect">
            <a:avLst/>
          </a:prstGeom>
        </p:spPr>
        <p:txBody>
          <a:bodyPr wrap="square">
            <a:spAutoFit/>
          </a:bodyPr>
          <a:lstStyle/>
          <a:p>
            <a:r>
              <a:rPr lang="en-US" dirty="0"/>
              <a:t>&lt;?</a:t>
            </a:r>
            <a:r>
              <a:rPr lang="en-US" dirty="0" err="1"/>
              <a:t>php</a:t>
            </a:r>
            <a:endParaRPr lang="en-US" dirty="0"/>
          </a:p>
          <a:p>
            <a:endParaRPr lang="en-US" dirty="0"/>
          </a:p>
          <a:p>
            <a:r>
              <a:rPr lang="en-US" dirty="0"/>
              <a:t>echo </a:t>
            </a:r>
            <a:r>
              <a:rPr lang="en-US" dirty="0" err="1"/>
              <a:t>strpos</a:t>
            </a:r>
            <a:r>
              <a:rPr lang="en-US" dirty="0"/>
              <a:t>(“Welcome to </a:t>
            </a:r>
            <a:r>
              <a:rPr lang="en-US" dirty="0" err="1"/>
              <a:t>Parishkar</a:t>
            </a:r>
            <a:r>
              <a:rPr lang="en-US" dirty="0" smtClean="0"/>
              <a:t>”,” </a:t>
            </a:r>
            <a:r>
              <a:rPr lang="en-US" dirty="0" err="1"/>
              <a:t>Parishkar</a:t>
            </a:r>
            <a:r>
              <a:rPr lang="en-US" dirty="0" smtClean="0"/>
              <a:t>”);</a:t>
            </a:r>
            <a:endParaRPr lang="en-US" dirty="0"/>
          </a:p>
          <a:p>
            <a:endParaRPr lang="en-US" dirty="0"/>
          </a:p>
          <a:p>
            <a:r>
              <a:rPr lang="en-US" dirty="0"/>
              <a:t>?&gt;</a:t>
            </a:r>
          </a:p>
        </p:txBody>
      </p:sp>
    </p:spTree>
    <p:extLst>
      <p:ext uri="{BB962C8B-B14F-4D97-AF65-F5344CB8AC3E}">
        <p14:creationId xmlns:p14="http://schemas.microsoft.com/office/powerpoint/2010/main" val="34346135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2013"/>
            <a:ext cx="8534400" cy="1477328"/>
          </a:xfrm>
          <a:prstGeom prst="rect">
            <a:avLst/>
          </a:prstGeom>
        </p:spPr>
        <p:txBody>
          <a:bodyPr wrap="square">
            <a:spAutoFit/>
          </a:bodyPr>
          <a:lstStyle/>
          <a:p>
            <a:r>
              <a:rPr lang="en-US" dirty="0"/>
              <a:t>&lt;?</a:t>
            </a:r>
            <a:r>
              <a:rPr lang="en-US" dirty="0" err="1"/>
              <a:t>php</a:t>
            </a:r>
            <a:endParaRPr lang="en-US" dirty="0"/>
          </a:p>
          <a:p>
            <a:endParaRPr lang="en-US" dirty="0"/>
          </a:p>
          <a:p>
            <a:r>
              <a:rPr lang="en-US" dirty="0"/>
              <a:t>echo </a:t>
            </a:r>
            <a:r>
              <a:rPr lang="en-US" dirty="0" err="1"/>
              <a:t>str_replace</a:t>
            </a:r>
            <a:r>
              <a:rPr lang="en-US" dirty="0" smtClean="0"/>
              <a:t>(“</a:t>
            </a:r>
            <a:r>
              <a:rPr lang="en-US" dirty="0" err="1"/>
              <a:t>Parishkar</a:t>
            </a:r>
            <a:r>
              <a:rPr lang="en-US" dirty="0" smtClean="0"/>
              <a:t>”, </a:t>
            </a:r>
            <a:r>
              <a:rPr lang="en-US" dirty="0"/>
              <a:t>“the programming world”, “Welcome to </a:t>
            </a:r>
            <a:r>
              <a:rPr lang="en-US" dirty="0" err="1"/>
              <a:t>Parishkar</a:t>
            </a:r>
            <a:r>
              <a:rPr lang="en-US" dirty="0" smtClean="0"/>
              <a:t>”);</a:t>
            </a:r>
            <a:endParaRPr lang="en-US" dirty="0"/>
          </a:p>
          <a:p>
            <a:endParaRPr lang="en-US" dirty="0"/>
          </a:p>
          <a:p>
            <a:r>
              <a:rPr lang="en-US" dirty="0"/>
              <a:t>?&gt;</a:t>
            </a:r>
          </a:p>
        </p:txBody>
      </p:sp>
      <p:sp>
        <p:nvSpPr>
          <p:cNvPr id="3" name="Rectangle 2"/>
          <p:cNvSpPr/>
          <p:nvPr/>
        </p:nvSpPr>
        <p:spPr>
          <a:xfrm>
            <a:off x="304800" y="2362200"/>
            <a:ext cx="7315200" cy="1477328"/>
          </a:xfrm>
          <a:prstGeom prst="rect">
            <a:avLst/>
          </a:prstGeom>
        </p:spPr>
        <p:txBody>
          <a:bodyPr wrap="square">
            <a:spAutoFit/>
          </a:bodyPr>
          <a:lstStyle/>
          <a:p>
            <a:r>
              <a:rPr lang="en-US" dirty="0"/>
              <a:t>&lt;?</a:t>
            </a:r>
            <a:r>
              <a:rPr lang="en-US" dirty="0" err="1"/>
              <a:t>php</a:t>
            </a:r>
            <a:endParaRPr lang="en-US" dirty="0"/>
          </a:p>
          <a:p>
            <a:endParaRPr lang="en-US" dirty="0"/>
          </a:p>
          <a:p>
            <a:r>
              <a:rPr lang="en-US" dirty="0"/>
              <a:t>echo </a:t>
            </a:r>
            <a:r>
              <a:rPr lang="en-US" dirty="0" err="1"/>
              <a:t>ucwords</a:t>
            </a:r>
            <a:r>
              <a:rPr lang="en-US" dirty="0"/>
              <a:t>(“welcome to the </a:t>
            </a:r>
            <a:r>
              <a:rPr lang="en-US" dirty="0" err="1"/>
              <a:t>php</a:t>
            </a:r>
            <a:r>
              <a:rPr lang="en-US" dirty="0"/>
              <a:t> world”);</a:t>
            </a:r>
          </a:p>
          <a:p>
            <a:endParaRPr lang="en-US" dirty="0"/>
          </a:p>
          <a:p>
            <a:r>
              <a:rPr lang="en-US" dirty="0"/>
              <a:t>?&gt;</a:t>
            </a:r>
          </a:p>
        </p:txBody>
      </p:sp>
      <p:sp>
        <p:nvSpPr>
          <p:cNvPr id="4" name="Rectangle 3"/>
          <p:cNvSpPr/>
          <p:nvPr/>
        </p:nvSpPr>
        <p:spPr>
          <a:xfrm>
            <a:off x="304800" y="4495800"/>
            <a:ext cx="8001000" cy="1754326"/>
          </a:xfrm>
          <a:prstGeom prst="rect">
            <a:avLst/>
          </a:prstGeom>
        </p:spPr>
        <p:txBody>
          <a:bodyPr wrap="square">
            <a:spAutoFit/>
          </a:bodyPr>
          <a:lstStyle/>
          <a:p>
            <a:r>
              <a:rPr lang="en-US" dirty="0"/>
              <a:t>&lt;?</a:t>
            </a:r>
            <a:r>
              <a:rPr lang="en-US" dirty="0" err="1"/>
              <a:t>php</a:t>
            </a:r>
            <a:endParaRPr lang="en-US" dirty="0"/>
          </a:p>
          <a:p>
            <a:endParaRPr lang="en-US" dirty="0"/>
          </a:p>
          <a:p>
            <a:r>
              <a:rPr lang="en-US" dirty="0"/>
              <a:t>echo </a:t>
            </a:r>
            <a:r>
              <a:rPr lang="en-US" dirty="0" err="1"/>
              <a:t>strtoupper</a:t>
            </a:r>
            <a:r>
              <a:rPr lang="en-US" dirty="0"/>
              <a:t>(“welcome to </a:t>
            </a:r>
            <a:r>
              <a:rPr lang="en-US" dirty="0" err="1"/>
              <a:t>Parishkar</a:t>
            </a:r>
            <a:r>
              <a:rPr lang="en-US" dirty="0" smtClean="0"/>
              <a:t>”);</a:t>
            </a:r>
          </a:p>
          <a:p>
            <a:r>
              <a:rPr lang="en-US" dirty="0" smtClean="0"/>
              <a:t>// </a:t>
            </a:r>
            <a:r>
              <a:rPr lang="en-US" dirty="0"/>
              <a:t>It will convert all letters of string into uppercase</a:t>
            </a:r>
          </a:p>
          <a:p>
            <a:endParaRPr lang="en-US" dirty="0"/>
          </a:p>
          <a:p>
            <a:r>
              <a:rPr lang="en-US" dirty="0"/>
              <a:t>?&gt;</a:t>
            </a:r>
          </a:p>
        </p:txBody>
      </p:sp>
    </p:spTree>
    <p:extLst>
      <p:ext uri="{BB962C8B-B14F-4D97-AF65-F5344CB8AC3E}">
        <p14:creationId xmlns:p14="http://schemas.microsoft.com/office/powerpoint/2010/main" val="196553817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153400" cy="1477328"/>
          </a:xfrm>
          <a:prstGeom prst="rect">
            <a:avLst/>
          </a:prstGeom>
        </p:spPr>
        <p:txBody>
          <a:bodyPr wrap="square">
            <a:spAutoFit/>
          </a:bodyPr>
          <a:lstStyle/>
          <a:p>
            <a:r>
              <a:rPr lang="en-US" dirty="0"/>
              <a:t>&lt;?</a:t>
            </a:r>
            <a:r>
              <a:rPr lang="en-US" dirty="0" err="1"/>
              <a:t>php</a:t>
            </a:r>
            <a:endParaRPr lang="en-US" dirty="0"/>
          </a:p>
          <a:p>
            <a:endParaRPr lang="en-US" dirty="0"/>
          </a:p>
          <a:p>
            <a:r>
              <a:rPr lang="en-US" dirty="0"/>
              <a:t>echo </a:t>
            </a:r>
            <a:r>
              <a:rPr lang="en-US" dirty="0" err="1"/>
              <a:t>strtolower</a:t>
            </a:r>
            <a:r>
              <a:rPr lang="en-US" dirty="0"/>
              <a:t>(“WELCOME TO </a:t>
            </a:r>
            <a:r>
              <a:rPr lang="en-US" dirty="0" smtClean="0"/>
              <a:t>PARISHKAR”);</a:t>
            </a:r>
            <a:endParaRPr lang="en-US" dirty="0"/>
          </a:p>
          <a:p>
            <a:endParaRPr lang="en-US" dirty="0"/>
          </a:p>
          <a:p>
            <a:r>
              <a:rPr lang="en-US" dirty="0"/>
              <a:t>?&gt;</a:t>
            </a:r>
          </a:p>
        </p:txBody>
      </p:sp>
      <p:sp>
        <p:nvSpPr>
          <p:cNvPr id="3" name="Rectangle 2"/>
          <p:cNvSpPr/>
          <p:nvPr/>
        </p:nvSpPr>
        <p:spPr>
          <a:xfrm>
            <a:off x="318654" y="2133600"/>
            <a:ext cx="6310745" cy="1477328"/>
          </a:xfrm>
          <a:prstGeom prst="rect">
            <a:avLst/>
          </a:prstGeom>
        </p:spPr>
        <p:txBody>
          <a:bodyPr wrap="square">
            <a:spAutoFit/>
          </a:bodyPr>
          <a:lstStyle/>
          <a:p>
            <a:r>
              <a:rPr lang="en-US" dirty="0"/>
              <a:t>&lt;?</a:t>
            </a:r>
            <a:r>
              <a:rPr lang="en-US" dirty="0" err="1"/>
              <a:t>php</a:t>
            </a:r>
            <a:endParaRPr lang="en-US" dirty="0"/>
          </a:p>
          <a:p>
            <a:endParaRPr lang="en-US" dirty="0"/>
          </a:p>
          <a:p>
            <a:r>
              <a:rPr lang="en-US" dirty="0"/>
              <a:t>echo </a:t>
            </a:r>
            <a:r>
              <a:rPr lang="en-US" dirty="0" err="1"/>
              <a:t>str_repeat</a:t>
            </a:r>
            <a:r>
              <a:rPr lang="en-US" dirty="0"/>
              <a:t>(“=”,13);</a:t>
            </a:r>
          </a:p>
          <a:p>
            <a:endParaRPr lang="en-US" dirty="0"/>
          </a:p>
          <a:p>
            <a:r>
              <a:rPr lang="en-US" dirty="0"/>
              <a:t>?&gt;</a:t>
            </a:r>
          </a:p>
        </p:txBody>
      </p:sp>
    </p:spTree>
    <p:extLst>
      <p:ext uri="{BB962C8B-B14F-4D97-AF65-F5344CB8AC3E}">
        <p14:creationId xmlns:p14="http://schemas.microsoft.com/office/powerpoint/2010/main" val="295881155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38291"/>
            <a:ext cx="8153400" cy="6186309"/>
          </a:xfrm>
          <a:prstGeom prst="rect">
            <a:avLst/>
          </a:prstGeom>
        </p:spPr>
        <p:txBody>
          <a:bodyPr wrap="square">
            <a:spAutoFit/>
          </a:bodyPr>
          <a:lstStyle/>
          <a:p>
            <a:r>
              <a:rPr lang="en-US" dirty="0"/>
              <a:t>&lt;?</a:t>
            </a:r>
            <a:r>
              <a:rPr lang="en-US" dirty="0" err="1"/>
              <a:t>php</a:t>
            </a:r>
            <a:endParaRPr lang="en-US" dirty="0"/>
          </a:p>
          <a:p>
            <a:endParaRPr lang="en-US" dirty="0"/>
          </a:p>
          <a:p>
            <a:r>
              <a:rPr lang="en-US" dirty="0"/>
              <a:t>echo </a:t>
            </a:r>
            <a:r>
              <a:rPr lang="en-US" dirty="0" err="1"/>
              <a:t>strcmp</a:t>
            </a:r>
            <a:r>
              <a:rPr lang="en-US" dirty="0" smtClean="0"/>
              <a:t>(“</a:t>
            </a:r>
            <a:r>
              <a:rPr lang="en-US" dirty="0" err="1" smtClean="0"/>
              <a:t>Parishkar</a:t>
            </a:r>
            <a:r>
              <a:rPr lang="en-US" dirty="0" smtClean="0"/>
              <a:t>”,”PARISHKAR”);</a:t>
            </a:r>
            <a:endParaRPr lang="en-US" dirty="0"/>
          </a:p>
          <a:p>
            <a:endParaRPr lang="en-US" dirty="0"/>
          </a:p>
          <a:p>
            <a:r>
              <a:rPr lang="en-US" dirty="0"/>
              <a:t>echo “&lt;</a:t>
            </a:r>
            <a:r>
              <a:rPr lang="en-US" dirty="0" err="1"/>
              <a:t>br</a:t>
            </a:r>
            <a:r>
              <a:rPr lang="en-US" dirty="0"/>
              <a:t>&gt;”;</a:t>
            </a:r>
          </a:p>
          <a:p>
            <a:endParaRPr lang="en-US" dirty="0"/>
          </a:p>
          <a:p>
            <a:r>
              <a:rPr lang="en-US" dirty="0"/>
              <a:t>echo </a:t>
            </a:r>
            <a:r>
              <a:rPr lang="en-US" dirty="0" err="1"/>
              <a:t>strcmp</a:t>
            </a:r>
            <a:r>
              <a:rPr lang="en-US" dirty="0" smtClean="0"/>
              <a:t>(“</a:t>
            </a:r>
            <a:r>
              <a:rPr lang="en-US" dirty="0" err="1" smtClean="0"/>
              <a:t>parishkar</a:t>
            </a:r>
            <a:r>
              <a:rPr lang="en-US" dirty="0" smtClean="0"/>
              <a:t>”,”</a:t>
            </a:r>
            <a:r>
              <a:rPr lang="en-US" dirty="0"/>
              <a:t> </a:t>
            </a:r>
            <a:r>
              <a:rPr lang="en-US" dirty="0" err="1"/>
              <a:t>parishkar</a:t>
            </a:r>
            <a:r>
              <a:rPr lang="en-US" dirty="0" smtClean="0"/>
              <a:t>”);//</a:t>
            </a:r>
            <a:r>
              <a:rPr lang="en-US" dirty="0"/>
              <a:t>Both the strings are equal</a:t>
            </a:r>
          </a:p>
          <a:p>
            <a:endParaRPr lang="en-US" dirty="0"/>
          </a:p>
          <a:p>
            <a:r>
              <a:rPr lang="en-US" dirty="0"/>
              <a:t>echo “&lt;</a:t>
            </a:r>
            <a:r>
              <a:rPr lang="en-US" dirty="0" err="1"/>
              <a:t>br</a:t>
            </a:r>
            <a:r>
              <a:rPr lang="en-US" dirty="0"/>
              <a:t>&gt;”;</a:t>
            </a:r>
          </a:p>
          <a:p>
            <a:endParaRPr lang="en-US" dirty="0"/>
          </a:p>
          <a:p>
            <a:r>
              <a:rPr lang="en-US" dirty="0"/>
              <a:t>echo </a:t>
            </a:r>
            <a:r>
              <a:rPr lang="en-US" dirty="0" err="1"/>
              <a:t>strcmp</a:t>
            </a:r>
            <a:r>
              <a:rPr lang="en-US" dirty="0" smtClean="0"/>
              <a:t>(“</a:t>
            </a:r>
            <a:r>
              <a:rPr lang="en-US" dirty="0" err="1" smtClean="0"/>
              <a:t>Parishkar</a:t>
            </a:r>
            <a:r>
              <a:rPr lang="en-US" dirty="0" smtClean="0"/>
              <a:t>”,”PHP”);</a:t>
            </a:r>
            <a:endParaRPr lang="en-US" dirty="0"/>
          </a:p>
          <a:p>
            <a:endParaRPr lang="en-US" dirty="0"/>
          </a:p>
          <a:p>
            <a:r>
              <a:rPr lang="en-US" dirty="0"/>
              <a:t>echo “&lt;</a:t>
            </a:r>
            <a:r>
              <a:rPr lang="en-US" dirty="0" err="1"/>
              <a:t>br</a:t>
            </a:r>
            <a:r>
              <a:rPr lang="en-US" dirty="0"/>
              <a:t>&gt;”;</a:t>
            </a:r>
          </a:p>
          <a:p>
            <a:endParaRPr lang="en-US" dirty="0"/>
          </a:p>
          <a:p>
            <a:r>
              <a:rPr lang="en-US" dirty="0"/>
              <a:t>echo </a:t>
            </a:r>
            <a:r>
              <a:rPr lang="en-US" dirty="0" err="1"/>
              <a:t>strcmp</a:t>
            </a:r>
            <a:r>
              <a:rPr lang="en-US" dirty="0"/>
              <a:t>(“</a:t>
            </a:r>
            <a:r>
              <a:rPr lang="en-US" dirty="0" err="1"/>
              <a:t>a”,”b</a:t>
            </a:r>
            <a:r>
              <a:rPr lang="en-US" dirty="0"/>
              <a:t>”);//compares alphabetically</a:t>
            </a:r>
          </a:p>
          <a:p>
            <a:endParaRPr lang="en-US" dirty="0"/>
          </a:p>
          <a:p>
            <a:r>
              <a:rPr lang="en-US" dirty="0"/>
              <a:t>echo “&lt;</a:t>
            </a:r>
            <a:r>
              <a:rPr lang="en-US" dirty="0" err="1"/>
              <a:t>br</a:t>
            </a:r>
            <a:r>
              <a:rPr lang="en-US" dirty="0"/>
              <a:t>&gt;”;</a:t>
            </a:r>
          </a:p>
          <a:p>
            <a:endParaRPr lang="en-US" dirty="0"/>
          </a:p>
          <a:p>
            <a:r>
              <a:rPr lang="en-US" dirty="0"/>
              <a:t>echo </a:t>
            </a:r>
            <a:r>
              <a:rPr lang="en-US" dirty="0" err="1"/>
              <a:t>strcmp</a:t>
            </a:r>
            <a:r>
              <a:rPr lang="en-US" dirty="0"/>
              <a:t>(“</a:t>
            </a:r>
            <a:r>
              <a:rPr lang="en-US" dirty="0" err="1"/>
              <a:t>abb</a:t>
            </a:r>
            <a:r>
              <a:rPr lang="en-US" dirty="0"/>
              <a:t> baa”,”</a:t>
            </a:r>
            <a:r>
              <a:rPr lang="en-US" dirty="0" err="1"/>
              <a:t>abb</a:t>
            </a:r>
            <a:r>
              <a:rPr lang="en-US" dirty="0"/>
              <a:t> baa </a:t>
            </a:r>
            <a:r>
              <a:rPr lang="en-US" dirty="0" err="1"/>
              <a:t>caa</a:t>
            </a:r>
            <a:r>
              <a:rPr lang="en-US" dirty="0"/>
              <a:t>”);//compares both strings and returns the result in terms of number of characters.</a:t>
            </a:r>
          </a:p>
          <a:p>
            <a:endParaRPr lang="en-US" dirty="0"/>
          </a:p>
          <a:p>
            <a:r>
              <a:rPr lang="en-US" dirty="0"/>
              <a:t>?&gt;</a:t>
            </a:r>
          </a:p>
        </p:txBody>
      </p:sp>
    </p:spTree>
    <p:extLst>
      <p:ext uri="{BB962C8B-B14F-4D97-AF65-F5344CB8AC3E}">
        <p14:creationId xmlns:p14="http://schemas.microsoft.com/office/powerpoint/2010/main" val="179350984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8610600" cy="2031325"/>
          </a:xfrm>
          <a:prstGeom prst="rect">
            <a:avLst/>
          </a:prstGeom>
        </p:spPr>
        <p:txBody>
          <a:bodyPr wrap="square">
            <a:spAutoFit/>
          </a:bodyPr>
          <a:lstStyle/>
          <a:p>
            <a:r>
              <a:rPr lang="en-US" dirty="0"/>
              <a:t>&lt;?</a:t>
            </a:r>
            <a:r>
              <a:rPr lang="en-US" dirty="0" err="1"/>
              <a:t>php</a:t>
            </a:r>
            <a:endParaRPr lang="en-US" dirty="0"/>
          </a:p>
          <a:p>
            <a:endParaRPr lang="en-US" dirty="0"/>
          </a:p>
          <a:p>
            <a:r>
              <a:rPr lang="en-US" dirty="0"/>
              <a:t>echo </a:t>
            </a:r>
            <a:r>
              <a:rPr lang="en-US" dirty="0" err="1"/>
              <a:t>substr</a:t>
            </a:r>
            <a:r>
              <a:rPr lang="en-US" dirty="0"/>
              <a:t>(“Welcome to </a:t>
            </a:r>
            <a:r>
              <a:rPr lang="en-US" dirty="0" smtClean="0"/>
              <a:t>Parishkar”,</a:t>
            </a:r>
            <a:r>
              <a:rPr lang="en-US" dirty="0"/>
              <a:t>6).”&lt;</a:t>
            </a:r>
            <a:r>
              <a:rPr lang="en-US" dirty="0" err="1"/>
              <a:t>br</a:t>
            </a:r>
            <a:r>
              <a:rPr lang="en-US" dirty="0"/>
              <a:t>&gt;”;</a:t>
            </a:r>
          </a:p>
          <a:p>
            <a:endParaRPr lang="en-US" dirty="0"/>
          </a:p>
          <a:p>
            <a:r>
              <a:rPr lang="en-US" dirty="0"/>
              <a:t>echo </a:t>
            </a:r>
            <a:r>
              <a:rPr lang="en-US" dirty="0" err="1"/>
              <a:t>substr</a:t>
            </a:r>
            <a:r>
              <a:rPr lang="en-US" dirty="0"/>
              <a:t>(“Welcome to </a:t>
            </a:r>
            <a:r>
              <a:rPr lang="en-US" dirty="0" smtClean="0"/>
              <a:t>Parishkar”,</a:t>
            </a:r>
            <a:r>
              <a:rPr lang="en-US" dirty="0"/>
              <a:t>0,10).”&lt;</a:t>
            </a:r>
            <a:r>
              <a:rPr lang="en-US" dirty="0" err="1"/>
              <a:t>br</a:t>
            </a:r>
            <a:r>
              <a:rPr lang="en-US" dirty="0"/>
              <a:t>&gt;”;</a:t>
            </a:r>
          </a:p>
          <a:p>
            <a:endParaRPr lang="en-US" dirty="0"/>
          </a:p>
          <a:p>
            <a:r>
              <a:rPr lang="en-US" dirty="0"/>
              <a:t>?&gt;</a:t>
            </a:r>
          </a:p>
        </p:txBody>
      </p:sp>
      <p:sp>
        <p:nvSpPr>
          <p:cNvPr id="3" name="Rectangle 2"/>
          <p:cNvSpPr/>
          <p:nvPr/>
        </p:nvSpPr>
        <p:spPr>
          <a:xfrm>
            <a:off x="533400" y="3581400"/>
            <a:ext cx="4572000" cy="1477328"/>
          </a:xfrm>
          <a:prstGeom prst="rect">
            <a:avLst/>
          </a:prstGeom>
        </p:spPr>
        <p:txBody>
          <a:bodyPr>
            <a:spAutoFit/>
          </a:bodyPr>
          <a:lstStyle/>
          <a:p>
            <a:r>
              <a:rPr lang="en-US" dirty="0"/>
              <a:t>&lt;?</a:t>
            </a:r>
            <a:r>
              <a:rPr lang="en-US" dirty="0" err="1"/>
              <a:t>php</a:t>
            </a:r>
            <a:endParaRPr lang="en-US" dirty="0"/>
          </a:p>
          <a:p>
            <a:r>
              <a:rPr lang="en-US" dirty="0"/>
              <a:t>$</a:t>
            </a:r>
            <a:r>
              <a:rPr lang="en-US" dirty="0" err="1"/>
              <a:t>str</a:t>
            </a:r>
            <a:r>
              <a:rPr lang="en-US" dirty="0"/>
              <a:t> = “</a:t>
            </a:r>
            <a:r>
              <a:rPr lang="en-US" dirty="0" err="1"/>
              <a:t>Wordpess</a:t>
            </a:r>
            <a:r>
              <a:rPr lang="en-US" dirty="0"/>
              <a:t> Hosting”;</a:t>
            </a:r>
          </a:p>
          <a:p>
            <a:r>
              <a:rPr lang="en-US" dirty="0"/>
              <a:t>echo $</a:t>
            </a:r>
            <a:r>
              <a:rPr lang="en-US" dirty="0" err="1"/>
              <a:t>str</a:t>
            </a:r>
            <a:r>
              <a:rPr lang="en-US" dirty="0"/>
              <a:t> . “&lt;</a:t>
            </a:r>
            <a:r>
              <a:rPr lang="en-US" dirty="0" err="1"/>
              <a:t>br</a:t>
            </a:r>
            <a:r>
              <a:rPr lang="en-US" dirty="0"/>
              <a:t>&gt;”;</a:t>
            </a:r>
          </a:p>
          <a:p>
            <a:r>
              <a:rPr lang="en-US" dirty="0"/>
              <a:t>echo trim(“$</a:t>
            </a:r>
            <a:r>
              <a:rPr lang="en-US" dirty="0" err="1"/>
              <a:t>str</a:t>
            </a:r>
            <a:r>
              <a:rPr lang="en-US" dirty="0"/>
              <a:t>”,”Wording”);</a:t>
            </a:r>
          </a:p>
          <a:p>
            <a:r>
              <a:rPr lang="en-US" dirty="0"/>
              <a:t>?&gt;</a:t>
            </a:r>
          </a:p>
        </p:txBody>
      </p:sp>
    </p:spTree>
    <p:extLst>
      <p:ext uri="{BB962C8B-B14F-4D97-AF65-F5344CB8AC3E}">
        <p14:creationId xmlns:p14="http://schemas.microsoft.com/office/powerpoint/2010/main" val="4030378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1093</TotalTime>
  <Words>10463</Words>
  <Application>Microsoft Office PowerPoint</Application>
  <PresentationFormat>On-screen Show (4:3)</PresentationFormat>
  <Paragraphs>2002</Paragraphs>
  <Slides>136</Slides>
  <Notes>0</Notes>
  <HiddenSlides>0</HiddenSlides>
  <MMClips>0</MMClips>
  <ScaleCrop>false</ScaleCrop>
  <HeadingPairs>
    <vt:vector size="4" baseType="variant">
      <vt:variant>
        <vt:lpstr>Theme</vt:lpstr>
      </vt:variant>
      <vt:variant>
        <vt:i4>1</vt:i4>
      </vt:variant>
      <vt:variant>
        <vt:lpstr>Slide Titles</vt:lpstr>
      </vt:variant>
      <vt:variant>
        <vt:i4>136</vt:i4>
      </vt:variant>
    </vt:vector>
  </HeadingPairs>
  <TitlesOfParts>
    <vt:vector size="13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Sharma</dc:creator>
  <cp:lastModifiedBy>Sanjay Sharma</cp:lastModifiedBy>
  <cp:revision>182</cp:revision>
  <dcterms:created xsi:type="dcterms:W3CDTF">2019-06-26T13:43:19Z</dcterms:created>
  <dcterms:modified xsi:type="dcterms:W3CDTF">2019-12-06T02:46:44Z</dcterms:modified>
</cp:coreProperties>
</file>