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1" r:id="rId7"/>
    <p:sldId id="262" r:id="rId8"/>
    <p:sldId id="269" r:id="rId9"/>
    <p:sldId id="270" r:id="rId10"/>
    <p:sldId id="273" r:id="rId11"/>
    <p:sldId id="268" r:id="rId12"/>
    <p:sldId id="272" r:id="rId13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-1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-1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-1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-1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UOS Stephenson" pitchFamily="-12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UOS Stephenson" pitchFamily="-12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UOS Stephenson" pitchFamily="-12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UOS Stephenson" pitchFamily="-12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UOS Stephenson" pitchFamily="-1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F623066-352E-8F55-A645-D7ADAB98CD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8229600" cy="1828800"/>
          </a:xfrm>
        </p:spPr>
        <p:txBody>
          <a:bodyPr anchor="ctr"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IN" altLang="en-US" noProof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AEC8238-E3D2-EB76-C8E4-AC3434A82A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876800"/>
            <a:ext cx="8229600" cy="10668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IN" altLang="en-US" noProof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498B829-9B10-0ACE-DD84-E3DE7F1C5C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152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7C58A6F-2F94-4756-BC42-580719B2F487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id="{014220D1-0C98-548B-BE47-DC8FD2C0E4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3FF1D84-4022-45A0-A632-860B733AE7AA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4115" name="Rectangle 19">
            <a:extLst>
              <a:ext uri="{FF2B5EF4-FFF2-40B4-BE49-F238E27FC236}">
                <a16:creationId xmlns:a16="http://schemas.microsoft.com/office/drawing/2014/main" id="{FA7B95CF-AF76-6815-AA2F-831FBE813B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© The University of Sheffield</a:t>
            </a:r>
          </a:p>
        </p:txBody>
      </p:sp>
      <p:pic>
        <p:nvPicPr>
          <p:cNvPr id="4122" name="Picture 26">
            <a:extLst>
              <a:ext uri="{FF2B5EF4-FFF2-40B4-BE49-F238E27FC236}">
                <a16:creationId xmlns:a16="http://schemas.microsoft.com/office/drawing/2014/main" id="{97B221D6-6F9F-DE8B-9CC7-F188E367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2419350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2CEE-F37E-FD34-04DA-2466193D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F8594-F7F2-A646-62DC-ADB8D36B1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446B-9E48-233A-3D0B-88F6BE97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BCA482-D5F0-40A7-B362-1A94C9E5D2D7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FD80-0838-D8E6-471D-02E92EDD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7958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E6296-E130-9DA3-93A6-B78D934CB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371600"/>
            <a:ext cx="2057400" cy="4724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4ADDD-DFA7-DAB3-B51C-A0617609D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371600"/>
            <a:ext cx="6019800" cy="4724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76D6-2A2B-87E3-DC9D-61183C81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B6CFD4-FD97-45CA-A942-B883E8C0311E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66D0-014C-19BB-2E6B-FC4AD9E9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220396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2C34-801D-F93B-1AC9-681909C7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16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1C022-6741-CE4F-4363-D2927517D3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2362200"/>
            <a:ext cx="40386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758C-EE50-FAFB-D620-3CD54C8EC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40386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FE20C-17D0-B4BE-2BEB-92F794BA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914400" cy="304800"/>
          </a:xfrm>
        </p:spPr>
        <p:txBody>
          <a:bodyPr/>
          <a:lstStyle>
            <a:lvl1pPr>
              <a:defRPr/>
            </a:lvl1pPr>
          </a:lstStyle>
          <a:p>
            <a:fld id="{8FC5335D-74B3-40D7-B8C5-B20300C950C7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D2F0-B59E-2FCA-3637-93402930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5181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IN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280759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550E-F5CA-5FB4-9582-79E6FB0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7C16-7BB9-660C-52E5-84BE5BB1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CD872-FF03-B8E5-7559-E44D840B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BAF16-FC4E-4F63-AA9C-A11ED3A8198C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AAC5-AE39-C566-F012-9696E006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9418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54C4-3591-AF78-3E4C-F15AE1E5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6908E-0DD5-6650-FB4F-08C802B58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F4B8-C3C9-01A2-C6CF-668E9C8F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276E38-926B-4496-8A91-41FFFC91156F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94A1-EEAB-860D-5350-5ADB62F2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39877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0F58-6D7D-BFC9-3348-1CA3D926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8674-8702-299E-4F8E-BBDF0A84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40386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436EF-5A57-432F-AFCF-0F7755CE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40386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BDC53-DA8F-14AD-3C61-2AE47210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6B67D4-2A39-4C0D-910F-D30FC52E1466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A385-4D9C-1157-7408-EB5DCBBC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372990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7B48-606F-2F3A-93D6-927EE1AD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5A7D-C642-F7BF-61A4-B1AE43A88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5947F-A52F-4A1A-76CB-95DE26A4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8BD8C-4DEA-21CE-62D1-46AFCF685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40978-2DC6-CC9B-5AA8-9E8B5357D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AC8F0-4FC7-1E5D-EB75-CB7A4765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A58B62-6512-4A7F-81E0-7D3BEBDD73B1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11E27-725D-14FD-35BA-097DCAC1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191446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9CF-6200-4CD7-E726-61093F7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DCBB1-C1E8-99AB-B3E4-93C777E5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543CA4-8C6D-4B47-B3EB-22D9AEE2CFE8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0763F-688C-BEF1-06B5-6AC7F841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109132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242F1-2294-DDD0-EED5-9E953C13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9661B-F85B-4F1F-AF75-2AAB224984A0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37033-F143-F884-1D96-158BB4A7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303461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44F0-15B1-5ECA-1317-1113237B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E15A-B01E-3302-9F78-E464ED32F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0DFF7-B2F5-F084-566A-049D16F73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4D1E-974B-1E91-0C63-8F95A806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10258-FEFC-4B0C-AD9D-44BBDFC74596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2205E-CA92-4837-9725-B0B9D7C0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295420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01F-0F4D-2385-A5AC-EF78DFF2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71374-36B0-2352-9B8E-1DD5D3B60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2F276-AE6A-4CD1-37EF-8BF277DCD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A7455-9A2D-79FF-16F5-C557ADF7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E1E197-FB0A-4A3B-8624-E94EE6A26E4A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DC1A2-9EFE-234F-3E17-BA928A7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14858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2F02C2-3D02-B7B4-F05B-80C50DE3B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3716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7AD77F-3706-64C3-95B7-70C91603F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62200"/>
            <a:ext cx="8229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BA7AFFB9-8236-6C08-8E5C-33F6E4FC95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fld id="{E0CF29F1-48B0-4061-ADFA-3D588846E863}" type="datetime1">
              <a:rPr lang="en-IN" altLang="en-US"/>
              <a:pPr/>
              <a:t>04/09/23</a:t>
            </a:fld>
            <a:endParaRPr lang="en-IN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EFCAAE3E-BA20-2B3C-31C4-2C0F49D030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IN" altLang="en-US"/>
              <a:t>© The University of Sheffield</a:t>
            </a:r>
          </a:p>
        </p:txBody>
      </p:sp>
      <p:pic>
        <p:nvPicPr>
          <p:cNvPr id="1055" name="Picture 31">
            <a:extLst>
              <a:ext uri="{FF2B5EF4-FFF2-40B4-BE49-F238E27FC236}">
                <a16:creationId xmlns:a16="http://schemas.microsoft.com/office/drawing/2014/main" id="{84747790-6A51-AA36-AC24-4FD49F7C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2419350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UOS Stephenson" pitchFamily="-128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Font typeface="TUOS Stephenson" pitchFamily="-128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UOS Stephenson" pitchFamily="-128" charset="0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Font typeface="TUOS Stephenson" pitchFamily="-128" charset="0"/>
        <a:buChar char="•"/>
        <a:defRPr sz="9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C952-4361-3090-186A-6BDC88161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8229600" cy="2054192"/>
          </a:xfrm>
        </p:spPr>
        <p:txBody>
          <a:bodyPr/>
          <a:lstStyle/>
          <a:p>
            <a:r>
              <a:rPr lang="en-IN" b="1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Build an Alexa skill for Amazon Echo</a:t>
            </a:r>
            <a:br>
              <a:rPr lang="en-IN" b="1" i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IN" sz="4400" b="1" i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Gym Buddy</a:t>
            </a:r>
            <a:endParaRPr lang="en-IN" b="1" i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62B82-1E4B-79FA-3A28-735DDF6DF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81" y="4876800"/>
            <a:ext cx="8617819" cy="1066800"/>
          </a:xfrm>
        </p:spPr>
        <p:txBody>
          <a:bodyPr/>
          <a:lstStyle/>
          <a:p>
            <a:pPr algn="r"/>
            <a:r>
              <a:rPr lang="en-IN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							</a:t>
            </a:r>
            <a:r>
              <a:rPr lang="en-IN" sz="14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By</a:t>
            </a:r>
            <a:br>
              <a:rPr lang="en-IN" sz="18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</a:br>
            <a:r>
              <a:rPr lang="en-IN" sz="18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                  </a:t>
            </a:r>
            <a:r>
              <a:rPr lang="en-IN" sz="16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Sanjaykumar Ramachandran</a:t>
            </a:r>
            <a:endParaRPr lang="en-IN" sz="2800" b="1" i="1" dirty="0"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9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D694-ED26-D543-BC99-49E048C2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886" y="248838"/>
            <a:ext cx="5520088" cy="762000"/>
          </a:xfrm>
        </p:spPr>
        <p:txBody>
          <a:bodyPr/>
          <a:lstStyle/>
          <a:p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Available</a:t>
            </a:r>
            <a:r>
              <a:rPr lang="en-US" sz="4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options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93AB29-D8C1-4D4E-AC50-E2C81BD94B2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1382" y="1203158"/>
          <a:ext cx="8691612" cy="535004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39452">
                  <a:extLst>
                    <a:ext uri="{9D8B030D-6E8A-4147-A177-3AD203B41FA5}">
                      <a16:colId xmlns:a16="http://schemas.microsoft.com/office/drawing/2014/main" val="1524647884"/>
                    </a:ext>
                  </a:extLst>
                </a:gridCol>
                <a:gridCol w="3041583">
                  <a:extLst>
                    <a:ext uri="{9D8B030D-6E8A-4147-A177-3AD203B41FA5}">
                      <a16:colId xmlns:a16="http://schemas.microsoft.com/office/drawing/2014/main" val="963397337"/>
                    </a:ext>
                  </a:extLst>
                </a:gridCol>
                <a:gridCol w="2810577">
                  <a:extLst>
                    <a:ext uri="{9D8B030D-6E8A-4147-A177-3AD203B41FA5}">
                      <a16:colId xmlns:a16="http://schemas.microsoft.com/office/drawing/2014/main" val="3379416039"/>
                    </a:ext>
                  </a:extLst>
                </a:gridCol>
              </a:tblGrid>
              <a:tr h="5350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45022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40E71-49BA-034E-B2CA-14327241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35D-74B3-40D7-B8C5-B20300C950C7}" type="datetime1">
              <a:rPr lang="en-IN" altLang="en-US" smtClean="0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DF7-FDA7-1443-BF70-14EB30FF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© The University of Sheffield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93C9FC-A26A-7D4B-9730-CB44686527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3"/>
          <a:stretch/>
        </p:blipFill>
        <p:spPr>
          <a:xfrm>
            <a:off x="3292674" y="1490908"/>
            <a:ext cx="2549028" cy="3677858"/>
          </a:xfrm>
          <a:prstGeom prst="roundRect">
            <a:avLst>
              <a:gd name="adj" fmla="val 4944"/>
            </a:avLst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4C8EC8-AC35-EB41-8B4F-F05DBF844474}"/>
              </a:ext>
            </a:extLst>
          </p:cNvPr>
          <p:cNvSpPr txBox="1"/>
          <p:nvPr/>
        </p:nvSpPr>
        <p:spPr>
          <a:xfrm>
            <a:off x="579312" y="5792564"/>
            <a:ext cx="2028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Workout instructions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9212D-ADD1-CB42-967B-B64264CF1BC9}"/>
              </a:ext>
            </a:extLst>
          </p:cNvPr>
          <p:cNvSpPr txBox="1"/>
          <p:nvPr/>
        </p:nvSpPr>
        <p:spPr>
          <a:xfrm>
            <a:off x="3839264" y="5792564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Update 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E88B20-0134-6D42-B7FC-327D7059CF33}"/>
              </a:ext>
            </a:extLst>
          </p:cNvPr>
          <p:cNvSpPr txBox="1"/>
          <p:nvPr/>
        </p:nvSpPr>
        <p:spPr>
          <a:xfrm>
            <a:off x="6553200" y="5792564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Workout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DC3AB-8642-8F4F-AD6C-D5E3E1333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2" y="1471865"/>
            <a:ext cx="2729918" cy="3696901"/>
          </a:xfrm>
          <a:prstGeom prst="roundRect">
            <a:avLst>
              <a:gd name="adj" fmla="val 6144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F9E80-77A3-B743-886A-8DDC2303E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25" y="1490908"/>
            <a:ext cx="2466041" cy="3603756"/>
          </a:xfrm>
          <a:prstGeom prst="roundRect">
            <a:avLst>
              <a:gd name="adj" fmla="val 4173"/>
            </a:avLst>
          </a:prstGeom>
        </p:spPr>
      </p:pic>
    </p:spTree>
    <p:extLst>
      <p:ext uri="{BB962C8B-B14F-4D97-AF65-F5344CB8AC3E}">
        <p14:creationId xmlns:p14="http://schemas.microsoft.com/office/powerpoint/2010/main" val="236470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4EA3-07FB-D049-9C4C-CE43419E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34" y="5937182"/>
            <a:ext cx="4014998" cy="768418"/>
          </a:xfrm>
        </p:spPr>
        <p:txBody>
          <a:bodyPr/>
          <a:lstStyle/>
          <a:p>
            <a:pPr algn="ctr"/>
            <a:r>
              <a:rPr lang="en-US" sz="1400" i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Sample workout plan of user with fitness goal as ‘muscle gain’ and fitness level of ‘intermediate'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341C0-FF42-8E44-A852-D37C1226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7D4-2A39-4C0D-910F-D30FC52E1466}" type="datetime1">
              <a:rPr lang="en-IN" altLang="en-US" smtClean="0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69525-6180-D94B-9F0C-0FB2ED3A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© The University of Sheffield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807494-CD28-BA43-9979-5F37998A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95704"/>
            <a:ext cx="3250933" cy="4689078"/>
          </a:xfrm>
          <a:prstGeom prst="roundRect">
            <a:avLst>
              <a:gd name="adj" fmla="val 2469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54D207-355C-634E-83D1-C9747769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24" y="3092295"/>
            <a:ext cx="4135472" cy="2628000"/>
          </a:xfrm>
          <a:prstGeom prst="roundRect">
            <a:avLst>
              <a:gd name="adj" fmla="val 4578"/>
            </a:avLst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474DCE-DA18-8845-B675-998E29C84443}"/>
              </a:ext>
            </a:extLst>
          </p:cNvPr>
          <p:cNvSpPr txBox="1"/>
          <p:nvPr/>
        </p:nvSpPr>
        <p:spPr>
          <a:xfrm>
            <a:off x="5026979" y="5937182"/>
            <a:ext cx="3052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Sample workout progress report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984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5C437-351D-C546-BE8C-CD7FB703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35D-74B3-40D7-B8C5-B20300C950C7}" type="datetime1">
              <a:rPr lang="en-IN" altLang="en-US" smtClean="0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40304-BECF-5348-83CA-AAE40E86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© The University of Sheffield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C732D-DF79-8E47-BBF1-015B0AFFAD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65120" y="2872105"/>
            <a:ext cx="3688080" cy="762000"/>
          </a:xfrm>
        </p:spPr>
        <p:txBody>
          <a:bodyPr/>
          <a:lstStyle/>
          <a:p>
            <a:r>
              <a:rPr lang="en-US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867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9A04-8A90-881C-0D14-F0AED322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241" y="132080"/>
            <a:ext cx="5790399" cy="762000"/>
          </a:xfrm>
        </p:spPr>
        <p:txBody>
          <a:bodyPr/>
          <a:lstStyle/>
          <a:p>
            <a:pPr algn="ctr"/>
            <a:r>
              <a:rPr lang="en-GB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 Importance of Gym Workout Planning</a:t>
            </a:r>
            <a:endParaRPr lang="en-IN" sz="24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6748C80-6A79-2F1E-A17D-7B27257EBB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42" y="1488329"/>
            <a:ext cx="4348475" cy="4348475"/>
          </a:xfrm>
          <a:prstGeom prst="roundRect">
            <a:avLst>
              <a:gd name="adj" fmla="val 287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B1840-61CF-B26B-C6B0-37C5AF38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7361" y="1488329"/>
            <a:ext cx="3686476" cy="4470622"/>
          </a:xfrm>
        </p:spPr>
        <p:txBody>
          <a:bodyPr/>
          <a:lstStyle/>
          <a:p>
            <a:pPr algn="just"/>
            <a:r>
              <a:rPr lang="en-GB" i="1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Gym workout planning is crucial for achieving fitness goals. Without a plan, individuals may find themselves wandering around the gym aimlessly, not knowing what exercises to do or how many sets and reps to perform. This can lead to a lack of progress and even injury.</a:t>
            </a:r>
          </a:p>
          <a:p>
            <a:pPr algn="just"/>
            <a:r>
              <a:rPr lang="en-GB" i="1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According to a study by the American Council on Exercise, individuals who followed a workout plan were more likely to stick with their exercise routine and see results compared to those who did not have a plan. In addition, having a plan allows individuals to track their progress and make adjustments as needed to continue making gains.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39BD-A707-3410-B950-25EFEA64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E197-FB0A-4A3B-8624-E94EE6A26E4A}" type="datetime1">
              <a:rPr lang="en-IN" altLang="en-US" smtClean="0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A8D67-939B-A798-25FC-57A7A116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281597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F709-A09C-14FB-A797-62D44783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409" y="312026"/>
            <a:ext cx="6179151" cy="636625"/>
          </a:xfrm>
        </p:spPr>
        <p:txBody>
          <a:bodyPr wrap="square" anchor="t">
            <a:noAutofit/>
          </a:bodyPr>
          <a:lstStyle/>
          <a:p>
            <a:r>
              <a:rPr lang="en-IN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Functions provided by Gym Buddy skill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4AD41-2A44-C869-31F2-9D8A73E09A2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87408" y="1678864"/>
            <a:ext cx="4568983" cy="3413911"/>
          </a:xfrm>
        </p:spPr>
        <p:txBody>
          <a:bodyPr wrap="square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Generate weekly workout plan based on fitness goal and fitness level</a:t>
            </a:r>
          </a:p>
          <a:p>
            <a:pPr>
              <a:lnSpc>
                <a:spcPct val="150000"/>
              </a:lnSpc>
            </a:pPr>
            <a:r>
              <a:rPr lang="en-IN" sz="20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Demonstrate instructions for workouts</a:t>
            </a:r>
          </a:p>
          <a:p>
            <a:pPr>
              <a:lnSpc>
                <a:spcPct val="150000"/>
              </a:lnSpc>
            </a:pPr>
            <a:r>
              <a:rPr lang="en-IN" sz="20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Recording/Logging the workout</a:t>
            </a:r>
          </a:p>
          <a:p>
            <a:pPr>
              <a:lnSpc>
                <a:spcPct val="150000"/>
              </a:lnSpc>
            </a:pPr>
            <a:r>
              <a:rPr lang="en-IN" sz="20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Refresh and get new workout timely</a:t>
            </a:r>
          </a:p>
          <a:p>
            <a:pPr>
              <a:lnSpc>
                <a:spcPct val="150000"/>
              </a:lnSpc>
            </a:pPr>
            <a:r>
              <a:rPr lang="en-IN" sz="20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Guide through workouts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F30BA-9E83-DA89-E41C-849C18CF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9144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92E1E197-FB0A-4A3B-8624-E94EE6A26E4A}" type="datetime1">
              <a:rPr lang="en-IN" altLang="en-US" smtClean="0"/>
              <a:pPr>
                <a:spcAft>
                  <a:spcPts val="600"/>
                </a:spcAft>
              </a:pPr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73BC-37AB-18B6-04E4-7217BCEB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51816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IN" altLang="en-US"/>
              <a:t>© The University of Sheffield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D30515-4A9D-2849-AE94-5412181BD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382" r="1167" b="11106"/>
          <a:stretch/>
        </p:blipFill>
        <p:spPr>
          <a:xfrm>
            <a:off x="5862264" y="1678864"/>
            <a:ext cx="2611175" cy="4328743"/>
          </a:xfrm>
          <a:prstGeom prst="roundRect">
            <a:avLst>
              <a:gd name="adj" fmla="val 5675"/>
            </a:avLst>
          </a:prstGeom>
        </p:spPr>
      </p:pic>
    </p:spTree>
    <p:extLst>
      <p:ext uri="{BB962C8B-B14F-4D97-AF65-F5344CB8AC3E}">
        <p14:creationId xmlns:p14="http://schemas.microsoft.com/office/powerpoint/2010/main" val="231890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EB51-6E30-9034-0DE1-0628441B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960" y="288118"/>
            <a:ext cx="3048000" cy="485542"/>
          </a:xfrm>
        </p:spPr>
        <p:txBody>
          <a:bodyPr wrap="square" anchor="t">
            <a:noAutofit/>
          </a:bodyPr>
          <a:lstStyle/>
          <a:p>
            <a:r>
              <a:rPr lang="en-IN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Design of the skill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B8190-BC26-C972-ACFE-BF118572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9144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FC5335D-74B3-40D7-B8C5-B20300C950C7}" type="datetime1">
              <a:rPr lang="en-IN" altLang="en-US" smtClean="0"/>
              <a:pPr>
                <a:spcAft>
                  <a:spcPts val="600"/>
                </a:spcAft>
              </a:pPr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35617-D76F-52CA-FBCB-8E460475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51816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IN" altLang="en-US"/>
              <a:t>© The University of Sheffield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8E740-A9DF-9B4E-A808-0B24E14E4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" t="8342" r="6152" b="7409"/>
          <a:stretch/>
        </p:blipFill>
        <p:spPr>
          <a:xfrm>
            <a:off x="1371600" y="1005204"/>
            <a:ext cx="7457440" cy="55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2B00-F891-5A36-477C-DCC082E5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673" y="264698"/>
            <a:ext cx="2565247" cy="466822"/>
          </a:xfrm>
        </p:spPr>
        <p:txBody>
          <a:bodyPr/>
          <a:lstStyle/>
          <a:p>
            <a:r>
              <a:rPr lang="en-IN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New user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CE588-3BC5-8290-ED2A-9C925936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7D4-2A39-4C0D-910F-D30FC52E1466}" type="datetime1">
              <a:rPr lang="en-IN" altLang="en-US" smtClean="0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1D9D-968B-D277-D521-33CEE1E3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 dirty="0"/>
              <a:t>© The University of Sheffield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99C12B-452A-624B-92C0-7CEAC9BA0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0"/>
          <a:stretch/>
        </p:blipFill>
        <p:spPr>
          <a:xfrm>
            <a:off x="150943" y="1578878"/>
            <a:ext cx="2217793" cy="3708000"/>
          </a:xfrm>
          <a:prstGeom prst="roundRect">
            <a:avLst>
              <a:gd name="adj" fmla="val 5548"/>
            </a:avLst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81D583-7052-D744-902F-F13E3E9CE3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4" y="1553078"/>
            <a:ext cx="2038816" cy="3760368"/>
          </a:xfrm>
          <a:prstGeom prst="roundRect">
            <a:avLst>
              <a:gd name="adj" fmla="val 4305"/>
            </a:avLst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C98A7E-E5B7-D443-90D0-85606DB53D48}"/>
              </a:ext>
            </a:extLst>
          </p:cNvPr>
          <p:cNvSpPr txBox="1"/>
          <p:nvPr/>
        </p:nvSpPr>
        <p:spPr>
          <a:xfrm>
            <a:off x="4661084" y="1565978"/>
            <a:ext cx="43770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A user profile is established by collecting essential demographic and fitness-related information, including age, gender, height, weight, current fitness level, and desired fitness goals.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400" b="1" i="1" dirty="0"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To provide an appropriate workout plan, the database is scanned to identify a comparable user profile. Subsequently, workout plan is recommended that has proven effective for user with similar profile.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400" b="1" i="1" dirty="0"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If no closely matching user profile is available in the database, a data-driven approach is used to generate workout plan, which is tailored specifically to the individual's fitness level and desired fitness objectives.</a:t>
            </a:r>
          </a:p>
        </p:txBody>
      </p:sp>
    </p:spTree>
    <p:extLst>
      <p:ext uri="{BB962C8B-B14F-4D97-AF65-F5344CB8AC3E}">
        <p14:creationId xmlns:p14="http://schemas.microsoft.com/office/powerpoint/2010/main" val="351013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EEE5-DDDA-F34B-9CEC-348F9C25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156" y="271319"/>
            <a:ext cx="6493844" cy="762000"/>
          </a:xfrm>
        </p:spPr>
        <p:txBody>
          <a:bodyPr/>
          <a:lstStyle/>
          <a:p>
            <a:r>
              <a:rPr lang="en-US" sz="2400" b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Recommender System Implementation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F92113-5CDB-CF48-B887-9B5DD8DFDA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5962"/>
            <a:ext cx="6618171" cy="3507164"/>
          </a:xfrm>
          <a:prstGeom prst="roundRect">
            <a:avLst>
              <a:gd name="adj" fmla="val 4591"/>
            </a:avLst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7DCDA-3993-7E47-AD34-CB6FC346C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8383" y="4765769"/>
            <a:ext cx="8624236" cy="197226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The attributes of new user such as age, gender, BMI, fitness level and fitness goal are used to compare similarity among other users and most similar user is found.</a:t>
            </a:r>
            <a:r>
              <a:rPr lang="en-GB" sz="16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This recommender system operates by suggesting a workout plan that is linked to the similar user to the new user. The idea behind this assumption is that if a user with a high degree of similarity finds their current workout plan helpful, a new user with a high degree of similarity may also find that workout plan useful.</a:t>
            </a:r>
            <a:endParaRPr lang="en-US" sz="1800" b="1" i="1" dirty="0"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5686-7E58-3441-B701-B0EC1A09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7D4-2A39-4C0D-910F-D30FC52E1466}" type="datetime1">
              <a:rPr lang="en-IN" altLang="en-US" smtClean="0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488C9-37E5-4D42-8EB5-84F79E86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 dirty="0"/>
              <a:t>© The University of Sheffield</a:t>
            </a:r>
          </a:p>
        </p:txBody>
      </p:sp>
    </p:spTree>
    <p:extLst>
      <p:ext uri="{BB962C8B-B14F-4D97-AF65-F5344CB8AC3E}">
        <p14:creationId xmlns:p14="http://schemas.microsoft.com/office/powerpoint/2010/main" val="58398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9894-CB6C-9141-A9D8-09C26322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0" y="236621"/>
            <a:ext cx="3149600" cy="762000"/>
          </a:xfrm>
        </p:spPr>
        <p:txBody>
          <a:bodyPr/>
          <a:lstStyle/>
          <a:p>
            <a:r>
              <a:rPr lang="en-IN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Existing User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BC1ED-E2B3-FCF2-7A08-E91984C4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35D-74B3-40D7-B8C5-B20300C950C7}" type="datetime1">
              <a:rPr lang="en-IN" altLang="en-US" smtClean="0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7F41D-3ACD-D1CF-E6D6-72347474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© The University of Sheffield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30E145-3FCC-B846-A340-7139574D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2950" y="2394819"/>
            <a:ext cx="4000500" cy="1654743"/>
          </a:xfrm>
        </p:spPr>
        <p:txBody>
          <a:bodyPr/>
          <a:lstStyle/>
          <a:p>
            <a:r>
              <a:rPr lang="en-US" sz="20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If the user is an existing user, all available options are enabled for the user to use.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B04862-5657-8C44-B7A8-C7C2D81FF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6" y="1572195"/>
            <a:ext cx="3412974" cy="4407431"/>
          </a:xfrm>
          <a:prstGeom prst="roundRect">
            <a:avLst>
              <a:gd name="adj" fmla="val 3694"/>
            </a:avLst>
          </a:prstGeom>
        </p:spPr>
      </p:pic>
    </p:spTree>
    <p:extLst>
      <p:ext uri="{BB962C8B-B14F-4D97-AF65-F5344CB8AC3E}">
        <p14:creationId xmlns:p14="http://schemas.microsoft.com/office/powerpoint/2010/main" val="309686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D694-ED26-D543-BC99-49E048C2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886" y="248838"/>
            <a:ext cx="5520088" cy="762000"/>
          </a:xfrm>
        </p:spPr>
        <p:txBody>
          <a:bodyPr/>
          <a:lstStyle/>
          <a:p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Available options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93AB29-D8C1-4D4E-AC50-E2C81BD94B2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8343856"/>
              </p:ext>
            </p:extLst>
          </p:nvPr>
        </p:nvGraphicFramePr>
        <p:xfrm>
          <a:off x="221382" y="1203158"/>
          <a:ext cx="8691612" cy="535004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39452">
                  <a:extLst>
                    <a:ext uri="{9D8B030D-6E8A-4147-A177-3AD203B41FA5}">
                      <a16:colId xmlns:a16="http://schemas.microsoft.com/office/drawing/2014/main" val="1524647884"/>
                    </a:ext>
                  </a:extLst>
                </a:gridCol>
                <a:gridCol w="3041583">
                  <a:extLst>
                    <a:ext uri="{9D8B030D-6E8A-4147-A177-3AD203B41FA5}">
                      <a16:colId xmlns:a16="http://schemas.microsoft.com/office/drawing/2014/main" val="963397337"/>
                    </a:ext>
                  </a:extLst>
                </a:gridCol>
                <a:gridCol w="2810577">
                  <a:extLst>
                    <a:ext uri="{9D8B030D-6E8A-4147-A177-3AD203B41FA5}">
                      <a16:colId xmlns:a16="http://schemas.microsoft.com/office/drawing/2014/main" val="3379416039"/>
                    </a:ext>
                  </a:extLst>
                </a:gridCol>
              </a:tblGrid>
              <a:tr h="5350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45022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40E71-49BA-034E-B2CA-14327241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35D-74B3-40D7-B8C5-B20300C950C7}" type="datetime1">
              <a:rPr lang="en-IN" altLang="en-US" smtClean="0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DF7-FDA7-1443-BF70-14EB30FF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© The University of Sheffield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19B735-4228-AF47-84FD-49322190D60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45"/>
          <a:stretch/>
        </p:blipFill>
        <p:spPr>
          <a:xfrm>
            <a:off x="6203955" y="2125938"/>
            <a:ext cx="2710800" cy="2710800"/>
          </a:xfrm>
          <a:prstGeom prst="roundRect">
            <a:avLst>
              <a:gd name="adj" fmla="val 4595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93C9FC-A26A-7D4B-9730-CB44686527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93"/>
          <a:stretch/>
        </p:blipFill>
        <p:spPr>
          <a:xfrm>
            <a:off x="3211870" y="2127176"/>
            <a:ext cx="2712397" cy="2709562"/>
          </a:xfrm>
          <a:prstGeom prst="roundRect">
            <a:avLst>
              <a:gd name="adj" fmla="val 4944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E1F7C7-9F7B-214A-885F-154203F33B9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2" y="2125938"/>
            <a:ext cx="2710800" cy="2710800"/>
          </a:xfrm>
          <a:prstGeom prst="roundRect">
            <a:avLst>
              <a:gd name="adj" fmla="val 6015"/>
            </a:avLst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4C8EC8-AC35-EB41-8B4F-F05DBF844474}"/>
              </a:ext>
            </a:extLst>
          </p:cNvPr>
          <p:cNvSpPr txBox="1"/>
          <p:nvPr/>
        </p:nvSpPr>
        <p:spPr>
          <a:xfrm>
            <a:off x="553905" y="5099545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Resend workout plan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9212D-ADD1-CB42-967B-B64264CF1BC9}"/>
              </a:ext>
            </a:extLst>
          </p:cNvPr>
          <p:cNvSpPr txBox="1"/>
          <p:nvPr/>
        </p:nvSpPr>
        <p:spPr>
          <a:xfrm>
            <a:off x="3519465" y="5099545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Get workout progress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E88B20-0134-6D42-B7FC-327D7059CF33}"/>
              </a:ext>
            </a:extLst>
          </p:cNvPr>
          <p:cNvSpPr txBox="1"/>
          <p:nvPr/>
        </p:nvSpPr>
        <p:spPr>
          <a:xfrm>
            <a:off x="6526860" y="5099545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Refresh workout plan</a:t>
            </a:r>
          </a:p>
        </p:txBody>
      </p:sp>
    </p:spTree>
    <p:extLst>
      <p:ext uri="{BB962C8B-B14F-4D97-AF65-F5344CB8AC3E}">
        <p14:creationId xmlns:p14="http://schemas.microsoft.com/office/powerpoint/2010/main" val="297673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D694-ED26-D543-BC99-49E048C2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886" y="248838"/>
            <a:ext cx="5520088" cy="762000"/>
          </a:xfrm>
        </p:spPr>
        <p:txBody>
          <a:bodyPr/>
          <a:lstStyle/>
          <a:p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Available options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93AB29-D8C1-4D4E-AC50-E2C81BD94B2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232922"/>
              </p:ext>
            </p:extLst>
          </p:nvPr>
        </p:nvGraphicFramePr>
        <p:xfrm>
          <a:off x="423512" y="1106998"/>
          <a:ext cx="8123722" cy="454303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082620">
                  <a:extLst>
                    <a:ext uri="{9D8B030D-6E8A-4147-A177-3AD203B41FA5}">
                      <a16:colId xmlns:a16="http://schemas.microsoft.com/office/drawing/2014/main" val="1524647884"/>
                    </a:ext>
                  </a:extLst>
                </a:gridCol>
                <a:gridCol w="4041102">
                  <a:extLst>
                    <a:ext uri="{9D8B030D-6E8A-4147-A177-3AD203B41FA5}">
                      <a16:colId xmlns:a16="http://schemas.microsoft.com/office/drawing/2014/main" val="3379416039"/>
                    </a:ext>
                  </a:extLst>
                </a:gridCol>
              </a:tblGrid>
              <a:tr h="45430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45022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40E71-49BA-034E-B2CA-14327241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35D-74B3-40D7-B8C5-B20300C950C7}" type="datetime1">
              <a:rPr lang="en-IN" altLang="en-US" smtClean="0"/>
              <a:pPr/>
              <a:t>04/09/23</a:t>
            </a:fld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DF7-FDA7-1443-BF70-14EB30FF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© The University of Sheffield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F2440-E046-1B4A-B1C9-28D0317D3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70" y="1291171"/>
            <a:ext cx="2839814" cy="4320000"/>
          </a:xfrm>
          <a:prstGeom prst="roundRect">
            <a:avLst>
              <a:gd name="adj" fmla="val 6499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1419A-31FF-6349-A4D7-BDD837F14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9" y="1296498"/>
            <a:ext cx="2845250" cy="4328270"/>
          </a:xfrm>
          <a:prstGeom prst="roundRect">
            <a:avLst>
              <a:gd name="adj" fmla="val 6180"/>
            </a:avLst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BEA0B-3CCF-214D-A243-D529BA2DFD04}"/>
              </a:ext>
            </a:extLst>
          </p:cNvPr>
          <p:cNvSpPr txBox="1"/>
          <p:nvPr/>
        </p:nvSpPr>
        <p:spPr>
          <a:xfrm>
            <a:off x="2003764" y="5746096"/>
            <a:ext cx="495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Conversation flow for ‘recording a workout’</a:t>
            </a:r>
            <a:endParaRPr lang="en-US" i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136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">
      <a:dk1>
        <a:srgbClr val="FCFBE3"/>
      </a:dk1>
      <a:lt1>
        <a:srgbClr val="FFFFFF"/>
      </a:lt1>
      <a:dk2>
        <a:srgbClr val="336699"/>
      </a:dk2>
      <a:lt2>
        <a:srgbClr val="FFFF3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Office Theme">
      <a:majorFont>
        <a:latin typeface="TUOS Stephenson"/>
        <a:ea typeface=""/>
        <a:cs typeface=""/>
      </a:majorFont>
      <a:minorFont>
        <a:latin typeface="TUOS Bla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OS Stephenson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OS Stephenson" pitchFamily="-128" charset="0"/>
          </a:defRPr>
        </a:defPPr>
      </a:lstStyle>
    </a:lnDef>
  </a:objectDefaults>
  <a:extraClrSchemeLst>
    <a:extraClrScheme>
      <a:clrScheme name="Office Theme 1">
        <a:dk1>
          <a:srgbClr val="2A196F"/>
        </a:dk1>
        <a:lt1>
          <a:srgbClr val="F9FFA2"/>
        </a:lt1>
        <a:dk2>
          <a:srgbClr val="00B3EF"/>
        </a:dk2>
        <a:lt2>
          <a:srgbClr val="FCFBE3"/>
        </a:lt2>
        <a:accent1>
          <a:srgbClr val="FFFF00"/>
        </a:accent1>
        <a:accent2>
          <a:srgbClr val="B5B5B5"/>
        </a:accent2>
        <a:accent3>
          <a:srgbClr val="FBFFCE"/>
        </a:accent3>
        <a:accent4>
          <a:srgbClr val="22145E"/>
        </a:accent4>
        <a:accent5>
          <a:srgbClr val="FFFFAA"/>
        </a:accent5>
        <a:accent6>
          <a:srgbClr val="A4A4A4"/>
        </a:accent6>
        <a:hlink>
          <a:srgbClr val="00B4F0"/>
        </a:hlink>
        <a:folHlink>
          <a:srgbClr val="FF00A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2B6AF14B-1711-4A71-ABB0-CFE0843D4B7E}" vid="{FBBAD70D-558A-46C7-9207-84AD80ED95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656</TotalTime>
  <Words>521</Words>
  <Application>Microsoft Macintosh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Open Sans</vt:lpstr>
      <vt:lpstr>Open Sans ExtraBold</vt:lpstr>
      <vt:lpstr>Open Sans Light</vt:lpstr>
      <vt:lpstr>Open Sans Medium</vt:lpstr>
      <vt:lpstr>Open Sans SemiBold</vt:lpstr>
      <vt:lpstr>TUOS Blake</vt:lpstr>
      <vt:lpstr>TUOS Stephenson</vt:lpstr>
      <vt:lpstr>Theme1</vt:lpstr>
      <vt:lpstr>Build an Alexa skill for Amazon Echo Gym Buddy</vt:lpstr>
      <vt:lpstr>The Importance of Gym Workout Planning</vt:lpstr>
      <vt:lpstr>Functions provided by Gym Buddy skill</vt:lpstr>
      <vt:lpstr>Design of the skill</vt:lpstr>
      <vt:lpstr>New user </vt:lpstr>
      <vt:lpstr>Recommender System Implementation</vt:lpstr>
      <vt:lpstr>Existing User</vt:lpstr>
      <vt:lpstr>Available options</vt:lpstr>
      <vt:lpstr>Available options</vt:lpstr>
      <vt:lpstr>Available options</vt:lpstr>
      <vt:lpstr>Sample workout plan of user with fitness goal as ‘muscle gain’ and fitness level of ‘intermediate'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Modelling, Analysis and Detection of Faults in a Transcrictical CO2 Refrigeration Cycle</dc:title>
  <dc:creator>Mohammed Adil Ahmed</dc:creator>
  <cp:lastModifiedBy>Sanjaykumar Ramachandran</cp:lastModifiedBy>
  <cp:revision>31</cp:revision>
  <dcterms:created xsi:type="dcterms:W3CDTF">2023-08-28T20:23:43Z</dcterms:created>
  <dcterms:modified xsi:type="dcterms:W3CDTF">2023-09-04T07:23:59Z</dcterms:modified>
</cp:coreProperties>
</file>