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9" r:id="rId4"/>
    <p:sldId id="266" r:id="rId5"/>
    <p:sldId id="267" r:id="rId6"/>
    <p:sldId id="268" r:id="rId7"/>
    <p:sldId id="269" r:id="rId8"/>
    <p:sldId id="265" r:id="rId9"/>
    <p:sldId id="262" r:id="rId10"/>
    <p:sldId id="263" r:id="rId11"/>
    <p:sldId id="258" r:id="rId12"/>
    <p:sldId id="260" r:id="rId13"/>
    <p:sldId id="261" r:id="rId14"/>
    <p:sldId id="25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4D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23/8/2015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23/8/2015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23/8/2015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23/8/2015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23/8/2015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23/8/2015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23.png"/><Relationship Id="rId5" Type="http://schemas.openxmlformats.org/officeDocument/2006/relationships/image" Target="../media/image17.jpeg"/><Relationship Id="rId10" Type="http://schemas.openxmlformats.org/officeDocument/2006/relationships/image" Target="../media/image22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livestats.com/google-search-statistic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11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124200"/>
            <a:ext cx="512445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74908" cy="715962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rgbClr val="1B79D7"/>
                </a:solidFill>
              </a:rPr>
              <a:t>Evolution</a:t>
            </a:r>
            <a:endParaRPr lang="en-US" dirty="0"/>
          </a:p>
        </p:txBody>
      </p:sp>
      <p:pic>
        <p:nvPicPr>
          <p:cNvPr id="5" name="Content Placeholder 4" descr="part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914400"/>
            <a:ext cx="8534400" cy="5943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</a:rPr>
              <a:t>Mission</a:t>
            </a:r>
            <a:r>
              <a:rPr lang="en-US" sz="3200" b="1" dirty="0" smtClean="0">
                <a:solidFill>
                  <a:schemeClr val="accent2"/>
                </a:solidFill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7620000" cy="54801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en-US" sz="3600" b="1" dirty="0" smtClean="0">
              <a:solidFill>
                <a:schemeClr val="accent2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3943350"/>
            <a:ext cx="1681163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" y="2971800"/>
            <a:ext cx="8382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09" tIns="65305" rIns="130609" bIns="65305"/>
          <a:lstStyle/>
          <a:p>
            <a:pPr algn="ctr" eaLnBrk="1" hangingPunct="1">
              <a:lnSpc>
                <a:spcPct val="90000"/>
              </a:lnSpc>
              <a:spcBef>
                <a:spcPct val="45000"/>
              </a:spcBef>
              <a:buClr>
                <a:schemeClr val="tx1"/>
              </a:buClr>
              <a:buFontTx/>
              <a:buNone/>
            </a:pPr>
            <a:r>
              <a:rPr lang="en-US" sz="2600" dirty="0">
                <a:solidFill>
                  <a:srgbClr val="3C3C3C"/>
                </a:solidFill>
              </a:rPr>
              <a:t>Organize the </a:t>
            </a:r>
            <a:r>
              <a:rPr lang="en-US" sz="2600" dirty="0">
                <a:solidFill>
                  <a:srgbClr val="FF0000"/>
                </a:solidFill>
              </a:rPr>
              <a:t>world's information</a:t>
            </a:r>
            <a:r>
              <a:rPr lang="en-US" sz="2600" dirty="0">
                <a:solidFill>
                  <a:srgbClr val="3C3C3C"/>
                </a:solidFill>
              </a:rPr>
              <a:t> and </a:t>
            </a:r>
            <a:br>
              <a:rPr lang="en-US" sz="2600" dirty="0">
                <a:solidFill>
                  <a:srgbClr val="3C3C3C"/>
                </a:solidFill>
              </a:rPr>
            </a:br>
            <a:r>
              <a:rPr lang="en-US" sz="2600" dirty="0">
                <a:solidFill>
                  <a:srgbClr val="3C3C3C"/>
                </a:solidFill>
              </a:rPr>
              <a:t>make it </a:t>
            </a:r>
            <a:r>
              <a:rPr lang="en-US" sz="2600" dirty="0">
                <a:solidFill>
                  <a:srgbClr val="3366FF"/>
                </a:solidFill>
              </a:rPr>
              <a:t>universally</a:t>
            </a:r>
            <a:r>
              <a:rPr lang="en-US" sz="2600" dirty="0">
                <a:solidFill>
                  <a:srgbClr val="3C3C3C"/>
                </a:solidFill>
              </a:rPr>
              <a:t> </a:t>
            </a:r>
            <a:r>
              <a:rPr lang="en-US" sz="2600" dirty="0">
                <a:solidFill>
                  <a:srgbClr val="FF9900"/>
                </a:solidFill>
              </a:rPr>
              <a:t>accessible</a:t>
            </a:r>
            <a:r>
              <a:rPr lang="en-US" sz="2600" dirty="0">
                <a:solidFill>
                  <a:srgbClr val="3C3C3C"/>
                </a:solidFill>
              </a:rPr>
              <a:t> and </a:t>
            </a:r>
            <a:r>
              <a:rPr lang="en-US" sz="2600" dirty="0">
                <a:solidFill>
                  <a:srgbClr val="00CC00"/>
                </a:solidFill>
              </a:rPr>
              <a:t>useful</a:t>
            </a:r>
            <a:endParaRPr lang="en-US" sz="2200" dirty="0">
              <a:solidFill>
                <a:srgbClr val="3C3C3C"/>
              </a:solidFill>
            </a:endParaRPr>
          </a:p>
        </p:txBody>
      </p:sp>
      <p:pic>
        <p:nvPicPr>
          <p:cNvPr id="8" name="Picture 5" descr="sms_pho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7775" y="4038600"/>
            <a:ext cx="8255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4075" y="1219200"/>
            <a:ext cx="157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6875" y="4019550"/>
            <a:ext cx="2057400" cy="15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Strategy</a:t>
            </a:r>
            <a:r>
              <a:rPr lang="en-US" sz="2400" b="1" dirty="0" smtClean="0">
                <a:solidFill>
                  <a:srgbClr val="1B79D7"/>
                </a:solidFill>
              </a:rPr>
              <a:t>: Search. Ads. Apps.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7" name="Picture 3" descr="magnif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514350" y="1981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49275" y="3962400"/>
            <a:ext cx="1412875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>
                <a:solidFill>
                  <a:srgbClr val="009900"/>
                </a:solidFill>
              </a:rPr>
              <a:t>Search.</a:t>
            </a:r>
          </a:p>
        </p:txBody>
      </p:sp>
      <p:pic>
        <p:nvPicPr>
          <p:cNvPr id="9" name="Picture 5" descr="ad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4150" y="1905000"/>
            <a:ext cx="27432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78163" y="4800600"/>
            <a:ext cx="896937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>
                <a:solidFill>
                  <a:srgbClr val="009900"/>
                </a:solidFill>
              </a:rPr>
              <a:t>Ads.</a:t>
            </a:r>
          </a:p>
        </p:txBody>
      </p: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6153150" y="1676400"/>
            <a:ext cx="1619250" cy="4267200"/>
            <a:chOff x="4080" y="1056"/>
            <a:chExt cx="1020" cy="2688"/>
          </a:xfrm>
        </p:grpSpPr>
        <p:pic>
          <p:nvPicPr>
            <p:cNvPr id="14" name="Picture 7" descr="calendar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4080" y="2112"/>
              <a:ext cx="454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8" descr="icon_deskto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4680" y="2400"/>
              <a:ext cx="390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9" descr="Picasa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gray">
            <a:xfrm>
              <a:off x="4128" y="1536"/>
              <a:ext cx="40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0" descr="icon_talk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gray">
            <a:xfrm>
              <a:off x="4626" y="1776"/>
              <a:ext cx="462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1" descr="webaccelerator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gray">
            <a:xfrm>
              <a:off x="4656" y="3060"/>
              <a:ext cx="444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2" descr="earth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gray">
            <a:xfrm>
              <a:off x="4224" y="2736"/>
              <a:ext cx="36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3" descr="pack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gray">
            <a:xfrm>
              <a:off x="4147" y="3313"/>
              <a:ext cx="461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14" descr="docsandspread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411" y="1056"/>
              <a:ext cx="48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943475" y="5410200"/>
            <a:ext cx="1173163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>
                <a:solidFill>
                  <a:srgbClr val="009900"/>
                </a:solidFill>
                <a:latin typeface="Arial" charset="0"/>
              </a:rPr>
              <a:t>Apps.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AU" sz="2400" b="1" dirty="0" smtClean="0">
                <a:solidFill>
                  <a:srgbClr val="1B79D7"/>
                </a:solidFill>
              </a:rPr>
              <a:t>Some Interesting</a:t>
            </a:r>
            <a:r>
              <a:rPr lang="en-AU" sz="3200" b="1" dirty="0" smtClean="0">
                <a:solidFill>
                  <a:srgbClr val="1B79D7"/>
                </a:solidFill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AU" sz="2400" b="1" dirty="0" smtClean="0">
                <a:solidFill>
                  <a:srgbClr val="1B79D7"/>
                </a:solidFill>
              </a:rPr>
              <a:t>Data-Points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rmAutofit fontScale="70000" lnSpcReduction="20000"/>
          </a:bodyPr>
          <a:lstStyle/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500" b="1" dirty="0" smtClean="0">
                <a:solidFill>
                  <a:srgbClr val="FF0000"/>
                </a:solidFill>
              </a:rPr>
              <a:t>o</a:t>
            </a:r>
            <a:r>
              <a:rPr lang="en-US" sz="2500" b="1" dirty="0" smtClean="0">
                <a:solidFill>
                  <a:schemeClr val="accent4"/>
                </a:solidFill>
              </a:rPr>
              <a:t>o</a:t>
            </a:r>
            <a:r>
              <a:rPr lang="en-US" sz="2500" b="1" dirty="0" smtClean="0">
                <a:solidFill>
                  <a:srgbClr val="1B79D7"/>
                </a:solidFill>
              </a:rPr>
              <a:t>g</a:t>
            </a:r>
            <a:r>
              <a:rPr lang="en-US" sz="2500" b="1" dirty="0" smtClean="0">
                <a:solidFill>
                  <a:srgbClr val="00B050"/>
                </a:solidFill>
              </a:rPr>
              <a:t>l</a:t>
            </a:r>
            <a:r>
              <a:rPr lang="en-US" sz="2500" b="1" dirty="0" smtClean="0">
                <a:solidFill>
                  <a:srgbClr val="ED483D"/>
                </a:solidFill>
              </a:rPr>
              <a:t>e</a:t>
            </a:r>
            <a:r>
              <a:rPr lang="en-US" sz="2500" dirty="0" smtClean="0"/>
              <a:t> started in January, 1996 as a research project at Stanford University, by Ph.D. candidates Larry Page and Sergey </a:t>
            </a:r>
            <a:r>
              <a:rPr lang="en-US" sz="2500" dirty="0" err="1" smtClean="0"/>
              <a:t>Brin</a:t>
            </a:r>
            <a:r>
              <a:rPr lang="en-US" sz="2500" dirty="0" smtClean="0"/>
              <a:t> when they were 24 years old and 23 years old respectively.</a:t>
            </a:r>
            <a:endParaRPr lang="en-US" sz="2000" dirty="0" smtClean="0"/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500" dirty="0" smtClean="0"/>
              <a:t>The name 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500" b="1" dirty="0" smtClean="0">
                <a:solidFill>
                  <a:srgbClr val="FF0000"/>
                </a:solidFill>
              </a:rPr>
              <a:t>o</a:t>
            </a:r>
            <a:r>
              <a:rPr lang="en-US" sz="2500" b="1" dirty="0" smtClean="0">
                <a:solidFill>
                  <a:schemeClr val="accent4"/>
                </a:solidFill>
              </a:rPr>
              <a:t>o</a:t>
            </a:r>
            <a:r>
              <a:rPr lang="en-US" sz="2500" b="1" dirty="0" smtClean="0">
                <a:solidFill>
                  <a:srgbClr val="1B79D7"/>
                </a:solidFill>
              </a:rPr>
              <a:t>g</a:t>
            </a:r>
            <a:r>
              <a:rPr lang="en-US" sz="2500" b="1" dirty="0" smtClean="0">
                <a:solidFill>
                  <a:srgbClr val="00B050"/>
                </a:solidFill>
              </a:rPr>
              <a:t>l</a:t>
            </a:r>
            <a:r>
              <a:rPr lang="en-US" sz="2500" b="1" dirty="0" smtClean="0">
                <a:solidFill>
                  <a:srgbClr val="ED483D"/>
                </a:solidFill>
              </a:rPr>
              <a:t>e </a:t>
            </a:r>
            <a:r>
              <a:rPr lang="en-US" sz="2500" dirty="0" smtClean="0"/>
              <a:t>™ was an accident. A spelling mistake made by the original founders who thought they were going for ˜Googol™”</a:t>
            </a:r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b="1" dirty="0" smtClean="0">
                <a:solidFill>
                  <a:schemeClr val="tx2"/>
                </a:solidFill>
              </a:rPr>
              <a:t>Searches per day</a:t>
            </a:r>
            <a:r>
              <a:rPr lang="en-US" sz="2300" dirty="0" smtClean="0">
                <a:solidFill>
                  <a:schemeClr val="tx2"/>
                </a:solidFill>
              </a:rPr>
              <a:t>: Average per second search of people search on </a:t>
            </a: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300" b="1" dirty="0" smtClean="0">
                <a:solidFill>
                  <a:srgbClr val="FF0000"/>
                </a:solidFill>
              </a:rPr>
              <a:t>o</a:t>
            </a:r>
            <a:r>
              <a:rPr lang="en-US" sz="2300" b="1" dirty="0" smtClean="0">
                <a:solidFill>
                  <a:schemeClr val="accent4"/>
                </a:solidFill>
              </a:rPr>
              <a:t>o</a:t>
            </a:r>
            <a:r>
              <a:rPr lang="en-US" sz="2300" b="1" dirty="0" smtClean="0">
                <a:solidFill>
                  <a:srgbClr val="1B79D7"/>
                </a:solidFill>
              </a:rPr>
              <a:t>g</a:t>
            </a:r>
            <a:r>
              <a:rPr lang="en-US" sz="2300" b="1" dirty="0" smtClean="0">
                <a:solidFill>
                  <a:srgbClr val="00B050"/>
                </a:solidFill>
              </a:rPr>
              <a:t>l</a:t>
            </a:r>
            <a:r>
              <a:rPr lang="en-US" sz="2300" b="1" dirty="0" smtClean="0">
                <a:solidFill>
                  <a:srgbClr val="ED483D"/>
                </a:solidFill>
              </a:rPr>
              <a:t>e </a:t>
            </a:r>
            <a:r>
              <a:rPr lang="en-US" sz="2300" dirty="0" smtClean="0">
                <a:solidFill>
                  <a:schemeClr val="tx2"/>
                </a:solidFill>
              </a:rPr>
              <a:t>for is  </a:t>
            </a:r>
            <a:r>
              <a:rPr lang="en-US" sz="2300" b="1" dirty="0" smtClean="0"/>
              <a:t>40,000</a:t>
            </a:r>
            <a:br>
              <a:rPr lang="en-US" sz="2300" b="1" dirty="0" smtClean="0"/>
            </a:br>
            <a:r>
              <a:rPr lang="en-US" sz="2300" b="1" dirty="0" smtClean="0">
                <a:hlinkClick r:id="rId2"/>
              </a:rPr>
              <a:t>http://www.internetlivestats.com/google-search-statistics/</a:t>
            </a:r>
            <a:endParaRPr lang="en-US" sz="2300" dirty="0" smtClean="0">
              <a:solidFill>
                <a:schemeClr val="tx2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300" b="1" dirty="0" smtClean="0">
                <a:solidFill>
                  <a:srgbClr val="FF0000"/>
                </a:solidFill>
              </a:rPr>
              <a:t>o</a:t>
            </a:r>
            <a:r>
              <a:rPr lang="en-US" sz="2300" b="1" dirty="0" smtClean="0">
                <a:solidFill>
                  <a:schemeClr val="accent4"/>
                </a:solidFill>
              </a:rPr>
              <a:t>o</a:t>
            </a:r>
            <a:r>
              <a:rPr lang="en-US" sz="2300" b="1" dirty="0" smtClean="0">
                <a:solidFill>
                  <a:srgbClr val="1B79D7"/>
                </a:solidFill>
              </a:rPr>
              <a:t>g</a:t>
            </a:r>
            <a:r>
              <a:rPr lang="en-US" sz="2300" b="1" dirty="0" smtClean="0">
                <a:solidFill>
                  <a:srgbClr val="00B050"/>
                </a:solidFill>
              </a:rPr>
              <a:t>l</a:t>
            </a:r>
            <a:r>
              <a:rPr lang="en-US" sz="2300" b="1" dirty="0" smtClean="0">
                <a:solidFill>
                  <a:srgbClr val="ED483D"/>
                </a:solidFill>
              </a:rPr>
              <a:t>e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Adsense</a:t>
            </a:r>
            <a:r>
              <a:rPr lang="en-US" sz="2300" b="1" dirty="0" smtClean="0">
                <a:solidFill>
                  <a:schemeClr val="tx2"/>
                </a:solidFill>
              </a:rPr>
              <a:t> income:  </a:t>
            </a:r>
          </a:p>
          <a:p>
            <a:pPr marL="705485" lvl="1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dirty="0" smtClean="0">
                <a:solidFill>
                  <a:schemeClr val="tx2"/>
                </a:solidFill>
              </a:rPr>
              <a:t>Top three companies that earn from </a:t>
            </a: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300" b="1" dirty="0" smtClean="0">
                <a:solidFill>
                  <a:srgbClr val="FF0000"/>
                </a:solidFill>
              </a:rPr>
              <a:t>o</a:t>
            </a:r>
            <a:r>
              <a:rPr lang="en-US" sz="2300" b="1" dirty="0" smtClean="0">
                <a:solidFill>
                  <a:schemeClr val="accent4"/>
                </a:solidFill>
              </a:rPr>
              <a:t>o</a:t>
            </a:r>
            <a:r>
              <a:rPr lang="en-US" sz="2300" b="1" dirty="0" smtClean="0">
                <a:solidFill>
                  <a:srgbClr val="1B79D7"/>
                </a:solidFill>
              </a:rPr>
              <a:t>g</a:t>
            </a:r>
            <a:r>
              <a:rPr lang="en-US" sz="2300" b="1" dirty="0" smtClean="0">
                <a:solidFill>
                  <a:srgbClr val="00B050"/>
                </a:solidFill>
              </a:rPr>
              <a:t>l</a:t>
            </a:r>
            <a:r>
              <a:rPr lang="en-US" sz="2300" b="1" dirty="0" smtClean="0">
                <a:solidFill>
                  <a:srgbClr val="ED483D"/>
                </a:solidFill>
              </a:rPr>
              <a:t>e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300" dirty="0" smtClean="0">
                <a:solidFill>
                  <a:schemeClr val="tx2"/>
                </a:solidFill>
              </a:rPr>
              <a:t>ad-</a:t>
            </a:r>
            <a:r>
              <a:rPr lang="en-US" sz="2300" dirty="0" err="1" smtClean="0">
                <a:solidFill>
                  <a:schemeClr val="tx2"/>
                </a:solidFill>
              </a:rPr>
              <a:t>sence</a:t>
            </a:r>
            <a:endParaRPr lang="en-US" sz="2300" dirty="0" smtClean="0">
              <a:solidFill>
                <a:schemeClr val="tx2"/>
              </a:solidFill>
            </a:endParaRPr>
          </a:p>
          <a:p>
            <a:pPr marL="979805" lvl="2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dirty="0" smtClean="0">
                <a:solidFill>
                  <a:schemeClr val="tx2"/>
                </a:solidFill>
              </a:rPr>
              <a:t>Ehow.com :- </a:t>
            </a:r>
            <a:r>
              <a:rPr lang="en-US" sz="2300" b="1" dirty="0" smtClean="0"/>
              <a:t>$300,000/month</a:t>
            </a:r>
          </a:p>
          <a:p>
            <a:pPr marL="979805" lvl="2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b="1" dirty="0" smtClean="0">
                <a:solidFill>
                  <a:schemeClr val="tx2"/>
                </a:solidFill>
              </a:rPr>
              <a:t>Mashable.com: </a:t>
            </a:r>
            <a:r>
              <a:rPr lang="en-US" sz="2300" b="1" dirty="0" smtClean="0"/>
              <a:t>$250,000/month</a:t>
            </a:r>
            <a:endParaRPr lang="en-US" sz="2300" b="1" dirty="0" smtClean="0">
              <a:solidFill>
                <a:schemeClr val="tx2"/>
              </a:solidFill>
            </a:endParaRPr>
          </a:p>
          <a:p>
            <a:pPr marL="979805" lvl="2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dirty="0" smtClean="0"/>
              <a:t>forums.digitalpoint.com</a:t>
            </a:r>
            <a:r>
              <a:rPr lang="en-US" sz="2300" b="1" dirty="0" smtClean="0">
                <a:solidFill>
                  <a:schemeClr val="tx2"/>
                </a:solidFill>
              </a:rPr>
              <a:t>: </a:t>
            </a:r>
            <a:r>
              <a:rPr lang="en-US" sz="2300" b="1" dirty="0" smtClean="0"/>
              <a:t>$195,000/month</a:t>
            </a:r>
          </a:p>
          <a:p>
            <a:pPr marL="339725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300" b="1" dirty="0" smtClean="0">
                <a:solidFill>
                  <a:srgbClr val="FF0000"/>
                </a:solidFill>
              </a:rPr>
              <a:t>o</a:t>
            </a:r>
            <a:r>
              <a:rPr lang="en-US" sz="2300" b="1" dirty="0" smtClean="0">
                <a:solidFill>
                  <a:schemeClr val="accent4"/>
                </a:solidFill>
              </a:rPr>
              <a:t>o</a:t>
            </a:r>
            <a:r>
              <a:rPr lang="en-US" sz="2300" b="1" dirty="0" smtClean="0">
                <a:solidFill>
                  <a:srgbClr val="1B79D7"/>
                </a:solidFill>
              </a:rPr>
              <a:t>g</a:t>
            </a:r>
            <a:r>
              <a:rPr lang="en-US" sz="2300" b="1" dirty="0" smtClean="0">
                <a:solidFill>
                  <a:srgbClr val="00B050"/>
                </a:solidFill>
              </a:rPr>
              <a:t>l</a:t>
            </a:r>
            <a:r>
              <a:rPr lang="en-US" sz="2300" b="1" dirty="0" smtClean="0">
                <a:solidFill>
                  <a:srgbClr val="ED483D"/>
                </a:solidFill>
              </a:rPr>
              <a:t>e </a:t>
            </a:r>
            <a:r>
              <a:rPr lang="en-US" sz="2300" b="1" dirty="0" smtClean="0">
                <a:solidFill>
                  <a:schemeClr val="tx2"/>
                </a:solidFill>
              </a:rPr>
              <a:t>You</a:t>
            </a:r>
            <a:r>
              <a:rPr lang="en-US" sz="2300" b="1" dirty="0" smtClean="0">
                <a:solidFill>
                  <a:srgbClr val="FF0000"/>
                </a:solidFill>
              </a:rPr>
              <a:t>Tube</a:t>
            </a:r>
            <a:r>
              <a:rPr lang="en-US" sz="2300" b="1" dirty="0" smtClean="0">
                <a:solidFill>
                  <a:schemeClr val="tx2"/>
                </a:solidFill>
              </a:rPr>
              <a:t> : </a:t>
            </a:r>
            <a:endParaRPr lang="en-US" sz="2300" dirty="0" smtClean="0">
              <a:solidFill>
                <a:schemeClr val="tx2"/>
              </a:solidFill>
            </a:endParaRPr>
          </a:p>
          <a:p>
            <a:pPr marL="705485" lvl="1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dirty="0" smtClean="0">
                <a:solidFill>
                  <a:schemeClr val="tx2"/>
                </a:solidFill>
              </a:rPr>
              <a:t>Per day video views: 4B</a:t>
            </a:r>
          </a:p>
          <a:p>
            <a:pPr marL="705485" lvl="1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dirty="0" smtClean="0">
                <a:solidFill>
                  <a:schemeClr val="tx2"/>
                </a:solidFill>
              </a:rPr>
              <a:t>Per minute video upload: 300 hours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/>
          <a:lstStyle/>
          <a:p>
            <a:r>
              <a:rPr lang="en-US" dirty="0" smtClean="0"/>
              <a:t>Top companies by market capitalization (2015)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• Top companies in the world by market value 2015   Statist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8200"/>
            <a:ext cx="8763000" cy="4093243"/>
          </a:xfrm>
          <a:prstGeom prst="rect">
            <a:avLst/>
          </a:prstGeom>
        </p:spPr>
      </p:pic>
      <p:pic>
        <p:nvPicPr>
          <p:cNvPr id="6" name="Picture 5" descr="• Top companies in the world by market value 2015   Statistic_foo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000625"/>
            <a:ext cx="8324850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76400"/>
            <a:ext cx="6172200" cy="1894362"/>
          </a:xfrm>
        </p:spPr>
        <p:txBody>
          <a:bodyPr/>
          <a:lstStyle/>
          <a:p>
            <a:r>
              <a:rPr lang="en-US" dirty="0" smtClean="0"/>
              <a:t>About</a:t>
            </a:r>
            <a:r>
              <a:rPr lang="en-US" dirty="0" smtClean="0"/>
              <a:t>       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555522"/>
            <a:ext cx="6172200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logo11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819400"/>
            <a:ext cx="2819400" cy="995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54170"/>
            <a:ext cx="8274908" cy="73643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en-US" sz="3200" b="1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382000" cy="5483352"/>
          </a:xfrm>
        </p:spPr>
        <p:txBody>
          <a:bodyPr/>
          <a:lstStyle/>
          <a:p>
            <a:r>
              <a:rPr lang="en-US" dirty="0" err="1" smtClean="0"/>
              <a:t>Goole</a:t>
            </a:r>
            <a:r>
              <a:rPr lang="en-US" dirty="0" smtClean="0"/>
              <a:t> began in march 1995 as a research project of two PHD students Larry Page and Sergey </a:t>
            </a:r>
            <a:r>
              <a:rPr lang="en-US" dirty="0" err="1" smtClean="0"/>
              <a:t>Brin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Nick name of his project was “</a:t>
            </a:r>
            <a:r>
              <a:rPr lang="en-US" dirty="0" err="1" smtClean="0"/>
              <a:t>BackRub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Larry and Sergey use Page Rank algorithm in Google for display search result.</a:t>
            </a:r>
          </a:p>
          <a:p>
            <a:r>
              <a:rPr lang="en-US" dirty="0" smtClean="0"/>
              <a:t>Domain Google.com registered in Sept. 15, 1997.</a:t>
            </a:r>
          </a:p>
          <a:p>
            <a:r>
              <a:rPr lang="en-US" dirty="0" smtClean="0"/>
              <a:t>Larry and Sergey formally </a:t>
            </a:r>
            <a:r>
              <a:rPr lang="en-US" dirty="0" smtClean="0"/>
              <a:t>incorporated their company, </a:t>
            </a:r>
            <a:r>
              <a:rPr lang="en-US" i="1" dirty="0" smtClean="0"/>
              <a:t>Google</a:t>
            </a:r>
            <a:r>
              <a:rPr lang="en-US" dirty="0" smtClean="0"/>
              <a:t>, on September 4, 1998 at a </a:t>
            </a:r>
            <a:r>
              <a:rPr lang="en-US" dirty="0" smtClean="0"/>
              <a:t>friend's garage </a:t>
            </a:r>
            <a:r>
              <a:rPr lang="en-US" dirty="0" smtClean="0"/>
              <a:t>in </a:t>
            </a:r>
            <a:r>
              <a:rPr lang="en-US" dirty="0" smtClean="0"/>
              <a:t>Menlo </a:t>
            </a:r>
            <a:r>
              <a:rPr lang="en-US" dirty="0" err="1" smtClean="0"/>
              <a:t>Park,California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Today Google have 70 offices in more than 40 countries and 4 offices are in India (</a:t>
            </a:r>
            <a:r>
              <a:rPr lang="en-US" dirty="0" err="1" smtClean="0"/>
              <a:t>Gurgaon</a:t>
            </a:r>
            <a:r>
              <a:rPr lang="en-US" dirty="0" smtClean="0"/>
              <a:t>, Mumbai, Bangalore, Hyderabad)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54170"/>
            <a:ext cx="8274908" cy="73643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en-US" sz="3200" b="1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10600" cy="54833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Google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First office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google-garage-stanf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" y="1447800"/>
            <a:ext cx="85494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54170"/>
            <a:ext cx="8274908" cy="73643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en-US" sz="3200" b="1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10600" cy="54833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Google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First office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google-garage-stanf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800"/>
            <a:ext cx="861060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2400" y="254170"/>
            <a:ext cx="8579708" cy="73643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Head Quarters in California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10600" cy="54833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google-garage-stanf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8610600" cy="5836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254170"/>
            <a:ext cx="8503508" cy="73643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Head Quarters in California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10600" cy="54833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google-garage-stanf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8610600" cy="5585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74908" cy="715962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rgbClr val="1B79D7"/>
                </a:solidFill>
              </a:rPr>
              <a:t>Evolution</a:t>
            </a:r>
            <a:endParaRPr lang="en-US" dirty="0"/>
          </a:p>
        </p:txBody>
      </p:sp>
      <p:pic>
        <p:nvPicPr>
          <p:cNvPr id="5" name="Content Placeholder 4" descr="part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990600"/>
            <a:ext cx="8458200" cy="586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74908" cy="715962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rgbClr val="1B79D7"/>
                </a:solidFill>
              </a:rPr>
              <a:t>Evolution</a:t>
            </a:r>
            <a:endParaRPr lang="en-US" dirty="0"/>
          </a:p>
        </p:txBody>
      </p:sp>
      <p:pic>
        <p:nvPicPr>
          <p:cNvPr id="5" name="Content Placeholder 4" descr="part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914400"/>
            <a:ext cx="8686800" cy="5943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385</TotalTime>
  <Words>209</Words>
  <Application>Microsoft Office PowerPoint</Application>
  <PresentationFormat>On-screen Show (4:3)</PresentationFormat>
  <Paragraphs>38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Slide 1</vt:lpstr>
      <vt:lpstr>About                        </vt:lpstr>
      <vt:lpstr>How Google Start</vt:lpstr>
      <vt:lpstr>How Google Start</vt:lpstr>
      <vt:lpstr>How Google Start</vt:lpstr>
      <vt:lpstr>Google Current Head Quarters in California</vt:lpstr>
      <vt:lpstr>Google Current Head Quarters in California</vt:lpstr>
      <vt:lpstr>Google Evolution</vt:lpstr>
      <vt:lpstr>Google Evolution</vt:lpstr>
      <vt:lpstr>Google Evolution</vt:lpstr>
      <vt:lpstr>Google Mission </vt:lpstr>
      <vt:lpstr>Google Strategy: Search. Ads. Apps.</vt:lpstr>
      <vt:lpstr>Some Interesting Google Data-Points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Google</dc:title>
  <dc:creator>Administrator</dc:creator>
  <cp:lastModifiedBy>Administrator</cp:lastModifiedBy>
  <cp:revision>98</cp:revision>
  <dcterms:created xsi:type="dcterms:W3CDTF">2015-08-17T02:30:26Z</dcterms:created>
  <dcterms:modified xsi:type="dcterms:W3CDTF">2015-08-23T05:59:32Z</dcterms:modified>
</cp:coreProperties>
</file>