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9" r:id="rId4"/>
    <p:sldId id="266" r:id="rId5"/>
    <p:sldId id="267" r:id="rId6"/>
    <p:sldId id="271" r:id="rId7"/>
    <p:sldId id="268" r:id="rId8"/>
    <p:sldId id="269" r:id="rId9"/>
    <p:sldId id="274" r:id="rId10"/>
    <p:sldId id="275" r:id="rId11"/>
    <p:sldId id="276" r:id="rId12"/>
    <p:sldId id="277" r:id="rId13"/>
    <p:sldId id="278" r:id="rId14"/>
    <p:sldId id="265" r:id="rId15"/>
    <p:sldId id="262" r:id="rId16"/>
    <p:sldId id="263" r:id="rId17"/>
    <p:sldId id="258" r:id="rId18"/>
    <p:sldId id="260" r:id="rId19"/>
    <p:sldId id="261" r:id="rId20"/>
    <p:sldId id="257" r:id="rId21"/>
    <p:sldId id="270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4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40116-B33F-461B-AEA7-57C6F03F3A55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81BA0-BABE-44DF-AE77-4DD601DEB203}">
      <dgm:prSet/>
      <dgm:spPr/>
      <dgm:t>
        <a:bodyPr/>
        <a:lstStyle/>
        <a:p>
          <a:pPr rtl="0"/>
          <a:r>
            <a:rPr lang="en-US" dirty="0" smtClean="0"/>
            <a:t>We can introduce Google by following three lines</a:t>
          </a:r>
          <a:endParaRPr lang="en-US" dirty="0"/>
        </a:p>
      </dgm:t>
    </dgm:pt>
    <dgm:pt modelId="{7A6B858F-CC3A-4F05-8945-811707EBCC6B}" type="parTrans" cxnId="{F38CBAE4-F773-4B42-8908-46BE4B67218A}">
      <dgm:prSet/>
      <dgm:spPr/>
      <dgm:t>
        <a:bodyPr/>
        <a:lstStyle/>
        <a:p>
          <a:endParaRPr lang="en-US"/>
        </a:p>
      </dgm:t>
    </dgm:pt>
    <dgm:pt modelId="{945CD825-A946-4991-83C6-96A85F7FCF76}" type="sibTrans" cxnId="{F38CBAE4-F773-4B42-8908-46BE4B67218A}">
      <dgm:prSet/>
      <dgm:spPr/>
      <dgm:t>
        <a:bodyPr/>
        <a:lstStyle/>
        <a:p>
          <a:endParaRPr lang="en-US"/>
        </a:p>
      </dgm:t>
    </dgm:pt>
    <dgm:pt modelId="{75EB223E-B994-476E-A0D1-D496C0B45674}">
      <dgm:prSet custT="1"/>
      <dgm:spPr/>
      <dgm:t>
        <a:bodyPr/>
        <a:lstStyle/>
        <a:p>
          <a:pPr rtl="0"/>
          <a:r>
            <a:rPr lang="en-US" sz="3200" dirty="0" smtClean="0"/>
            <a:t>Who</a:t>
          </a:r>
          <a:r>
            <a:rPr lang="en-US" sz="4000" dirty="0" smtClean="0"/>
            <a:t> we are?</a:t>
          </a:r>
        </a:p>
      </dgm:t>
    </dgm:pt>
    <dgm:pt modelId="{21069137-C5CD-4F0B-8771-91B3F924E9A6}" type="parTrans" cxnId="{0B0348AD-4BB4-4681-B403-5DF9E1D1AAB6}">
      <dgm:prSet/>
      <dgm:spPr/>
      <dgm:t>
        <a:bodyPr/>
        <a:lstStyle/>
        <a:p>
          <a:endParaRPr lang="en-US"/>
        </a:p>
      </dgm:t>
    </dgm:pt>
    <dgm:pt modelId="{E59BCBF9-9897-45AB-9BE7-B31CC842A38B}" type="sibTrans" cxnId="{0B0348AD-4BB4-4681-B403-5DF9E1D1AAB6}">
      <dgm:prSet/>
      <dgm:spPr/>
      <dgm:t>
        <a:bodyPr/>
        <a:lstStyle/>
        <a:p>
          <a:endParaRPr lang="en-US"/>
        </a:p>
      </dgm:t>
    </dgm:pt>
    <dgm:pt modelId="{C0408A0C-D6D7-405D-A506-AE06F9D18E1A}">
      <dgm:prSet custT="1"/>
      <dgm:spPr/>
      <dgm:t>
        <a:bodyPr/>
        <a:lstStyle/>
        <a:p>
          <a:pPr rtl="0"/>
          <a:r>
            <a:rPr lang="en-US" sz="3200" dirty="0" smtClean="0"/>
            <a:t>What we do?</a:t>
          </a:r>
          <a:endParaRPr lang="en-US" sz="3200" dirty="0"/>
        </a:p>
      </dgm:t>
    </dgm:pt>
    <dgm:pt modelId="{672A1FD6-A25F-4503-9A4E-FD664AD266C0}" type="parTrans" cxnId="{2B68256F-23AB-44CC-BFFC-A05A34EB2F50}">
      <dgm:prSet/>
      <dgm:spPr/>
      <dgm:t>
        <a:bodyPr/>
        <a:lstStyle/>
        <a:p>
          <a:endParaRPr lang="en-US"/>
        </a:p>
      </dgm:t>
    </dgm:pt>
    <dgm:pt modelId="{A101FBBC-2D09-4874-819B-E6CE27BFE215}" type="sibTrans" cxnId="{2B68256F-23AB-44CC-BFFC-A05A34EB2F50}">
      <dgm:prSet/>
      <dgm:spPr/>
      <dgm:t>
        <a:bodyPr/>
        <a:lstStyle/>
        <a:p>
          <a:endParaRPr lang="en-US"/>
        </a:p>
      </dgm:t>
    </dgm:pt>
    <dgm:pt modelId="{141A0775-7785-4108-A40A-605602922E5A}">
      <dgm:prSet custT="1"/>
      <dgm:spPr/>
      <dgm:t>
        <a:bodyPr/>
        <a:lstStyle/>
        <a:p>
          <a:pPr rtl="0"/>
          <a:r>
            <a:rPr lang="en-US" sz="3200" dirty="0" smtClean="0"/>
            <a:t>What</a:t>
          </a:r>
          <a:r>
            <a:rPr lang="en-US" sz="4000" dirty="0" smtClean="0"/>
            <a:t> we believe?</a:t>
          </a:r>
        </a:p>
      </dgm:t>
    </dgm:pt>
    <dgm:pt modelId="{105D04E7-C173-4C8D-8BAC-F1E3A9DD53FE}" type="parTrans" cxnId="{6842AFAB-6250-4BF0-B019-687C3A57AD2A}">
      <dgm:prSet/>
      <dgm:spPr/>
      <dgm:t>
        <a:bodyPr/>
        <a:lstStyle/>
        <a:p>
          <a:endParaRPr lang="en-US"/>
        </a:p>
      </dgm:t>
    </dgm:pt>
    <dgm:pt modelId="{B743D003-B5C8-4CB5-838B-8BE46BE4B7A6}" type="sibTrans" cxnId="{6842AFAB-6250-4BF0-B019-687C3A57AD2A}">
      <dgm:prSet/>
      <dgm:spPr/>
      <dgm:t>
        <a:bodyPr/>
        <a:lstStyle/>
        <a:p>
          <a:endParaRPr lang="en-US"/>
        </a:p>
      </dgm:t>
    </dgm:pt>
    <dgm:pt modelId="{99B38437-F618-47AE-B609-6ABCB6C81545}" type="pres">
      <dgm:prSet presAssocID="{A7B40116-B33F-461B-AEA7-57C6F03F3A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9ECBEB-0CAD-4541-8490-DE8A4A49A8BD}" type="pres">
      <dgm:prSet presAssocID="{06A81BA0-BABE-44DF-AE77-4DD601DEB203}" presName="root" presStyleCnt="0"/>
      <dgm:spPr/>
    </dgm:pt>
    <dgm:pt modelId="{4E12E488-6EA1-42AB-921A-EEE76D26B215}" type="pres">
      <dgm:prSet presAssocID="{06A81BA0-BABE-44DF-AE77-4DD601DEB203}" presName="rootComposite" presStyleCnt="0"/>
      <dgm:spPr/>
    </dgm:pt>
    <dgm:pt modelId="{36200670-77F6-4C5A-B4B2-A4F0D44D3D91}" type="pres">
      <dgm:prSet presAssocID="{06A81BA0-BABE-44DF-AE77-4DD601DEB203}" presName="rootText" presStyleLbl="node1" presStyleIdx="0" presStyleCnt="1" custScaleX="169793" custLinFactNeighborY="6555"/>
      <dgm:spPr/>
      <dgm:t>
        <a:bodyPr/>
        <a:lstStyle/>
        <a:p>
          <a:endParaRPr lang="en-US"/>
        </a:p>
      </dgm:t>
    </dgm:pt>
    <dgm:pt modelId="{B72A464C-2E90-4796-A1A6-327FB030473A}" type="pres">
      <dgm:prSet presAssocID="{06A81BA0-BABE-44DF-AE77-4DD601DEB203}" presName="rootConnector" presStyleLbl="node1" presStyleIdx="0" presStyleCnt="1"/>
      <dgm:spPr/>
    </dgm:pt>
    <dgm:pt modelId="{DF442575-BAA8-4A76-A115-9DF0912F4B51}" type="pres">
      <dgm:prSet presAssocID="{06A81BA0-BABE-44DF-AE77-4DD601DEB203}" presName="childShape" presStyleCnt="0"/>
      <dgm:spPr/>
    </dgm:pt>
    <dgm:pt modelId="{1DD0955E-A6FB-4559-B39A-D9EC982381E2}" type="pres">
      <dgm:prSet presAssocID="{21069137-C5CD-4F0B-8771-91B3F924E9A6}" presName="Name13" presStyleLbl="parChTrans1D2" presStyleIdx="0" presStyleCnt="3"/>
      <dgm:spPr/>
    </dgm:pt>
    <dgm:pt modelId="{D889F875-0D55-4056-96B2-F64547D53BE7}" type="pres">
      <dgm:prSet presAssocID="{75EB223E-B994-476E-A0D1-D496C0B45674}" presName="childText" presStyleLbl="bgAcc1" presStyleIdx="0" presStyleCnt="3" custScaleX="229429" custScaleY="72241" custLinFactNeighborX="1992" custLinFactNeighborY="395">
        <dgm:presLayoutVars>
          <dgm:bulletEnabled val="1"/>
        </dgm:presLayoutVars>
      </dgm:prSet>
      <dgm:spPr/>
    </dgm:pt>
    <dgm:pt modelId="{AF165F75-F34C-4652-AA87-30D509310FE4}" type="pres">
      <dgm:prSet presAssocID="{105D04E7-C173-4C8D-8BAC-F1E3A9DD53FE}" presName="Name13" presStyleLbl="parChTrans1D2" presStyleIdx="1" presStyleCnt="3"/>
      <dgm:spPr/>
    </dgm:pt>
    <dgm:pt modelId="{2956732A-EC9F-48B6-B905-0B71C0D6725E}" type="pres">
      <dgm:prSet presAssocID="{141A0775-7785-4108-A40A-605602922E5A}" presName="childText" presStyleLbl="bgAcc1" presStyleIdx="1" presStyleCnt="3" custScaleX="233411" custScaleY="76428" custLinFactNeighborY="-6733">
        <dgm:presLayoutVars>
          <dgm:bulletEnabled val="1"/>
        </dgm:presLayoutVars>
      </dgm:prSet>
      <dgm:spPr/>
    </dgm:pt>
    <dgm:pt modelId="{62DB1C1A-3B53-46BF-93F4-ED7D4DC0D269}" type="pres">
      <dgm:prSet presAssocID="{672A1FD6-A25F-4503-9A4E-FD664AD266C0}" presName="Name13" presStyleLbl="parChTrans1D2" presStyleIdx="2" presStyleCnt="3"/>
      <dgm:spPr/>
    </dgm:pt>
    <dgm:pt modelId="{C83CC842-E685-41A3-BA96-B32D97AE6CB2}" type="pres">
      <dgm:prSet presAssocID="{C0408A0C-D6D7-405D-A506-AE06F9D18E1A}" presName="childText" presStyleLbl="bgAcc1" presStyleIdx="2" presStyleCnt="3" custScaleX="232727" custScaleY="71376" custLinFactNeighborY="-11926">
        <dgm:presLayoutVars>
          <dgm:bulletEnabled val="1"/>
        </dgm:presLayoutVars>
      </dgm:prSet>
      <dgm:spPr/>
    </dgm:pt>
  </dgm:ptLst>
  <dgm:cxnLst>
    <dgm:cxn modelId="{0B0348AD-4BB4-4681-B403-5DF9E1D1AAB6}" srcId="{06A81BA0-BABE-44DF-AE77-4DD601DEB203}" destId="{75EB223E-B994-476E-A0D1-D496C0B45674}" srcOrd="0" destOrd="0" parTransId="{21069137-C5CD-4F0B-8771-91B3F924E9A6}" sibTransId="{E59BCBF9-9897-45AB-9BE7-B31CC842A38B}"/>
    <dgm:cxn modelId="{97F52A93-AE7D-4607-A2D6-3FA4961BB16A}" type="presOf" srcId="{06A81BA0-BABE-44DF-AE77-4DD601DEB203}" destId="{36200670-77F6-4C5A-B4B2-A4F0D44D3D91}" srcOrd="0" destOrd="0" presId="urn:microsoft.com/office/officeart/2005/8/layout/hierarchy3"/>
    <dgm:cxn modelId="{E8F46432-80D4-4770-94C5-7B6AADF8F724}" type="presOf" srcId="{A7B40116-B33F-461B-AEA7-57C6F03F3A55}" destId="{99B38437-F618-47AE-B609-6ABCB6C81545}" srcOrd="0" destOrd="0" presId="urn:microsoft.com/office/officeart/2005/8/layout/hierarchy3"/>
    <dgm:cxn modelId="{EC609BEC-7F71-4D9F-8F99-FA02A77B5A37}" type="presOf" srcId="{141A0775-7785-4108-A40A-605602922E5A}" destId="{2956732A-EC9F-48B6-B905-0B71C0D6725E}" srcOrd="0" destOrd="0" presId="urn:microsoft.com/office/officeart/2005/8/layout/hierarchy3"/>
    <dgm:cxn modelId="{6842AFAB-6250-4BF0-B019-687C3A57AD2A}" srcId="{06A81BA0-BABE-44DF-AE77-4DD601DEB203}" destId="{141A0775-7785-4108-A40A-605602922E5A}" srcOrd="1" destOrd="0" parTransId="{105D04E7-C173-4C8D-8BAC-F1E3A9DD53FE}" sibTransId="{B743D003-B5C8-4CB5-838B-8BE46BE4B7A6}"/>
    <dgm:cxn modelId="{F38CBAE4-F773-4B42-8908-46BE4B67218A}" srcId="{A7B40116-B33F-461B-AEA7-57C6F03F3A55}" destId="{06A81BA0-BABE-44DF-AE77-4DD601DEB203}" srcOrd="0" destOrd="0" parTransId="{7A6B858F-CC3A-4F05-8945-811707EBCC6B}" sibTransId="{945CD825-A946-4991-83C6-96A85F7FCF76}"/>
    <dgm:cxn modelId="{D1041458-FAF7-48F8-90FA-C69F00293C20}" type="presOf" srcId="{672A1FD6-A25F-4503-9A4E-FD664AD266C0}" destId="{62DB1C1A-3B53-46BF-93F4-ED7D4DC0D269}" srcOrd="0" destOrd="0" presId="urn:microsoft.com/office/officeart/2005/8/layout/hierarchy3"/>
    <dgm:cxn modelId="{A9A43169-E77D-4C35-8234-424EB4F95E9B}" type="presOf" srcId="{C0408A0C-D6D7-405D-A506-AE06F9D18E1A}" destId="{C83CC842-E685-41A3-BA96-B32D97AE6CB2}" srcOrd="0" destOrd="0" presId="urn:microsoft.com/office/officeart/2005/8/layout/hierarchy3"/>
    <dgm:cxn modelId="{43FBC5A4-5471-4006-960C-4E322B633556}" type="presOf" srcId="{75EB223E-B994-476E-A0D1-D496C0B45674}" destId="{D889F875-0D55-4056-96B2-F64547D53BE7}" srcOrd="0" destOrd="0" presId="urn:microsoft.com/office/officeart/2005/8/layout/hierarchy3"/>
    <dgm:cxn modelId="{16FD21AE-813D-47CA-AC33-3034D1D02EC6}" type="presOf" srcId="{105D04E7-C173-4C8D-8BAC-F1E3A9DD53FE}" destId="{AF165F75-F34C-4652-AA87-30D509310FE4}" srcOrd="0" destOrd="0" presId="urn:microsoft.com/office/officeart/2005/8/layout/hierarchy3"/>
    <dgm:cxn modelId="{2B68256F-23AB-44CC-BFFC-A05A34EB2F50}" srcId="{06A81BA0-BABE-44DF-AE77-4DD601DEB203}" destId="{C0408A0C-D6D7-405D-A506-AE06F9D18E1A}" srcOrd="2" destOrd="0" parTransId="{672A1FD6-A25F-4503-9A4E-FD664AD266C0}" sibTransId="{A101FBBC-2D09-4874-819B-E6CE27BFE215}"/>
    <dgm:cxn modelId="{DD6113B9-8A2E-4D8F-BB18-ED4E8ECF8B31}" type="presOf" srcId="{21069137-C5CD-4F0B-8771-91B3F924E9A6}" destId="{1DD0955E-A6FB-4559-B39A-D9EC982381E2}" srcOrd="0" destOrd="0" presId="urn:microsoft.com/office/officeart/2005/8/layout/hierarchy3"/>
    <dgm:cxn modelId="{E28E5448-5BA9-4FA0-B85B-CDA1AD068432}" type="presOf" srcId="{06A81BA0-BABE-44DF-AE77-4DD601DEB203}" destId="{B72A464C-2E90-4796-A1A6-327FB030473A}" srcOrd="1" destOrd="0" presId="urn:microsoft.com/office/officeart/2005/8/layout/hierarchy3"/>
    <dgm:cxn modelId="{DFBFABA8-B5AB-4DED-94A4-8493D78D1C8E}" type="presParOf" srcId="{99B38437-F618-47AE-B609-6ABCB6C81545}" destId="{049ECBEB-0CAD-4541-8490-DE8A4A49A8BD}" srcOrd="0" destOrd="0" presId="urn:microsoft.com/office/officeart/2005/8/layout/hierarchy3"/>
    <dgm:cxn modelId="{61F708D6-291C-4C05-9B5F-EC6B0D00B57F}" type="presParOf" srcId="{049ECBEB-0CAD-4541-8490-DE8A4A49A8BD}" destId="{4E12E488-6EA1-42AB-921A-EEE76D26B215}" srcOrd="0" destOrd="0" presId="urn:microsoft.com/office/officeart/2005/8/layout/hierarchy3"/>
    <dgm:cxn modelId="{CEE3B803-146E-4E3E-8202-9628A393C4AB}" type="presParOf" srcId="{4E12E488-6EA1-42AB-921A-EEE76D26B215}" destId="{36200670-77F6-4C5A-B4B2-A4F0D44D3D91}" srcOrd="0" destOrd="0" presId="urn:microsoft.com/office/officeart/2005/8/layout/hierarchy3"/>
    <dgm:cxn modelId="{F0161E64-132B-4E22-B9EF-542B31082287}" type="presParOf" srcId="{4E12E488-6EA1-42AB-921A-EEE76D26B215}" destId="{B72A464C-2E90-4796-A1A6-327FB030473A}" srcOrd="1" destOrd="0" presId="urn:microsoft.com/office/officeart/2005/8/layout/hierarchy3"/>
    <dgm:cxn modelId="{06A94B82-19EB-4C81-A347-AF532D7A5D96}" type="presParOf" srcId="{049ECBEB-0CAD-4541-8490-DE8A4A49A8BD}" destId="{DF442575-BAA8-4A76-A115-9DF0912F4B51}" srcOrd="1" destOrd="0" presId="urn:microsoft.com/office/officeart/2005/8/layout/hierarchy3"/>
    <dgm:cxn modelId="{8F4EFA3F-A44C-45EE-8874-98E6C0DE153A}" type="presParOf" srcId="{DF442575-BAA8-4A76-A115-9DF0912F4B51}" destId="{1DD0955E-A6FB-4559-B39A-D9EC982381E2}" srcOrd="0" destOrd="0" presId="urn:microsoft.com/office/officeart/2005/8/layout/hierarchy3"/>
    <dgm:cxn modelId="{D9F77C27-8616-49D4-BE05-850D6DAEE2BA}" type="presParOf" srcId="{DF442575-BAA8-4A76-A115-9DF0912F4B51}" destId="{D889F875-0D55-4056-96B2-F64547D53BE7}" srcOrd="1" destOrd="0" presId="urn:microsoft.com/office/officeart/2005/8/layout/hierarchy3"/>
    <dgm:cxn modelId="{D42C541E-5A78-4392-8008-9F9CD98FB6BC}" type="presParOf" srcId="{DF442575-BAA8-4A76-A115-9DF0912F4B51}" destId="{AF165F75-F34C-4652-AA87-30D509310FE4}" srcOrd="2" destOrd="0" presId="urn:microsoft.com/office/officeart/2005/8/layout/hierarchy3"/>
    <dgm:cxn modelId="{84D2FB1B-749D-4175-AC9F-EFA3A8892D94}" type="presParOf" srcId="{DF442575-BAA8-4A76-A115-9DF0912F4B51}" destId="{2956732A-EC9F-48B6-B905-0B71C0D6725E}" srcOrd="3" destOrd="0" presId="urn:microsoft.com/office/officeart/2005/8/layout/hierarchy3"/>
    <dgm:cxn modelId="{7B3D77A1-FFBB-40BE-A4A8-EC95DED82FAD}" type="presParOf" srcId="{DF442575-BAA8-4A76-A115-9DF0912F4B51}" destId="{62DB1C1A-3B53-46BF-93F4-ED7D4DC0D269}" srcOrd="4" destOrd="0" presId="urn:microsoft.com/office/officeart/2005/8/layout/hierarchy3"/>
    <dgm:cxn modelId="{734FCE2F-CDC6-4CDD-947E-CCE9E9EC8773}" type="presParOf" srcId="{DF442575-BAA8-4A76-A115-9DF0912F4B51}" destId="{C83CC842-E685-41A3-BA96-B32D97AE6CB2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0" y="990600"/>
          <a:ext cx="8382000" cy="548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Who we are?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Building great products depends on great </a:t>
            </a:r>
            <a:r>
              <a:rPr lang="en-US" sz="1800" dirty="0" smtClean="0"/>
              <a:t>people.</a:t>
            </a:r>
          </a:p>
          <a:p>
            <a:pPr>
              <a:buNone/>
            </a:pPr>
            <a:r>
              <a:rPr lang="en-US" sz="1800" dirty="0" smtClean="0"/>
              <a:t>And there </a:t>
            </a:r>
            <a:r>
              <a:rPr lang="en-US" sz="1800" dirty="0" smtClean="0"/>
              <a:t>are more than 40,000 </a:t>
            </a:r>
            <a:r>
              <a:rPr lang="en-US" sz="1800" dirty="0" smtClean="0"/>
              <a:t>“</a:t>
            </a:r>
            <a:r>
              <a:rPr lang="en-US" sz="1800" dirty="0" err="1" smtClean="0"/>
              <a:t>Googlers</a:t>
            </a:r>
            <a:r>
              <a:rPr lang="en-US" sz="1800" dirty="0" smtClean="0"/>
              <a:t>” behind </a:t>
            </a:r>
            <a:r>
              <a:rPr lang="en-US" sz="1800" dirty="0" smtClean="0"/>
              <a:t>the tools that </a:t>
            </a:r>
            <a:r>
              <a:rPr lang="en-US" sz="1800" dirty="0" smtClean="0"/>
              <a:t>we use </a:t>
            </a:r>
            <a:r>
              <a:rPr lang="en-US" sz="1800" dirty="0" smtClean="0"/>
              <a:t>every </a:t>
            </a:r>
            <a:r>
              <a:rPr lang="en-US" sz="1800" dirty="0" smtClean="0"/>
              <a:t>day…</a:t>
            </a:r>
          </a:p>
          <a:p>
            <a:pPr>
              <a:buNone/>
            </a:pPr>
            <a:endParaRPr lang="en-US" sz="1800" b="1" dirty="0" smtClean="0">
              <a:solidFill>
                <a:srgbClr val="1F74DB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1F74DB"/>
                </a:solidFill>
              </a:rPr>
              <a:t>Work Culture: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Believe people make company, so the hire people who are smart and determined.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Believes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treating people well is more important than making a lot of money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 ideas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offers a unique program called "The 20%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project“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Google “TGIC”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QandA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Googlers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ask questions directly to Larry, Sergey and other execs about any number of company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issues.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Who we are?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1F74DB"/>
                </a:solidFill>
              </a:rPr>
              <a:t>Location: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Today Google has more than 70 offices in more than 40 countries.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Google locations – Company – Goo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362200"/>
            <a:ext cx="8548292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What we believe?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Google wrote these </a:t>
            </a:r>
            <a:r>
              <a:rPr lang="en-US" sz="1800" dirty="0" smtClean="0"/>
              <a:t>“10 things” when Google was just a few years </a:t>
            </a:r>
            <a:r>
              <a:rPr lang="en-US" sz="1800" dirty="0" smtClean="0"/>
              <a:t>old. Google still following it.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b="1" dirty="0" smtClean="0"/>
              <a:t>Focus on the user and all else will follow.</a:t>
            </a:r>
          </a:p>
          <a:p>
            <a:r>
              <a:rPr lang="en-US" sz="1800" b="1" dirty="0" smtClean="0"/>
              <a:t>It’s best to do one thing really, really well.</a:t>
            </a:r>
          </a:p>
          <a:p>
            <a:r>
              <a:rPr lang="en-US" sz="1800" b="1" dirty="0" smtClean="0"/>
              <a:t>Fast is better than slow.</a:t>
            </a:r>
          </a:p>
          <a:p>
            <a:r>
              <a:rPr lang="en-US" sz="1800" b="1" dirty="0" smtClean="0"/>
              <a:t>Democracy on the web works.</a:t>
            </a:r>
          </a:p>
          <a:p>
            <a:r>
              <a:rPr lang="en-US" sz="1800" b="1" dirty="0" smtClean="0"/>
              <a:t>You don’t need to be at your desk to need an answer.</a:t>
            </a:r>
          </a:p>
          <a:p>
            <a:r>
              <a:rPr lang="en-US" sz="1800" b="1" dirty="0" smtClean="0"/>
              <a:t>You can make money without doing evil.</a:t>
            </a:r>
          </a:p>
          <a:p>
            <a:r>
              <a:rPr lang="en-US" sz="1800" b="1" dirty="0" smtClean="0"/>
              <a:t>There’s always more information out there.</a:t>
            </a:r>
          </a:p>
          <a:p>
            <a:r>
              <a:rPr lang="en-US" sz="1800" b="1" dirty="0" smtClean="0"/>
              <a:t>The need for information crosses all borders.</a:t>
            </a:r>
          </a:p>
          <a:p>
            <a:r>
              <a:rPr lang="en-US" sz="1800" b="1" dirty="0" smtClean="0"/>
              <a:t>You can be serious without a suit.</a:t>
            </a:r>
          </a:p>
          <a:p>
            <a:r>
              <a:rPr lang="en-US" sz="1800" b="1" dirty="0" smtClean="0"/>
              <a:t>Great just isn’t good enough.</a:t>
            </a:r>
            <a:endParaRPr lang="en-US" sz="1800" b="1" smtClean="0"/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4582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686800" cy="5943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5344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Mission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620000" cy="5480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3943350"/>
            <a:ext cx="168116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2971800"/>
            <a:ext cx="838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09" tIns="65305" rIns="130609" bIns="65305"/>
          <a:lstStyle/>
          <a:p>
            <a:pPr algn="ctr" eaLnBrk="1" hangingPunct="1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solidFill>
                  <a:srgbClr val="3C3C3C"/>
                </a:solidFill>
              </a:rPr>
              <a:t>Organize the </a:t>
            </a:r>
            <a:r>
              <a:rPr lang="en-US" sz="2600" dirty="0">
                <a:solidFill>
                  <a:srgbClr val="FF0000"/>
                </a:solidFill>
              </a:rPr>
              <a:t>world's information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br>
              <a:rPr lang="en-US" sz="2600" dirty="0">
                <a:solidFill>
                  <a:srgbClr val="3C3C3C"/>
                </a:solidFill>
              </a:rPr>
            </a:br>
            <a:r>
              <a:rPr lang="en-US" sz="2600" dirty="0">
                <a:solidFill>
                  <a:srgbClr val="3C3C3C"/>
                </a:solidFill>
              </a:rPr>
              <a:t>make it </a:t>
            </a:r>
            <a:r>
              <a:rPr lang="en-US" sz="2600" dirty="0">
                <a:solidFill>
                  <a:srgbClr val="3366FF"/>
                </a:solidFill>
              </a:rPr>
              <a:t>universally</a:t>
            </a:r>
            <a:r>
              <a:rPr lang="en-US" sz="2600" dirty="0">
                <a:solidFill>
                  <a:srgbClr val="3C3C3C"/>
                </a:solidFill>
              </a:rPr>
              <a:t> </a:t>
            </a:r>
            <a:r>
              <a:rPr lang="en-US" sz="2600" dirty="0">
                <a:solidFill>
                  <a:srgbClr val="FF9900"/>
                </a:solidFill>
              </a:rPr>
              <a:t>accessible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r>
              <a:rPr lang="en-US" sz="2600" dirty="0">
                <a:solidFill>
                  <a:srgbClr val="00CC00"/>
                </a:solidFill>
              </a:rPr>
              <a:t>useful</a:t>
            </a:r>
            <a:endParaRPr lang="en-US" sz="2200" dirty="0">
              <a:solidFill>
                <a:srgbClr val="3C3C3C"/>
              </a:solidFill>
            </a:endParaRPr>
          </a:p>
        </p:txBody>
      </p:sp>
      <p:pic>
        <p:nvPicPr>
          <p:cNvPr id="8" name="Picture 5" descr="sms_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4038600"/>
            <a:ext cx="825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1219200"/>
            <a:ext cx="157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4019550"/>
            <a:ext cx="2057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sz="2400" b="1" dirty="0" smtClean="0">
                <a:solidFill>
                  <a:srgbClr val="1B79D7"/>
                </a:solidFill>
              </a:rPr>
              <a:t>: Search. Ads. Apps.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3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14350" y="1981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9275" y="3962400"/>
            <a:ext cx="14128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Search.</a:t>
            </a:r>
          </a:p>
        </p:txBody>
      </p:sp>
      <p:pic>
        <p:nvPicPr>
          <p:cNvPr id="9" name="Picture 5" descr="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05000"/>
            <a:ext cx="2743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78163" y="4800600"/>
            <a:ext cx="89693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Ads.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153150" y="1676400"/>
            <a:ext cx="1619250" cy="4267200"/>
            <a:chOff x="4080" y="1056"/>
            <a:chExt cx="1020" cy="2688"/>
          </a:xfrm>
        </p:grpSpPr>
        <p:pic>
          <p:nvPicPr>
            <p:cNvPr id="14" name="Picture 7" descr="calend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80" y="2112"/>
              <a:ext cx="4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icon_desk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680" y="2400"/>
              <a:ext cx="39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Picas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4128" y="1536"/>
              <a:ext cx="40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icon_tal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4626" y="1776"/>
              <a:ext cx="46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webaccelerator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4656" y="3060"/>
              <a:ext cx="4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earth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4224" y="2736"/>
              <a:ext cx="36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3" descr="pack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4147" y="3313"/>
              <a:ext cx="461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docsandsprea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11" y="1056"/>
              <a:ext cx="48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943475" y="5410200"/>
            <a:ext cx="11731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  <a:latin typeface="Arial" charset="0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1B79D7"/>
                </a:solidFill>
              </a:rPr>
              <a:t>Some Interesting</a:t>
            </a:r>
            <a:r>
              <a:rPr lang="en-AU" sz="3200" b="1" dirty="0" smtClean="0">
                <a:solidFill>
                  <a:srgbClr val="1B79D7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Data-Points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70000" lnSpcReduction="20000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</a:t>
            </a:r>
            <a:r>
              <a:rPr lang="en-US" sz="2500" dirty="0" smtClean="0"/>
              <a:t> started in January, 1996 as a research project at Stanford University, by Ph.D. candidates Larry Page and Sergey </a:t>
            </a:r>
            <a:r>
              <a:rPr lang="en-US" sz="2500" dirty="0" err="1" smtClean="0"/>
              <a:t>Brin</a:t>
            </a:r>
            <a:r>
              <a:rPr lang="en-US" sz="2500" dirty="0" smtClean="0"/>
              <a:t> when they were 24 years old and 23 years old respectively.</a:t>
            </a:r>
            <a:endParaRPr lang="en-US" sz="2000" dirty="0" smtClean="0"/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dirty="0" smtClean="0"/>
              <a:t>The name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 </a:t>
            </a:r>
            <a:r>
              <a:rPr lang="en-US" sz="2500" dirty="0" smtClean="0"/>
              <a:t>™ was an accident. A spelling mistake made by the original founders who thought they were going for ˜Googol™”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Searches per day</a:t>
            </a:r>
            <a:r>
              <a:rPr lang="en-US" sz="2300" dirty="0" smtClean="0">
                <a:solidFill>
                  <a:schemeClr val="tx2"/>
                </a:solidFill>
              </a:rPr>
              <a:t>: Average per second search of people search on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dirty="0" smtClean="0">
                <a:solidFill>
                  <a:schemeClr val="tx2"/>
                </a:solidFill>
              </a:rPr>
              <a:t>for is  </a:t>
            </a:r>
            <a:r>
              <a:rPr lang="en-US" sz="2300" b="1" dirty="0" smtClean="0"/>
              <a:t>40,000</a:t>
            </a:r>
            <a:br>
              <a:rPr lang="en-US" sz="2300" b="1" dirty="0" smtClean="0"/>
            </a:br>
            <a:r>
              <a:rPr lang="en-US" sz="2300" b="1" dirty="0" smtClean="0">
                <a:hlinkClick r:id="rId2"/>
              </a:rPr>
              <a:t>http://www.internetlivestats.com/google-search-statistics/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Adsense</a:t>
            </a:r>
            <a:r>
              <a:rPr lang="en-US" sz="2300" b="1" dirty="0" smtClean="0">
                <a:solidFill>
                  <a:schemeClr val="tx2"/>
                </a:solidFill>
              </a:rPr>
              <a:t> income:  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Top three companies that earn from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300" dirty="0" smtClean="0">
                <a:solidFill>
                  <a:schemeClr val="tx2"/>
                </a:solidFill>
              </a:rPr>
              <a:t>ad-</a:t>
            </a:r>
            <a:r>
              <a:rPr lang="en-US" sz="2300" dirty="0" err="1" smtClean="0">
                <a:solidFill>
                  <a:schemeClr val="tx2"/>
                </a:solidFill>
              </a:rPr>
              <a:t>sence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Ehow.com :- </a:t>
            </a:r>
            <a:r>
              <a:rPr lang="en-US" sz="2300" b="1" dirty="0" smtClean="0"/>
              <a:t>$300,000/month</a:t>
            </a: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Mashable.com: </a:t>
            </a:r>
            <a:r>
              <a:rPr lang="en-US" sz="2300" b="1" dirty="0" smtClean="0"/>
              <a:t>$250,000/month</a:t>
            </a:r>
            <a:endParaRPr lang="en-US" sz="2300" b="1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/>
              <a:t>forums.digitalpoint.com</a:t>
            </a:r>
            <a:r>
              <a:rPr lang="en-US" sz="2300" b="1" dirty="0" smtClean="0">
                <a:solidFill>
                  <a:schemeClr val="tx2"/>
                </a:solidFill>
              </a:rPr>
              <a:t>: </a:t>
            </a:r>
            <a:r>
              <a:rPr lang="en-US" sz="2300" b="1" dirty="0" smtClean="0"/>
              <a:t>$195,000/month</a:t>
            </a:r>
          </a:p>
          <a:p>
            <a:pPr marL="339725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b="1" dirty="0" smtClean="0">
                <a:solidFill>
                  <a:schemeClr val="tx2"/>
                </a:solidFill>
              </a:rPr>
              <a:t>You</a:t>
            </a:r>
            <a:r>
              <a:rPr lang="en-US" sz="2300" b="1" dirty="0" smtClean="0">
                <a:solidFill>
                  <a:srgbClr val="FF0000"/>
                </a:solidFill>
              </a:rPr>
              <a:t>Tube</a:t>
            </a:r>
            <a:r>
              <a:rPr lang="en-US" sz="2300" b="1" dirty="0" smtClean="0">
                <a:solidFill>
                  <a:schemeClr val="tx2"/>
                </a:solidFill>
              </a:rPr>
              <a:t> : 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day video views: 4B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minute video upload: 300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How                             Start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Top companies by market capitalization (2015)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• Top companies in the world by market value 2015   Stati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8763000" cy="4093243"/>
          </a:xfrm>
          <a:prstGeom prst="rect">
            <a:avLst/>
          </a:prstGeom>
        </p:spPr>
      </p:pic>
      <p:pic>
        <p:nvPicPr>
          <p:cNvPr id="6" name="Picture 5" descr="• Top companies in the world by market value 2015   Statistic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00625"/>
            <a:ext cx="83248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                          Work Culture</a:t>
            </a: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work culture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  <a:scene3d>
              <a:camera prst="orthographicFront"/>
              <a:lightRig rig="sunset" dir="t"/>
            </a:scene3d>
            <a:sp3d prstMaterial="dkEdge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Google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has been ranked No.1 in Fortune's latest annual list of '100 Best Companies to Work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None/>
            </a:pPr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sz="7200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work culture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  <a:scene3d>
              <a:camera prst="orthographicFront"/>
              <a:lightRig rig="sunset" dir="t"/>
            </a:scene3d>
            <a:sp3d prstMaterial="dkEdge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483352"/>
          </a:xfrm>
        </p:spPr>
        <p:txBody>
          <a:bodyPr/>
          <a:lstStyle/>
          <a:p>
            <a:r>
              <a:rPr lang="en-US" dirty="0" err="1" smtClean="0"/>
              <a:t>Goole</a:t>
            </a:r>
            <a:r>
              <a:rPr lang="en-US" dirty="0" smtClean="0"/>
              <a:t> began in march 1995 as a research project of two PHD students Larry Page and Sergey </a:t>
            </a:r>
            <a:r>
              <a:rPr lang="en-US" dirty="0" err="1" smtClean="0"/>
              <a:t>Brin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Nick name of his project was “</a:t>
            </a:r>
            <a:r>
              <a:rPr lang="en-US" dirty="0" err="1" smtClean="0"/>
              <a:t>BackRub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Larry and Sergey use Page Rank algorithm in Google for display search result.</a:t>
            </a:r>
          </a:p>
          <a:p>
            <a:r>
              <a:rPr lang="en-US" dirty="0" smtClean="0"/>
              <a:t>Domain Google.com registered in Sept. 15, 1997.</a:t>
            </a:r>
          </a:p>
          <a:p>
            <a:r>
              <a:rPr lang="en-US" dirty="0" smtClean="0"/>
              <a:t>Larry and Sergey formally incorporated their company, </a:t>
            </a:r>
            <a:r>
              <a:rPr lang="en-US" i="1" dirty="0" smtClean="0"/>
              <a:t>Google</a:t>
            </a:r>
            <a:r>
              <a:rPr lang="en-US" dirty="0" smtClean="0"/>
              <a:t>, on September 4, 1998 at a friend's garage in Menlo </a:t>
            </a:r>
            <a:r>
              <a:rPr lang="en-US" dirty="0" err="1" smtClean="0"/>
              <a:t>Park,California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Today Google have 70 offices in more than 40 countries and 4 offices are in India (</a:t>
            </a:r>
            <a:r>
              <a:rPr lang="en-US" dirty="0" err="1" smtClean="0"/>
              <a:t>Gurgaon</a:t>
            </a:r>
            <a:r>
              <a:rPr lang="en-US" dirty="0" smtClean="0"/>
              <a:t>, Mumbai, Bangalore, Hyderabad)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" y="1447800"/>
            <a:ext cx="8549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610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beta version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6594"/>
            <a:ext cx="8610600" cy="4812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254170"/>
            <a:ext cx="85797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83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54170"/>
            <a:ext cx="85035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5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About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553</TotalTime>
  <Words>506</Words>
  <Application>Microsoft Office PowerPoint</Application>
  <PresentationFormat>On-screen Show (4:3)</PresentationFormat>
  <Paragraphs>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Slide 1</vt:lpstr>
      <vt:lpstr>How                             Start                        </vt:lpstr>
      <vt:lpstr>How Google Start</vt:lpstr>
      <vt:lpstr>How Google Start</vt:lpstr>
      <vt:lpstr>How Google Start</vt:lpstr>
      <vt:lpstr>How Google Start</vt:lpstr>
      <vt:lpstr>Google Current Head Quarters in California</vt:lpstr>
      <vt:lpstr>Google Current Head Quarters in California</vt:lpstr>
      <vt:lpstr>About                        </vt:lpstr>
      <vt:lpstr>About Google</vt:lpstr>
      <vt:lpstr>Google Who we are?</vt:lpstr>
      <vt:lpstr>Google Who we are?</vt:lpstr>
      <vt:lpstr>Google What we believe?</vt:lpstr>
      <vt:lpstr>Google Evolution</vt:lpstr>
      <vt:lpstr>Google Evolution</vt:lpstr>
      <vt:lpstr>Google Evolution</vt:lpstr>
      <vt:lpstr>Google Mission </vt:lpstr>
      <vt:lpstr>Google Strategy: Search. Ads. Apps.</vt:lpstr>
      <vt:lpstr>Some Interesting Google Data-Points</vt:lpstr>
      <vt:lpstr>Slide 20</vt:lpstr>
      <vt:lpstr>                          Work Culture                        </vt:lpstr>
      <vt:lpstr>Google work culture</vt:lpstr>
      <vt:lpstr>Google work culture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158</cp:revision>
  <dcterms:created xsi:type="dcterms:W3CDTF">2015-08-17T02:30:26Z</dcterms:created>
  <dcterms:modified xsi:type="dcterms:W3CDTF">2015-08-23T12:26:46Z</dcterms:modified>
</cp:coreProperties>
</file>