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59" r:id="rId4"/>
    <p:sldId id="266" r:id="rId5"/>
    <p:sldId id="267" r:id="rId6"/>
    <p:sldId id="271" r:id="rId7"/>
    <p:sldId id="268" r:id="rId8"/>
    <p:sldId id="269" r:id="rId9"/>
    <p:sldId id="274" r:id="rId10"/>
    <p:sldId id="275" r:id="rId11"/>
    <p:sldId id="276" r:id="rId12"/>
    <p:sldId id="277" r:id="rId13"/>
    <p:sldId id="278" r:id="rId14"/>
    <p:sldId id="258" r:id="rId15"/>
    <p:sldId id="260" r:id="rId16"/>
    <p:sldId id="265" r:id="rId17"/>
    <p:sldId id="262" r:id="rId18"/>
    <p:sldId id="263" r:id="rId19"/>
    <p:sldId id="261" r:id="rId20"/>
    <p:sldId id="25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74D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141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B40116-B33F-461B-AEA7-57C6F03F3A55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6A81BA0-BABE-44DF-AE77-4DD601DEB203}">
      <dgm:prSet/>
      <dgm:spPr/>
      <dgm:t>
        <a:bodyPr/>
        <a:lstStyle/>
        <a:p>
          <a:pPr rtl="0"/>
          <a:r>
            <a:rPr lang="en-US" dirty="0" smtClean="0"/>
            <a:t>We can introduce Google by following three lines</a:t>
          </a:r>
          <a:endParaRPr lang="en-US" dirty="0"/>
        </a:p>
      </dgm:t>
    </dgm:pt>
    <dgm:pt modelId="{7A6B858F-CC3A-4F05-8945-811707EBCC6B}" type="parTrans" cxnId="{F38CBAE4-F773-4B42-8908-46BE4B67218A}">
      <dgm:prSet/>
      <dgm:spPr/>
      <dgm:t>
        <a:bodyPr/>
        <a:lstStyle/>
        <a:p>
          <a:endParaRPr lang="en-US"/>
        </a:p>
      </dgm:t>
    </dgm:pt>
    <dgm:pt modelId="{945CD825-A946-4991-83C6-96A85F7FCF76}" type="sibTrans" cxnId="{F38CBAE4-F773-4B42-8908-46BE4B67218A}">
      <dgm:prSet/>
      <dgm:spPr/>
      <dgm:t>
        <a:bodyPr/>
        <a:lstStyle/>
        <a:p>
          <a:endParaRPr lang="en-US"/>
        </a:p>
      </dgm:t>
    </dgm:pt>
    <dgm:pt modelId="{75EB223E-B994-476E-A0D1-D496C0B45674}">
      <dgm:prSet custT="1"/>
      <dgm:spPr/>
      <dgm:t>
        <a:bodyPr/>
        <a:lstStyle/>
        <a:p>
          <a:pPr rtl="0"/>
          <a:r>
            <a:rPr lang="en-US" sz="3200" dirty="0" smtClean="0"/>
            <a:t>Who</a:t>
          </a:r>
          <a:r>
            <a:rPr lang="en-US" sz="4000" dirty="0" smtClean="0"/>
            <a:t> we are?</a:t>
          </a:r>
        </a:p>
      </dgm:t>
    </dgm:pt>
    <dgm:pt modelId="{21069137-C5CD-4F0B-8771-91B3F924E9A6}" type="parTrans" cxnId="{0B0348AD-4BB4-4681-B403-5DF9E1D1AAB6}">
      <dgm:prSet/>
      <dgm:spPr/>
      <dgm:t>
        <a:bodyPr/>
        <a:lstStyle/>
        <a:p>
          <a:endParaRPr lang="en-US"/>
        </a:p>
      </dgm:t>
    </dgm:pt>
    <dgm:pt modelId="{E59BCBF9-9897-45AB-9BE7-B31CC842A38B}" type="sibTrans" cxnId="{0B0348AD-4BB4-4681-B403-5DF9E1D1AAB6}">
      <dgm:prSet/>
      <dgm:spPr/>
      <dgm:t>
        <a:bodyPr/>
        <a:lstStyle/>
        <a:p>
          <a:endParaRPr lang="en-US"/>
        </a:p>
      </dgm:t>
    </dgm:pt>
    <dgm:pt modelId="{C0408A0C-D6D7-405D-A506-AE06F9D18E1A}">
      <dgm:prSet custT="1"/>
      <dgm:spPr/>
      <dgm:t>
        <a:bodyPr/>
        <a:lstStyle/>
        <a:p>
          <a:pPr rtl="0"/>
          <a:r>
            <a:rPr lang="en-US" sz="3200" dirty="0" smtClean="0"/>
            <a:t>What we do?</a:t>
          </a:r>
          <a:endParaRPr lang="en-US" sz="3200" dirty="0"/>
        </a:p>
      </dgm:t>
    </dgm:pt>
    <dgm:pt modelId="{672A1FD6-A25F-4503-9A4E-FD664AD266C0}" type="parTrans" cxnId="{2B68256F-23AB-44CC-BFFC-A05A34EB2F50}">
      <dgm:prSet/>
      <dgm:spPr/>
      <dgm:t>
        <a:bodyPr/>
        <a:lstStyle/>
        <a:p>
          <a:endParaRPr lang="en-US"/>
        </a:p>
      </dgm:t>
    </dgm:pt>
    <dgm:pt modelId="{A101FBBC-2D09-4874-819B-E6CE27BFE215}" type="sibTrans" cxnId="{2B68256F-23AB-44CC-BFFC-A05A34EB2F50}">
      <dgm:prSet/>
      <dgm:spPr/>
      <dgm:t>
        <a:bodyPr/>
        <a:lstStyle/>
        <a:p>
          <a:endParaRPr lang="en-US"/>
        </a:p>
      </dgm:t>
    </dgm:pt>
    <dgm:pt modelId="{141A0775-7785-4108-A40A-605602922E5A}">
      <dgm:prSet custT="1"/>
      <dgm:spPr/>
      <dgm:t>
        <a:bodyPr/>
        <a:lstStyle/>
        <a:p>
          <a:pPr rtl="0"/>
          <a:r>
            <a:rPr lang="en-US" sz="3200" dirty="0" smtClean="0"/>
            <a:t>What</a:t>
          </a:r>
          <a:r>
            <a:rPr lang="en-US" sz="4000" dirty="0" smtClean="0"/>
            <a:t> we believe?</a:t>
          </a:r>
        </a:p>
      </dgm:t>
    </dgm:pt>
    <dgm:pt modelId="{105D04E7-C173-4C8D-8BAC-F1E3A9DD53FE}" type="parTrans" cxnId="{6842AFAB-6250-4BF0-B019-687C3A57AD2A}">
      <dgm:prSet/>
      <dgm:spPr/>
      <dgm:t>
        <a:bodyPr/>
        <a:lstStyle/>
        <a:p>
          <a:endParaRPr lang="en-US"/>
        </a:p>
      </dgm:t>
    </dgm:pt>
    <dgm:pt modelId="{B743D003-B5C8-4CB5-838B-8BE46BE4B7A6}" type="sibTrans" cxnId="{6842AFAB-6250-4BF0-B019-687C3A57AD2A}">
      <dgm:prSet/>
      <dgm:spPr/>
      <dgm:t>
        <a:bodyPr/>
        <a:lstStyle/>
        <a:p>
          <a:endParaRPr lang="en-US"/>
        </a:p>
      </dgm:t>
    </dgm:pt>
    <dgm:pt modelId="{99B38437-F618-47AE-B609-6ABCB6C81545}" type="pres">
      <dgm:prSet presAssocID="{A7B40116-B33F-461B-AEA7-57C6F03F3A5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49ECBEB-0CAD-4541-8490-DE8A4A49A8BD}" type="pres">
      <dgm:prSet presAssocID="{06A81BA0-BABE-44DF-AE77-4DD601DEB203}" presName="root" presStyleCnt="0"/>
      <dgm:spPr/>
    </dgm:pt>
    <dgm:pt modelId="{4E12E488-6EA1-42AB-921A-EEE76D26B215}" type="pres">
      <dgm:prSet presAssocID="{06A81BA0-BABE-44DF-AE77-4DD601DEB203}" presName="rootComposite" presStyleCnt="0"/>
      <dgm:spPr/>
    </dgm:pt>
    <dgm:pt modelId="{36200670-77F6-4C5A-B4B2-A4F0D44D3D91}" type="pres">
      <dgm:prSet presAssocID="{06A81BA0-BABE-44DF-AE77-4DD601DEB203}" presName="rootText" presStyleLbl="node1" presStyleIdx="0" presStyleCnt="1" custScaleX="169793" custLinFactNeighborY="6555"/>
      <dgm:spPr/>
      <dgm:t>
        <a:bodyPr/>
        <a:lstStyle/>
        <a:p>
          <a:endParaRPr lang="en-US"/>
        </a:p>
      </dgm:t>
    </dgm:pt>
    <dgm:pt modelId="{B72A464C-2E90-4796-A1A6-327FB030473A}" type="pres">
      <dgm:prSet presAssocID="{06A81BA0-BABE-44DF-AE77-4DD601DEB203}" presName="rootConnector" presStyleLbl="node1" presStyleIdx="0" presStyleCnt="1"/>
      <dgm:spPr/>
      <dgm:t>
        <a:bodyPr/>
        <a:lstStyle/>
        <a:p>
          <a:endParaRPr lang="en-US"/>
        </a:p>
      </dgm:t>
    </dgm:pt>
    <dgm:pt modelId="{DF442575-BAA8-4A76-A115-9DF0912F4B51}" type="pres">
      <dgm:prSet presAssocID="{06A81BA0-BABE-44DF-AE77-4DD601DEB203}" presName="childShape" presStyleCnt="0"/>
      <dgm:spPr/>
    </dgm:pt>
    <dgm:pt modelId="{1DD0955E-A6FB-4559-B39A-D9EC982381E2}" type="pres">
      <dgm:prSet presAssocID="{21069137-C5CD-4F0B-8771-91B3F924E9A6}" presName="Name13" presStyleLbl="parChTrans1D2" presStyleIdx="0" presStyleCnt="3"/>
      <dgm:spPr/>
      <dgm:t>
        <a:bodyPr/>
        <a:lstStyle/>
        <a:p>
          <a:endParaRPr lang="en-US"/>
        </a:p>
      </dgm:t>
    </dgm:pt>
    <dgm:pt modelId="{D889F875-0D55-4056-96B2-F64547D53BE7}" type="pres">
      <dgm:prSet presAssocID="{75EB223E-B994-476E-A0D1-D496C0B45674}" presName="childText" presStyleLbl="bgAcc1" presStyleIdx="0" presStyleCnt="3" custScaleX="229429" custScaleY="72241" custLinFactNeighborX="1992" custLinFactNeighborY="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165F75-F34C-4652-AA87-30D509310FE4}" type="pres">
      <dgm:prSet presAssocID="{105D04E7-C173-4C8D-8BAC-F1E3A9DD53FE}" presName="Name13" presStyleLbl="parChTrans1D2" presStyleIdx="1" presStyleCnt="3"/>
      <dgm:spPr/>
      <dgm:t>
        <a:bodyPr/>
        <a:lstStyle/>
        <a:p>
          <a:endParaRPr lang="en-US"/>
        </a:p>
      </dgm:t>
    </dgm:pt>
    <dgm:pt modelId="{2956732A-EC9F-48B6-B905-0B71C0D6725E}" type="pres">
      <dgm:prSet presAssocID="{141A0775-7785-4108-A40A-605602922E5A}" presName="childText" presStyleLbl="bgAcc1" presStyleIdx="1" presStyleCnt="3" custScaleX="233411" custScaleY="76428" custLinFactNeighborY="-673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B1C1A-3B53-46BF-93F4-ED7D4DC0D269}" type="pres">
      <dgm:prSet presAssocID="{672A1FD6-A25F-4503-9A4E-FD664AD266C0}" presName="Name13" presStyleLbl="parChTrans1D2" presStyleIdx="2" presStyleCnt="3"/>
      <dgm:spPr/>
      <dgm:t>
        <a:bodyPr/>
        <a:lstStyle/>
        <a:p>
          <a:endParaRPr lang="en-US"/>
        </a:p>
      </dgm:t>
    </dgm:pt>
    <dgm:pt modelId="{C83CC842-E685-41A3-BA96-B32D97AE6CB2}" type="pres">
      <dgm:prSet presAssocID="{C0408A0C-D6D7-405D-A506-AE06F9D18E1A}" presName="childText" presStyleLbl="bgAcc1" presStyleIdx="2" presStyleCnt="3" custScaleX="232727" custScaleY="71376" custLinFactNeighborY="-1192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348AD-4BB4-4681-B403-5DF9E1D1AAB6}" srcId="{06A81BA0-BABE-44DF-AE77-4DD601DEB203}" destId="{75EB223E-B994-476E-A0D1-D496C0B45674}" srcOrd="0" destOrd="0" parTransId="{21069137-C5CD-4F0B-8771-91B3F924E9A6}" sibTransId="{E59BCBF9-9897-45AB-9BE7-B31CC842A38B}"/>
    <dgm:cxn modelId="{97F52A93-AE7D-4607-A2D6-3FA4961BB16A}" type="presOf" srcId="{06A81BA0-BABE-44DF-AE77-4DD601DEB203}" destId="{36200670-77F6-4C5A-B4B2-A4F0D44D3D91}" srcOrd="0" destOrd="0" presId="urn:microsoft.com/office/officeart/2005/8/layout/hierarchy3"/>
    <dgm:cxn modelId="{E8F46432-80D4-4770-94C5-7B6AADF8F724}" type="presOf" srcId="{A7B40116-B33F-461B-AEA7-57C6F03F3A55}" destId="{99B38437-F618-47AE-B609-6ABCB6C81545}" srcOrd="0" destOrd="0" presId="urn:microsoft.com/office/officeart/2005/8/layout/hierarchy3"/>
    <dgm:cxn modelId="{EC609BEC-7F71-4D9F-8F99-FA02A77B5A37}" type="presOf" srcId="{141A0775-7785-4108-A40A-605602922E5A}" destId="{2956732A-EC9F-48B6-B905-0B71C0D6725E}" srcOrd="0" destOrd="0" presId="urn:microsoft.com/office/officeart/2005/8/layout/hierarchy3"/>
    <dgm:cxn modelId="{6842AFAB-6250-4BF0-B019-687C3A57AD2A}" srcId="{06A81BA0-BABE-44DF-AE77-4DD601DEB203}" destId="{141A0775-7785-4108-A40A-605602922E5A}" srcOrd="1" destOrd="0" parTransId="{105D04E7-C173-4C8D-8BAC-F1E3A9DD53FE}" sibTransId="{B743D003-B5C8-4CB5-838B-8BE46BE4B7A6}"/>
    <dgm:cxn modelId="{F38CBAE4-F773-4B42-8908-46BE4B67218A}" srcId="{A7B40116-B33F-461B-AEA7-57C6F03F3A55}" destId="{06A81BA0-BABE-44DF-AE77-4DD601DEB203}" srcOrd="0" destOrd="0" parTransId="{7A6B858F-CC3A-4F05-8945-811707EBCC6B}" sibTransId="{945CD825-A946-4991-83C6-96A85F7FCF76}"/>
    <dgm:cxn modelId="{D1041458-FAF7-48F8-90FA-C69F00293C20}" type="presOf" srcId="{672A1FD6-A25F-4503-9A4E-FD664AD266C0}" destId="{62DB1C1A-3B53-46BF-93F4-ED7D4DC0D269}" srcOrd="0" destOrd="0" presId="urn:microsoft.com/office/officeart/2005/8/layout/hierarchy3"/>
    <dgm:cxn modelId="{A9A43169-E77D-4C35-8234-424EB4F95E9B}" type="presOf" srcId="{C0408A0C-D6D7-405D-A506-AE06F9D18E1A}" destId="{C83CC842-E685-41A3-BA96-B32D97AE6CB2}" srcOrd="0" destOrd="0" presId="urn:microsoft.com/office/officeart/2005/8/layout/hierarchy3"/>
    <dgm:cxn modelId="{43FBC5A4-5471-4006-960C-4E322B633556}" type="presOf" srcId="{75EB223E-B994-476E-A0D1-D496C0B45674}" destId="{D889F875-0D55-4056-96B2-F64547D53BE7}" srcOrd="0" destOrd="0" presId="urn:microsoft.com/office/officeart/2005/8/layout/hierarchy3"/>
    <dgm:cxn modelId="{16FD21AE-813D-47CA-AC33-3034D1D02EC6}" type="presOf" srcId="{105D04E7-C173-4C8D-8BAC-F1E3A9DD53FE}" destId="{AF165F75-F34C-4652-AA87-30D509310FE4}" srcOrd="0" destOrd="0" presId="urn:microsoft.com/office/officeart/2005/8/layout/hierarchy3"/>
    <dgm:cxn modelId="{2B68256F-23AB-44CC-BFFC-A05A34EB2F50}" srcId="{06A81BA0-BABE-44DF-AE77-4DD601DEB203}" destId="{C0408A0C-D6D7-405D-A506-AE06F9D18E1A}" srcOrd="2" destOrd="0" parTransId="{672A1FD6-A25F-4503-9A4E-FD664AD266C0}" sibTransId="{A101FBBC-2D09-4874-819B-E6CE27BFE215}"/>
    <dgm:cxn modelId="{DD6113B9-8A2E-4D8F-BB18-ED4E8ECF8B31}" type="presOf" srcId="{21069137-C5CD-4F0B-8771-91B3F924E9A6}" destId="{1DD0955E-A6FB-4559-B39A-D9EC982381E2}" srcOrd="0" destOrd="0" presId="urn:microsoft.com/office/officeart/2005/8/layout/hierarchy3"/>
    <dgm:cxn modelId="{E28E5448-5BA9-4FA0-B85B-CDA1AD068432}" type="presOf" srcId="{06A81BA0-BABE-44DF-AE77-4DD601DEB203}" destId="{B72A464C-2E90-4796-A1A6-327FB030473A}" srcOrd="1" destOrd="0" presId="urn:microsoft.com/office/officeart/2005/8/layout/hierarchy3"/>
    <dgm:cxn modelId="{DFBFABA8-B5AB-4DED-94A4-8493D78D1C8E}" type="presParOf" srcId="{99B38437-F618-47AE-B609-6ABCB6C81545}" destId="{049ECBEB-0CAD-4541-8490-DE8A4A49A8BD}" srcOrd="0" destOrd="0" presId="urn:microsoft.com/office/officeart/2005/8/layout/hierarchy3"/>
    <dgm:cxn modelId="{61F708D6-291C-4C05-9B5F-EC6B0D00B57F}" type="presParOf" srcId="{049ECBEB-0CAD-4541-8490-DE8A4A49A8BD}" destId="{4E12E488-6EA1-42AB-921A-EEE76D26B215}" srcOrd="0" destOrd="0" presId="urn:microsoft.com/office/officeart/2005/8/layout/hierarchy3"/>
    <dgm:cxn modelId="{CEE3B803-146E-4E3E-8202-9628A393C4AB}" type="presParOf" srcId="{4E12E488-6EA1-42AB-921A-EEE76D26B215}" destId="{36200670-77F6-4C5A-B4B2-A4F0D44D3D91}" srcOrd="0" destOrd="0" presId="urn:microsoft.com/office/officeart/2005/8/layout/hierarchy3"/>
    <dgm:cxn modelId="{F0161E64-132B-4E22-B9EF-542B31082287}" type="presParOf" srcId="{4E12E488-6EA1-42AB-921A-EEE76D26B215}" destId="{B72A464C-2E90-4796-A1A6-327FB030473A}" srcOrd="1" destOrd="0" presId="urn:microsoft.com/office/officeart/2005/8/layout/hierarchy3"/>
    <dgm:cxn modelId="{06A94B82-19EB-4C81-A347-AF532D7A5D96}" type="presParOf" srcId="{049ECBEB-0CAD-4541-8490-DE8A4A49A8BD}" destId="{DF442575-BAA8-4A76-A115-9DF0912F4B51}" srcOrd="1" destOrd="0" presId="urn:microsoft.com/office/officeart/2005/8/layout/hierarchy3"/>
    <dgm:cxn modelId="{8F4EFA3F-A44C-45EE-8874-98E6C0DE153A}" type="presParOf" srcId="{DF442575-BAA8-4A76-A115-9DF0912F4B51}" destId="{1DD0955E-A6FB-4559-B39A-D9EC982381E2}" srcOrd="0" destOrd="0" presId="urn:microsoft.com/office/officeart/2005/8/layout/hierarchy3"/>
    <dgm:cxn modelId="{D9F77C27-8616-49D4-BE05-850D6DAEE2BA}" type="presParOf" srcId="{DF442575-BAA8-4A76-A115-9DF0912F4B51}" destId="{D889F875-0D55-4056-96B2-F64547D53BE7}" srcOrd="1" destOrd="0" presId="urn:microsoft.com/office/officeart/2005/8/layout/hierarchy3"/>
    <dgm:cxn modelId="{D42C541E-5A78-4392-8008-9F9CD98FB6BC}" type="presParOf" srcId="{DF442575-BAA8-4A76-A115-9DF0912F4B51}" destId="{AF165F75-F34C-4652-AA87-30D509310FE4}" srcOrd="2" destOrd="0" presId="urn:microsoft.com/office/officeart/2005/8/layout/hierarchy3"/>
    <dgm:cxn modelId="{84D2FB1B-749D-4175-AC9F-EFA3A8892D94}" type="presParOf" srcId="{DF442575-BAA8-4A76-A115-9DF0912F4B51}" destId="{2956732A-EC9F-48B6-B905-0B71C0D6725E}" srcOrd="3" destOrd="0" presId="urn:microsoft.com/office/officeart/2005/8/layout/hierarchy3"/>
    <dgm:cxn modelId="{7B3D77A1-FFBB-40BE-A4A8-EC95DED82FAD}" type="presParOf" srcId="{DF442575-BAA8-4A76-A115-9DF0912F4B51}" destId="{62DB1C1A-3B53-46BF-93F4-ED7D4DC0D269}" srcOrd="4" destOrd="0" presId="urn:microsoft.com/office/officeart/2005/8/layout/hierarchy3"/>
    <dgm:cxn modelId="{734FCE2F-CDC6-4CDD-947E-CCE9E9EC8773}" type="presParOf" srcId="{DF442575-BAA8-4A76-A115-9DF0912F4B51}" destId="{C83CC842-E685-41A3-BA96-B32D97AE6CB2}" srcOrd="5" destOrd="0" presId="urn:microsoft.com/office/officeart/2005/8/layout/hierarchy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24/8/2015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24/8/2015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6F9B8CD-342D-4579-98EC-A8FD6B7370E1}" type="datetimeFigureOut">
              <a:rPr lang="en-US" smtClean="0"/>
              <a:pPr/>
              <a:t>24/8/2015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24/8/2015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24/8/2015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24/8/2015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24/8/2015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24/8/2015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24/8/2015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24/8/2015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ternetlivestats.com/google-search-statistic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24200"/>
            <a:ext cx="5124450" cy="1809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About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28600" y="990600"/>
          <a:ext cx="8382000" cy="5483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2400" b="1" dirty="0" smtClean="0">
                <a:solidFill>
                  <a:srgbClr val="1F74DB"/>
                </a:solidFill>
              </a:rPr>
              <a:t>Who we are?</a:t>
            </a:r>
            <a:endParaRPr lang="en-US" sz="2400" dirty="0">
              <a:solidFill>
                <a:srgbClr val="1F74D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Building great products depends on great people.</a:t>
            </a:r>
          </a:p>
          <a:p>
            <a:pPr>
              <a:buNone/>
            </a:pPr>
            <a:r>
              <a:rPr lang="en-US" sz="1800" dirty="0" smtClean="0"/>
              <a:t>And there are more than 40,000 “</a:t>
            </a:r>
            <a:r>
              <a:rPr lang="en-US" sz="1800" dirty="0" err="1" smtClean="0"/>
              <a:t>Googlers</a:t>
            </a:r>
            <a:r>
              <a:rPr lang="en-US" sz="1800" dirty="0" smtClean="0"/>
              <a:t>” behind the tools that we use every day…</a:t>
            </a:r>
          </a:p>
          <a:p>
            <a:pPr>
              <a:buNone/>
            </a:pPr>
            <a:endParaRPr lang="en-US" sz="1800" b="1" dirty="0" smtClean="0">
              <a:solidFill>
                <a:srgbClr val="1F74DB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1F74DB"/>
                </a:solidFill>
              </a:rPr>
              <a:t>Work Culture: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Believe people make company, so the hire people who are smart and determined.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Believes that treating people well is more important than making a lot of money.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Employees' ideas are very important.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 offers a unique program called "The 20% project“</a:t>
            </a:r>
          </a:p>
          <a:p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Google “TGIC”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QandA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program </a:t>
            </a:r>
            <a:r>
              <a:rPr lang="en-US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Googlers</a:t>
            </a: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ask questions directly to Larry, Sergey and other execs about any number of company issues.</a:t>
            </a: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2400" b="1" dirty="0" smtClean="0">
                <a:solidFill>
                  <a:srgbClr val="1F74DB"/>
                </a:solidFill>
              </a:rPr>
              <a:t>Who we are?</a:t>
            </a:r>
            <a:endParaRPr lang="en-US" sz="2400" dirty="0">
              <a:solidFill>
                <a:srgbClr val="1F74D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1F74DB"/>
                </a:solidFill>
              </a:rPr>
              <a:t>Location:</a:t>
            </a:r>
          </a:p>
          <a:p>
            <a:pPr>
              <a:buNone/>
            </a:pPr>
            <a:r>
              <a:rPr 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Today Google has more than 70 offices in more than 40 countries.</a:t>
            </a:r>
          </a:p>
          <a:p>
            <a:pPr>
              <a:buNone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 descr="Google locations – Company – Goog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362200"/>
            <a:ext cx="8548292" cy="419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2400" b="1" dirty="0" smtClean="0">
                <a:solidFill>
                  <a:srgbClr val="1F74DB"/>
                </a:solidFill>
              </a:rPr>
              <a:t>What we believe?</a:t>
            </a:r>
            <a:endParaRPr lang="en-US" sz="2400" dirty="0">
              <a:solidFill>
                <a:srgbClr val="1F74DB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33095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Google wrote these “10 things” when Google was just a few years old. Google still following it.</a:t>
            </a: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800" b="1" dirty="0" smtClean="0"/>
              <a:t>Focus on the user and all else will follow.</a:t>
            </a:r>
          </a:p>
          <a:p>
            <a:r>
              <a:rPr lang="en-US" sz="1800" b="1" dirty="0" smtClean="0"/>
              <a:t>It’s best to do one thing really, really well.</a:t>
            </a:r>
          </a:p>
          <a:p>
            <a:r>
              <a:rPr lang="en-US" sz="1800" b="1" dirty="0" smtClean="0"/>
              <a:t>Fast is better than slow.</a:t>
            </a:r>
          </a:p>
          <a:p>
            <a:r>
              <a:rPr lang="en-US" sz="1800" b="1" dirty="0" smtClean="0"/>
              <a:t>Democracy on the web works.</a:t>
            </a:r>
          </a:p>
          <a:p>
            <a:r>
              <a:rPr lang="en-US" sz="1800" b="1" dirty="0" smtClean="0"/>
              <a:t>You don’t need to be at your desk to need an answer.</a:t>
            </a:r>
          </a:p>
          <a:p>
            <a:r>
              <a:rPr lang="en-US" sz="1800" b="1" dirty="0" smtClean="0"/>
              <a:t>You can make money without doing evil.</a:t>
            </a:r>
          </a:p>
          <a:p>
            <a:r>
              <a:rPr lang="en-US" sz="1800" b="1" dirty="0" smtClean="0"/>
              <a:t>There’s always more information out there.</a:t>
            </a:r>
          </a:p>
          <a:p>
            <a:r>
              <a:rPr lang="en-US" sz="1800" b="1" dirty="0" smtClean="0"/>
              <a:t>The need for information crosses all borders.</a:t>
            </a:r>
          </a:p>
          <a:p>
            <a:r>
              <a:rPr lang="en-US" sz="1800" b="1" dirty="0" smtClean="0"/>
              <a:t>You can be serious without a suit.</a:t>
            </a:r>
          </a:p>
          <a:p>
            <a:r>
              <a:rPr lang="en-US" sz="1800" b="1" dirty="0" smtClean="0"/>
              <a:t>Great just isn’t good enough.</a:t>
            </a:r>
            <a:endParaRPr lang="en-US" sz="1800" b="1" smtClean="0"/>
          </a:p>
          <a:p>
            <a:pPr>
              <a:buNone/>
            </a:pPr>
            <a:endParaRPr lang="en-US" sz="18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1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F74DB"/>
                </a:solidFill>
              </a:rPr>
              <a:t>What we do?</a:t>
            </a:r>
            <a:r>
              <a:rPr lang="en-US" sz="3200" b="1" dirty="0" smtClean="0">
                <a:solidFill>
                  <a:schemeClr val="accent2"/>
                </a:solidFill>
              </a:rPr>
              <a:t/>
            </a:r>
            <a:br>
              <a:rPr lang="en-US" sz="3200" b="1" dirty="0" smtClean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7620000" cy="548017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solidFill>
                  <a:srgbClr val="1F74DB"/>
                </a:solidFill>
              </a:rPr>
              <a:t>Google Mission:</a:t>
            </a:r>
            <a:endParaRPr lang="en-US" sz="2000" b="1" dirty="0" smtClean="0">
              <a:solidFill>
                <a:srgbClr val="1F74DB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6325" y="3943350"/>
            <a:ext cx="1681163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6200" y="2971800"/>
            <a:ext cx="83820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30609" tIns="65305" rIns="130609" bIns="65305"/>
          <a:lstStyle/>
          <a:p>
            <a:pPr algn="ctr" eaLnBrk="1" hangingPunct="1">
              <a:lnSpc>
                <a:spcPct val="90000"/>
              </a:lnSpc>
              <a:spcBef>
                <a:spcPct val="45000"/>
              </a:spcBef>
              <a:buClr>
                <a:schemeClr val="tx1"/>
              </a:buClr>
              <a:buFontTx/>
              <a:buNone/>
            </a:pPr>
            <a:r>
              <a:rPr lang="en-US" sz="2600" dirty="0">
                <a:solidFill>
                  <a:srgbClr val="3C3C3C"/>
                </a:solidFill>
              </a:rPr>
              <a:t>Organize the </a:t>
            </a:r>
            <a:r>
              <a:rPr lang="en-US" sz="2600" dirty="0">
                <a:solidFill>
                  <a:srgbClr val="FF0000"/>
                </a:solidFill>
              </a:rPr>
              <a:t>world's information</a:t>
            </a:r>
            <a:r>
              <a:rPr lang="en-US" sz="2600" dirty="0">
                <a:solidFill>
                  <a:srgbClr val="3C3C3C"/>
                </a:solidFill>
              </a:rPr>
              <a:t> and </a:t>
            </a:r>
            <a:br>
              <a:rPr lang="en-US" sz="2600" dirty="0">
                <a:solidFill>
                  <a:srgbClr val="3C3C3C"/>
                </a:solidFill>
              </a:rPr>
            </a:br>
            <a:r>
              <a:rPr lang="en-US" sz="2600" dirty="0">
                <a:solidFill>
                  <a:srgbClr val="3C3C3C"/>
                </a:solidFill>
              </a:rPr>
              <a:t>make it </a:t>
            </a:r>
            <a:r>
              <a:rPr lang="en-US" sz="2600" dirty="0">
                <a:solidFill>
                  <a:srgbClr val="3366FF"/>
                </a:solidFill>
              </a:rPr>
              <a:t>universally</a:t>
            </a:r>
            <a:r>
              <a:rPr lang="en-US" sz="2600" dirty="0">
                <a:solidFill>
                  <a:srgbClr val="3C3C3C"/>
                </a:solidFill>
              </a:rPr>
              <a:t> </a:t>
            </a:r>
            <a:r>
              <a:rPr lang="en-US" sz="2600" dirty="0">
                <a:solidFill>
                  <a:srgbClr val="FF9900"/>
                </a:solidFill>
              </a:rPr>
              <a:t>accessible</a:t>
            </a:r>
            <a:r>
              <a:rPr lang="en-US" sz="2600" dirty="0">
                <a:solidFill>
                  <a:srgbClr val="3C3C3C"/>
                </a:solidFill>
              </a:rPr>
              <a:t> and </a:t>
            </a:r>
            <a:r>
              <a:rPr lang="en-US" sz="2600" dirty="0">
                <a:solidFill>
                  <a:srgbClr val="00CC00"/>
                </a:solidFill>
              </a:rPr>
              <a:t>useful</a:t>
            </a:r>
            <a:endParaRPr lang="en-US" sz="2200" dirty="0">
              <a:solidFill>
                <a:srgbClr val="3C3C3C"/>
              </a:solidFill>
            </a:endParaRPr>
          </a:p>
        </p:txBody>
      </p:sp>
      <p:pic>
        <p:nvPicPr>
          <p:cNvPr id="8" name="Picture 5" descr="sms_pho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7775" y="4038600"/>
            <a:ext cx="8255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94075" y="1219200"/>
            <a:ext cx="1574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76875" y="4019550"/>
            <a:ext cx="2057400" cy="159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Strategy</a:t>
            </a:r>
            <a:r>
              <a:rPr lang="en-US" sz="2400" b="1" dirty="0" smtClean="0">
                <a:solidFill>
                  <a:srgbClr val="1B79D7"/>
                </a:solidFill>
              </a:rPr>
              <a:t>: Search. Ads. Apps.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7" name="Picture 3" descr="magnif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514350" y="19812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49275" y="3962400"/>
            <a:ext cx="1412875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</a:rPr>
              <a:t>Search.</a:t>
            </a:r>
          </a:p>
        </p:txBody>
      </p:sp>
      <p:pic>
        <p:nvPicPr>
          <p:cNvPr id="9" name="Picture 5" descr="a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24150" y="1905000"/>
            <a:ext cx="27432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3078163" y="4800600"/>
            <a:ext cx="896937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</a:rPr>
              <a:t>Ads.</a:t>
            </a:r>
          </a:p>
        </p:txBody>
      </p:sp>
      <p:grpSp>
        <p:nvGrpSpPr>
          <p:cNvPr id="13" name="Group 18"/>
          <p:cNvGrpSpPr>
            <a:grpSpLocks/>
          </p:cNvGrpSpPr>
          <p:nvPr/>
        </p:nvGrpSpPr>
        <p:grpSpPr bwMode="auto">
          <a:xfrm>
            <a:off x="6153150" y="1676400"/>
            <a:ext cx="1619250" cy="4267200"/>
            <a:chOff x="4080" y="1056"/>
            <a:chExt cx="1020" cy="2688"/>
          </a:xfrm>
        </p:grpSpPr>
        <p:pic>
          <p:nvPicPr>
            <p:cNvPr id="14" name="Picture 7" descr="calendar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gray">
            <a:xfrm>
              <a:off x="4080" y="2112"/>
              <a:ext cx="454" cy="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8" descr="icon_desktop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gray">
            <a:xfrm>
              <a:off x="4680" y="2400"/>
              <a:ext cx="390" cy="4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9" descr="Picasa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gray">
            <a:xfrm>
              <a:off x="4128" y="1536"/>
              <a:ext cx="408" cy="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10" descr="icon_talk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gray">
            <a:xfrm>
              <a:off x="4626" y="1776"/>
              <a:ext cx="462" cy="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8" name="Picture 11" descr="webaccelerator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gray">
            <a:xfrm>
              <a:off x="4656" y="3060"/>
              <a:ext cx="444" cy="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12" descr="earth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gray">
            <a:xfrm>
              <a:off x="4224" y="2736"/>
              <a:ext cx="369" cy="3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13" descr="pack"/>
            <p:cNvPicPr>
              <a:picLocks noChangeAspect="1" noChangeArrowheads="1"/>
            </p:cNvPicPr>
            <p:nvPr/>
          </p:nvPicPr>
          <p:blipFill>
            <a:blip r:embed="rId10"/>
            <a:srcRect/>
            <a:stretch>
              <a:fillRect/>
            </a:stretch>
          </p:blipFill>
          <p:spPr bwMode="gray">
            <a:xfrm>
              <a:off x="4147" y="3313"/>
              <a:ext cx="461" cy="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" name="Picture 14" descr="docsandspread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4411" y="1056"/>
              <a:ext cx="48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4943475" y="5410200"/>
            <a:ext cx="1173163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>
                <a:solidFill>
                  <a:srgbClr val="009900"/>
                </a:solidFill>
                <a:latin typeface="Arial" charset="0"/>
              </a:rPr>
              <a:t>Apps.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990600"/>
            <a:ext cx="8458200" cy="5867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914400"/>
            <a:ext cx="8686800" cy="5943599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74908" cy="715962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US" sz="2400" b="1" dirty="0" smtClean="0">
                <a:solidFill>
                  <a:srgbClr val="1B79D7"/>
                </a:solidFill>
              </a:rPr>
              <a:t>Evolution</a:t>
            </a:r>
            <a:endParaRPr lang="en-US" dirty="0"/>
          </a:p>
        </p:txBody>
      </p:sp>
      <p:pic>
        <p:nvPicPr>
          <p:cNvPr id="5" name="Content Placeholder 4" descr="part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28600" y="914400"/>
            <a:ext cx="8534400" cy="5943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>
            <a:normAutofit/>
          </a:bodyPr>
          <a:lstStyle/>
          <a:p>
            <a:r>
              <a:rPr lang="en-AU" sz="2400" b="1" dirty="0" smtClean="0">
                <a:solidFill>
                  <a:srgbClr val="1B79D7"/>
                </a:solidFill>
              </a:rPr>
              <a:t>Some Interesting</a:t>
            </a:r>
            <a:r>
              <a:rPr lang="en-AU" sz="3200" b="1" dirty="0" smtClean="0">
                <a:solidFill>
                  <a:srgbClr val="1B79D7"/>
                </a:solidFill>
              </a:rPr>
              <a:t> </a:t>
            </a:r>
            <a:r>
              <a:rPr lang="en-US" sz="3200" b="1" dirty="0" smtClean="0">
                <a:solidFill>
                  <a:schemeClr val="accent2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rgbClr val="FFF529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</a:t>
            </a:r>
            <a:r>
              <a:rPr lang="en-US" sz="3200" b="1" dirty="0" smtClean="0">
                <a:solidFill>
                  <a:schemeClr val="accent1"/>
                </a:solidFill>
              </a:rPr>
              <a:t> </a:t>
            </a:r>
            <a:r>
              <a:rPr lang="en-AU" sz="2400" b="1" dirty="0" smtClean="0">
                <a:solidFill>
                  <a:srgbClr val="1B79D7"/>
                </a:solidFill>
              </a:rPr>
              <a:t>Data-Points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7467600" cy="5254752"/>
          </a:xfrm>
        </p:spPr>
        <p:txBody>
          <a:bodyPr>
            <a:normAutofit fontScale="70000" lnSpcReduction="20000"/>
          </a:bodyPr>
          <a:lstStyle/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500" b="1" dirty="0" smtClean="0">
                <a:solidFill>
                  <a:srgbClr val="FF0000"/>
                </a:solidFill>
              </a:rPr>
              <a:t>o</a:t>
            </a:r>
            <a:r>
              <a:rPr lang="en-US" sz="2500" b="1" dirty="0" smtClean="0">
                <a:solidFill>
                  <a:schemeClr val="accent4"/>
                </a:solidFill>
              </a:rPr>
              <a:t>o</a:t>
            </a:r>
            <a:r>
              <a:rPr lang="en-US" sz="2500" b="1" dirty="0" smtClean="0">
                <a:solidFill>
                  <a:srgbClr val="1B79D7"/>
                </a:solidFill>
              </a:rPr>
              <a:t>g</a:t>
            </a:r>
            <a:r>
              <a:rPr lang="en-US" sz="2500" b="1" dirty="0" smtClean="0">
                <a:solidFill>
                  <a:srgbClr val="00B050"/>
                </a:solidFill>
              </a:rPr>
              <a:t>l</a:t>
            </a:r>
            <a:r>
              <a:rPr lang="en-US" sz="2500" b="1" dirty="0" smtClean="0">
                <a:solidFill>
                  <a:srgbClr val="ED483D"/>
                </a:solidFill>
              </a:rPr>
              <a:t>e</a:t>
            </a:r>
            <a:r>
              <a:rPr lang="en-US" sz="2500" dirty="0" smtClean="0"/>
              <a:t> started in January, 1996 as a research project at Stanford University, by Ph.D. candidates Larry Page and Sergey </a:t>
            </a:r>
            <a:r>
              <a:rPr lang="en-US" sz="2500" dirty="0" err="1" smtClean="0"/>
              <a:t>Brin</a:t>
            </a:r>
            <a:r>
              <a:rPr lang="en-US" sz="2500" dirty="0" smtClean="0"/>
              <a:t> when they were 24 years old and 23 years old respectively.</a:t>
            </a:r>
            <a:endParaRPr lang="en-US" sz="2000" dirty="0" smtClean="0"/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500" dirty="0" smtClean="0"/>
              <a:t>The name </a:t>
            </a:r>
            <a:r>
              <a:rPr lang="en-US" sz="25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500" b="1" dirty="0" smtClean="0">
                <a:solidFill>
                  <a:srgbClr val="FF0000"/>
                </a:solidFill>
              </a:rPr>
              <a:t>o</a:t>
            </a:r>
            <a:r>
              <a:rPr lang="en-US" sz="2500" b="1" dirty="0" smtClean="0">
                <a:solidFill>
                  <a:schemeClr val="accent4"/>
                </a:solidFill>
              </a:rPr>
              <a:t>o</a:t>
            </a:r>
            <a:r>
              <a:rPr lang="en-US" sz="2500" b="1" dirty="0" smtClean="0">
                <a:solidFill>
                  <a:srgbClr val="1B79D7"/>
                </a:solidFill>
              </a:rPr>
              <a:t>g</a:t>
            </a:r>
            <a:r>
              <a:rPr lang="en-US" sz="2500" b="1" dirty="0" smtClean="0">
                <a:solidFill>
                  <a:srgbClr val="00B050"/>
                </a:solidFill>
              </a:rPr>
              <a:t>l</a:t>
            </a:r>
            <a:r>
              <a:rPr lang="en-US" sz="2500" b="1" dirty="0" smtClean="0">
                <a:solidFill>
                  <a:srgbClr val="ED483D"/>
                </a:solidFill>
              </a:rPr>
              <a:t>e </a:t>
            </a:r>
            <a:r>
              <a:rPr lang="en-US" sz="2500" dirty="0" smtClean="0"/>
              <a:t>™ was an accident. A spelling mistake made by the original founders who thought they were going for ˜Googol™”</a:t>
            </a: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tx2"/>
                </a:solidFill>
              </a:rPr>
              <a:t>Searches per day</a:t>
            </a:r>
            <a:r>
              <a:rPr lang="en-US" sz="2300" dirty="0" smtClean="0">
                <a:solidFill>
                  <a:schemeClr val="tx2"/>
                </a:solidFill>
              </a:rPr>
              <a:t>: Average per second search of people search on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 </a:t>
            </a:r>
            <a:r>
              <a:rPr lang="en-US" sz="2300" dirty="0" smtClean="0">
                <a:solidFill>
                  <a:schemeClr val="tx2"/>
                </a:solidFill>
              </a:rPr>
              <a:t>for is  </a:t>
            </a:r>
            <a:r>
              <a:rPr lang="en-US" sz="2300" b="1" dirty="0" smtClean="0"/>
              <a:t>40,000</a:t>
            </a:r>
            <a:br>
              <a:rPr lang="en-US" sz="2300" b="1" dirty="0" smtClean="0"/>
            </a:br>
            <a:r>
              <a:rPr lang="en-US" sz="2300" b="1" dirty="0" smtClean="0">
                <a:hlinkClick r:id="rId2"/>
              </a:rPr>
              <a:t>http://www.internetlivestats.com/google-search-statistics/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339725" indent="-339725">
              <a:lnSpc>
                <a:spcPct val="100000"/>
              </a:lnSpc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</a:t>
            </a:r>
            <a:r>
              <a:rPr lang="en-US" sz="2300" b="1" dirty="0" smtClean="0">
                <a:solidFill>
                  <a:schemeClr val="tx2"/>
                </a:solidFill>
              </a:rPr>
              <a:t> </a:t>
            </a:r>
            <a:r>
              <a:rPr lang="en-US" sz="2300" b="1" dirty="0" err="1" smtClean="0">
                <a:solidFill>
                  <a:schemeClr val="tx2"/>
                </a:solidFill>
              </a:rPr>
              <a:t>Adsense</a:t>
            </a:r>
            <a:r>
              <a:rPr lang="en-US" sz="2300" b="1" dirty="0" smtClean="0">
                <a:solidFill>
                  <a:schemeClr val="tx2"/>
                </a:solidFill>
              </a:rPr>
              <a:t> income:  </a:t>
            </a: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Top three companies that earn from </a:t>
            </a: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en-US" sz="2300" dirty="0" smtClean="0">
                <a:solidFill>
                  <a:schemeClr val="tx2"/>
                </a:solidFill>
              </a:rPr>
              <a:t>ad-</a:t>
            </a:r>
            <a:r>
              <a:rPr lang="en-US" sz="2300" dirty="0" err="1" smtClean="0">
                <a:solidFill>
                  <a:schemeClr val="tx2"/>
                </a:solidFill>
              </a:rPr>
              <a:t>sence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Ehow.com :- </a:t>
            </a:r>
            <a:r>
              <a:rPr lang="en-US" sz="2300" b="1" dirty="0" smtClean="0"/>
              <a:t>$300,000/month</a:t>
            </a: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tx2"/>
                </a:solidFill>
              </a:rPr>
              <a:t>Mashable.com: </a:t>
            </a:r>
            <a:r>
              <a:rPr lang="en-US" sz="2300" b="1" dirty="0" smtClean="0"/>
              <a:t>$250,000/month</a:t>
            </a:r>
            <a:endParaRPr lang="en-US" sz="2300" b="1" dirty="0" smtClean="0">
              <a:solidFill>
                <a:schemeClr val="tx2"/>
              </a:solidFill>
            </a:endParaRPr>
          </a:p>
          <a:p>
            <a:pPr marL="979805" lvl="2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/>
              <a:t>forums.digitalpoint.com</a:t>
            </a:r>
            <a:r>
              <a:rPr lang="en-US" sz="2300" b="1" dirty="0" smtClean="0">
                <a:solidFill>
                  <a:schemeClr val="tx2"/>
                </a:solidFill>
              </a:rPr>
              <a:t>: </a:t>
            </a:r>
            <a:r>
              <a:rPr lang="en-US" sz="2300" b="1" dirty="0" smtClean="0"/>
              <a:t>$195,000/month</a:t>
            </a:r>
          </a:p>
          <a:p>
            <a:pPr marL="339725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b="1" dirty="0" smtClean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en-US" sz="2300" b="1" dirty="0" smtClean="0">
                <a:solidFill>
                  <a:srgbClr val="FF0000"/>
                </a:solidFill>
              </a:rPr>
              <a:t>o</a:t>
            </a:r>
            <a:r>
              <a:rPr lang="en-US" sz="2300" b="1" dirty="0" smtClean="0">
                <a:solidFill>
                  <a:schemeClr val="accent4"/>
                </a:solidFill>
              </a:rPr>
              <a:t>o</a:t>
            </a:r>
            <a:r>
              <a:rPr lang="en-US" sz="2300" b="1" dirty="0" smtClean="0">
                <a:solidFill>
                  <a:srgbClr val="1B79D7"/>
                </a:solidFill>
              </a:rPr>
              <a:t>g</a:t>
            </a:r>
            <a:r>
              <a:rPr lang="en-US" sz="2300" b="1" dirty="0" smtClean="0">
                <a:solidFill>
                  <a:srgbClr val="00B050"/>
                </a:solidFill>
              </a:rPr>
              <a:t>l</a:t>
            </a:r>
            <a:r>
              <a:rPr lang="en-US" sz="2300" b="1" dirty="0" smtClean="0">
                <a:solidFill>
                  <a:srgbClr val="ED483D"/>
                </a:solidFill>
              </a:rPr>
              <a:t>e </a:t>
            </a:r>
            <a:r>
              <a:rPr lang="en-US" sz="2300" b="1" dirty="0" smtClean="0">
                <a:solidFill>
                  <a:schemeClr val="tx2"/>
                </a:solidFill>
              </a:rPr>
              <a:t>You</a:t>
            </a:r>
            <a:r>
              <a:rPr lang="en-US" sz="2300" b="1" dirty="0" smtClean="0">
                <a:solidFill>
                  <a:srgbClr val="FF0000"/>
                </a:solidFill>
              </a:rPr>
              <a:t>Tube</a:t>
            </a:r>
            <a:r>
              <a:rPr lang="en-US" sz="2300" b="1" dirty="0" smtClean="0">
                <a:solidFill>
                  <a:schemeClr val="tx2"/>
                </a:solidFill>
              </a:rPr>
              <a:t> : </a:t>
            </a:r>
            <a:endParaRPr lang="en-US" sz="2300" dirty="0" smtClean="0">
              <a:solidFill>
                <a:schemeClr val="tx2"/>
              </a:solidFill>
            </a:endParaRP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Per day video views: 4B</a:t>
            </a:r>
          </a:p>
          <a:p>
            <a:pPr marL="705485" lvl="1" indent="-339725">
              <a:spcBef>
                <a:spcPct val="55000"/>
              </a:spcBef>
              <a:spcAft>
                <a:spcPct val="0"/>
              </a:spcAft>
              <a:buClr>
                <a:srgbClr val="1B79D7"/>
              </a:buClr>
              <a:buFont typeface="Wingdings" pitchFamily="2" charset="2"/>
              <a:buChar char="«"/>
            </a:pPr>
            <a:r>
              <a:rPr lang="en-US" sz="2300" dirty="0" smtClean="0">
                <a:solidFill>
                  <a:schemeClr val="tx2"/>
                </a:solidFill>
              </a:rPr>
              <a:t>Per minute video upload: 300 hours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894362"/>
          </a:xfrm>
        </p:spPr>
        <p:txBody>
          <a:bodyPr/>
          <a:lstStyle/>
          <a:p>
            <a:r>
              <a:rPr lang="en-US" dirty="0" smtClean="0"/>
              <a:t>How                             Start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55522"/>
            <a:ext cx="61722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2819400"/>
            <a:ext cx="2819400" cy="995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28600"/>
            <a:ext cx="7467600" cy="6245352"/>
          </a:xfrm>
        </p:spPr>
        <p:txBody>
          <a:bodyPr/>
          <a:lstStyle/>
          <a:p>
            <a:r>
              <a:rPr lang="en-US" dirty="0" smtClean="0"/>
              <a:t>Top companies by market capitalization (2015)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• Top companies in the world by market value 2015   Statist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8763000" cy="4093243"/>
          </a:xfrm>
          <a:prstGeom prst="rect">
            <a:avLst/>
          </a:prstGeom>
        </p:spPr>
      </p:pic>
      <p:pic>
        <p:nvPicPr>
          <p:cNvPr id="6" name="Picture 5" descr="• Top companies in the world by market value 2015   Statistic_foot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5000625"/>
            <a:ext cx="8324850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990600"/>
            <a:ext cx="8382000" cy="5483352"/>
          </a:xfrm>
        </p:spPr>
        <p:txBody>
          <a:bodyPr/>
          <a:lstStyle/>
          <a:p>
            <a:r>
              <a:rPr lang="en-US" dirty="0" err="1" smtClean="0"/>
              <a:t>Goole</a:t>
            </a:r>
            <a:r>
              <a:rPr lang="en-US" dirty="0" smtClean="0"/>
              <a:t> began in march 1995 as a research project of two PHD students Larry Page and Sergey </a:t>
            </a:r>
            <a:r>
              <a:rPr lang="en-US" dirty="0" err="1" smtClean="0"/>
              <a:t>Brin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Nick name of his project was “</a:t>
            </a:r>
            <a:r>
              <a:rPr lang="en-US" dirty="0" err="1" smtClean="0"/>
              <a:t>BackRub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Larry and Sergey use Page Rank algorithm in Google for display search result.</a:t>
            </a:r>
          </a:p>
          <a:p>
            <a:r>
              <a:rPr lang="en-US" dirty="0" smtClean="0"/>
              <a:t>Domain Google.com registered in Sept. 15, 1997.</a:t>
            </a:r>
          </a:p>
          <a:p>
            <a:r>
              <a:rPr lang="en-US" dirty="0" smtClean="0"/>
              <a:t>Larry and Sergey formally incorporated their company, </a:t>
            </a:r>
            <a:r>
              <a:rPr lang="en-US" i="1" dirty="0" smtClean="0"/>
              <a:t>Google</a:t>
            </a:r>
            <a:r>
              <a:rPr lang="en-US" dirty="0" smtClean="0"/>
              <a:t>, on September 4, 1998 at a friend's garage in Menlo </a:t>
            </a:r>
            <a:r>
              <a:rPr lang="en-US" dirty="0" err="1" smtClean="0"/>
              <a:t>Park,California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Today Google have 70 offices in more than 40 countries and 4 offices are in India (</a:t>
            </a:r>
            <a:r>
              <a:rPr lang="en-US" dirty="0" err="1" smtClean="0"/>
              <a:t>Gurgaon</a:t>
            </a:r>
            <a:r>
              <a:rPr lang="en-US" dirty="0" smtClean="0"/>
              <a:t>, Mumbai, Bangalore, Hyderabad)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Google First office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0" y="1447800"/>
            <a:ext cx="85494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Google First office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7800"/>
            <a:ext cx="8610600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54170"/>
            <a:ext cx="8274908" cy="73643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</a:t>
            </a:r>
            <a:r>
              <a:rPr lang="en-US" sz="3200" b="1" dirty="0" smtClean="0">
                <a:solidFill>
                  <a:schemeClr val="accent2"/>
                </a:solidFill>
              </a:rPr>
              <a:t> </a:t>
            </a:r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Google beta version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46594"/>
            <a:ext cx="8610600" cy="48126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2400" y="254170"/>
            <a:ext cx="8579708" cy="73643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Head Quarters in California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610600" cy="5836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28600" y="254170"/>
            <a:ext cx="8503508" cy="73643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1F74DB"/>
                </a:solidFill>
              </a:rPr>
              <a:t>G</a:t>
            </a:r>
            <a:r>
              <a:rPr lang="en-US" sz="3200" b="1" dirty="0" smtClean="0">
                <a:solidFill>
                  <a:srgbClr val="FF0000"/>
                </a:solidFill>
              </a:rPr>
              <a:t>o</a:t>
            </a:r>
            <a:r>
              <a:rPr lang="en-US" sz="3200" b="1" dirty="0" smtClean="0">
                <a:solidFill>
                  <a:schemeClr val="accent4"/>
                </a:solidFill>
              </a:rPr>
              <a:t>o</a:t>
            </a:r>
            <a:r>
              <a:rPr lang="en-US" sz="3200" b="1" dirty="0" smtClean="0">
                <a:solidFill>
                  <a:srgbClr val="1B79D7"/>
                </a:solidFill>
              </a:rPr>
              <a:t>g</a:t>
            </a:r>
            <a:r>
              <a:rPr lang="en-US" sz="3200" b="1" dirty="0" smtClean="0">
                <a:solidFill>
                  <a:srgbClr val="009900"/>
                </a:solidFill>
              </a:rPr>
              <a:t>l</a:t>
            </a:r>
            <a:r>
              <a:rPr lang="en-US" sz="3200" b="1" dirty="0" smtClean="0">
                <a:solidFill>
                  <a:srgbClr val="ED483D"/>
                </a:solidFill>
              </a:rPr>
              <a:t>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Current Head Quarters in California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610600" cy="5483352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google-garage-stanfo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90600"/>
            <a:ext cx="8610600" cy="5585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894362"/>
          </a:xfrm>
        </p:spPr>
        <p:txBody>
          <a:bodyPr/>
          <a:lstStyle/>
          <a:p>
            <a:r>
              <a:rPr lang="en-US" dirty="0" smtClean="0"/>
              <a:t>About                      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555522"/>
            <a:ext cx="6172200" cy="137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 descr="logo11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819400"/>
            <a:ext cx="2819400" cy="9956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595</TotalTime>
  <Words>483</Words>
  <Application>Microsoft Office PowerPoint</Application>
  <PresentationFormat>On-screen Show (4:3)</PresentationFormat>
  <Paragraphs>72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Oriel</vt:lpstr>
      <vt:lpstr>Slide 1</vt:lpstr>
      <vt:lpstr>How                             Start                        </vt:lpstr>
      <vt:lpstr>How Google Start</vt:lpstr>
      <vt:lpstr>How Google Start</vt:lpstr>
      <vt:lpstr>How Google Start</vt:lpstr>
      <vt:lpstr>How Google Start</vt:lpstr>
      <vt:lpstr>Google Current Head Quarters in California</vt:lpstr>
      <vt:lpstr>Google Current Head Quarters in California</vt:lpstr>
      <vt:lpstr>About                        </vt:lpstr>
      <vt:lpstr>About Google</vt:lpstr>
      <vt:lpstr>Google Who we are?</vt:lpstr>
      <vt:lpstr>Google Who we are?</vt:lpstr>
      <vt:lpstr>Google What we believe?</vt:lpstr>
      <vt:lpstr>Google What we do? </vt:lpstr>
      <vt:lpstr>Google Strategy: Search. Ads. Apps.</vt:lpstr>
      <vt:lpstr>Google Evolution</vt:lpstr>
      <vt:lpstr>Google Evolution</vt:lpstr>
      <vt:lpstr>Google Evolution</vt:lpstr>
      <vt:lpstr>Some Interesting Google Data-Points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Google</dc:title>
  <dc:creator>Administrator</dc:creator>
  <cp:lastModifiedBy>Administrator</cp:lastModifiedBy>
  <cp:revision>164</cp:revision>
  <dcterms:created xsi:type="dcterms:W3CDTF">2015-08-17T02:30:26Z</dcterms:created>
  <dcterms:modified xsi:type="dcterms:W3CDTF">2015-08-24T02:46:33Z</dcterms:modified>
</cp:coreProperties>
</file>