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18/8/2015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18/8/2015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18/8/2015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18/8/2015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18/8/2015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18/8/2015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18/8/2015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18/8/2015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18/8/2015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etlivestats.com/google-search-statistic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11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124200"/>
            <a:ext cx="5124450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529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rgbClr val="1B79D7"/>
                </a:solidFill>
              </a:rPr>
              <a:t>Evolution</a:t>
            </a:r>
            <a:endParaRPr lang="en-US" dirty="0"/>
          </a:p>
        </p:txBody>
      </p:sp>
      <p:pic>
        <p:nvPicPr>
          <p:cNvPr id="12" name="Content Placeholder 11" descr="google-evolution-timelin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598043"/>
            <a:ext cx="8458200" cy="480275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529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</a:rPr>
              <a:t>Mission</a:t>
            </a:r>
            <a:r>
              <a:rPr lang="en-US" sz="3200" b="1" dirty="0" smtClean="0">
                <a:solidFill>
                  <a:schemeClr val="accent2"/>
                </a:solidFill>
              </a:rPr>
              <a:t/>
            </a:r>
            <a:br>
              <a:rPr lang="en-US" sz="3200" b="1" dirty="0" smtClean="0">
                <a:solidFill>
                  <a:schemeClr val="accent2"/>
                </a:solidFill>
              </a:rPr>
            </a:b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990600"/>
            <a:ext cx="7620000" cy="548017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US" sz="3600" b="1" dirty="0" smtClean="0">
              <a:solidFill>
                <a:schemeClr val="accent2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6325" y="3943350"/>
            <a:ext cx="1681163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" y="2971800"/>
            <a:ext cx="8382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09" tIns="65305" rIns="130609" bIns="65305"/>
          <a:lstStyle/>
          <a:p>
            <a:pPr algn="ctr" eaLnBrk="1" hangingPunct="1">
              <a:lnSpc>
                <a:spcPct val="90000"/>
              </a:lnSpc>
              <a:spcBef>
                <a:spcPct val="45000"/>
              </a:spcBef>
              <a:buClr>
                <a:schemeClr val="tx1"/>
              </a:buClr>
              <a:buFontTx/>
              <a:buNone/>
            </a:pPr>
            <a:r>
              <a:rPr lang="en-US" sz="2600" dirty="0">
                <a:solidFill>
                  <a:srgbClr val="3C3C3C"/>
                </a:solidFill>
              </a:rPr>
              <a:t>Organize the </a:t>
            </a:r>
            <a:r>
              <a:rPr lang="en-US" sz="2600" dirty="0">
                <a:solidFill>
                  <a:srgbClr val="FF0000"/>
                </a:solidFill>
              </a:rPr>
              <a:t>world's information</a:t>
            </a:r>
            <a:r>
              <a:rPr lang="en-US" sz="2600" dirty="0">
                <a:solidFill>
                  <a:srgbClr val="3C3C3C"/>
                </a:solidFill>
              </a:rPr>
              <a:t> and </a:t>
            </a:r>
            <a:br>
              <a:rPr lang="en-US" sz="2600" dirty="0">
                <a:solidFill>
                  <a:srgbClr val="3C3C3C"/>
                </a:solidFill>
              </a:rPr>
            </a:br>
            <a:r>
              <a:rPr lang="en-US" sz="2600" dirty="0">
                <a:solidFill>
                  <a:srgbClr val="3C3C3C"/>
                </a:solidFill>
              </a:rPr>
              <a:t>make it </a:t>
            </a:r>
            <a:r>
              <a:rPr lang="en-US" sz="2600" dirty="0">
                <a:solidFill>
                  <a:srgbClr val="3366FF"/>
                </a:solidFill>
              </a:rPr>
              <a:t>universally</a:t>
            </a:r>
            <a:r>
              <a:rPr lang="en-US" sz="2600" dirty="0">
                <a:solidFill>
                  <a:srgbClr val="3C3C3C"/>
                </a:solidFill>
              </a:rPr>
              <a:t> </a:t>
            </a:r>
            <a:r>
              <a:rPr lang="en-US" sz="2600" dirty="0">
                <a:solidFill>
                  <a:srgbClr val="FF9900"/>
                </a:solidFill>
              </a:rPr>
              <a:t>accessible</a:t>
            </a:r>
            <a:r>
              <a:rPr lang="en-US" sz="2600" dirty="0">
                <a:solidFill>
                  <a:srgbClr val="3C3C3C"/>
                </a:solidFill>
              </a:rPr>
              <a:t> and </a:t>
            </a:r>
            <a:r>
              <a:rPr lang="en-US" sz="2600" dirty="0">
                <a:solidFill>
                  <a:srgbClr val="00CC00"/>
                </a:solidFill>
              </a:rPr>
              <a:t>useful</a:t>
            </a:r>
            <a:endParaRPr lang="en-US" sz="2200" dirty="0">
              <a:solidFill>
                <a:srgbClr val="3C3C3C"/>
              </a:solidFill>
            </a:endParaRPr>
          </a:p>
        </p:txBody>
      </p:sp>
      <p:pic>
        <p:nvPicPr>
          <p:cNvPr id="8" name="Picture 5" descr="sms_pho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7775" y="4038600"/>
            <a:ext cx="8255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94075" y="1219200"/>
            <a:ext cx="157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6875" y="4019550"/>
            <a:ext cx="2057400" cy="159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529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Strategy</a:t>
            </a:r>
            <a:r>
              <a:rPr lang="en-US" sz="2400" b="1" dirty="0" smtClean="0">
                <a:solidFill>
                  <a:srgbClr val="1B79D7"/>
                </a:solidFill>
              </a:rPr>
              <a:t>: Search. Ads. Apps.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7" name="Picture 3" descr="magnif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514350" y="1981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49275" y="3962400"/>
            <a:ext cx="1412875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>
                <a:solidFill>
                  <a:srgbClr val="009900"/>
                </a:solidFill>
              </a:rPr>
              <a:t>Search.</a:t>
            </a:r>
          </a:p>
        </p:txBody>
      </p:sp>
      <p:pic>
        <p:nvPicPr>
          <p:cNvPr id="9" name="Picture 5" descr="ad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4150" y="1905000"/>
            <a:ext cx="27432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078163" y="4800600"/>
            <a:ext cx="896937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>
                <a:solidFill>
                  <a:srgbClr val="009900"/>
                </a:solidFill>
              </a:rPr>
              <a:t>Ads.</a:t>
            </a:r>
          </a:p>
        </p:txBody>
      </p:sp>
      <p:grpSp>
        <p:nvGrpSpPr>
          <p:cNvPr id="13" name="Group 18"/>
          <p:cNvGrpSpPr>
            <a:grpSpLocks/>
          </p:cNvGrpSpPr>
          <p:nvPr/>
        </p:nvGrpSpPr>
        <p:grpSpPr bwMode="auto">
          <a:xfrm>
            <a:off x="6153150" y="1676400"/>
            <a:ext cx="1619250" cy="4267200"/>
            <a:chOff x="4080" y="1056"/>
            <a:chExt cx="1020" cy="2688"/>
          </a:xfrm>
        </p:grpSpPr>
        <p:pic>
          <p:nvPicPr>
            <p:cNvPr id="14" name="Picture 7" descr="calendar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4080" y="2112"/>
              <a:ext cx="454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8" descr="icon_desktop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4680" y="2400"/>
              <a:ext cx="390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9" descr="Picasa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gray">
            <a:xfrm>
              <a:off x="4128" y="1536"/>
              <a:ext cx="408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0" descr="icon_talk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gray">
            <a:xfrm>
              <a:off x="4626" y="1776"/>
              <a:ext cx="462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1" descr="webaccelerator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gray">
            <a:xfrm>
              <a:off x="4656" y="3060"/>
              <a:ext cx="444" cy="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2" descr="earth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gray">
            <a:xfrm>
              <a:off x="4224" y="2736"/>
              <a:ext cx="36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3" descr="pack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gray">
            <a:xfrm>
              <a:off x="4147" y="3313"/>
              <a:ext cx="461" cy="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14" descr="docsandspread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411" y="1056"/>
              <a:ext cx="489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4943475" y="5410200"/>
            <a:ext cx="1173163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>
                <a:solidFill>
                  <a:srgbClr val="009900"/>
                </a:solidFill>
                <a:latin typeface="Arial" charset="0"/>
              </a:rPr>
              <a:t>Apps.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AU" sz="2400" b="1" dirty="0" smtClean="0">
                <a:solidFill>
                  <a:srgbClr val="1B79D7"/>
                </a:solidFill>
              </a:rPr>
              <a:t>Some Interesting</a:t>
            </a:r>
            <a:r>
              <a:rPr lang="en-AU" sz="3200" b="1" dirty="0" smtClean="0">
                <a:solidFill>
                  <a:srgbClr val="1B79D7"/>
                </a:solidFill>
              </a:rPr>
              <a:t> </a:t>
            </a:r>
            <a:r>
              <a:rPr lang="en-US" sz="3200" b="1" dirty="0" smtClean="0">
                <a:solidFill>
                  <a:schemeClr val="accent2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529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AU" sz="2400" b="1" dirty="0" smtClean="0">
                <a:solidFill>
                  <a:srgbClr val="1B79D7"/>
                </a:solidFill>
              </a:rPr>
              <a:t>Data-Points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>
            <a:normAutofit fontScale="77500" lnSpcReduction="20000"/>
          </a:bodyPr>
          <a:lstStyle/>
          <a:p>
            <a:pPr marL="339725" indent="-339725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1200" b="1" dirty="0" smtClean="0">
                <a:solidFill>
                  <a:schemeClr val="tx2"/>
                </a:solidFill>
              </a:rPr>
              <a:t>Searches per day</a:t>
            </a:r>
            <a:r>
              <a:rPr lang="en-US" sz="1200" dirty="0" smtClean="0">
                <a:solidFill>
                  <a:schemeClr val="tx2"/>
                </a:solidFill>
              </a:rPr>
              <a:t>: </a:t>
            </a:r>
            <a:r>
              <a:rPr lang="en-US" sz="1200" dirty="0" smtClean="0">
                <a:solidFill>
                  <a:schemeClr val="tx2"/>
                </a:solidFill>
              </a:rPr>
              <a:t>Average per second search </a:t>
            </a:r>
            <a:r>
              <a:rPr lang="en-US" sz="1200" dirty="0" smtClean="0">
                <a:solidFill>
                  <a:schemeClr val="tx2"/>
                </a:solidFill>
              </a:rPr>
              <a:t>of people search on </a:t>
            </a:r>
            <a:r>
              <a:rPr lang="en-US" sz="1200" dirty="0" smtClean="0">
                <a:solidFill>
                  <a:schemeClr val="accent1"/>
                </a:solidFill>
              </a:rPr>
              <a:t>G</a:t>
            </a:r>
            <a:r>
              <a:rPr lang="en-US" sz="1200" dirty="0" smtClean="0">
                <a:solidFill>
                  <a:schemeClr val="folHlink"/>
                </a:solidFill>
              </a:rPr>
              <a:t>o</a:t>
            </a:r>
            <a:r>
              <a:rPr lang="en-US" sz="1200" dirty="0" smtClean="0">
                <a:solidFill>
                  <a:srgbClr val="FFF529"/>
                </a:solidFill>
              </a:rPr>
              <a:t>o</a:t>
            </a:r>
            <a:r>
              <a:rPr lang="en-US" sz="1200" dirty="0" smtClean="0">
                <a:solidFill>
                  <a:srgbClr val="1B79D7"/>
                </a:solidFill>
              </a:rPr>
              <a:t>g</a:t>
            </a:r>
            <a:r>
              <a:rPr lang="en-US" sz="1200" dirty="0" smtClean="0">
                <a:solidFill>
                  <a:srgbClr val="009900"/>
                </a:solidFill>
              </a:rPr>
              <a:t>l</a:t>
            </a:r>
            <a:r>
              <a:rPr lang="en-US" sz="1200" dirty="0" smtClean="0">
                <a:solidFill>
                  <a:srgbClr val="ED483D"/>
                </a:solidFill>
              </a:rPr>
              <a:t>e</a:t>
            </a:r>
            <a:r>
              <a:rPr lang="en-US" sz="1200" dirty="0" smtClean="0">
                <a:solidFill>
                  <a:schemeClr val="tx2"/>
                </a:solidFill>
              </a:rPr>
              <a:t> for </a:t>
            </a:r>
            <a:r>
              <a:rPr lang="en-US" sz="1200" dirty="0" smtClean="0">
                <a:solidFill>
                  <a:schemeClr val="tx2"/>
                </a:solidFill>
              </a:rPr>
              <a:t>is  </a:t>
            </a:r>
            <a:r>
              <a:rPr lang="en-US" sz="1200" b="1" dirty="0" smtClean="0"/>
              <a:t>40,000</a:t>
            </a:r>
            <a:br>
              <a:rPr lang="en-US" sz="1200" b="1" dirty="0" smtClean="0"/>
            </a:br>
            <a:r>
              <a:rPr lang="en-US" sz="1200" b="1" dirty="0" smtClean="0">
                <a:hlinkClick r:id="rId2"/>
              </a:rPr>
              <a:t>http://www.internetlivestats.com/google-search-statistics/</a:t>
            </a:r>
            <a:r>
              <a:rPr lang="en-US" sz="1200" dirty="0" smtClean="0">
                <a:solidFill>
                  <a:schemeClr val="tx2"/>
                </a:solidFill>
              </a:rPr>
              <a:t> </a:t>
            </a:r>
            <a:endParaRPr lang="en-US" sz="1200" dirty="0" smtClean="0">
              <a:solidFill>
                <a:schemeClr val="tx2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1200" b="1" dirty="0" smtClean="0">
                <a:solidFill>
                  <a:schemeClr val="accent1"/>
                </a:solidFill>
              </a:rPr>
              <a:t>G</a:t>
            </a:r>
            <a:r>
              <a:rPr lang="en-US" sz="1200" b="1" dirty="0" smtClean="0">
                <a:solidFill>
                  <a:schemeClr val="folHlink"/>
                </a:solidFill>
              </a:rPr>
              <a:t>o</a:t>
            </a:r>
            <a:r>
              <a:rPr lang="en-US" sz="1200" b="1" dirty="0" smtClean="0">
                <a:solidFill>
                  <a:srgbClr val="FFF529"/>
                </a:solidFill>
              </a:rPr>
              <a:t>o</a:t>
            </a:r>
            <a:r>
              <a:rPr lang="en-US" sz="1200" b="1" dirty="0" smtClean="0">
                <a:solidFill>
                  <a:srgbClr val="1B79D7"/>
                </a:solidFill>
              </a:rPr>
              <a:t>g</a:t>
            </a:r>
            <a:r>
              <a:rPr lang="en-US" sz="1200" b="1" dirty="0" smtClean="0">
                <a:solidFill>
                  <a:srgbClr val="009900"/>
                </a:solidFill>
              </a:rPr>
              <a:t>l</a:t>
            </a:r>
            <a:r>
              <a:rPr lang="en-US" sz="1200" b="1" dirty="0" smtClean="0">
                <a:solidFill>
                  <a:srgbClr val="ED483D"/>
                </a:solidFill>
              </a:rPr>
              <a:t>e</a:t>
            </a:r>
            <a:r>
              <a:rPr lang="en-US" sz="1200" b="1" dirty="0" smtClean="0">
                <a:solidFill>
                  <a:schemeClr val="tx2"/>
                </a:solidFill>
              </a:rPr>
              <a:t> Ad-</a:t>
            </a:r>
            <a:r>
              <a:rPr lang="en-US" sz="1200" b="1" dirty="0" err="1" smtClean="0">
                <a:solidFill>
                  <a:schemeClr val="tx2"/>
                </a:solidFill>
              </a:rPr>
              <a:t>Sence</a:t>
            </a:r>
            <a:r>
              <a:rPr lang="en-US" sz="1200" b="1" dirty="0" smtClean="0">
                <a:solidFill>
                  <a:schemeClr val="tx2"/>
                </a:solidFill>
              </a:rPr>
              <a:t> income:  </a:t>
            </a:r>
          </a:p>
          <a:p>
            <a:pPr marL="705485" lvl="1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1300" dirty="0" smtClean="0">
                <a:solidFill>
                  <a:schemeClr val="tx2"/>
                </a:solidFill>
              </a:rPr>
              <a:t>Top three companies that earn from </a:t>
            </a:r>
            <a:r>
              <a:rPr lang="en-US" sz="1300" dirty="0" err="1" smtClean="0">
                <a:solidFill>
                  <a:schemeClr val="tx2"/>
                </a:solidFill>
              </a:rPr>
              <a:t>google</a:t>
            </a:r>
            <a:r>
              <a:rPr lang="en-US" sz="1300" dirty="0" smtClean="0">
                <a:solidFill>
                  <a:schemeClr val="tx2"/>
                </a:solidFill>
              </a:rPr>
              <a:t> ad-</a:t>
            </a:r>
            <a:r>
              <a:rPr lang="en-US" sz="1300" dirty="0" err="1" smtClean="0">
                <a:solidFill>
                  <a:schemeClr val="tx2"/>
                </a:solidFill>
              </a:rPr>
              <a:t>sence</a:t>
            </a:r>
            <a:endParaRPr lang="en-US" sz="1300" dirty="0" smtClean="0">
              <a:solidFill>
                <a:schemeClr val="tx2"/>
              </a:solidFill>
            </a:endParaRPr>
          </a:p>
          <a:p>
            <a:pPr marL="979805" lvl="2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1100" dirty="0" smtClean="0">
                <a:solidFill>
                  <a:schemeClr val="tx2"/>
                </a:solidFill>
              </a:rPr>
              <a:t>Ehow.com :- </a:t>
            </a:r>
            <a:r>
              <a:rPr lang="en-US" sz="1200" b="1" dirty="0" smtClean="0"/>
              <a:t>$</a:t>
            </a:r>
            <a:r>
              <a:rPr lang="en-US" sz="1200" b="1" dirty="0" smtClean="0"/>
              <a:t>300,000/month</a:t>
            </a:r>
          </a:p>
          <a:p>
            <a:pPr marL="979805" lvl="2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1200" b="1" dirty="0" smtClean="0">
                <a:solidFill>
                  <a:schemeClr val="tx2"/>
                </a:solidFill>
              </a:rPr>
              <a:t>Mashable.com: </a:t>
            </a:r>
            <a:r>
              <a:rPr lang="en-US" sz="1200" b="1" dirty="0" smtClean="0"/>
              <a:t>$</a:t>
            </a:r>
            <a:r>
              <a:rPr lang="en-US" sz="1200" b="1" dirty="0" smtClean="0"/>
              <a:t>250,000/month</a:t>
            </a:r>
            <a:endParaRPr lang="en-US" sz="1200" b="1" dirty="0" smtClean="0">
              <a:solidFill>
                <a:schemeClr val="tx2"/>
              </a:solidFill>
            </a:endParaRPr>
          </a:p>
          <a:p>
            <a:pPr marL="979805" lvl="2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1400" dirty="0" smtClean="0"/>
              <a:t>forums.digitalpoint.com</a:t>
            </a:r>
            <a:r>
              <a:rPr lang="en-US" sz="1200" b="1" dirty="0" smtClean="0">
                <a:solidFill>
                  <a:schemeClr val="tx2"/>
                </a:solidFill>
              </a:rPr>
              <a:t>: </a:t>
            </a:r>
            <a:r>
              <a:rPr lang="en-US" sz="1200" b="1" dirty="0" smtClean="0"/>
              <a:t>$195,000/month</a:t>
            </a:r>
          </a:p>
          <a:p>
            <a:pPr marL="339725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1800" b="1" dirty="0" smtClean="0">
                <a:solidFill>
                  <a:schemeClr val="accent1"/>
                </a:solidFill>
              </a:rPr>
              <a:t>G</a:t>
            </a:r>
            <a:r>
              <a:rPr lang="en-US" sz="1800" b="1" dirty="0" smtClean="0">
                <a:solidFill>
                  <a:schemeClr val="folHlink"/>
                </a:solidFill>
              </a:rPr>
              <a:t>o</a:t>
            </a:r>
            <a:r>
              <a:rPr lang="en-US" sz="1800" b="1" dirty="0" smtClean="0">
                <a:solidFill>
                  <a:srgbClr val="FFF529"/>
                </a:solidFill>
              </a:rPr>
              <a:t>o</a:t>
            </a:r>
            <a:r>
              <a:rPr lang="en-US" sz="1800" b="1" dirty="0" smtClean="0">
                <a:solidFill>
                  <a:srgbClr val="1B79D7"/>
                </a:solidFill>
              </a:rPr>
              <a:t>g</a:t>
            </a:r>
            <a:r>
              <a:rPr lang="en-US" sz="1800" b="1" dirty="0" smtClean="0">
                <a:solidFill>
                  <a:srgbClr val="009900"/>
                </a:solidFill>
              </a:rPr>
              <a:t>l</a:t>
            </a:r>
            <a:r>
              <a:rPr lang="en-US" sz="1800" b="1" dirty="0" smtClean="0">
                <a:solidFill>
                  <a:srgbClr val="ED483D"/>
                </a:solidFill>
              </a:rPr>
              <a:t>e</a:t>
            </a:r>
            <a:r>
              <a:rPr lang="en-US" sz="1800" b="1" dirty="0" smtClean="0">
                <a:solidFill>
                  <a:schemeClr val="tx2"/>
                </a:solidFill>
              </a:rPr>
              <a:t> You</a:t>
            </a:r>
            <a:r>
              <a:rPr lang="en-US" sz="1800" b="1" dirty="0" smtClean="0">
                <a:solidFill>
                  <a:srgbClr val="FF0000"/>
                </a:solidFill>
              </a:rPr>
              <a:t>Tube</a:t>
            </a:r>
            <a:r>
              <a:rPr lang="en-US" sz="1800" b="1" dirty="0" smtClean="0">
                <a:solidFill>
                  <a:schemeClr val="tx2"/>
                </a:solidFill>
              </a:rPr>
              <a:t> : 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705485" lvl="1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1500" dirty="0" smtClean="0">
                <a:solidFill>
                  <a:schemeClr val="tx2"/>
                </a:solidFill>
              </a:rPr>
              <a:t>Per day video views: 4B</a:t>
            </a:r>
          </a:p>
          <a:p>
            <a:pPr marL="705485" lvl="1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1500" dirty="0" smtClean="0">
                <a:solidFill>
                  <a:schemeClr val="tx2"/>
                </a:solidFill>
              </a:rPr>
              <a:t>Per minute video upload: 300 hours  </a:t>
            </a:r>
            <a:endParaRPr lang="en-US" sz="1500" dirty="0" smtClean="0">
              <a:solidFill>
                <a:schemeClr val="tx2"/>
              </a:solidFill>
            </a:endParaRPr>
          </a:p>
          <a:p>
            <a:pPr marL="914400" lvl="1" indent="-227013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1B79D7"/>
              </a:buClr>
              <a:buFont typeface="Microsoft Sans Serif" pitchFamily="34" charset="0"/>
              <a:buChar char="•"/>
            </a:pPr>
            <a:r>
              <a:rPr lang="en-US" sz="1000" dirty="0" smtClean="0">
                <a:solidFill>
                  <a:schemeClr val="tx2"/>
                </a:solidFill>
              </a:rPr>
              <a:t>The </a:t>
            </a:r>
            <a:r>
              <a:rPr lang="en-US" sz="1000" dirty="0" smtClean="0">
                <a:solidFill>
                  <a:schemeClr val="accent1"/>
                </a:solidFill>
              </a:rPr>
              <a:t>G</a:t>
            </a:r>
            <a:r>
              <a:rPr lang="en-US" sz="1000" dirty="0" smtClean="0">
                <a:solidFill>
                  <a:schemeClr val="folHlink"/>
                </a:solidFill>
              </a:rPr>
              <a:t>o</a:t>
            </a:r>
            <a:r>
              <a:rPr lang="en-US" sz="1000" dirty="0" smtClean="0">
                <a:solidFill>
                  <a:srgbClr val="FFF529"/>
                </a:solidFill>
              </a:rPr>
              <a:t>o</a:t>
            </a:r>
            <a:r>
              <a:rPr lang="en-US" sz="1000" dirty="0" smtClean="0">
                <a:solidFill>
                  <a:srgbClr val="1B79D7"/>
                </a:solidFill>
              </a:rPr>
              <a:t>g</a:t>
            </a:r>
            <a:r>
              <a:rPr lang="en-US" sz="1000" dirty="0" smtClean="0">
                <a:solidFill>
                  <a:srgbClr val="009900"/>
                </a:solidFill>
              </a:rPr>
              <a:t>l</a:t>
            </a:r>
            <a:r>
              <a:rPr lang="en-US" sz="1000" dirty="0" smtClean="0">
                <a:solidFill>
                  <a:srgbClr val="ED483D"/>
                </a:solidFill>
              </a:rPr>
              <a:t>e</a:t>
            </a:r>
            <a:r>
              <a:rPr lang="en-US" sz="1000" dirty="0" smtClean="0">
                <a:solidFill>
                  <a:schemeClr val="tx2"/>
                </a:solidFill>
              </a:rPr>
              <a:t> Network reaches more than 80% of worldwide Internet users </a:t>
            </a:r>
          </a:p>
          <a:p>
            <a:pPr marL="914400" lvl="1" indent="-227013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1B79D7"/>
              </a:buClr>
              <a:buFont typeface="Microsoft Sans Serif" pitchFamily="34" charset="0"/>
              <a:buChar char="•"/>
            </a:pPr>
            <a:r>
              <a:rPr lang="en-US" sz="1000" dirty="0" smtClean="0">
                <a:solidFill>
                  <a:schemeClr val="tx2"/>
                </a:solidFill>
              </a:rPr>
              <a:t>The </a:t>
            </a:r>
            <a:r>
              <a:rPr lang="en-US" sz="1000" dirty="0" smtClean="0">
                <a:solidFill>
                  <a:schemeClr val="accent1"/>
                </a:solidFill>
              </a:rPr>
              <a:t>G</a:t>
            </a:r>
            <a:r>
              <a:rPr lang="en-US" sz="1000" dirty="0" smtClean="0">
                <a:solidFill>
                  <a:schemeClr val="folHlink"/>
                </a:solidFill>
              </a:rPr>
              <a:t>o</a:t>
            </a:r>
            <a:r>
              <a:rPr lang="en-US" sz="1000" dirty="0" smtClean="0">
                <a:solidFill>
                  <a:srgbClr val="FFF529"/>
                </a:solidFill>
              </a:rPr>
              <a:t>o</a:t>
            </a:r>
            <a:r>
              <a:rPr lang="en-US" sz="1000" dirty="0" smtClean="0">
                <a:solidFill>
                  <a:srgbClr val="1B79D7"/>
                </a:solidFill>
              </a:rPr>
              <a:t>g</a:t>
            </a:r>
            <a:r>
              <a:rPr lang="en-US" sz="1000" dirty="0" smtClean="0">
                <a:solidFill>
                  <a:srgbClr val="009900"/>
                </a:solidFill>
              </a:rPr>
              <a:t>l</a:t>
            </a:r>
            <a:r>
              <a:rPr lang="en-US" sz="1000" dirty="0" smtClean="0">
                <a:solidFill>
                  <a:srgbClr val="ED483D"/>
                </a:solidFill>
              </a:rPr>
              <a:t>e</a:t>
            </a:r>
            <a:r>
              <a:rPr lang="en-US" sz="1000" dirty="0" smtClean="0">
                <a:solidFill>
                  <a:schemeClr val="tx2"/>
                </a:solidFill>
              </a:rPr>
              <a:t> Network reaches more Internet users worldwide than any other web property or ad network</a:t>
            </a:r>
          </a:p>
          <a:p>
            <a:pPr marL="339725" indent="-339725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1200" b="1" dirty="0" err="1" smtClean="0">
                <a:solidFill>
                  <a:schemeClr val="tx2"/>
                </a:solidFill>
              </a:rPr>
              <a:t>PageRank</a:t>
            </a:r>
            <a:r>
              <a:rPr lang="en-US" sz="1200" b="1" dirty="0" smtClean="0">
                <a:solidFill>
                  <a:schemeClr val="tx2"/>
                </a:solidFill>
              </a:rPr>
              <a:t> (</a:t>
            </a:r>
            <a:r>
              <a:rPr lang="en-US" sz="1200" dirty="0" smtClean="0">
                <a:solidFill>
                  <a:schemeClr val="tx2"/>
                </a:solidFill>
              </a:rPr>
              <a:t>just one of more than 200 signals we use to determine the rank of a website)</a:t>
            </a:r>
          </a:p>
          <a:p>
            <a:pPr marL="914400" lvl="1" indent="-227013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1B79D7"/>
              </a:buClr>
              <a:buFontTx/>
              <a:buChar char="•"/>
            </a:pPr>
            <a:r>
              <a:rPr lang="en-US" sz="1000" dirty="0" smtClean="0">
                <a:solidFill>
                  <a:schemeClr val="tx2"/>
                </a:solidFill>
              </a:rPr>
              <a:t>The web changes all the time (10–20% of the web is brand new every time we crawl it)</a:t>
            </a:r>
          </a:p>
          <a:p>
            <a:pPr marL="914400" lvl="1" indent="-227013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1B79D7"/>
              </a:buClr>
              <a:buFontTx/>
              <a:buChar char="•"/>
            </a:pPr>
            <a:r>
              <a:rPr lang="en-US" sz="1000" dirty="0" smtClean="0">
                <a:solidFill>
                  <a:schemeClr val="accent1"/>
                </a:solidFill>
              </a:rPr>
              <a:t>G</a:t>
            </a:r>
            <a:r>
              <a:rPr lang="en-US" sz="1000" dirty="0" smtClean="0">
                <a:solidFill>
                  <a:schemeClr val="folHlink"/>
                </a:solidFill>
              </a:rPr>
              <a:t>o</a:t>
            </a:r>
            <a:r>
              <a:rPr lang="en-US" sz="1000" dirty="0" smtClean="0">
                <a:solidFill>
                  <a:srgbClr val="FFF529"/>
                </a:solidFill>
              </a:rPr>
              <a:t>o</a:t>
            </a:r>
            <a:r>
              <a:rPr lang="en-US" sz="1000" dirty="0" smtClean="0">
                <a:solidFill>
                  <a:srgbClr val="1B79D7"/>
                </a:solidFill>
              </a:rPr>
              <a:t>g</a:t>
            </a:r>
            <a:r>
              <a:rPr lang="en-US" sz="1000" dirty="0" smtClean="0">
                <a:solidFill>
                  <a:srgbClr val="009900"/>
                </a:solidFill>
              </a:rPr>
              <a:t>l</a:t>
            </a:r>
            <a:r>
              <a:rPr lang="en-US" sz="1000" dirty="0" smtClean="0">
                <a:solidFill>
                  <a:srgbClr val="ED483D"/>
                </a:solidFill>
              </a:rPr>
              <a:t>e</a:t>
            </a:r>
            <a:r>
              <a:rPr lang="en-US" sz="1000" dirty="0" smtClean="0">
                <a:solidFill>
                  <a:schemeClr val="tx2"/>
                </a:solidFill>
              </a:rPr>
              <a:t> has never seen 20–25% of its queries before, showing the creativity of our users and proving that small indices aren’t useful</a:t>
            </a:r>
          </a:p>
          <a:p>
            <a:pPr marL="914400" lvl="1" indent="-227013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1B79D7"/>
              </a:buClr>
              <a:buFontTx/>
              <a:buChar char="•"/>
            </a:pPr>
            <a:r>
              <a:rPr lang="en-US" sz="1000" dirty="0" smtClean="0">
                <a:solidFill>
                  <a:schemeClr val="accent1"/>
                </a:solidFill>
              </a:rPr>
              <a:t>G</a:t>
            </a:r>
            <a:r>
              <a:rPr lang="en-US" sz="1000" dirty="0" smtClean="0">
                <a:solidFill>
                  <a:schemeClr val="folHlink"/>
                </a:solidFill>
              </a:rPr>
              <a:t>o</a:t>
            </a:r>
            <a:r>
              <a:rPr lang="en-US" sz="1000" dirty="0" smtClean="0">
                <a:solidFill>
                  <a:srgbClr val="FFF529"/>
                </a:solidFill>
              </a:rPr>
              <a:t>o</a:t>
            </a:r>
            <a:r>
              <a:rPr lang="en-US" sz="1000" dirty="0" smtClean="0">
                <a:solidFill>
                  <a:srgbClr val="1B79D7"/>
                </a:solidFill>
              </a:rPr>
              <a:t>g</a:t>
            </a:r>
            <a:r>
              <a:rPr lang="en-US" sz="1000" dirty="0" smtClean="0">
                <a:solidFill>
                  <a:srgbClr val="009900"/>
                </a:solidFill>
              </a:rPr>
              <a:t>l</a:t>
            </a:r>
            <a:r>
              <a:rPr lang="en-US" sz="1000" dirty="0" smtClean="0">
                <a:solidFill>
                  <a:srgbClr val="ED483D"/>
                </a:solidFill>
              </a:rPr>
              <a:t>e</a:t>
            </a:r>
            <a:r>
              <a:rPr lang="en-US" sz="1000" dirty="0" smtClean="0">
                <a:solidFill>
                  <a:schemeClr val="tx2"/>
                </a:solidFill>
              </a:rPr>
              <a:t> updates its search algorithms on a weekly basis</a:t>
            </a:r>
          </a:p>
          <a:p>
            <a:pPr marL="339725" indent="-339725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1200" b="1" dirty="0" smtClean="0">
                <a:solidFill>
                  <a:schemeClr val="accent1"/>
                </a:solidFill>
              </a:rPr>
              <a:t>G</a:t>
            </a:r>
            <a:r>
              <a:rPr lang="en-US" sz="1200" b="1" dirty="0" smtClean="0">
                <a:solidFill>
                  <a:schemeClr val="folHlink"/>
                </a:solidFill>
              </a:rPr>
              <a:t>o</a:t>
            </a:r>
            <a:r>
              <a:rPr lang="en-US" sz="1200" b="1" dirty="0" smtClean="0">
                <a:solidFill>
                  <a:srgbClr val="FFF529"/>
                </a:solidFill>
              </a:rPr>
              <a:t>o</a:t>
            </a:r>
            <a:r>
              <a:rPr lang="en-US" sz="1200" b="1" dirty="0" smtClean="0">
                <a:solidFill>
                  <a:srgbClr val="1B79D7"/>
                </a:solidFill>
              </a:rPr>
              <a:t>g</a:t>
            </a:r>
            <a:r>
              <a:rPr lang="en-US" sz="1200" b="1" dirty="0" smtClean="0">
                <a:solidFill>
                  <a:srgbClr val="009900"/>
                </a:solidFill>
              </a:rPr>
              <a:t>l</a:t>
            </a:r>
            <a:r>
              <a:rPr lang="en-US" sz="1200" b="1" dirty="0" smtClean="0">
                <a:solidFill>
                  <a:srgbClr val="ED483D"/>
                </a:solidFill>
              </a:rPr>
              <a:t>e</a:t>
            </a:r>
            <a:r>
              <a:rPr lang="en-US" sz="1200" b="1" dirty="0" smtClean="0">
                <a:solidFill>
                  <a:schemeClr val="tx2"/>
                </a:solidFill>
              </a:rPr>
              <a:t> News:</a:t>
            </a:r>
            <a:r>
              <a:rPr lang="en-US" sz="1200" dirty="0" smtClean="0">
                <a:solidFill>
                  <a:schemeClr val="tx2"/>
                </a:solidFill>
              </a:rPr>
              <a:t> now includes articles from over 10,000 news sources in more than 18 languages worldwide. Among these, over 4,500 are English language news sources</a:t>
            </a:r>
          </a:p>
          <a:p>
            <a:pPr marL="339725" indent="-339725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1200" b="1" dirty="0" smtClean="0">
                <a:solidFill>
                  <a:schemeClr val="tx2"/>
                </a:solidFill>
              </a:rPr>
              <a:t>Advertisers</a:t>
            </a:r>
            <a:r>
              <a:rPr lang="en-US" sz="1200" dirty="0" smtClean="0">
                <a:solidFill>
                  <a:schemeClr val="tx2"/>
                </a:solidFill>
              </a:rPr>
              <a:t>: Hundreds of thousands of advertisers worldwide </a:t>
            </a:r>
          </a:p>
          <a:p>
            <a:pPr marL="339725" indent="-339725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1200" b="1" dirty="0" smtClean="0">
                <a:solidFill>
                  <a:schemeClr val="tx2"/>
                </a:solidFill>
              </a:rPr>
              <a:t>Client Software: </a:t>
            </a:r>
            <a:r>
              <a:rPr lang="en-US" sz="1200" dirty="0" smtClean="0">
                <a:solidFill>
                  <a:schemeClr val="accent1"/>
                </a:solidFill>
              </a:rPr>
              <a:t>G</a:t>
            </a:r>
            <a:r>
              <a:rPr lang="en-US" sz="1200" dirty="0" smtClean="0">
                <a:solidFill>
                  <a:schemeClr val="folHlink"/>
                </a:solidFill>
              </a:rPr>
              <a:t>o</a:t>
            </a:r>
            <a:r>
              <a:rPr lang="en-US" sz="1200" dirty="0" smtClean="0">
                <a:solidFill>
                  <a:srgbClr val="FFF529"/>
                </a:solidFill>
              </a:rPr>
              <a:t>o</a:t>
            </a:r>
            <a:r>
              <a:rPr lang="en-US" sz="1200" dirty="0" smtClean="0">
                <a:solidFill>
                  <a:srgbClr val="1B79D7"/>
                </a:solidFill>
              </a:rPr>
              <a:t>g</a:t>
            </a:r>
            <a:r>
              <a:rPr lang="en-US" sz="1200" dirty="0" smtClean="0">
                <a:solidFill>
                  <a:srgbClr val="009900"/>
                </a:solidFill>
              </a:rPr>
              <a:t>l</a:t>
            </a:r>
            <a:r>
              <a:rPr lang="en-US" sz="1200" dirty="0" smtClean="0">
                <a:solidFill>
                  <a:srgbClr val="ED483D"/>
                </a:solidFill>
              </a:rPr>
              <a:t>e</a:t>
            </a:r>
            <a:r>
              <a:rPr lang="en-US" sz="1200" dirty="0" smtClean="0">
                <a:solidFill>
                  <a:schemeClr val="tx2"/>
                </a:solidFill>
              </a:rPr>
              <a:t> Toolbar has millions of users worldwide</a:t>
            </a:r>
          </a:p>
          <a:p>
            <a:pPr marL="339725" indent="-339725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1200" b="1" dirty="0" smtClean="0">
                <a:solidFill>
                  <a:schemeClr val="accent1"/>
                </a:solidFill>
              </a:rPr>
              <a:t>G</a:t>
            </a:r>
            <a:r>
              <a:rPr lang="en-US" sz="1200" b="1" dirty="0" smtClean="0">
                <a:solidFill>
                  <a:schemeClr val="folHlink"/>
                </a:solidFill>
              </a:rPr>
              <a:t>o</a:t>
            </a:r>
            <a:r>
              <a:rPr lang="en-US" sz="1200" b="1" dirty="0" smtClean="0">
                <a:solidFill>
                  <a:srgbClr val="FFF529"/>
                </a:solidFill>
              </a:rPr>
              <a:t>o</a:t>
            </a:r>
            <a:r>
              <a:rPr lang="en-US" sz="1200" b="1" dirty="0" smtClean="0">
                <a:solidFill>
                  <a:srgbClr val="1B79D7"/>
                </a:solidFill>
              </a:rPr>
              <a:t>g</a:t>
            </a:r>
            <a:r>
              <a:rPr lang="en-US" sz="1200" b="1" dirty="0" smtClean="0">
                <a:solidFill>
                  <a:srgbClr val="009900"/>
                </a:solidFill>
              </a:rPr>
              <a:t>l</a:t>
            </a:r>
            <a:r>
              <a:rPr lang="en-US" sz="1200" b="1" dirty="0" smtClean="0">
                <a:solidFill>
                  <a:srgbClr val="ED483D"/>
                </a:solidFill>
              </a:rPr>
              <a:t>e</a:t>
            </a:r>
            <a:r>
              <a:rPr lang="en-US" sz="1200" b="1" dirty="0" smtClean="0">
                <a:solidFill>
                  <a:schemeClr val="tx2"/>
                </a:solidFill>
              </a:rPr>
              <a:t> Desktop</a:t>
            </a:r>
            <a:r>
              <a:rPr lang="en-US" sz="1200" dirty="0" smtClean="0">
                <a:solidFill>
                  <a:schemeClr val="tx2"/>
                </a:solidFill>
              </a:rPr>
              <a:t>: has millions of users worldwide</a:t>
            </a:r>
          </a:p>
          <a:p>
            <a:pPr marL="339725" indent="-339725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1200" b="1" dirty="0" smtClean="0">
                <a:solidFill>
                  <a:schemeClr val="tx2"/>
                </a:solidFill>
              </a:rPr>
              <a:t>Audio Advertising</a:t>
            </a:r>
            <a:r>
              <a:rPr lang="en-US" sz="1200" dirty="0" smtClean="0">
                <a:solidFill>
                  <a:schemeClr val="tx2"/>
                </a:solidFill>
              </a:rPr>
              <a:t>: More than 1,600 radio stations available to U.S. </a:t>
            </a:r>
            <a:r>
              <a:rPr lang="en-US" sz="1200" dirty="0" err="1" smtClean="0">
                <a:solidFill>
                  <a:schemeClr val="tx2"/>
                </a:solidFill>
              </a:rPr>
              <a:t>AdWords</a:t>
            </a:r>
            <a:r>
              <a:rPr lang="en-US" sz="1200" dirty="0" smtClean="0">
                <a:solidFill>
                  <a:schemeClr val="tx2"/>
                </a:solidFill>
              </a:rPr>
              <a:t> advertisers</a:t>
            </a:r>
          </a:p>
          <a:p>
            <a:pPr marL="339725" indent="-339725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1200" b="1" dirty="0" smtClean="0">
                <a:solidFill>
                  <a:schemeClr val="tx2"/>
                </a:solidFill>
              </a:rPr>
              <a:t>Print Advertising</a:t>
            </a:r>
            <a:r>
              <a:rPr lang="en-US" sz="1200" dirty="0" smtClean="0">
                <a:solidFill>
                  <a:schemeClr val="tx2"/>
                </a:solidFill>
              </a:rPr>
              <a:t>: More than 600 newspapers now available to U.S. </a:t>
            </a:r>
            <a:r>
              <a:rPr lang="en-US" sz="1200" dirty="0" err="1" smtClean="0">
                <a:solidFill>
                  <a:schemeClr val="tx2"/>
                </a:solidFill>
              </a:rPr>
              <a:t>AdWords</a:t>
            </a:r>
            <a:r>
              <a:rPr lang="en-US" sz="1200" dirty="0" smtClean="0">
                <a:solidFill>
                  <a:schemeClr val="tx2"/>
                </a:solidFill>
              </a:rPr>
              <a:t> advertiser</a:t>
            </a:r>
          </a:p>
          <a:p>
            <a:pPr marL="339725" indent="-339725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1200" b="1" dirty="0" smtClean="0">
                <a:solidFill>
                  <a:schemeClr val="tx2"/>
                </a:solidFill>
              </a:rPr>
              <a:t>TV Advertising</a:t>
            </a:r>
            <a:r>
              <a:rPr lang="en-US" sz="1200" dirty="0" smtClean="0">
                <a:solidFill>
                  <a:schemeClr val="tx2"/>
                </a:solidFill>
              </a:rPr>
              <a:t>: We are currently in a closed trial to test an auction-based TV advertising system working with EchoStar and Astound Cable</a:t>
            </a:r>
          </a:p>
          <a:p>
            <a:pPr marL="339725" indent="-339725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1200" b="1" dirty="0" smtClean="0">
                <a:solidFill>
                  <a:schemeClr val="tx2"/>
                </a:solidFill>
              </a:rPr>
              <a:t>YouTube</a:t>
            </a:r>
            <a:r>
              <a:rPr lang="en-US" sz="1200" dirty="0" smtClean="0">
                <a:solidFill>
                  <a:schemeClr val="tx2"/>
                </a:solidFill>
              </a:rPr>
              <a:t>: People watch hundreds of millions of videos on YouTube every day </a:t>
            </a:r>
          </a:p>
          <a:p>
            <a:pPr marL="914400" lvl="1" indent="-227013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1B79D7"/>
              </a:buClr>
              <a:buFontTx/>
              <a:buChar char="•"/>
            </a:pPr>
            <a:r>
              <a:rPr lang="en-US" sz="1000" dirty="0" smtClean="0">
                <a:solidFill>
                  <a:schemeClr val="tx2"/>
                </a:solidFill>
              </a:rPr>
              <a:t>Hundreds of thousands of videos are being uploaded to YouTube daily </a:t>
            </a:r>
          </a:p>
          <a:p>
            <a:pPr marL="914400" lvl="1" indent="-227013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1B79D7"/>
              </a:buClr>
              <a:buFontTx/>
              <a:buChar char="•"/>
            </a:pPr>
            <a:r>
              <a:rPr lang="en-US" sz="1000" dirty="0" smtClean="0">
                <a:solidFill>
                  <a:schemeClr val="tx2"/>
                </a:solidFill>
              </a:rPr>
              <a:t>Every minute, eight hours of video is uploaded to YouTube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6245352"/>
          </a:xfrm>
        </p:spPr>
        <p:txBody>
          <a:bodyPr/>
          <a:lstStyle/>
          <a:p>
            <a:r>
              <a:rPr lang="en-US" dirty="0" smtClean="0"/>
              <a:t>Top companies by </a:t>
            </a:r>
            <a:r>
              <a:rPr lang="en-US" dirty="0" smtClean="0"/>
              <a:t>market </a:t>
            </a:r>
            <a:r>
              <a:rPr lang="en-US" dirty="0" smtClean="0"/>
              <a:t>capitalization (2015)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• Top companies in the world by market value 2015   Statist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38200"/>
            <a:ext cx="8763000" cy="4093243"/>
          </a:xfrm>
          <a:prstGeom prst="rect">
            <a:avLst/>
          </a:prstGeom>
        </p:spPr>
      </p:pic>
      <p:pic>
        <p:nvPicPr>
          <p:cNvPr id="6" name="Picture 5" descr="• Top companies in the world by market value 2015   Statistic_foo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000625"/>
            <a:ext cx="8324850" cy="48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129</TotalTime>
  <Words>52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Slide 1</vt:lpstr>
      <vt:lpstr>Google Evolution</vt:lpstr>
      <vt:lpstr>Google Mission </vt:lpstr>
      <vt:lpstr>Google Strategy: Search. Ads. Apps.</vt:lpstr>
      <vt:lpstr>Some Interesting Google Data-Points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Google</dc:title>
  <dc:creator>Administrator</dc:creator>
  <cp:lastModifiedBy>Administrator</cp:lastModifiedBy>
  <cp:revision>39</cp:revision>
  <dcterms:created xsi:type="dcterms:W3CDTF">2015-08-17T02:30:26Z</dcterms:created>
  <dcterms:modified xsi:type="dcterms:W3CDTF">2015-08-18T03:23:31Z</dcterms:modified>
</cp:coreProperties>
</file>