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97" r:id="rId4"/>
    <p:sldId id="261" r:id="rId5"/>
    <p:sldId id="262" r:id="rId6"/>
    <p:sldId id="298" r:id="rId7"/>
    <p:sldId id="300" r:id="rId8"/>
    <p:sldId id="301" r:id="rId9"/>
    <p:sldId id="299" r:id="rId10"/>
    <p:sldId id="302" r:id="rId11"/>
    <p:sldId id="303" r:id="rId12"/>
    <p:sldId id="304" r:id="rId13"/>
    <p:sldId id="305" r:id="rId14"/>
    <p:sldId id="306" r:id="rId15"/>
    <p:sldId id="307" r:id="rId16"/>
    <p:sldId id="263" r:id="rId17"/>
    <p:sldId id="281" r:id="rId18"/>
    <p:sldId id="268" r:id="rId19"/>
    <p:sldId id="283" r:id="rId20"/>
    <p:sldId id="308" r:id="rId21"/>
    <p:sldId id="309" r:id="rId22"/>
    <p:sldId id="26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6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200B9-4164-469A-B20E-5D62AA9086AF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FE7BE-C4C4-468C-BBAF-917E1568378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96FFF81-AC62-4B77-B565-90CF40204243}" type="slidenum">
              <a:rPr lang="es-ES" sz="1200">
                <a:latin typeface="Calibri" pitchFamily="34" charset="0"/>
              </a:rPr>
              <a:pPr algn="r"/>
              <a:t>2</a:t>
            </a:fld>
            <a:endParaRPr lang="es-E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E2D53B-8B59-4785-B5BE-E2F6495216C9}" type="slidenum">
              <a:rPr lang="es-ES" sz="1200">
                <a:latin typeface="Calibri" pitchFamily="34" charset="0"/>
              </a:rPr>
              <a:pPr algn="r"/>
              <a:t>4</a:t>
            </a:fld>
            <a:endParaRPr lang="es-E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77FC8B-47DF-4E28-9A8D-A0A1CB195FE5}" type="slidenum">
              <a:rPr lang="es-ES" sz="1200">
                <a:latin typeface="Calibri" pitchFamily="34" charset="0"/>
              </a:rPr>
              <a:pPr algn="r"/>
              <a:t>5</a:t>
            </a:fld>
            <a:endParaRPr lang="es-E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7ED1628-B2B6-485D-BEE1-1307096B747D}" type="slidenum">
              <a:rPr lang="es-ES" sz="1200">
                <a:latin typeface="Calibri" pitchFamily="34" charset="0"/>
              </a:rPr>
              <a:pPr algn="r"/>
              <a:t>18</a:t>
            </a:fld>
            <a:endParaRPr lang="es-E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340085-6DBF-4C52-AADC-D4448E142E15}" type="slidenum">
              <a:rPr lang="es-ES" sz="1200">
                <a:latin typeface="Calibri" pitchFamily="34" charset="0"/>
              </a:rPr>
              <a:pPr algn="r"/>
              <a:t>22</a:t>
            </a:fld>
            <a:endParaRPr lang="es-E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C221-983E-4485-8070-EC3C8DEC4802}" type="datetimeFigureOut">
              <a:rPr lang="en-US" smtClean="0"/>
              <a:pPr/>
              <a:t>3/14/2012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2F4E-12AE-4279-A1E6-9077966605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intl/en/press/annc/mobile_zh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sz="2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194" name="Picture 2" descr="C:\Users\apurva\Desktop\logo1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290"/>
            <a:ext cx="2188161" cy="6334151"/>
          </a:xfrm>
          <a:prstGeom prst="rect">
            <a:avLst/>
          </a:prstGeom>
          <a:noFill/>
        </p:spPr>
      </p:pic>
      <p:pic>
        <p:nvPicPr>
          <p:cNvPr id="10" name="Picture 70" descr="o oo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57200"/>
            <a:ext cx="1895475" cy="703263"/>
          </a:xfrm>
          <a:prstGeom prst="rect">
            <a:avLst/>
          </a:prstGeom>
          <a:noFill/>
        </p:spPr>
      </p:pic>
      <p:pic>
        <p:nvPicPr>
          <p:cNvPr id="1035" name="Picture 11" descr="C:\Users\apurva\Desktop\Don't%20be%20evi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9" y="2357430"/>
            <a:ext cx="4143404" cy="869798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																																																						                                                       				  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FFC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/>
              <a:t>- </a:t>
            </a:r>
            <a:r>
              <a:rPr lang="en-US" dirty="0" smtClean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FFC000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C00000"/>
                </a:solidFill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J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</a:t>
            </a:r>
            <a:r>
              <a:rPr lang="en-US" dirty="0" err="1" smtClean="0">
                <a:solidFill>
                  <a:schemeClr val="accent1"/>
                </a:solidFill>
              </a:rPr>
              <a:t>a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n</a:t>
            </a:r>
            <a:r>
              <a:rPr lang="en-US" dirty="0" err="1" smtClean="0">
                <a:solidFill>
                  <a:srgbClr val="FFC000"/>
                </a:solidFill>
              </a:rPr>
              <a:t>i</a:t>
            </a:r>
            <a:endParaRPr lang="en-U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/>
              <a:t>					  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u</a:t>
            </a:r>
            <a:r>
              <a:rPr lang="en-US" dirty="0" smtClean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FFC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d 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dirty="0" smtClean="0"/>
              <a:t>- </a:t>
            </a:r>
            <a:r>
              <a:rPr lang="en-US" dirty="0" err="1" smtClean="0">
                <a:solidFill>
                  <a:schemeClr val="accent1"/>
                </a:solidFill>
              </a:rPr>
              <a:t>G</a:t>
            </a:r>
            <a:r>
              <a:rPr lang="en-US" dirty="0" err="1" smtClean="0">
                <a:solidFill>
                  <a:srgbClr val="C00000"/>
                </a:solidFill>
              </a:rPr>
              <a:t>u</a:t>
            </a:r>
            <a:r>
              <a:rPr lang="en-US" dirty="0" err="1" smtClean="0">
                <a:solidFill>
                  <a:srgbClr val="FFC000"/>
                </a:solidFill>
              </a:rPr>
              <a:t>r</a:t>
            </a:r>
            <a:r>
              <a:rPr lang="en-US" dirty="0" err="1" smtClean="0">
                <a:solidFill>
                  <a:schemeClr val="accent1"/>
                </a:solidFill>
              </a:rPr>
              <a:t>j</a:t>
            </a:r>
            <a:r>
              <a:rPr lang="en-US" dirty="0" err="1" smtClean="0"/>
              <a:t>i</a:t>
            </a:r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rgbClr val="FFC000"/>
                </a:solidFill>
              </a:rPr>
              <a:t>h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baseline="30000" dirty="0" smtClean="0">
                <a:solidFill>
                  <a:schemeClr val="accent1"/>
                </a:solidFill>
              </a:rPr>
              <a:t>nd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C000"/>
                </a:solidFill>
              </a:rPr>
              <a:t>8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r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rgbClr val="00B050"/>
                </a:solidFill>
              </a:rPr>
              <a:t>e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endParaRPr lang="en-US" dirty="0"/>
          </a:p>
        </p:txBody>
      </p:sp>
      <p:pic>
        <p:nvPicPr>
          <p:cNvPr id="4" name="Content Placeholder 3" descr="sar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8376" y="0"/>
            <a:ext cx="9172376" cy="6858000"/>
          </a:xfrm>
        </p:spPr>
      </p:pic>
      <p:sp>
        <p:nvSpPr>
          <p:cNvPr id="5" name="Rectangle 4"/>
          <p:cNvSpPr/>
          <p:nvPr/>
        </p:nvSpPr>
        <p:spPr>
          <a:xfrm>
            <a:off x="285720" y="4286256"/>
            <a:ext cx="84296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Sergey </a:t>
            </a:r>
            <a:r>
              <a:rPr lang="en-US" sz="2800" b="1" dirty="0" err="1" smtClean="0">
                <a:solidFill>
                  <a:srgbClr val="FFC000"/>
                </a:solidFill>
              </a:rPr>
              <a:t>Mikhaylovich</a:t>
            </a:r>
            <a:r>
              <a:rPr lang="en-US" sz="2800" b="1" dirty="0" smtClean="0">
                <a:solidFill>
                  <a:srgbClr val="FFC000"/>
                </a:solidFill>
              </a:rPr>
              <a:t> Brin</a:t>
            </a:r>
            <a:r>
              <a:rPr lang="en-US" sz="2800" dirty="0" smtClean="0">
                <a:solidFill>
                  <a:srgbClr val="FFC000"/>
                </a:solidFill>
              </a:rPr>
              <a:t> born August 21, 1973) is a Russian-born American computer scientist and Internet entrepreneur who, with Larry Page, co-founded Google, one of the most profitable Internet companies. As of 2011, his personal wealth is estimated to be $16.7 billion.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357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accent1"/>
                </a:solidFill>
              </a:rPr>
              <a:t>S</a:t>
            </a:r>
            <a:r>
              <a:rPr lang="en-US" sz="7200" b="1" dirty="0" smtClean="0">
                <a:solidFill>
                  <a:srgbClr val="C00000"/>
                </a:solidFill>
              </a:rPr>
              <a:t>e</a:t>
            </a:r>
            <a:r>
              <a:rPr lang="en-US" sz="7200" b="1" dirty="0" smtClean="0">
                <a:solidFill>
                  <a:srgbClr val="FFC000"/>
                </a:solidFill>
              </a:rPr>
              <a:t>r</a:t>
            </a:r>
            <a:r>
              <a:rPr lang="en-US" sz="7200" b="1" dirty="0" smtClean="0">
                <a:solidFill>
                  <a:schemeClr val="accent1"/>
                </a:solidFill>
              </a:rPr>
              <a:t>g</a:t>
            </a:r>
            <a:r>
              <a:rPr lang="en-US" sz="7200" b="1" dirty="0" smtClean="0">
                <a:solidFill>
                  <a:srgbClr val="00B050"/>
                </a:solidFill>
              </a:rPr>
              <a:t>e</a:t>
            </a:r>
            <a:r>
              <a:rPr lang="en-US" sz="7200" b="1" dirty="0" smtClean="0">
                <a:solidFill>
                  <a:srgbClr val="C00000"/>
                </a:solidFill>
              </a:rPr>
              <a:t>y</a:t>
            </a:r>
            <a:r>
              <a:rPr lang="en-US" sz="7200" b="1" dirty="0" smtClean="0"/>
              <a:t> </a:t>
            </a:r>
            <a:r>
              <a:rPr lang="en-US" sz="7200" b="1" dirty="0" smtClean="0">
                <a:solidFill>
                  <a:schemeClr val="accent1"/>
                </a:solidFill>
              </a:rPr>
              <a:t>B</a:t>
            </a:r>
            <a:r>
              <a:rPr lang="en-US" sz="7200" b="1" dirty="0" smtClean="0">
                <a:solidFill>
                  <a:srgbClr val="C00000"/>
                </a:solidFill>
              </a:rPr>
              <a:t>r</a:t>
            </a:r>
            <a:r>
              <a:rPr lang="en-US" sz="7200" b="1" dirty="0" smtClean="0">
                <a:solidFill>
                  <a:srgbClr val="FFC000"/>
                </a:solidFill>
              </a:rPr>
              <a:t>i</a:t>
            </a:r>
            <a:r>
              <a:rPr lang="en-US" sz="7200" b="1" dirty="0" smtClean="0">
                <a:solidFill>
                  <a:schemeClr val="accent1"/>
                </a:solidFill>
              </a:rPr>
              <a:t>n</a:t>
            </a:r>
            <a:endParaRPr lang="en-US" sz="7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gle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214282" y="2357430"/>
            <a:ext cx="8929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Brin attended grade school at Paint Branch Montessori School in Adelphi, Maryland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 September 1990, after having attended Eleanor Roosevelt High School in Greenbelt,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Brin enrolled in the University of Maryland to study computer science and mathematics, where he received his Bachelor of Science in May 1993 with honors.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Brin began his graduate study in computer science at Stanford University on a graduate fellowship from the National Science Foundation.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71472" y="214290"/>
            <a:ext cx="59293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</a:rPr>
              <a:t>E</a:t>
            </a:r>
            <a:r>
              <a:rPr lang="en-US" sz="6000" b="1" dirty="0" smtClean="0">
                <a:solidFill>
                  <a:srgbClr val="C00000"/>
                </a:solidFill>
              </a:rPr>
              <a:t>d</a:t>
            </a:r>
            <a:r>
              <a:rPr lang="en-US" sz="6000" b="1" dirty="0" smtClean="0">
                <a:solidFill>
                  <a:srgbClr val="FFC000"/>
                </a:solidFill>
              </a:rPr>
              <a:t>u</a:t>
            </a:r>
            <a:r>
              <a:rPr lang="en-US" sz="6000" b="1" dirty="0" smtClean="0">
                <a:solidFill>
                  <a:schemeClr val="accent1"/>
                </a:solidFill>
              </a:rPr>
              <a:t>c</a:t>
            </a:r>
            <a:r>
              <a:rPr lang="en-US" sz="6000" b="1" dirty="0" smtClean="0">
                <a:solidFill>
                  <a:srgbClr val="00B050"/>
                </a:solidFill>
              </a:rPr>
              <a:t>a</a:t>
            </a:r>
            <a:r>
              <a:rPr lang="en-US" sz="6000" b="1" dirty="0" smtClean="0">
                <a:solidFill>
                  <a:srgbClr val="C00000"/>
                </a:solidFill>
              </a:rPr>
              <a:t>t</a:t>
            </a:r>
            <a:r>
              <a:rPr lang="en-US" sz="6000" b="1" dirty="0" smtClean="0">
                <a:solidFill>
                  <a:schemeClr val="accent1"/>
                </a:solidFill>
              </a:rPr>
              <a:t>i</a:t>
            </a:r>
            <a:r>
              <a:rPr lang="en-US" sz="6000" b="1" dirty="0" smtClean="0">
                <a:solidFill>
                  <a:srgbClr val="C00000"/>
                </a:solidFill>
              </a:rPr>
              <a:t>o</a:t>
            </a:r>
            <a:r>
              <a:rPr lang="en-US" sz="6000" b="1" dirty="0" smtClean="0">
                <a:solidFill>
                  <a:srgbClr val="FFC000"/>
                </a:solidFill>
              </a:rPr>
              <a:t>n</a:t>
            </a:r>
            <a:endParaRPr lang="en-US" sz="6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r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FFC000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endParaRPr lang="en-US" dirty="0"/>
          </a:p>
        </p:txBody>
      </p:sp>
      <p:pic>
        <p:nvPicPr>
          <p:cNvPr id="4" name="Content Placeholder 3" descr="Anne-Wojcicki-Sergey-Brin-Wif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28" y="2714620"/>
            <a:ext cx="5929354" cy="3643314"/>
          </a:xfrm>
        </p:spPr>
      </p:pic>
      <p:sp>
        <p:nvSpPr>
          <p:cNvPr id="5" name="Rectangle 4"/>
          <p:cNvSpPr/>
          <p:nvPr/>
        </p:nvSpPr>
        <p:spPr>
          <a:xfrm>
            <a:off x="857224" y="2000241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May 2007, Brin married Anne </a:t>
            </a:r>
            <a:r>
              <a:rPr lang="en-US" sz="2400" dirty="0" err="1" smtClean="0"/>
              <a:t>Wojcicki</a:t>
            </a:r>
            <a:r>
              <a:rPr lang="en-US" sz="2400" dirty="0" smtClean="0"/>
              <a:t> in The Bahamas.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FFC000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/>
              <a:t>t</a:t>
            </a: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endParaRPr lang="en-US" dirty="0"/>
          </a:p>
        </p:txBody>
      </p:sp>
      <p:pic>
        <p:nvPicPr>
          <p:cNvPr id="4" name="Content Placeholder 3" descr="trop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00174"/>
            <a:ext cx="9144000" cy="5357825"/>
          </a:xfrm>
        </p:spPr>
      </p:pic>
      <p:sp>
        <p:nvSpPr>
          <p:cNvPr id="5" name="Rectangle 4"/>
          <p:cNvSpPr/>
          <p:nvPr/>
        </p:nvSpPr>
        <p:spPr>
          <a:xfrm>
            <a:off x="928662" y="2690336"/>
            <a:ext cx="77867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i="1" dirty="0" smtClean="0"/>
              <a:t> PC Magazine</a:t>
            </a:r>
            <a:r>
              <a:rPr lang="en-US" sz="2400" dirty="0" smtClean="0"/>
              <a:t> has praised Google as among the Top 100 Web Sites and Search Engines (1998)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2000, Google earned a Webby Award, a People's Voice Award for technical achievement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662" y="4786322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2001, was awarded Outstanding Search Service.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  <a:r>
              <a:rPr lang="en-US" b="1" dirty="0" smtClean="0">
                <a:solidFill>
                  <a:srgbClr val="FFC000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/>
              <a:t>t</a:t>
            </a: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endParaRPr lang="en-US" dirty="0"/>
          </a:p>
        </p:txBody>
      </p:sp>
      <p:pic>
        <p:nvPicPr>
          <p:cNvPr id="4" name="Content Placeholder 3" descr="trop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3050"/>
            <a:ext cx="9144000" cy="5214949"/>
          </a:xfrm>
        </p:spPr>
      </p:pic>
      <p:sp>
        <p:nvSpPr>
          <p:cNvPr id="5" name="Rectangle 4"/>
          <p:cNvSpPr/>
          <p:nvPr/>
        </p:nvSpPr>
        <p:spPr>
          <a:xfrm>
            <a:off x="928662" y="2136339"/>
            <a:ext cx="74295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In 2002, Page, along with Sergey Brin, was named to the MIT Technology Review TR100, as one of the top 100 innovators in the world under the age of 35.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2004, Page and Brin were named "Persons of the Week" by </a:t>
            </a:r>
            <a:r>
              <a:rPr lang="en-US" sz="2400" i="1" dirty="0" smtClean="0"/>
              <a:t>ABC World News Tonight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2011, page was ranked 24th on the Forbes list of billionaires and as the 11th richest person in the United States.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oogle-future-131661129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Rectangle 4"/>
          <p:cNvSpPr/>
          <p:nvPr/>
        </p:nvSpPr>
        <p:spPr>
          <a:xfrm>
            <a:off x="642910" y="214290"/>
            <a:ext cx="40719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</a:rPr>
              <a:t>T</a:t>
            </a:r>
            <a:r>
              <a:rPr lang="en-US" altLang="zh-CN" sz="6000" dirty="0" smtClean="0">
                <a:solidFill>
                  <a:srgbClr val="C00000"/>
                </a:solidFill>
              </a:rPr>
              <a:t>h</a:t>
            </a:r>
            <a:r>
              <a:rPr lang="en-US" altLang="zh-CN" sz="6000" dirty="0" smtClean="0">
                <a:solidFill>
                  <a:srgbClr val="FFC000"/>
                </a:solidFill>
              </a:rPr>
              <a:t>e</a:t>
            </a:r>
            <a:r>
              <a:rPr lang="en-US" altLang="zh-CN" sz="6000" dirty="0" smtClean="0"/>
              <a:t> </a:t>
            </a:r>
            <a:r>
              <a:rPr lang="en-US" altLang="zh-CN" sz="6000" dirty="0" smtClean="0">
                <a:solidFill>
                  <a:schemeClr val="accent1"/>
                </a:solidFill>
              </a:rPr>
              <a:t>F</a:t>
            </a:r>
            <a:r>
              <a:rPr lang="en-US" altLang="zh-CN" sz="6000" dirty="0" smtClean="0">
                <a:solidFill>
                  <a:srgbClr val="C00000"/>
                </a:solidFill>
              </a:rPr>
              <a:t>u</a:t>
            </a:r>
            <a:r>
              <a:rPr lang="en-US" altLang="zh-CN" sz="6000" dirty="0" smtClean="0">
                <a:solidFill>
                  <a:srgbClr val="FFC000"/>
                </a:solidFill>
              </a:rPr>
              <a:t>t</a:t>
            </a:r>
            <a:r>
              <a:rPr lang="en-US" altLang="zh-CN" sz="6000" dirty="0" smtClean="0">
                <a:solidFill>
                  <a:schemeClr val="accent1"/>
                </a:solidFill>
              </a:rPr>
              <a:t>u</a:t>
            </a:r>
            <a:r>
              <a:rPr lang="en-US" altLang="zh-CN" sz="6000" dirty="0" smtClean="0">
                <a:solidFill>
                  <a:srgbClr val="00B050"/>
                </a:solidFill>
              </a:rPr>
              <a:t>r</a:t>
            </a:r>
            <a:r>
              <a:rPr lang="en-US" altLang="zh-CN" sz="6000" dirty="0" smtClean="0">
                <a:solidFill>
                  <a:srgbClr val="C00000"/>
                </a:solidFill>
              </a:rPr>
              <a:t>e</a:t>
            </a:r>
            <a:endParaRPr lang="en-US" sz="6000" dirty="0"/>
          </a:p>
        </p:txBody>
      </p:sp>
      <p:sp>
        <p:nvSpPr>
          <p:cNvPr id="6" name="Rectangle 5"/>
          <p:cNvSpPr/>
          <p:nvPr/>
        </p:nvSpPr>
        <p:spPr>
          <a:xfrm>
            <a:off x="1142976" y="2285993"/>
            <a:ext cx="700092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latin typeface="Arial"/>
              </a:rPr>
              <a:t>“</a:t>
            </a:r>
            <a:r>
              <a:rPr lang="en-US" altLang="zh-CN" sz="3200" dirty="0" smtClean="0"/>
              <a:t>The ultimate search engine would understand exactly what you mean and give back exactly what you want.</a:t>
            </a:r>
            <a:r>
              <a:rPr lang="en-US" altLang="zh-CN" sz="3200" dirty="0" smtClean="0">
                <a:latin typeface="Arial"/>
              </a:rPr>
              <a:t>”</a:t>
            </a:r>
            <a:r>
              <a:rPr lang="en-US" altLang="zh-CN" sz="32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                         - Larry Page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14282" y="1357298"/>
            <a:ext cx="8572560" cy="285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Vision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To make search engines so powerful they would understand "everything in the world".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Mission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To organize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world's information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make it universally accessible and useful.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Focus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Google continues to focus 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 and on the user experience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http://www.google.com/press/images/logos/gmail.jpg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 l="34019" t="23346" r="40118" b="25746"/>
          <a:stretch>
            <a:fillRect/>
          </a:stretch>
        </p:blipFill>
        <p:spPr bwMode="auto">
          <a:xfrm>
            <a:off x="-32" y="1071546"/>
            <a:ext cx="57150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1357298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Focus on the user and all else will follow.</a:t>
            </a:r>
            <a:endParaRPr lang="es-ES" sz="2800" dirty="0" smtClean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It's best to do one thing really, really well.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Fast is better than slow.</a:t>
            </a:r>
            <a:endParaRPr lang="es-ES" sz="2800" dirty="0" smtClean="0">
              <a:solidFill>
                <a:srgbClr val="4040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Democracy on the web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You don't need to be at your desk to need an answer.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You can make money without doing evil.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There's always more information out there.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The need for information crosses all borders.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You can be serious without a suit.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404040"/>
                </a:solidFill>
              </a:rPr>
              <a:t>Great just isn't good enough.</a:t>
            </a:r>
            <a:endParaRPr lang="en-IN" sz="2800" dirty="0"/>
          </a:p>
        </p:txBody>
      </p:sp>
      <p:pic>
        <p:nvPicPr>
          <p:cNvPr id="6" name="Picture 16" descr="http://www.corp.google.com/corpcomm/library/google_einste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6774" y="5353186"/>
            <a:ext cx="3637226" cy="1504838"/>
          </a:xfrm>
          <a:prstGeom prst="rect">
            <a:avLst/>
          </a:prstGeom>
          <a:noFill/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’s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32011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50000"/>
              </a:spcBef>
            </a:pPr>
            <a:r>
              <a:rPr lang="es-ES" sz="2000" b="1" dirty="0"/>
              <a:t>NO </a:t>
            </a:r>
            <a:r>
              <a:rPr lang="es-ES" sz="2000" b="1" dirty="0" err="1"/>
              <a:t>changes</a:t>
            </a:r>
            <a:r>
              <a:rPr lang="es-ES" sz="2000" b="1" dirty="0"/>
              <a:t> in </a:t>
            </a:r>
            <a:r>
              <a:rPr lang="es-ES" sz="2000" b="1" dirty="0" err="1"/>
              <a:t>Googles</a:t>
            </a:r>
            <a:r>
              <a:rPr lang="es-ES" sz="2000" b="1" dirty="0"/>
              <a:t> </a:t>
            </a:r>
            <a:r>
              <a:rPr lang="es-ES" sz="2000" b="1" dirty="0" err="1"/>
              <a:t>Core</a:t>
            </a:r>
            <a:r>
              <a:rPr lang="es-ES" sz="2000" b="1" dirty="0"/>
              <a:t> Business </a:t>
            </a:r>
            <a:r>
              <a:rPr lang="es-ES" sz="2000" b="1" dirty="0" err="1"/>
              <a:t>since</a:t>
            </a:r>
            <a:r>
              <a:rPr lang="es-ES" sz="2000" b="1" dirty="0"/>
              <a:t> 1998: “Google </a:t>
            </a:r>
            <a:r>
              <a:rPr lang="es-ES" sz="2000" b="1" dirty="0" err="1"/>
              <a:t>does</a:t>
            </a:r>
            <a:r>
              <a:rPr lang="es-ES" sz="2000" b="1" dirty="0"/>
              <a:t> </a:t>
            </a:r>
            <a:r>
              <a:rPr lang="es-ES" sz="2000" b="1" dirty="0" err="1"/>
              <a:t>search</a:t>
            </a:r>
            <a:r>
              <a:rPr lang="es-ES" sz="2000" b="1" dirty="0"/>
              <a:t>”</a:t>
            </a:r>
          </a:p>
          <a:p>
            <a:pPr marL="177800" indent="-177800"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000" dirty="0" smtClean="0"/>
              <a:t>Google </a:t>
            </a:r>
            <a:r>
              <a:rPr lang="es-ES" sz="2000" dirty="0" err="1" smtClean="0"/>
              <a:t>offers</a:t>
            </a:r>
            <a:r>
              <a:rPr lang="es-ES" sz="2000" dirty="0" smtClean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best</a:t>
            </a:r>
            <a:r>
              <a:rPr lang="es-ES" sz="2000" dirty="0"/>
              <a:t>, </a:t>
            </a:r>
            <a:r>
              <a:rPr lang="es-ES" sz="2000" dirty="0" err="1"/>
              <a:t>fastest</a:t>
            </a:r>
            <a:r>
              <a:rPr lang="es-ES" sz="2000" dirty="0"/>
              <a:t>, </a:t>
            </a:r>
            <a:r>
              <a:rPr lang="es-ES" sz="2000" dirty="0" smtClean="0"/>
              <a:t> </a:t>
            </a:r>
            <a:r>
              <a:rPr lang="es-ES" sz="2000" dirty="0"/>
              <a:t>(</a:t>
            </a:r>
            <a:r>
              <a:rPr lang="es-ES" sz="2000" dirty="0" err="1"/>
              <a:t>PC&amp;Mobile</a:t>
            </a:r>
            <a:r>
              <a:rPr lang="es-ES" sz="2000" dirty="0"/>
              <a:t> </a:t>
            </a:r>
            <a:r>
              <a:rPr lang="es-ES" sz="2000" dirty="0" err="1"/>
              <a:t>devices</a:t>
            </a:r>
            <a:r>
              <a:rPr lang="es-ES" sz="2000" dirty="0"/>
              <a:t>), </a:t>
            </a:r>
            <a:r>
              <a:rPr lang="es-ES" sz="2000" dirty="0" err="1"/>
              <a:t>reliable</a:t>
            </a:r>
            <a:r>
              <a:rPr lang="es-ES" sz="2000" dirty="0"/>
              <a:t>  and </a:t>
            </a:r>
            <a:r>
              <a:rPr lang="es-ES" sz="2000" dirty="0" err="1"/>
              <a:t>easy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use </a:t>
            </a:r>
            <a:r>
              <a:rPr lang="es-ES" sz="2000" b="1" dirty="0"/>
              <a:t>SEARCH</a:t>
            </a:r>
            <a:r>
              <a:rPr lang="es-ES" sz="2000" dirty="0"/>
              <a:t> </a:t>
            </a:r>
            <a:r>
              <a:rPr lang="es-ES" sz="2000" dirty="0" err="1" smtClean="0"/>
              <a:t>services</a:t>
            </a:r>
            <a:r>
              <a:rPr lang="es-ES" sz="2000" dirty="0" smtClean="0"/>
              <a:t>.</a:t>
            </a:r>
            <a:endParaRPr lang="es-ES" sz="2000" dirty="0"/>
          </a:p>
          <a:p>
            <a:pPr marL="177800" indent="-177800"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000" dirty="0" err="1"/>
              <a:t>Users</a:t>
            </a:r>
            <a:r>
              <a:rPr lang="es-ES" sz="2000" dirty="0"/>
              <a:t> </a:t>
            </a:r>
            <a:r>
              <a:rPr lang="es-ES" sz="2000" b="1" dirty="0"/>
              <a:t>FIND</a:t>
            </a:r>
            <a:r>
              <a:rPr lang="es-ES" sz="2000" dirty="0"/>
              <a:t> </a:t>
            </a:r>
            <a:r>
              <a:rPr lang="es-ES" sz="2000" dirty="0" err="1"/>
              <a:t>highly</a:t>
            </a:r>
            <a:r>
              <a:rPr lang="es-ES" sz="2000" dirty="0"/>
              <a:t> </a:t>
            </a:r>
            <a:r>
              <a:rPr lang="es-ES" sz="2000" dirty="0" err="1"/>
              <a:t>relevant</a:t>
            </a:r>
            <a:r>
              <a:rPr lang="es-ES" sz="2000" dirty="0"/>
              <a:t> </a:t>
            </a:r>
            <a:r>
              <a:rPr lang="es-ES" sz="2000" dirty="0" err="1" smtClean="0"/>
              <a:t>information</a:t>
            </a:r>
            <a:r>
              <a:rPr lang="es-ES" sz="2000" dirty="0" smtClean="0"/>
              <a:t>.</a:t>
            </a:r>
            <a:endParaRPr lang="es-ES" sz="2000" dirty="0"/>
          </a:p>
          <a:p>
            <a:pPr marL="177800" indent="-177800"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000" dirty="0"/>
              <a:t>Google </a:t>
            </a:r>
            <a:r>
              <a:rPr lang="es-ES" sz="2000" dirty="0" err="1"/>
              <a:t>exposes</a:t>
            </a:r>
            <a:r>
              <a:rPr lang="es-ES" sz="2000" dirty="0"/>
              <a:t> </a:t>
            </a:r>
            <a:r>
              <a:rPr lang="es-ES" sz="2000" dirty="0" err="1"/>
              <a:t>highly</a:t>
            </a:r>
            <a:r>
              <a:rPr lang="es-ES" sz="2000" dirty="0"/>
              <a:t> </a:t>
            </a:r>
            <a:r>
              <a:rPr lang="es-ES" sz="2000" dirty="0" err="1" smtClean="0"/>
              <a:t>relevant</a:t>
            </a:r>
            <a:r>
              <a:rPr lang="es-ES" sz="2000" dirty="0" smtClean="0"/>
              <a:t>  </a:t>
            </a:r>
            <a:r>
              <a:rPr lang="es-ES" sz="2000" dirty="0" err="1"/>
              <a:t>text</a:t>
            </a:r>
            <a:r>
              <a:rPr lang="es-ES" sz="2000" dirty="0"/>
              <a:t>, </a:t>
            </a:r>
            <a:r>
              <a:rPr lang="es-ES" sz="2000" dirty="0" err="1"/>
              <a:t>image</a:t>
            </a:r>
            <a:r>
              <a:rPr lang="es-ES" sz="2000" dirty="0"/>
              <a:t>, </a:t>
            </a:r>
            <a:r>
              <a:rPr lang="es-ES" sz="2000" dirty="0" err="1"/>
              <a:t>animated</a:t>
            </a:r>
            <a:r>
              <a:rPr lang="es-ES" sz="2000" dirty="0"/>
              <a:t> </a:t>
            </a:r>
            <a:r>
              <a:rPr lang="es-ES" sz="2000" dirty="0" smtClean="0"/>
              <a:t>video  </a:t>
            </a:r>
            <a:r>
              <a:rPr lang="es-ES" sz="2000" dirty="0" err="1" smtClean="0"/>
              <a:t>or</a:t>
            </a:r>
            <a:r>
              <a:rPr lang="es-ES" sz="2000" dirty="0" smtClean="0"/>
              <a:t> </a:t>
            </a:r>
            <a:r>
              <a:rPr lang="es-ES" sz="2000" b="1" dirty="0" smtClean="0"/>
              <a:t>ADS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 smtClean="0"/>
              <a:t>user</a:t>
            </a:r>
            <a:r>
              <a:rPr lang="es-ES" sz="2000" dirty="0" smtClean="0"/>
              <a:t>.</a:t>
            </a:r>
            <a:endParaRPr lang="es-ES" sz="2000" dirty="0"/>
          </a:p>
          <a:p>
            <a:pPr marL="177800" indent="-177800"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000" dirty="0"/>
              <a:t>As </a:t>
            </a:r>
            <a:r>
              <a:rPr lang="es-ES" sz="2000" dirty="0" err="1"/>
              <a:t>soon</a:t>
            </a:r>
            <a:r>
              <a:rPr lang="es-ES" sz="2000" dirty="0"/>
              <a:t> as a </a:t>
            </a:r>
            <a:r>
              <a:rPr lang="es-ES" sz="2000" dirty="0" err="1"/>
              <a:t>user</a:t>
            </a:r>
            <a:r>
              <a:rPr lang="es-ES" sz="2000" dirty="0"/>
              <a:t> </a:t>
            </a:r>
            <a:r>
              <a:rPr lang="es-ES" sz="2000" dirty="0" err="1"/>
              <a:t>clicks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sponsored</a:t>
            </a:r>
            <a:r>
              <a:rPr lang="es-ES" sz="2000" dirty="0"/>
              <a:t> links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ads</a:t>
            </a:r>
            <a:r>
              <a:rPr lang="es-ES" sz="2000" dirty="0"/>
              <a:t> Google </a:t>
            </a:r>
            <a:r>
              <a:rPr lang="es-ES" sz="2000" b="1" dirty="0"/>
              <a:t>CHARGES</a:t>
            </a:r>
            <a:r>
              <a:rPr lang="es-ES" sz="2000" dirty="0"/>
              <a:t> </a:t>
            </a:r>
            <a:r>
              <a:rPr lang="es-ES" sz="2000" dirty="0" err="1"/>
              <a:t>his</a:t>
            </a:r>
            <a:r>
              <a:rPr lang="es-ES" sz="2000" dirty="0"/>
              <a:t> </a:t>
            </a:r>
            <a:r>
              <a:rPr lang="es-ES" sz="2000" dirty="0" err="1" smtClean="0"/>
              <a:t>client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FFC000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r</a:t>
            </a:r>
            <a:r>
              <a:rPr lang="en-US" dirty="0" smtClean="0">
                <a:solidFill>
                  <a:srgbClr val="00B050"/>
                </a:solidFill>
              </a:rPr>
              <a:t>c</a:t>
            </a:r>
            <a:r>
              <a:rPr lang="en-US" dirty="0" smtClean="0">
                <a:solidFill>
                  <a:srgbClr val="FFC000"/>
                </a:solidFill>
              </a:rPr>
              <a:t>h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C00000"/>
                </a:solidFill>
              </a:rPr>
              <a:t>!</a:t>
            </a:r>
            <a:r>
              <a:rPr lang="en-US" dirty="0" smtClean="0">
                <a:solidFill>
                  <a:srgbClr val="00B050"/>
                </a:solidFill>
              </a:rPr>
              <a:t>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BC2738-91D4-4AB2-A3D5-C028C21C4283}" type="slidenum">
              <a:rPr lang="es-ES" smtClean="0"/>
              <a:pPr/>
              <a:t>18</a:t>
            </a:fld>
            <a:endParaRPr lang="es-ES" smtClean="0"/>
          </a:p>
        </p:txBody>
      </p:sp>
      <p:grpSp>
        <p:nvGrpSpPr>
          <p:cNvPr id="28" name="Group 27"/>
          <p:cNvGrpSpPr/>
          <p:nvPr/>
        </p:nvGrpSpPr>
        <p:grpSpPr>
          <a:xfrm>
            <a:off x="1071538" y="4429132"/>
            <a:ext cx="6429420" cy="2214578"/>
            <a:chOff x="1187450" y="1989138"/>
            <a:chExt cx="6624638" cy="4284982"/>
          </a:xfrm>
        </p:grpSpPr>
        <p:pic>
          <p:nvPicPr>
            <p:cNvPr id="17" name="Picture 5" descr="cycle_desire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619500" y="4437063"/>
              <a:ext cx="1905000" cy="108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Picture 6" descr="cycle_action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1187450" y="3214688"/>
              <a:ext cx="1905000" cy="108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9" descr="cycle_attention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3619500" y="1989138"/>
              <a:ext cx="1905000" cy="108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AutoShape 10"/>
            <p:cNvSpPr>
              <a:spLocks noChangeArrowheads="1"/>
            </p:cNvSpPr>
            <p:nvPr/>
          </p:nvSpPr>
          <p:spPr bwMode="auto">
            <a:xfrm rot="18029553">
              <a:off x="5976145" y="2424906"/>
              <a:ext cx="576262" cy="936625"/>
            </a:xfrm>
            <a:prstGeom prst="curvedLeftArrow">
              <a:avLst>
                <a:gd name="adj1" fmla="val 32507"/>
                <a:gd name="adj2" fmla="val 6501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1"/>
            <p:cNvSpPr>
              <a:spLocks noChangeArrowheads="1"/>
            </p:cNvSpPr>
            <p:nvPr/>
          </p:nvSpPr>
          <p:spPr bwMode="auto">
            <a:xfrm rot="2700000">
              <a:off x="5976144" y="4512469"/>
              <a:ext cx="576263" cy="936625"/>
            </a:xfrm>
            <a:prstGeom prst="curvedLeftArrow">
              <a:avLst>
                <a:gd name="adj1" fmla="val 32507"/>
                <a:gd name="adj2" fmla="val 6501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2"/>
            <p:cNvSpPr>
              <a:spLocks noChangeArrowheads="1"/>
            </p:cNvSpPr>
            <p:nvPr/>
          </p:nvSpPr>
          <p:spPr bwMode="auto">
            <a:xfrm rot="7200000">
              <a:off x="2448719" y="4512469"/>
              <a:ext cx="576263" cy="936625"/>
            </a:xfrm>
            <a:prstGeom prst="curvedLeftArrow">
              <a:avLst>
                <a:gd name="adj1" fmla="val 32507"/>
                <a:gd name="adj2" fmla="val 6501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 rot="14106318">
              <a:off x="2591595" y="2351881"/>
              <a:ext cx="576262" cy="936625"/>
            </a:xfrm>
            <a:prstGeom prst="curvedLeftArrow">
              <a:avLst>
                <a:gd name="adj1" fmla="val 32507"/>
                <a:gd name="adj2" fmla="val 6501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357554" y="3000372"/>
              <a:ext cx="1655763" cy="828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Tx/>
                <a:buAutoNum type="arabicPeriod"/>
              </a:pPr>
              <a:r>
                <a:rPr lang="es-ES" sz="1400" dirty="0" err="1"/>
                <a:t>Attention</a:t>
              </a:r>
              <a:r>
                <a:rPr lang="es-ES" sz="1400" dirty="0"/>
                <a:t/>
              </a:r>
              <a:br>
                <a:rPr lang="es-ES" sz="1400" dirty="0"/>
              </a:br>
              <a:r>
                <a:rPr lang="es-ES" sz="1400" dirty="0"/>
                <a:t>SEARCH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6443663" y="4214813"/>
              <a:ext cx="1368425" cy="828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/>
                <a:t>2. </a:t>
              </a:r>
              <a:r>
                <a:rPr lang="es-ES" sz="1400" dirty="0" err="1"/>
                <a:t>Interest</a:t>
              </a:r>
              <a:r>
                <a:rPr lang="es-ES" sz="1400" dirty="0"/>
                <a:t/>
              </a:r>
              <a:br>
                <a:rPr lang="es-ES" sz="1400" dirty="0"/>
              </a:br>
              <a:r>
                <a:rPr lang="es-ES" sz="1400" dirty="0"/>
                <a:t>FIND OK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995737" y="5445126"/>
              <a:ext cx="1150937" cy="828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/>
                <a:t>3. </a:t>
              </a:r>
              <a:r>
                <a:rPr lang="es-ES" sz="1400" dirty="0" err="1"/>
                <a:t>Desire</a:t>
              </a:r>
              <a:r>
                <a:rPr lang="es-ES" sz="1400" dirty="0"/>
                <a:t/>
              </a:r>
              <a:br>
                <a:rPr lang="es-ES" sz="1400" dirty="0"/>
              </a:br>
              <a:r>
                <a:rPr lang="es-ES" sz="1400" dirty="0"/>
                <a:t>ADS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1258888" y="4221163"/>
              <a:ext cx="1150937" cy="1267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dirty="0"/>
                <a:t>4. </a:t>
              </a:r>
              <a:r>
                <a:rPr lang="es-ES" sz="1400" dirty="0" err="1"/>
                <a:t>Action</a:t>
              </a:r>
              <a:r>
                <a:rPr lang="es-ES" sz="1400" dirty="0"/>
                <a:t/>
              </a:r>
              <a:br>
                <a:rPr lang="es-ES" sz="1400" dirty="0"/>
              </a:br>
              <a:r>
                <a:rPr lang="es-ES" sz="1400" dirty="0"/>
                <a:t>CLICK/$</a:t>
              </a:r>
              <a:r>
                <a:rPr lang="es-ES" dirty="0"/>
                <a:t/>
              </a:r>
              <a:br>
                <a:rPr lang="es-ES" dirty="0"/>
              </a:br>
              <a:endParaRPr lang="es-ES" dirty="0"/>
            </a:p>
          </p:txBody>
        </p:sp>
      </p:grpSp>
      <p:pic>
        <p:nvPicPr>
          <p:cNvPr id="29" name="Picture 7" descr="cycle_interes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4786322"/>
            <a:ext cx="1242996" cy="70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googlebigbe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7862" y="4714875"/>
            <a:ext cx="3386138" cy="21431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71472" y="1571612"/>
            <a:ext cx="80724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Keep focus on the user.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Never settle for the best regarding search algorithms improving response speed and accuracy of results.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Get and keep the best brains, brightest and most motivated on board.</a:t>
            </a:r>
          </a:p>
          <a:p>
            <a:pPr marL="742950" indent="-742950">
              <a:buFont typeface="+mj-lt"/>
              <a:buAutoNum type="arabicPeriod" startAt="4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Strategic global and local acquisitions in Digital and traditional Advertising.</a:t>
            </a:r>
          </a:p>
          <a:p>
            <a:pPr marL="742950" indent="-742950">
              <a:buFont typeface="+mj-lt"/>
              <a:buAutoNum type="arabicPeriod" startAt="4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Mobile search, advertising and content is the future.</a:t>
            </a:r>
          </a:p>
          <a:p>
            <a:pPr marL="742950" indent="-742950">
              <a:buFont typeface="+mj-lt"/>
              <a:buAutoNum type="arabicPeriod" startAt="4"/>
              <a:defRPr/>
            </a:pPr>
            <a:r>
              <a:rPr lang="en-US" sz="2400" dirty="0" smtClean="0">
                <a:solidFill>
                  <a:srgbClr val="404040"/>
                </a:solidFill>
              </a:rPr>
              <a:t>Worldwide presence with local focus on content acquisition.</a:t>
            </a:r>
          </a:p>
          <a:p>
            <a:endParaRPr lang="en-IN" dirty="0"/>
          </a:p>
        </p:txBody>
      </p:sp>
      <p:pic>
        <p:nvPicPr>
          <p:cNvPr id="4098" name="Picture 2" descr="C:\Users\apurva\Desktop\Google's%20strateg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536" y="71414"/>
            <a:ext cx="6496050" cy="1047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 descr="Adwor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3224213"/>
            <a:ext cx="136842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395288" y="1500174"/>
            <a:ext cx="58324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ES" sz="2400" b="1" i="1" u="sng" dirty="0"/>
              <a:t>1998</a:t>
            </a:r>
            <a:r>
              <a:rPr lang="es-ES" sz="2400" i="1" u="sng" dirty="0"/>
              <a:t>:</a:t>
            </a:r>
            <a:r>
              <a:rPr lang="es-ES" sz="2400" dirty="0"/>
              <a:t> Larry Page and </a:t>
            </a:r>
            <a:r>
              <a:rPr lang="es-ES" sz="2400" dirty="0" err="1"/>
              <a:t>Sergey</a:t>
            </a:r>
            <a:r>
              <a:rPr lang="es-ES" sz="2400" dirty="0"/>
              <a:t> Brin create Google </a:t>
            </a:r>
            <a:r>
              <a:rPr lang="es-ES" sz="2400" dirty="0" err="1"/>
              <a:t>searchengine</a:t>
            </a:r>
            <a:r>
              <a:rPr lang="es-ES" sz="2400" dirty="0"/>
              <a:t>. In </a:t>
            </a:r>
            <a:r>
              <a:rPr lang="es-ES" sz="2400" dirty="0" err="1"/>
              <a:t>September</a:t>
            </a:r>
            <a:r>
              <a:rPr lang="es-ES" sz="2400" dirty="0"/>
              <a:t> 1998, Google Inc. opened </a:t>
            </a:r>
            <a:r>
              <a:rPr lang="es-ES" sz="2400" dirty="0" err="1"/>
              <a:t>its</a:t>
            </a:r>
            <a:r>
              <a:rPr lang="es-ES" sz="2400" dirty="0"/>
              <a:t> </a:t>
            </a:r>
            <a:r>
              <a:rPr lang="es-ES" sz="2400" dirty="0" err="1"/>
              <a:t>door</a:t>
            </a:r>
            <a:r>
              <a:rPr lang="es-ES" sz="2400" dirty="0"/>
              <a:t> in </a:t>
            </a:r>
            <a:r>
              <a:rPr lang="es-ES" sz="2400" dirty="0" err="1"/>
              <a:t>Menlo</a:t>
            </a:r>
            <a:r>
              <a:rPr lang="es-ES" sz="2400" dirty="0"/>
              <a:t> Park, California.</a:t>
            </a: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428596" y="3143248"/>
            <a:ext cx="628654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ES" sz="2400" b="1" i="1" u="sng" dirty="0"/>
              <a:t>2000</a:t>
            </a:r>
            <a:r>
              <a:rPr lang="es-ES" sz="2400" i="1" u="sng" dirty="0"/>
              <a:t>:</a:t>
            </a:r>
            <a:r>
              <a:rPr lang="es-ES" sz="2400" dirty="0"/>
              <a:t> </a:t>
            </a:r>
            <a:r>
              <a:rPr lang="en-US" sz="2400" dirty="0"/>
              <a:t>Google introduces </a:t>
            </a:r>
            <a:r>
              <a:rPr lang="en-US" sz="2400" dirty="0" err="1"/>
              <a:t>AdWords</a:t>
            </a:r>
            <a:r>
              <a:rPr lang="en-US" sz="2400" dirty="0" smtClean="0"/>
              <a:t>,</a:t>
            </a:r>
            <a:endParaRPr lang="es-ES" sz="2400" dirty="0"/>
          </a:p>
        </p:txBody>
      </p:sp>
      <p:sp>
        <p:nvSpPr>
          <p:cNvPr id="6151" name="Text Box 20"/>
          <p:cNvSpPr txBox="1">
            <a:spLocks noChangeArrowheads="1"/>
          </p:cNvSpPr>
          <p:nvPr/>
        </p:nvSpPr>
        <p:spPr bwMode="auto">
          <a:xfrm>
            <a:off x="428596" y="3929066"/>
            <a:ext cx="650085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ES" sz="2400" b="1" i="1" u="sng" dirty="0"/>
              <a:t>2001</a:t>
            </a:r>
            <a:r>
              <a:rPr lang="es-ES" sz="2400" i="1" u="sng" dirty="0" smtClean="0"/>
              <a:t>:</a:t>
            </a:r>
            <a:r>
              <a:rPr lang="en-US" sz="2400" i="1" u="sng" dirty="0" smtClean="0"/>
              <a:t> </a:t>
            </a:r>
            <a:r>
              <a:rPr lang="en-US" sz="2400" dirty="0"/>
              <a:t>Google hires Dr. Eric Schmidt as new CEO</a:t>
            </a:r>
            <a:r>
              <a:rPr lang="en-US" sz="2400" dirty="0" smtClean="0"/>
              <a:t>.</a:t>
            </a:r>
            <a:endParaRPr lang="es-ES" sz="2400" dirty="0"/>
          </a:p>
        </p:txBody>
      </p:sp>
      <p:sp>
        <p:nvSpPr>
          <p:cNvPr id="6152" name="Text Box 21"/>
          <p:cNvSpPr txBox="1">
            <a:spLocks noChangeArrowheads="1"/>
          </p:cNvSpPr>
          <p:nvPr/>
        </p:nvSpPr>
        <p:spPr bwMode="auto">
          <a:xfrm>
            <a:off x="395288" y="5229225"/>
            <a:ext cx="58324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pic>
        <p:nvPicPr>
          <p:cNvPr id="6153" name="Picture 25" descr="Code_ap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825" y="5229225"/>
            <a:ext cx="13684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26" descr="eric_schmid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08900" y="4149725"/>
            <a:ext cx="89535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27" descr="larry_pag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6688" y="1428736"/>
            <a:ext cx="8921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8" descr="sergey_bri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12075" y="1428736"/>
            <a:ext cx="8921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57" name="1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2786A26-67D2-4C36-8953-3C4961EC9B62}" type="slidenum">
              <a:rPr lang="es-ES" smtClean="0"/>
              <a:pPr/>
              <a:t>2</a:t>
            </a:fld>
            <a:endParaRPr lang="es-E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FFC000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 descr="2531_28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2428868"/>
            <a:ext cx="3929058" cy="4429132"/>
          </a:xfrm>
        </p:spPr>
      </p:pic>
      <p:sp>
        <p:nvSpPr>
          <p:cNvPr id="7" name="Rectangle 6"/>
          <p:cNvSpPr/>
          <p:nvPr/>
        </p:nvSpPr>
        <p:spPr>
          <a:xfrm>
            <a:off x="928662" y="1643050"/>
            <a:ext cx="71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Google started in January, 1996 as a research project at Stanford University, by Ph.D. candidates Larry Page and Sergey Brin when they were 24 years old and 23 years old respectively.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28662" y="3357562"/>
            <a:ext cx="4357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The name Google™ was an accident. A spelling mistake made by the original founders who thought they were going for ˜Googol™”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rgbClr val="FFC000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rgbClr val="00B050"/>
                </a:solidFill>
              </a:rPr>
              <a:t>r</a:t>
            </a:r>
            <a:r>
              <a:rPr lang="en-US" b="1" dirty="0" smtClean="0">
                <a:solidFill>
                  <a:srgbClr val="FFC000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rgbClr val="FFC000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f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b="1" dirty="0" smtClean="0">
                <a:solidFill>
                  <a:srgbClr val="FFC000"/>
                </a:solidFill>
              </a:rPr>
              <a:t>c</a:t>
            </a:r>
            <a:r>
              <a:rPr lang="en-US" b="1" dirty="0" smtClean="0">
                <a:solidFill>
                  <a:schemeClr val="accent1"/>
                </a:solidFill>
              </a:rPr>
              <a:t>t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u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g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endParaRPr lang="en-US" dirty="0"/>
          </a:p>
        </p:txBody>
      </p:sp>
      <p:pic>
        <p:nvPicPr>
          <p:cNvPr id="4098" name="Picture 2" descr="E:\600px-Smiley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2066" y="3071810"/>
            <a:ext cx="4071934" cy="378619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71538" y="1857365"/>
            <a:ext cx="7572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57% of American kids say ‘Google’ as their first word.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71538" y="2428868"/>
            <a:ext cx="5545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620 million visitors visit Google.com daily.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71538" y="3105835"/>
            <a:ext cx="67866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97% of Google Revenue comes from their advertising services.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71538" y="4000504"/>
            <a:ext cx="4643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Google processes 20 </a:t>
            </a:r>
            <a:r>
              <a:rPr lang="en-US" sz="2400" dirty="0" err="1" smtClean="0"/>
              <a:t>Petabyte</a:t>
            </a:r>
            <a:r>
              <a:rPr lang="en-US" sz="2400" dirty="0" smtClean="0"/>
              <a:t> of information daily.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071538" y="5000636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 Google has a world-class staff of more than 2,668 employees known as </a:t>
            </a:r>
            <a:r>
              <a:rPr lang="en-US" sz="2400" dirty="0" err="1" smtClean="0"/>
              <a:t>Googlers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95288" y="1214422"/>
            <a:ext cx="583247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ES" sz="2400" b="1" dirty="0" err="1"/>
              <a:t>Google’s</a:t>
            </a:r>
            <a:r>
              <a:rPr lang="es-ES" sz="2400" b="1" dirty="0"/>
              <a:t> cash </a:t>
            </a:r>
            <a:r>
              <a:rPr lang="es-ES" sz="2400" b="1" dirty="0" err="1"/>
              <a:t>cow</a:t>
            </a:r>
            <a:r>
              <a:rPr lang="es-ES" sz="2400" b="1" dirty="0"/>
              <a:t> –Simple </a:t>
            </a:r>
            <a:r>
              <a:rPr lang="es-ES" sz="2400" b="1" dirty="0" err="1"/>
              <a:t>but</a:t>
            </a:r>
            <a:r>
              <a:rPr lang="es-ES" sz="2400" b="1" dirty="0"/>
              <a:t> </a:t>
            </a:r>
            <a:r>
              <a:rPr lang="es-ES" sz="2400" b="1" dirty="0" err="1"/>
              <a:t>highly</a:t>
            </a:r>
            <a:r>
              <a:rPr lang="es-ES" sz="2400" b="1" dirty="0"/>
              <a:t> </a:t>
            </a:r>
            <a:r>
              <a:rPr lang="es-ES" sz="2400" b="1" dirty="0" err="1"/>
              <a:t>effective</a:t>
            </a:r>
            <a:endParaRPr lang="es-ES" sz="2400" b="1" dirty="0"/>
          </a:p>
          <a:p>
            <a:pPr>
              <a:spcBef>
                <a:spcPct val="50000"/>
              </a:spcBef>
            </a:pPr>
            <a:r>
              <a:rPr lang="es-ES" sz="2400" b="1" dirty="0"/>
              <a:t>Simple </a:t>
            </a:r>
            <a:r>
              <a:rPr lang="es-ES" sz="2400" b="1" dirty="0" err="1"/>
              <a:t>text</a:t>
            </a:r>
            <a:r>
              <a:rPr lang="es-ES" sz="2400" b="1" dirty="0"/>
              <a:t> </a:t>
            </a:r>
            <a:r>
              <a:rPr lang="es-ES" sz="2400" b="1" dirty="0" err="1"/>
              <a:t>based</a:t>
            </a:r>
            <a:r>
              <a:rPr lang="es-ES" sz="2400" b="1" dirty="0"/>
              <a:t> </a:t>
            </a:r>
            <a:r>
              <a:rPr lang="es-ES" sz="2400" b="1" dirty="0" err="1"/>
              <a:t>ads</a:t>
            </a:r>
            <a:endParaRPr lang="es-ES" sz="2400" b="1" dirty="0"/>
          </a:p>
          <a:p>
            <a:pPr>
              <a:spcBef>
                <a:spcPct val="50000"/>
              </a:spcBef>
            </a:pPr>
            <a:r>
              <a:rPr lang="en-US" sz="2000" dirty="0"/>
              <a:t>Can you imagine that these little text ads could generate billions of dollars of revenue for Google?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They do!</a:t>
            </a:r>
          </a:p>
          <a:p>
            <a:pPr>
              <a:spcBef>
                <a:spcPct val="50000"/>
              </a:spcBef>
            </a:pPr>
            <a:endParaRPr lang="es-ES" sz="2400" dirty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5E4BDE-B1C1-4985-8253-E31F08A91182}" type="slidenum">
              <a:rPr lang="es-ES" smtClean="0"/>
              <a:pPr/>
              <a:t>22</a:t>
            </a:fld>
            <a:endParaRPr lang="es-ES" smtClean="0"/>
          </a:p>
        </p:txBody>
      </p:sp>
      <p:pic>
        <p:nvPicPr>
          <p:cNvPr id="39941" name="6 Imagen" descr="textad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4388" y="2281240"/>
            <a:ext cx="11620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erecha"/>
          <p:cNvSpPr/>
          <p:nvPr/>
        </p:nvSpPr>
        <p:spPr>
          <a:xfrm>
            <a:off x="6143625" y="3000372"/>
            <a:ext cx="785813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9943" name="5 Imagen" descr="Adwords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53300" y="438150"/>
            <a:ext cx="13620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5 Imagen" descr="searchresult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3714752"/>
            <a:ext cx="7981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purva\Desktop\Adword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1272" y="71414"/>
            <a:ext cx="3448050" cy="1047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88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THANK YOU</a:t>
            </a: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44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AND KEEP </a:t>
            </a:r>
            <a:r>
              <a:rPr lang="en-US" sz="88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63000"/>
                        <a:sat val="105000"/>
                      </a:srgbClr>
                    </a:gs>
                    <a:gs pos="90000">
                      <a:srgbClr val="4F81BD">
                        <a:shade val="50000"/>
                        <a:satMod val="100000"/>
                      </a:srgb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" charset="0"/>
                <a:cs typeface="Arial" charset="0"/>
              </a:rPr>
              <a:t>GOOGLING</a:t>
            </a:r>
            <a:endParaRPr lang="en-US" sz="8800" b="1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63000"/>
                      <a:sat val="105000"/>
                    </a:srgbClr>
                  </a:gs>
                  <a:gs pos="90000">
                    <a:srgbClr val="4F81BD">
                      <a:shade val="50000"/>
                      <a:satMod val="100000"/>
                    </a:srgb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b="1" i="1" u="sng" dirty="0" smtClean="0"/>
              <a:t>2002</a:t>
            </a:r>
            <a:r>
              <a:rPr lang="es-ES" sz="2400" i="1" u="sng" dirty="0" smtClean="0"/>
              <a:t>: </a:t>
            </a:r>
            <a:r>
              <a:rPr lang="en-US" sz="2400" dirty="0" smtClean="0"/>
              <a:t>Introduction of the Google Search Appliance for corporate Search (</a:t>
            </a:r>
            <a:r>
              <a:rPr lang="en-US" sz="2400" dirty="0" err="1" smtClean="0"/>
              <a:t>Googlebot</a:t>
            </a:r>
            <a:r>
              <a:rPr lang="en-US" sz="2400" dirty="0" smtClean="0"/>
              <a:t> search robot).</a:t>
            </a:r>
            <a:endParaRPr lang="es-ES" sz="2400" dirty="0" smtClean="0"/>
          </a:p>
          <a:p>
            <a:pPr>
              <a:spcBef>
                <a:spcPct val="50000"/>
              </a:spcBef>
            </a:pPr>
            <a:r>
              <a:rPr lang="es-ES" sz="2400" b="1" i="1" u="sng" dirty="0" smtClean="0"/>
              <a:t>2002 </a:t>
            </a:r>
            <a:r>
              <a:rPr lang="es-ES" sz="2400" i="1" u="sng" dirty="0" smtClean="0"/>
              <a:t>: </a:t>
            </a:r>
            <a:r>
              <a:rPr lang="en-US" sz="2400" dirty="0" smtClean="0"/>
              <a:t>The launch of Google Labs. Google News launched in beta in September of 2002, offering access to 4,500 leading news sources from around the world.</a:t>
            </a:r>
          </a:p>
          <a:p>
            <a:pPr>
              <a:spcBef>
                <a:spcPct val="50000"/>
              </a:spcBef>
            </a:pPr>
            <a:r>
              <a:rPr lang="es-ES" sz="2400" b="1" i="1" u="sng" dirty="0" smtClean="0"/>
              <a:t>2003</a:t>
            </a:r>
            <a:r>
              <a:rPr lang="es-ES" sz="2400" i="1" u="sng" dirty="0" smtClean="0"/>
              <a:t>: </a:t>
            </a:r>
            <a:r>
              <a:rPr lang="en-US" sz="2400" dirty="0" smtClean="0"/>
              <a:t>Google acquires </a:t>
            </a:r>
            <a:r>
              <a:rPr lang="en-US" sz="2400" dirty="0" err="1" smtClean="0"/>
              <a:t>Pyra</a:t>
            </a:r>
            <a:r>
              <a:rPr lang="en-US" sz="2400" dirty="0" smtClean="0"/>
              <a:t> Labs and became the home for Blogger. Google Desktop launched and Google Toolbar improved.</a:t>
            </a:r>
            <a:endParaRPr lang="es-E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71472" y="1571612"/>
            <a:ext cx="5832475" cy="129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428596" y="2786058"/>
            <a:ext cx="5761037" cy="113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s-ES" dirty="0"/>
          </a:p>
        </p:txBody>
      </p:sp>
      <p:pic>
        <p:nvPicPr>
          <p:cNvPr id="7174" name="Picture 12" descr="new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2000240"/>
            <a:ext cx="1439862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4" descr="Lab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1285860"/>
            <a:ext cx="1439862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18" descr="Blogg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5206" y="2714620"/>
            <a:ext cx="143986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s-ES" sz="2400" b="1" i="1" u="sng" dirty="0" smtClean="0"/>
              <a:t>2004</a:t>
            </a:r>
            <a:r>
              <a:rPr lang="es-ES" sz="2400" i="1" u="sng" dirty="0" smtClean="0"/>
              <a:t>:</a:t>
            </a:r>
            <a:r>
              <a:rPr lang="es-ES" sz="2400" dirty="0" smtClean="0"/>
              <a:t> </a:t>
            </a:r>
            <a:r>
              <a:rPr lang="en-US" sz="2400" dirty="0" smtClean="0"/>
              <a:t> New web-based mail service called Gmail, which at launch included a gigabyte of free storage for each user.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Acquisition of Picasa, Inc.</a:t>
            </a:r>
          </a:p>
          <a:p>
            <a:pPr>
              <a:spcBef>
                <a:spcPct val="50000"/>
              </a:spcBef>
            </a:pPr>
            <a:r>
              <a:rPr lang="es-ES" sz="2400" b="1" i="1" u="sng" dirty="0" smtClean="0"/>
              <a:t>2005:</a:t>
            </a:r>
            <a:r>
              <a:rPr lang="es-ES" sz="2400" b="1" dirty="0" smtClean="0"/>
              <a:t> </a:t>
            </a:r>
            <a:r>
              <a:rPr lang="en-US" sz="2400" dirty="0" smtClean="0"/>
              <a:t>The Google Search Appliance spawned a new blue Google Mini. The Mini is the first Google hardware product to be sold only through the Google Store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Personalized Homepage ( </a:t>
            </a:r>
            <a:r>
              <a:rPr lang="en-US" sz="2400" dirty="0" err="1" smtClean="0"/>
              <a:t>iGoogle</a:t>
            </a:r>
            <a:r>
              <a:rPr lang="en-US" sz="2400" dirty="0" smtClean="0"/>
              <a:t> ).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Launch of Google Talk.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Google acquires </a:t>
            </a:r>
            <a:r>
              <a:rPr lang="en-US" sz="2400" dirty="0" err="1" smtClean="0"/>
              <a:t>Orkut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7179" name="10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2CC078-F7B3-4CDA-BB0D-42F83D6B895F}" type="slidenum">
              <a:rPr lang="es-ES" smtClean="0"/>
              <a:pPr/>
              <a:t>4</a:t>
            </a:fld>
            <a:endParaRPr lang="es-ES" smtClean="0"/>
          </a:p>
        </p:txBody>
      </p:sp>
      <p:pic>
        <p:nvPicPr>
          <p:cNvPr id="13" name="Picture 11" descr="Gmail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24741" y="3429000"/>
            <a:ext cx="1419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icas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75542" y="4192596"/>
            <a:ext cx="14398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googleearth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86644" y="4929198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8596" y="1357298"/>
            <a:ext cx="628654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0246" name="Picture 8" descr="Sto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4025" y="1285860"/>
            <a:ext cx="216058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9" descr="Map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1928802"/>
            <a:ext cx="1439862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chemeClr val="accent1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FFC000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endParaRPr lang="en-US" dirty="0"/>
          </a:p>
        </p:txBody>
      </p:sp>
      <p:sp>
        <p:nvSpPr>
          <p:cNvPr id="10250" name="9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517A09-AF2F-4853-B7DA-9A0FB685C14F}" type="slidenum">
              <a:rPr lang="es-ES" smtClean="0"/>
              <a:pPr/>
              <a:t>5</a:t>
            </a:fld>
            <a:endParaRPr lang="es-ES" smtClean="0"/>
          </a:p>
        </p:txBody>
      </p:sp>
      <p:pic>
        <p:nvPicPr>
          <p:cNvPr id="11" name="Picture 13" descr="iGoog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4104" y="2571744"/>
            <a:ext cx="1439862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4" descr="tal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75542" y="3101977"/>
            <a:ext cx="1439862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28596" y="1357299"/>
            <a:ext cx="6462728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s-ES" sz="2400" b="1" i="1" u="sng" dirty="0"/>
              <a:t>2006:</a:t>
            </a:r>
            <a:r>
              <a:rPr lang="es-ES" sz="2400" i="1" u="sng" dirty="0"/>
              <a:t> </a:t>
            </a:r>
            <a:r>
              <a:rPr lang="es-ES" sz="2400" i="1" u="sng" dirty="0" smtClean="0"/>
              <a:t> </a:t>
            </a:r>
            <a:r>
              <a:rPr lang="es-ES" sz="2400" dirty="0" smtClean="0"/>
              <a:t>New </a:t>
            </a:r>
            <a:r>
              <a:rPr lang="en-US" sz="2400" dirty="0" smtClean="0"/>
              <a:t>launches</a:t>
            </a:r>
            <a:r>
              <a:rPr lang="en-US" sz="2400" dirty="0"/>
              <a:t>: Page creator, Google Finance, Google Calendar, Custom Search, Trends, </a:t>
            </a:r>
            <a:r>
              <a:rPr lang="en-US" sz="2400" dirty="0" smtClean="0"/>
              <a:t>Notebook.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Launch of Google packages for Mobile Devices: Google for mobile.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5" name="Picture 7" descr="Mobil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16" y="4191009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7158" y="3929066"/>
            <a:ext cx="832011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7800" indent="-177800">
              <a:spcBef>
                <a:spcPct val="50000"/>
              </a:spcBef>
            </a:pPr>
            <a:r>
              <a:rPr lang="es-ES" sz="2400" b="1" i="1" u="sng" dirty="0"/>
              <a:t>2007</a:t>
            </a:r>
            <a:r>
              <a:rPr lang="es-ES" sz="2400" b="1" dirty="0"/>
              <a:t>: </a:t>
            </a:r>
            <a:r>
              <a:rPr lang="es-ES" sz="2400" b="1" dirty="0" err="1"/>
              <a:t>Partnerships</a:t>
            </a:r>
            <a:r>
              <a:rPr lang="es-ES" sz="2400" b="1" dirty="0"/>
              <a:t> and Business </a:t>
            </a:r>
            <a:r>
              <a:rPr lang="es-ES" sz="2400" b="1" dirty="0" err="1"/>
              <a:t>Deals</a:t>
            </a:r>
            <a:r>
              <a:rPr lang="es-ES" sz="2400" b="1" dirty="0"/>
              <a:t> &gt; Mobile </a:t>
            </a:r>
            <a:r>
              <a:rPr lang="es-ES" sz="2400" b="1" dirty="0" err="1"/>
              <a:t>matters</a:t>
            </a:r>
            <a:r>
              <a:rPr lang="es-ES" sz="2400" b="1" dirty="0"/>
              <a:t>!</a:t>
            </a:r>
          </a:p>
          <a:p>
            <a:pPr marL="177800" indent="-177800">
              <a:spcBef>
                <a:spcPct val="50000"/>
              </a:spcBef>
              <a:buFont typeface="Wingdings" pitchFamily="2" charset="2"/>
              <a:buChar char="§"/>
            </a:pPr>
            <a:r>
              <a:rPr lang="es-ES" sz="2400" b="1" dirty="0">
                <a:hlinkClick r:id="rId8"/>
              </a:rPr>
              <a:t>China Mobile </a:t>
            </a:r>
            <a:r>
              <a:rPr lang="en-US" sz="2400" b="1" dirty="0">
                <a:hlinkClick r:id="rId8"/>
              </a:rPr>
              <a:t>cooperation</a:t>
            </a:r>
            <a:r>
              <a:rPr lang="en-US" sz="2400" b="1" dirty="0"/>
              <a:t>: </a:t>
            </a:r>
            <a:r>
              <a:rPr lang="en-US" sz="2400" dirty="0"/>
              <a:t>to provide mobile and Internet search services in China</a:t>
            </a:r>
            <a:r>
              <a:rPr lang="es-ES" sz="2400" b="1" dirty="0"/>
              <a:t> </a:t>
            </a:r>
            <a:r>
              <a:rPr lang="en-US" sz="2400" b="1" dirty="0" smtClean="0"/>
              <a:t>.</a:t>
            </a:r>
            <a:endParaRPr lang="es-E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larry_page_im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428596" y="2214554"/>
            <a:ext cx="54292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en-US" sz="2400" b="1" i="1" u="sng" dirty="0" smtClean="0">
                <a:solidFill>
                  <a:srgbClr val="FFC000"/>
                </a:solidFill>
              </a:rPr>
              <a:t>Who is Larry page </a:t>
            </a:r>
            <a:r>
              <a:rPr lang="en-US" sz="2400" b="1" i="1" dirty="0" smtClean="0">
                <a:solidFill>
                  <a:srgbClr val="FFC000"/>
                </a:solidFill>
              </a:rPr>
              <a:t>-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C000"/>
                </a:solidFill>
              </a:rPr>
              <a:t>     Lawrence "Larry" Page</a:t>
            </a:r>
            <a:r>
              <a:rPr lang="en-US" sz="2400" dirty="0" smtClean="0">
                <a:solidFill>
                  <a:srgbClr val="FFC000"/>
                </a:solidFill>
              </a:rPr>
              <a:t> (born March 26, 1973) is an American computer scientist and internet entrepreneur who, with Sergey Brin, is best known as the co-founder of Google. On April 4, 2011, he took on the role of chief executive officer of Google, replacing Eric Schmidt.</a:t>
            </a:r>
            <a:r>
              <a:rPr lang="en-US" sz="2400" baseline="30000" dirty="0" smtClean="0">
                <a:solidFill>
                  <a:srgbClr val="FFC00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As of 2011, his personal wealth is estimated to be $16.7 billion.</a:t>
            </a:r>
          </a:p>
          <a:p>
            <a:pPr>
              <a:buNone/>
            </a:pPr>
            <a:endParaRPr lang="en-US" sz="2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214282" y="214291"/>
            <a:ext cx="664371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solidFill>
                  <a:schemeClr val="accent1"/>
                </a:solidFill>
              </a:rPr>
              <a:t>L</a:t>
            </a:r>
            <a:r>
              <a:rPr lang="en-US" sz="6600" b="1" dirty="0" smtClean="0">
                <a:solidFill>
                  <a:srgbClr val="C00000"/>
                </a:solidFill>
              </a:rPr>
              <a:t>a</a:t>
            </a:r>
            <a:r>
              <a:rPr lang="en-US" sz="6600" b="1" dirty="0" smtClean="0">
                <a:solidFill>
                  <a:srgbClr val="FFC000"/>
                </a:solidFill>
              </a:rPr>
              <a:t>r</a:t>
            </a:r>
            <a:r>
              <a:rPr lang="en-US" sz="6600" b="1" dirty="0" smtClean="0">
                <a:solidFill>
                  <a:schemeClr val="accent1"/>
                </a:solidFill>
              </a:rPr>
              <a:t>r</a:t>
            </a:r>
            <a:r>
              <a:rPr lang="en-US" sz="6600" b="1" dirty="0" smtClean="0">
                <a:solidFill>
                  <a:srgbClr val="00B050"/>
                </a:solidFill>
              </a:rPr>
              <a:t>y</a:t>
            </a:r>
            <a:r>
              <a:rPr lang="en-US" sz="6600" b="1" dirty="0" smtClean="0"/>
              <a:t> </a:t>
            </a:r>
            <a:r>
              <a:rPr lang="en-US" sz="6600" b="1" dirty="0" smtClean="0">
                <a:solidFill>
                  <a:schemeClr val="accent1"/>
                </a:solidFill>
              </a:rPr>
              <a:t>P</a:t>
            </a:r>
            <a:r>
              <a:rPr lang="en-US" sz="6600" b="1" dirty="0" smtClean="0">
                <a:solidFill>
                  <a:srgbClr val="C00000"/>
                </a:solidFill>
              </a:rPr>
              <a:t>a</a:t>
            </a:r>
            <a:r>
              <a:rPr lang="en-US" sz="6600" b="1" dirty="0" smtClean="0">
                <a:solidFill>
                  <a:srgbClr val="FFC000"/>
                </a:solidFill>
              </a:rPr>
              <a:t>g</a:t>
            </a:r>
            <a:r>
              <a:rPr lang="en-US" sz="6600" b="1" dirty="0" smtClean="0">
                <a:solidFill>
                  <a:schemeClr val="accent1"/>
                </a:solidFill>
              </a:rPr>
              <a:t>e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endParaRPr lang="en-US" sz="6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FFC000"/>
                </a:solidFill>
              </a:rPr>
              <a:t>u</a:t>
            </a:r>
            <a:r>
              <a:rPr lang="en-US" b="1" dirty="0" smtClean="0">
                <a:solidFill>
                  <a:schemeClr val="accent1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b="1" dirty="0" smtClean="0">
                <a:solidFill>
                  <a:srgbClr val="FFC000"/>
                </a:solidFill>
              </a:rPr>
              <a:t>n</a:t>
            </a:r>
            <a:endParaRPr lang="en-US" dirty="0"/>
          </a:p>
        </p:txBody>
      </p:sp>
      <p:pic>
        <p:nvPicPr>
          <p:cNvPr id="4" name="Content Placeholder 3" descr="google-schola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14686"/>
            <a:ext cx="9144000" cy="3643314"/>
          </a:xfrm>
        </p:spPr>
      </p:pic>
      <p:sp>
        <p:nvSpPr>
          <p:cNvPr id="5" name="Rectangle 4"/>
          <p:cNvSpPr/>
          <p:nvPr/>
        </p:nvSpPr>
        <p:spPr>
          <a:xfrm>
            <a:off x="571472" y="1643050"/>
            <a:ext cx="7929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Page attended the Okemos Montessori School (now called   Montessori </a:t>
            </a:r>
            <a:r>
              <a:rPr lang="en-US" sz="2400" dirty="0" err="1" smtClean="0"/>
              <a:t>Radmoor</a:t>
            </a:r>
            <a:r>
              <a:rPr lang="en-US" sz="2400" dirty="0" smtClean="0"/>
              <a:t>) in Okemos, Michigan from 1975 to 1979.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Graduated from East Lansing High School in 1991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He holds a Bachelor of Science in computer engineering from the University of Michigan with honors and a Master of Science in computer science from Stanford University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</a:t>
            </a:r>
            <a:r>
              <a:rPr lang="en-US" b="1" dirty="0" smtClean="0">
                <a:solidFill>
                  <a:srgbClr val="C00000"/>
                </a:solidFill>
              </a:rPr>
              <a:t>u</a:t>
            </a:r>
            <a:r>
              <a:rPr lang="en-US" b="1" dirty="0" smtClean="0">
                <a:solidFill>
                  <a:srgbClr val="FFC000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  <a:endParaRPr lang="en-US" dirty="0"/>
          </a:p>
        </p:txBody>
      </p:sp>
      <p:pic>
        <p:nvPicPr>
          <p:cNvPr id="4" name="Content Placeholder 3" descr="google-ceo-business-c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2" y="4357694"/>
            <a:ext cx="5357818" cy="2500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/>
          <p:cNvSpPr/>
          <p:nvPr/>
        </p:nvSpPr>
        <p:spPr>
          <a:xfrm>
            <a:off x="571472" y="1357298"/>
            <a:ext cx="81439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In 1998, Brin and Page founded Google, Inc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Page ran Google as co-president along with Brin until 2001 when they hired Eric Schmidt as Chairman and CEO of Google.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 January 2011 Google announced that Page would replace Schmidt as CEO in April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On April 4, 2011, Page officially became the chief executive of Google,</a:t>
            </a:r>
            <a:endParaRPr lang="en-US" sz="28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b="1" dirty="0" smtClean="0">
                <a:solidFill>
                  <a:srgbClr val="FFC000"/>
                </a:solidFill>
              </a:rPr>
              <a:t>r</a:t>
            </a:r>
            <a:r>
              <a:rPr lang="en-US" b="1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b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l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FFC000"/>
                </a:solidFill>
              </a:rPr>
              <a:t>f</a:t>
            </a:r>
            <a:r>
              <a:rPr lang="en-US" b="1" dirty="0" smtClean="0">
                <a:solidFill>
                  <a:schemeClr val="accent1"/>
                </a:solidFill>
              </a:rPr>
              <a:t>e</a:t>
            </a:r>
            <a:endParaRPr lang="en-US" dirty="0"/>
          </a:p>
        </p:txBody>
      </p:sp>
      <p:pic>
        <p:nvPicPr>
          <p:cNvPr id="4" name="Content Placeholder 3" descr="lucy-southwort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3714752"/>
          </a:xfrm>
        </p:spPr>
      </p:pic>
      <p:sp>
        <p:nvSpPr>
          <p:cNvPr id="5" name="Rectangle 4"/>
          <p:cNvSpPr/>
          <p:nvPr/>
        </p:nvSpPr>
        <p:spPr>
          <a:xfrm>
            <a:off x="571472" y="2000240"/>
            <a:ext cx="80010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Page married Lucinda South worth at Richard Branson's Caribbean island, Necker Island in 2007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1250</Words>
  <Application>Microsoft Office PowerPoint</Application>
  <PresentationFormat>On-screen Show (4:3)</PresentationFormat>
  <Paragraphs>128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</vt:lpstr>
      <vt:lpstr>History and Milestones</vt:lpstr>
      <vt:lpstr>History and Milestones</vt:lpstr>
      <vt:lpstr>History and Milestones</vt:lpstr>
      <vt:lpstr>History and Milestones</vt:lpstr>
      <vt:lpstr>Slide 6</vt:lpstr>
      <vt:lpstr>Education</vt:lpstr>
      <vt:lpstr>Business</vt:lpstr>
      <vt:lpstr>Personal life</vt:lpstr>
      <vt:lpstr>Sergey Brin</vt:lpstr>
      <vt:lpstr>Slide 11</vt:lpstr>
      <vt:lpstr>Personal life</vt:lpstr>
      <vt:lpstr> Awards and recognition</vt:lpstr>
      <vt:lpstr>Awards and recognition</vt:lpstr>
      <vt:lpstr>Slide 15</vt:lpstr>
      <vt:lpstr>Vision Mission And Focus</vt:lpstr>
      <vt:lpstr>Google’s Value</vt:lpstr>
      <vt:lpstr>Search=Find=Ad=Click!!</vt:lpstr>
      <vt:lpstr>Slide 19</vt:lpstr>
      <vt:lpstr>Interesting facts about Google</vt:lpstr>
      <vt:lpstr>Interesting facts about Google</vt:lpstr>
      <vt:lpstr>Slide 22</vt:lpstr>
      <vt:lpstr>Slide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Created by:  Ashutosh, Apurva, Rahul, Siddharth, Rahul, Ramhari, Pramod</dc:title>
  <dc:creator>Apurva</dc:creator>
  <cp:lastModifiedBy>SUNIL GAGNEJA</cp:lastModifiedBy>
  <cp:revision>120</cp:revision>
  <dcterms:created xsi:type="dcterms:W3CDTF">2010-08-08T07:40:01Z</dcterms:created>
  <dcterms:modified xsi:type="dcterms:W3CDTF">2012-03-14T02:15:36Z</dcterms:modified>
</cp:coreProperties>
</file>