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vwqqwaS0j26HGxsR/XKqH1n5n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Capstone Project – II</a:t>
            </a:r>
            <a:br>
              <a:rPr b="1" lang="en-US">
                <a:solidFill>
                  <a:srgbClr val="FF0000"/>
                </a:solidFill>
                <a:latin typeface="Times New Roman"/>
                <a:ea typeface="Times New Roman"/>
                <a:cs typeface="Times New Roman"/>
                <a:sym typeface="Times New Roman"/>
              </a:rPr>
            </a:br>
            <a:r>
              <a:rPr b="1" lang="en-US">
                <a:solidFill>
                  <a:schemeClr val="dk2"/>
                </a:solidFill>
                <a:latin typeface="Times New Roman"/>
                <a:ea typeface="Times New Roman"/>
                <a:cs typeface="Times New Roman"/>
                <a:sym typeface="Times New Roman"/>
              </a:rPr>
              <a:t>CARDIOVASCULAR RISK PREDICTION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b="1">
              <a:solidFill>
                <a:srgbClr val="FF0000"/>
              </a:solidFill>
            </a:endParaRPr>
          </a:p>
          <a:p>
            <a:pPr indent="0" lvl="0" marL="0" rtl="0" algn="ctr">
              <a:lnSpc>
                <a:spcPct val="90000"/>
              </a:lnSpc>
              <a:spcBef>
                <a:spcPts val="1000"/>
              </a:spcBef>
              <a:spcAft>
                <a:spcPts val="0"/>
              </a:spcAft>
              <a:buClr>
                <a:srgbClr val="FF0000"/>
              </a:buClr>
              <a:buSzPts val="2400"/>
              <a:buNone/>
            </a:pPr>
            <a:r>
              <a:rPr b="1" lang="en-US">
                <a:solidFill>
                  <a:srgbClr val="FF0000"/>
                </a:solidFill>
              </a:rPr>
              <a:t>By – Sanjay Angadi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ML Model Implementation</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43" name="Google Shape;143;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Cross-Validation Scores (SVM)</a:t>
            </a:r>
            <a:r>
              <a:rPr lang="en-US" sz="1800">
                <a:solidFill>
                  <a:srgbClr val="212121"/>
                </a:solidFill>
                <a:highlight>
                  <a:srgbClr val="FFFFFF"/>
                </a:highlight>
                <a:latin typeface="Times New Roman"/>
                <a:ea typeface="Times New Roman"/>
                <a:cs typeface="Times New Roman"/>
                <a:sym typeface="Times New Roman"/>
              </a:rPr>
              <a:t>: [0.84714549 0.84714549 0.84870849 0.84686347 0.84686347] </a:t>
            </a:r>
            <a:r>
              <a:rPr b="1" lang="en-US" sz="1800">
                <a:solidFill>
                  <a:srgbClr val="212121"/>
                </a:solidFill>
                <a:highlight>
                  <a:srgbClr val="FFFFFF"/>
                </a:highlight>
                <a:latin typeface="Times New Roman"/>
                <a:ea typeface="Times New Roman"/>
                <a:cs typeface="Times New Roman"/>
                <a:sym typeface="Times New Roman"/>
              </a:rPr>
              <a:t>Mean CV Score (SVM)</a:t>
            </a:r>
            <a:r>
              <a:rPr lang="en-US" sz="1800">
                <a:solidFill>
                  <a:srgbClr val="212121"/>
                </a:solidFill>
                <a:highlight>
                  <a:srgbClr val="FFFFFF"/>
                </a:highlight>
                <a:latin typeface="Times New Roman"/>
                <a:ea typeface="Times New Roman"/>
                <a:cs typeface="Times New Roman"/>
                <a:sym typeface="Times New Roman"/>
              </a:rPr>
              <a:t>: 0.8473452800826351</a:t>
            </a:r>
            <a:endParaRPr sz="18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b="0" i="0" sz="2000">
              <a:solidFill>
                <a:srgbClr val="21212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12121"/>
              </a:buClr>
              <a:buSzPts val="2000"/>
              <a:buChar char="•"/>
            </a:pPr>
            <a:r>
              <a:rPr lang="en-US" sz="2000">
                <a:solidFill>
                  <a:srgbClr val="212121"/>
                </a:solidFill>
                <a:latin typeface="Times New Roman"/>
                <a:ea typeface="Times New Roman"/>
                <a:cs typeface="Times New Roman"/>
                <a:sym typeface="Times New Roman"/>
              </a:rPr>
              <a:t>Here we can see the mean squared error based on this chart Mode1, Mode2 </a:t>
            </a:r>
            <a:endParaRPr/>
          </a:p>
          <a:p>
            <a:pPr indent="-101600" lvl="0" marL="228600" rtl="0" algn="l">
              <a:lnSpc>
                <a:spcPct val="90000"/>
              </a:lnSpc>
              <a:spcBef>
                <a:spcPts val="1000"/>
              </a:spcBef>
              <a:spcAft>
                <a:spcPts val="0"/>
              </a:spcAft>
              <a:buClr>
                <a:schemeClr val="dk1"/>
              </a:buClr>
              <a:buSzPts val="2000"/>
              <a:buNone/>
            </a:pPr>
            <a:r>
              <a:t/>
            </a:r>
            <a:endParaRPr b="0" i="0" sz="2000">
              <a:solidFill>
                <a:srgbClr val="21212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12121"/>
              </a:buClr>
              <a:buSzPts val="2000"/>
              <a:buChar char="•"/>
            </a:pPr>
            <a:r>
              <a:rPr lang="en-US" sz="2000">
                <a:solidFill>
                  <a:srgbClr val="212121"/>
                </a:solidFill>
                <a:latin typeface="Times New Roman"/>
                <a:ea typeface="Times New Roman"/>
                <a:cs typeface="Times New Roman"/>
                <a:sym typeface="Times New Roman"/>
              </a:rPr>
              <a:t>And the </a:t>
            </a:r>
            <a:r>
              <a:rPr lang="en-US" sz="2000">
                <a:solidFill>
                  <a:srgbClr val="212121"/>
                </a:solidFill>
                <a:latin typeface="Times New Roman"/>
                <a:ea typeface="Times New Roman"/>
                <a:cs typeface="Times New Roman"/>
                <a:sym typeface="Times New Roman"/>
              </a:rPr>
              <a:t>accuracy</a:t>
            </a:r>
            <a:r>
              <a:rPr lang="en-US" sz="2000">
                <a:solidFill>
                  <a:srgbClr val="212121"/>
                </a:solidFill>
                <a:latin typeface="Times New Roman"/>
                <a:ea typeface="Times New Roman"/>
                <a:cs typeface="Times New Roman"/>
                <a:sym typeface="Times New Roman"/>
              </a:rPr>
              <a:t> is 86%</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44" name="Google Shape;144;p12"/>
          <p:cNvPicPr preferRelativeResize="0"/>
          <p:nvPr/>
        </p:nvPicPr>
        <p:blipFill>
          <a:blip r:embed="rId3">
            <a:alphaModFix/>
          </a:blip>
          <a:stretch>
            <a:fillRect/>
          </a:stretch>
        </p:blipFill>
        <p:spPr>
          <a:xfrm>
            <a:off x="6172200" y="1843088"/>
            <a:ext cx="5400675" cy="433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Conclusion</a:t>
            </a:r>
            <a:endParaRPr/>
          </a:p>
        </p:txBody>
      </p:sp>
      <p:sp>
        <p:nvSpPr>
          <p:cNvPr id="150" name="Google Shape;15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66700" lvl="0" marL="228600" rtl="0" algn="l">
              <a:lnSpc>
                <a:spcPct val="115000"/>
              </a:lnSpc>
              <a:spcBef>
                <a:spcPts val="600"/>
              </a:spcBef>
              <a:spcAft>
                <a:spcPts val="0"/>
              </a:spcAft>
              <a:buClr>
                <a:srgbClr val="212121"/>
              </a:buClr>
              <a:buSzPct val="100000"/>
              <a:buFont typeface="Times New Roman"/>
              <a:buChar char="⮚"/>
            </a:pPr>
            <a:r>
              <a:rPr lang="en-US" sz="9600">
                <a:solidFill>
                  <a:srgbClr val="212121"/>
                </a:solidFill>
                <a:highlight>
                  <a:srgbClr val="FFFFFF"/>
                </a:highlight>
                <a:latin typeface="Times New Roman"/>
                <a:ea typeface="Times New Roman"/>
                <a:cs typeface="Times New Roman"/>
                <a:sym typeface="Times New Roman"/>
              </a:rPr>
              <a:t>In conclusion, this project successfully tackled the challenge of predicting the 10-year risk of coronary heart disease based on a diverse set of features. Through data preprocessing, feature engineering, and model selection, we developed a model that provides meaningful insights and accurate predictions.</a:t>
            </a:r>
            <a:endParaRPr sz="9600">
              <a:solidFill>
                <a:srgbClr val="212121"/>
              </a:solidFill>
              <a:highlight>
                <a:srgbClr val="FFFFFF"/>
              </a:highlight>
              <a:latin typeface="Times New Roman"/>
              <a:ea typeface="Times New Roman"/>
              <a:cs typeface="Times New Roman"/>
              <a:sym typeface="Times New Roman"/>
            </a:endParaRPr>
          </a:p>
          <a:p>
            <a:pPr indent="-266700" lvl="0" marL="228600" rtl="0" algn="l">
              <a:lnSpc>
                <a:spcPct val="115000"/>
              </a:lnSpc>
              <a:spcBef>
                <a:spcPts val="0"/>
              </a:spcBef>
              <a:spcAft>
                <a:spcPts val="0"/>
              </a:spcAft>
              <a:buClr>
                <a:srgbClr val="212121"/>
              </a:buClr>
              <a:buSzPct val="100000"/>
              <a:buFont typeface="Times New Roman"/>
              <a:buChar char="⮚"/>
            </a:pPr>
            <a:r>
              <a:rPr lang="en-US" sz="9600">
                <a:solidFill>
                  <a:srgbClr val="212121"/>
                </a:solidFill>
                <a:highlight>
                  <a:srgbClr val="FFFFFF"/>
                </a:highlight>
                <a:latin typeface="Times New Roman"/>
                <a:ea typeface="Times New Roman"/>
                <a:cs typeface="Times New Roman"/>
                <a:sym typeface="Times New Roman"/>
              </a:rPr>
              <a:t>It's important to note that predictive modeling in the medical domain requires careful validation and domain expertise. Further steps could involve more advanced techniques, including feature selection, cross-validation, and model interpretability.</a:t>
            </a:r>
            <a:endParaRPr sz="9600">
              <a:solidFill>
                <a:srgbClr val="212121"/>
              </a:solidFill>
              <a:highlight>
                <a:srgbClr val="FFFFFF"/>
              </a:highlight>
              <a:latin typeface="Times New Roman"/>
              <a:ea typeface="Times New Roman"/>
              <a:cs typeface="Times New Roman"/>
              <a:sym typeface="Times New Roman"/>
            </a:endParaRPr>
          </a:p>
          <a:p>
            <a:pPr indent="-266700" lvl="0" marL="228600" rtl="0" algn="l">
              <a:lnSpc>
                <a:spcPct val="115000"/>
              </a:lnSpc>
              <a:spcBef>
                <a:spcPts val="0"/>
              </a:spcBef>
              <a:spcAft>
                <a:spcPts val="0"/>
              </a:spcAft>
              <a:buClr>
                <a:srgbClr val="212121"/>
              </a:buClr>
              <a:buSzPct val="100000"/>
              <a:buFont typeface="Times New Roman"/>
              <a:buChar char="⮚"/>
            </a:pPr>
            <a:r>
              <a:rPr lang="en-US" sz="9600">
                <a:solidFill>
                  <a:srgbClr val="212121"/>
                </a:solidFill>
                <a:highlight>
                  <a:srgbClr val="FFFFFF"/>
                </a:highlight>
                <a:latin typeface="Times New Roman"/>
                <a:ea typeface="Times New Roman"/>
                <a:cs typeface="Times New Roman"/>
                <a:sym typeface="Times New Roman"/>
              </a:rPr>
              <a:t>The project contributes to the field of healthcare analytics and serves as a foundation for building more sophisticated risk prediction models in the future.</a:t>
            </a:r>
            <a:endParaRPr sz="9600">
              <a:solidFill>
                <a:srgbClr val="212121"/>
              </a:solidFill>
              <a:highlight>
                <a:srgbClr val="FFFFFF"/>
              </a:highlight>
              <a:latin typeface="Times New Roman"/>
              <a:ea typeface="Times New Roman"/>
              <a:cs typeface="Times New Roman"/>
              <a:sym typeface="Times New Roman"/>
            </a:endParaRPr>
          </a:p>
          <a:p>
            <a:pPr indent="0" lvl="0" marL="228600" rtl="0" algn="l">
              <a:lnSpc>
                <a:spcPct val="150000"/>
              </a:lnSpc>
              <a:spcBef>
                <a:spcPts val="1000"/>
              </a:spcBef>
              <a:spcAft>
                <a:spcPts val="0"/>
              </a:spcAft>
              <a:buNone/>
            </a:pPr>
            <a:r>
              <a:t/>
            </a:r>
            <a:endParaRPr sz="7350">
              <a:solidFill>
                <a:srgbClr val="212121"/>
              </a:solidFill>
              <a:highlight>
                <a:srgbClr val="FFFFFF"/>
              </a:highlight>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b="0"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618978" y="689317"/>
            <a:ext cx="10734822" cy="54876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None/>
            </a:pPr>
            <a:r>
              <a:rPr b="1" lang="en-US" sz="4400">
                <a:solidFill>
                  <a:srgbClr val="FF0000"/>
                </a:solidFill>
                <a:latin typeface="Times New Roman"/>
                <a:ea typeface="Times New Roman"/>
                <a:cs typeface="Times New Roman"/>
                <a:sym typeface="Times New Roman"/>
              </a:rPr>
              <a:t>Content :</a:t>
            </a:r>
            <a:endParaRPr/>
          </a:p>
          <a:p>
            <a:pPr indent="0" lvl="0" marL="0" rtl="0" algn="l">
              <a:lnSpc>
                <a:spcPct val="90000"/>
              </a:lnSpc>
              <a:spcBef>
                <a:spcPts val="1000"/>
              </a:spcBef>
              <a:spcAft>
                <a:spcPts val="0"/>
              </a:spcAft>
              <a:buClr>
                <a:schemeClr val="dk1"/>
              </a:buClr>
              <a:buSzPts val="4400"/>
              <a:buNone/>
            </a:pPr>
            <a:r>
              <a:t/>
            </a:r>
            <a:endParaRPr b="1" sz="4400">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Problem Statement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Data Summary</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Preparing Dataset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Exploring Dataset</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3600"/>
              <a:buFont typeface="Times New Roman"/>
              <a:buChar char="▪"/>
            </a:pPr>
            <a:r>
              <a:rPr b="1" lang="en-US" sz="3600">
                <a:latin typeface="Times New Roman"/>
                <a:ea typeface="Times New Roman"/>
                <a:cs typeface="Times New Roman"/>
                <a:sym typeface="Times New Roman"/>
              </a:rPr>
              <a:t>Implimantation of ML</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Problem Statement</a:t>
            </a:r>
            <a:endParaRPr/>
          </a:p>
        </p:txBody>
      </p:sp>
      <p:sp>
        <p:nvSpPr>
          <p:cNvPr id="96" name="Google Shape;9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100000"/>
              </a:lnSpc>
              <a:spcBef>
                <a:spcPts val="1000"/>
              </a:spcBef>
              <a:spcAft>
                <a:spcPts val="0"/>
              </a:spcAft>
              <a:buClr>
                <a:schemeClr val="dk1"/>
              </a:buClr>
              <a:buSzPts val="2400"/>
              <a:buFont typeface="Times New Roman"/>
              <a:buChar char="⮚"/>
            </a:pPr>
            <a:r>
              <a:rPr lang="en-US" sz="2400">
                <a:solidFill>
                  <a:srgbClr val="212121"/>
                </a:solidFill>
                <a:highlight>
                  <a:srgbClr val="FFFFFF"/>
                </a:highlight>
                <a:latin typeface="Times New Roman"/>
                <a:ea typeface="Times New Roman"/>
                <a:cs typeface="Times New Roman"/>
                <a:sym typeface="Times New Roman"/>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Data Summary</a:t>
            </a:r>
            <a:endParaRPr/>
          </a:p>
        </p:txBody>
      </p:sp>
      <p:sp>
        <p:nvSpPr>
          <p:cNvPr id="102" name="Google Shape;10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Shape: Columns = 17, Rows = </a:t>
            </a:r>
            <a:r>
              <a:rPr lang="en-US" sz="2000">
                <a:solidFill>
                  <a:srgbClr val="212121"/>
                </a:solidFill>
                <a:highlight>
                  <a:srgbClr val="FFFFFF"/>
                </a:highlight>
                <a:latin typeface="Times New Roman"/>
                <a:ea typeface="Times New Roman"/>
                <a:cs typeface="Times New Roman"/>
                <a:sym typeface="Times New Roman"/>
              </a:rPr>
              <a:t>3390</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Font typeface="Times New Roman"/>
              <a:buAutoNum type="arabicParenR"/>
            </a:pPr>
            <a:r>
              <a:rPr lang="en-US" sz="2000">
                <a:solidFill>
                  <a:srgbClr val="212121"/>
                </a:solidFill>
                <a:latin typeface="Times New Roman"/>
                <a:ea typeface="Times New Roman"/>
                <a:cs typeface="Times New Roman"/>
                <a:sym typeface="Times New Roman"/>
              </a:rPr>
              <a:t>Id                                                           </a:t>
            </a:r>
            <a:r>
              <a:rPr i="0" lang="en-US" sz="2000">
                <a:solidFill>
                  <a:srgbClr val="212121"/>
                </a:solidFill>
                <a:latin typeface="Times New Roman"/>
                <a:ea typeface="Times New Roman"/>
                <a:cs typeface="Times New Roman"/>
                <a:sym typeface="Times New Roman"/>
              </a:rPr>
              <a:t>int64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age</a:t>
            </a:r>
            <a:r>
              <a:rPr lang="en-US" sz="2000">
                <a:solidFill>
                  <a:srgbClr val="212121"/>
                </a:solidFill>
                <a:latin typeface="Times New Roman"/>
                <a:ea typeface="Times New Roman"/>
                <a:cs typeface="Times New Roman"/>
                <a:sym typeface="Times New Roman"/>
              </a:rPr>
              <a:t>                                                        int64</a:t>
            </a:r>
            <a:r>
              <a:rPr i="0" lang="en-US" sz="2000">
                <a:solidFill>
                  <a:srgbClr val="212121"/>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education</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float</a:t>
            </a:r>
            <a:r>
              <a:rPr i="0" lang="en-US" sz="2000">
                <a:solidFill>
                  <a:srgbClr val="212121"/>
                </a:solidFill>
                <a:latin typeface="Times New Roman"/>
                <a:ea typeface="Times New Roman"/>
                <a:cs typeface="Times New Roman"/>
                <a:sym typeface="Times New Roman"/>
              </a:rPr>
              <a:t>64</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sex</a:t>
            </a:r>
            <a:r>
              <a:rPr i="0" lang="en-US" sz="2000">
                <a:solidFill>
                  <a:srgbClr val="212121"/>
                </a:solidFill>
                <a:latin typeface="Times New Roman"/>
                <a:ea typeface="Times New Roman"/>
                <a:cs typeface="Times New Roman"/>
                <a:sym typeface="Times New Roman"/>
              </a:rPr>
              <a:t>                                                       object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is_smoking</a:t>
            </a:r>
            <a:r>
              <a:rPr lang="en-US" sz="2000">
                <a:solidFill>
                  <a:srgbClr val="212121"/>
                </a:solidFill>
                <a:latin typeface="Times New Roman"/>
                <a:ea typeface="Times New Roman"/>
                <a:cs typeface="Times New Roman"/>
                <a:sym typeface="Times New Roman"/>
              </a:rPr>
              <a:t>                                          </a:t>
            </a:r>
            <a:r>
              <a:rPr i="0" lang="en-US" sz="2000">
                <a:solidFill>
                  <a:srgbClr val="212121"/>
                </a:solidFill>
                <a:latin typeface="Times New Roman"/>
                <a:ea typeface="Times New Roman"/>
                <a:cs typeface="Times New Roman"/>
                <a:sym typeface="Times New Roman"/>
              </a:rPr>
              <a:t>object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cigsPerDay</a:t>
            </a:r>
            <a:r>
              <a:rPr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float64 </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BPMeds</a:t>
            </a:r>
            <a:r>
              <a:rPr i="0" lang="en-US" sz="2000">
                <a:solidFill>
                  <a:srgbClr val="212121"/>
                </a:solidFill>
                <a:latin typeface="Times New Roman"/>
                <a:ea typeface="Times New Roman"/>
                <a:cs typeface="Times New Roman"/>
                <a:sym typeface="Times New Roman"/>
              </a:rPr>
              <a:t>                                             float64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prevalentStroke</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int64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prevalentHyp</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int64 </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highlight>
                  <a:srgbClr val="FFFFFF"/>
                </a:highlight>
                <a:latin typeface="Times New Roman"/>
                <a:ea typeface="Times New Roman"/>
                <a:cs typeface="Times New Roman"/>
                <a:sym typeface="Times New Roman"/>
              </a:rPr>
              <a:t>diabetes</a:t>
            </a:r>
            <a:r>
              <a:rPr i="0"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int64 </a:t>
            </a:r>
            <a:endParaRPr/>
          </a:p>
        </p:txBody>
      </p:sp>
      <p:sp>
        <p:nvSpPr>
          <p:cNvPr id="103" name="Google Shape;10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12121"/>
              </a:buClr>
              <a:buSzPts val="2000"/>
              <a:buNone/>
            </a:pPr>
            <a:r>
              <a:rPr i="0" lang="en-US" sz="2000">
                <a:solidFill>
                  <a:srgbClr val="212121"/>
                </a:solidFill>
                <a:latin typeface="Times New Roman"/>
                <a:ea typeface="Times New Roman"/>
                <a:cs typeface="Times New Roman"/>
                <a:sym typeface="Times New Roman"/>
              </a:rPr>
              <a:t>11) </a:t>
            </a:r>
            <a:r>
              <a:rPr lang="en-US" sz="2000">
                <a:solidFill>
                  <a:srgbClr val="212121"/>
                </a:solidFill>
                <a:highlight>
                  <a:srgbClr val="FFFFFF"/>
                </a:highlight>
                <a:latin typeface="Times New Roman"/>
                <a:ea typeface="Times New Roman"/>
                <a:cs typeface="Times New Roman"/>
                <a:sym typeface="Times New Roman"/>
              </a:rPr>
              <a:t>totChol</a:t>
            </a:r>
            <a:r>
              <a:rPr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float64</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latin typeface="Times New Roman"/>
                <a:ea typeface="Times New Roman"/>
                <a:cs typeface="Times New Roman"/>
                <a:sym typeface="Times New Roman"/>
              </a:rPr>
              <a:t>12) </a:t>
            </a:r>
            <a:r>
              <a:rPr lang="en-US" sz="2000">
                <a:solidFill>
                  <a:srgbClr val="212121"/>
                </a:solidFill>
                <a:highlight>
                  <a:srgbClr val="FFFFFF"/>
                </a:highlight>
                <a:latin typeface="Times New Roman"/>
                <a:ea typeface="Times New Roman"/>
                <a:cs typeface="Times New Roman"/>
                <a:sym typeface="Times New Roman"/>
              </a:rPr>
              <a:t>sysBP							  </a:t>
            </a:r>
            <a:r>
              <a:rPr lang="en-US" sz="2000">
                <a:solidFill>
                  <a:srgbClr val="212121"/>
                </a:solidFill>
                <a:latin typeface="Times New Roman"/>
                <a:ea typeface="Times New Roman"/>
                <a:cs typeface="Times New Roman"/>
                <a:sym typeface="Times New Roman"/>
              </a:rPr>
              <a:t>float64</a:t>
            </a:r>
            <a:endParaRPr sz="20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solidFill>
                  <a:srgbClr val="212121"/>
                </a:solidFill>
                <a:highlight>
                  <a:srgbClr val="FFFFFF"/>
                </a:highlight>
                <a:latin typeface="Times New Roman"/>
                <a:ea typeface="Times New Roman"/>
                <a:cs typeface="Times New Roman"/>
                <a:sym typeface="Times New Roman"/>
              </a:rPr>
              <a:t>12) diaBP              					  </a:t>
            </a:r>
            <a:r>
              <a:rPr lang="en-US" sz="2000">
                <a:solidFill>
                  <a:srgbClr val="212121"/>
                </a:solidFill>
                <a:latin typeface="Times New Roman"/>
                <a:ea typeface="Times New Roman"/>
                <a:cs typeface="Times New Roman"/>
                <a:sym typeface="Times New Roman"/>
              </a:rPr>
              <a:t>float64</a:t>
            </a:r>
            <a:r>
              <a:rPr lang="en-US" sz="2000">
                <a:solidFill>
                  <a:srgbClr val="212121"/>
                </a:solidFill>
                <a:highlight>
                  <a:srgbClr val="FFFFFF"/>
                </a:highlight>
                <a:latin typeface="Times New Roman"/>
                <a:ea typeface="Times New Roman"/>
                <a:cs typeface="Times New Roman"/>
                <a:sym typeface="Times New Roman"/>
              </a:rPr>
              <a:t>                             </a:t>
            </a:r>
            <a:endParaRPr sz="20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solidFill>
                  <a:srgbClr val="212121"/>
                </a:solidFill>
                <a:highlight>
                  <a:srgbClr val="FFFFFF"/>
                </a:highlight>
                <a:latin typeface="Times New Roman"/>
                <a:ea typeface="Times New Roman"/>
                <a:cs typeface="Times New Roman"/>
                <a:sym typeface="Times New Roman"/>
              </a:rPr>
              <a:t>14) BMI 							  </a:t>
            </a:r>
            <a:r>
              <a:rPr lang="en-US" sz="2000">
                <a:solidFill>
                  <a:srgbClr val="212121"/>
                </a:solidFill>
                <a:latin typeface="Times New Roman"/>
                <a:ea typeface="Times New Roman"/>
                <a:cs typeface="Times New Roman"/>
                <a:sym typeface="Times New Roman"/>
              </a:rPr>
              <a:t>float64</a:t>
            </a:r>
            <a:r>
              <a:rPr lang="en-US" sz="2000">
                <a:solidFill>
                  <a:srgbClr val="212121"/>
                </a:solidFill>
                <a:highlight>
                  <a:srgbClr val="FFFFFF"/>
                </a:highlight>
                <a:latin typeface="Times New Roman"/>
                <a:ea typeface="Times New Roman"/>
                <a:cs typeface="Times New Roman"/>
                <a:sym typeface="Times New Roman"/>
              </a:rPr>
              <a:t> </a:t>
            </a:r>
            <a:endParaRPr sz="20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solidFill>
                  <a:srgbClr val="212121"/>
                </a:solidFill>
                <a:highlight>
                  <a:srgbClr val="FFFFFF"/>
                </a:highlight>
                <a:latin typeface="Times New Roman"/>
                <a:ea typeface="Times New Roman"/>
                <a:cs typeface="Times New Roman"/>
                <a:sym typeface="Times New Roman"/>
              </a:rPr>
              <a:t>15) heartRate 						  </a:t>
            </a:r>
            <a:r>
              <a:rPr lang="en-US" sz="2000">
                <a:solidFill>
                  <a:srgbClr val="212121"/>
                </a:solidFill>
                <a:latin typeface="Times New Roman"/>
                <a:ea typeface="Times New Roman"/>
                <a:cs typeface="Times New Roman"/>
                <a:sym typeface="Times New Roman"/>
              </a:rPr>
              <a:t>float64</a:t>
            </a:r>
            <a:r>
              <a:rPr lang="en-US" sz="2000">
                <a:solidFill>
                  <a:srgbClr val="212121"/>
                </a:solidFill>
                <a:highlight>
                  <a:srgbClr val="FFFFFF"/>
                </a:highlight>
                <a:latin typeface="Times New Roman"/>
                <a:ea typeface="Times New Roman"/>
                <a:cs typeface="Times New Roman"/>
                <a:sym typeface="Times New Roman"/>
              </a:rPr>
              <a:t> </a:t>
            </a:r>
            <a:endParaRPr sz="20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solidFill>
                  <a:srgbClr val="212121"/>
                </a:solidFill>
                <a:highlight>
                  <a:srgbClr val="FFFFFF"/>
                </a:highlight>
                <a:latin typeface="Times New Roman"/>
                <a:ea typeface="Times New Roman"/>
                <a:cs typeface="Times New Roman"/>
                <a:sym typeface="Times New Roman"/>
              </a:rPr>
              <a:t>16) glucose							  </a:t>
            </a:r>
            <a:r>
              <a:rPr lang="en-US" sz="2000">
                <a:solidFill>
                  <a:srgbClr val="212121"/>
                </a:solidFill>
                <a:latin typeface="Times New Roman"/>
                <a:ea typeface="Times New Roman"/>
                <a:cs typeface="Times New Roman"/>
                <a:sym typeface="Times New Roman"/>
              </a:rPr>
              <a:t>float64</a:t>
            </a:r>
            <a:r>
              <a:rPr lang="en-US" sz="2000">
                <a:solidFill>
                  <a:srgbClr val="212121"/>
                </a:solidFill>
                <a:highlight>
                  <a:srgbClr val="FFFFFF"/>
                </a:highlight>
                <a:latin typeface="Times New Roman"/>
                <a:ea typeface="Times New Roman"/>
                <a:cs typeface="Times New Roman"/>
                <a:sym typeface="Times New Roman"/>
              </a:rPr>
              <a:t> </a:t>
            </a:r>
            <a:endParaRPr sz="2000">
              <a:solidFill>
                <a:srgbClr val="212121"/>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12121"/>
              </a:buClr>
              <a:buSzPts val="2000"/>
              <a:buNone/>
            </a:pPr>
            <a:r>
              <a:rPr lang="en-US" sz="2000">
                <a:solidFill>
                  <a:srgbClr val="212121"/>
                </a:solidFill>
                <a:highlight>
                  <a:srgbClr val="FFFFFF"/>
                </a:highlight>
                <a:latin typeface="Times New Roman"/>
                <a:ea typeface="Times New Roman"/>
                <a:cs typeface="Times New Roman"/>
                <a:sym typeface="Times New Roman"/>
              </a:rPr>
              <a:t>17) TenYearCHD						     </a:t>
            </a:r>
            <a:r>
              <a:rPr lang="en-US" sz="2000">
                <a:solidFill>
                  <a:srgbClr val="212121"/>
                </a:solidFill>
                <a:latin typeface="Times New Roman"/>
                <a:ea typeface="Times New Roman"/>
                <a:cs typeface="Times New Roman"/>
                <a:sym typeface="Times New Roman"/>
              </a:rPr>
              <a:t>int64 </a:t>
            </a:r>
            <a:endParaRPr sz="2000">
              <a:solidFill>
                <a:srgbClr val="212121"/>
              </a:solidFill>
              <a:highlight>
                <a:srgbClr val="FFFFFF"/>
              </a:highlight>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10000"/>
              <a:buFont typeface="Times New Roman"/>
              <a:buNone/>
            </a:pPr>
            <a:br>
              <a:rPr b="1" lang="en-US">
                <a:solidFill>
                  <a:srgbClr val="FF0000"/>
                </a:solidFill>
                <a:latin typeface="Times New Roman"/>
                <a:ea typeface="Times New Roman"/>
                <a:cs typeface="Times New Roman"/>
                <a:sym typeface="Times New Roman"/>
              </a:rPr>
            </a:br>
            <a:r>
              <a:rPr b="1" lang="en-US" sz="4000">
                <a:solidFill>
                  <a:srgbClr val="FF0000"/>
                </a:solidFill>
                <a:highlight>
                  <a:srgbClr val="F7F7F7"/>
                </a:highlight>
                <a:latin typeface="Times New Roman"/>
                <a:ea typeface="Times New Roman"/>
                <a:cs typeface="Times New Roman"/>
                <a:sym typeface="Times New Roman"/>
              </a:rPr>
              <a:t>Age based on their sex</a:t>
            </a: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b="1">
              <a:solidFill>
                <a:srgbClr val="FF0000"/>
              </a:solidFill>
              <a:latin typeface="Times New Roman"/>
              <a:ea typeface="Times New Roman"/>
              <a:cs typeface="Times New Roman"/>
              <a:sym typeface="Times New Roman"/>
            </a:endParaRPr>
          </a:p>
        </p:txBody>
      </p:sp>
      <p:sp>
        <p:nvSpPr>
          <p:cNvPr id="109" name="Google Shape;109;p6"/>
          <p:cNvSpPr txBox="1"/>
          <p:nvPr>
            <p:ph idx="2" type="body"/>
          </p:nvPr>
        </p:nvSpPr>
        <p:spPr>
          <a:xfrm>
            <a:off x="454874" y="1690701"/>
            <a:ext cx="5603700" cy="4590000"/>
          </a:xfrm>
          <a:prstGeom prst="rect">
            <a:avLst/>
          </a:prstGeom>
          <a:noFill/>
          <a:ln>
            <a:noFill/>
          </a:ln>
        </p:spPr>
        <p:txBody>
          <a:bodyPr anchorCtr="0" anchor="t" bIns="45700" lIns="91425" spcFirstLastPara="1" rIns="91425" wrap="square" tIns="45700">
            <a:noAutofit/>
          </a:bodyPr>
          <a:lstStyle/>
          <a:p>
            <a:pPr indent="-215900" lvl="0" marL="228600" rtl="0" algn="just">
              <a:lnSpc>
                <a:spcPct val="90000"/>
              </a:lnSpc>
              <a:spcBef>
                <a:spcPts val="10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Positive impacts might arise if the business can tailor its products, services, or marketing strategies to better suit specific age and gender groups. For example, if you find that a particular age group of one gender is more prevalent, it could guide targeted advertising. Negative impacts could arise if the insights reveal demographic trends that the business cannot cater to effectively.</a:t>
            </a:r>
            <a:endParaRPr sz="1800">
              <a:latin typeface="Times New Roman"/>
              <a:ea typeface="Times New Roman"/>
              <a:cs typeface="Times New Roman"/>
              <a:sym typeface="Times New Roman"/>
            </a:endParaRPr>
          </a:p>
        </p:txBody>
      </p:sp>
      <p:pic>
        <p:nvPicPr>
          <p:cNvPr id="110" name="Google Shape;110;p6"/>
          <p:cNvPicPr preferRelativeResize="0"/>
          <p:nvPr/>
        </p:nvPicPr>
        <p:blipFill>
          <a:blip r:embed="rId3">
            <a:alphaModFix/>
          </a:blip>
          <a:stretch>
            <a:fillRect/>
          </a:stretch>
        </p:blipFill>
        <p:spPr>
          <a:xfrm>
            <a:off x="6210975" y="1843102"/>
            <a:ext cx="5828624" cy="382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sz="3600">
                <a:solidFill>
                  <a:srgbClr val="FF0000"/>
                </a:solidFill>
                <a:highlight>
                  <a:srgbClr val="F7F7F7"/>
                </a:highlight>
                <a:latin typeface="Times New Roman"/>
                <a:ea typeface="Times New Roman"/>
                <a:cs typeface="Times New Roman"/>
                <a:sym typeface="Times New Roman"/>
              </a:rPr>
              <a:t>Heart rate </a:t>
            </a:r>
            <a:r>
              <a:rPr b="1" lang="en-US" sz="3600">
                <a:solidFill>
                  <a:srgbClr val="FF0000"/>
                </a:solidFill>
                <a:highlight>
                  <a:srgbClr val="F7F7F7"/>
                </a:highlight>
                <a:latin typeface="Times New Roman"/>
                <a:ea typeface="Times New Roman"/>
                <a:cs typeface="Times New Roman"/>
                <a:sym typeface="Times New Roman"/>
              </a:rPr>
              <a:t>vary</a:t>
            </a:r>
            <a:r>
              <a:rPr b="1" lang="en-US" sz="3600">
                <a:solidFill>
                  <a:srgbClr val="FF0000"/>
                </a:solidFill>
                <a:highlight>
                  <a:srgbClr val="F7F7F7"/>
                </a:highlight>
                <a:latin typeface="Times New Roman"/>
                <a:ea typeface="Times New Roman"/>
                <a:cs typeface="Times New Roman"/>
                <a:sym typeface="Times New Roman"/>
              </a:rPr>
              <a:t> based on their sex</a:t>
            </a:r>
            <a:endParaRPr b="1" sz="36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ts val="4400"/>
              <a:buFont typeface="Times New Roman"/>
              <a:buNone/>
            </a:pPr>
            <a:r>
              <a:t/>
            </a:r>
            <a:endParaRPr b="1" sz="1550">
              <a:solidFill>
                <a:srgbClr val="FF0000"/>
              </a:solidFill>
              <a:latin typeface="Times New Roman"/>
              <a:ea typeface="Times New Roman"/>
              <a:cs typeface="Times New Roman"/>
              <a:sym typeface="Times New Roman"/>
            </a:endParaRPr>
          </a:p>
        </p:txBody>
      </p:sp>
      <p:sp>
        <p:nvSpPr>
          <p:cNvPr id="116" name="Google Shape;11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5000"/>
              </a:lnSpc>
              <a:spcBef>
                <a:spcPts val="6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This type of chart can help quickly visualize any differences or patterns in heart rate between the two genders. It's suitable for comparing the central tendency (mean, median) of the heart rate variable for each sex and potentially identifying any notable disparities.</a:t>
            </a:r>
            <a:endParaRPr sz="1800">
              <a:solidFill>
                <a:srgbClr val="212121"/>
              </a:solidFill>
              <a:highlight>
                <a:srgbClr val="FFFFFF"/>
              </a:highlight>
              <a:latin typeface="Times New Roman"/>
              <a:ea typeface="Times New Roman"/>
              <a:cs typeface="Times New Roman"/>
              <a:sym typeface="Times New Roman"/>
            </a:endParaRPr>
          </a:p>
          <a:p>
            <a:pPr indent="-228600" lvl="0" marL="228600" rtl="0" algn="l">
              <a:lnSpc>
                <a:spcPct val="115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However, keep in mind that the choice of chart also depends on the data's characteristics and the specific insights you want to highlight. For instance, if you're interested in exploring the distribution of heart rate within each sex, a box plot or violin plot might be more appropriate.</a:t>
            </a:r>
            <a:endParaRPr sz="1800">
              <a:solidFill>
                <a:srgbClr val="212121"/>
              </a:solidFill>
              <a:highlight>
                <a:srgbClr val="FFFFFF"/>
              </a:highlight>
              <a:latin typeface="Times New Roman"/>
              <a:ea typeface="Times New Roman"/>
              <a:cs typeface="Times New Roman"/>
              <a:sym typeface="Times New Roman"/>
            </a:endParaRPr>
          </a:p>
          <a:p>
            <a:pPr indent="0" lvl="0" marL="228600" rtl="0" algn="just">
              <a:lnSpc>
                <a:spcPct val="90000"/>
              </a:lnSpc>
              <a:spcBef>
                <a:spcPts val="500"/>
              </a:spcBef>
              <a:spcAft>
                <a:spcPts val="0"/>
              </a:spcAft>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17" name="Google Shape;117;p7"/>
          <p:cNvPicPr preferRelativeResize="0"/>
          <p:nvPr/>
        </p:nvPicPr>
        <p:blipFill>
          <a:blip r:embed="rId3">
            <a:alphaModFix/>
          </a:blip>
          <a:stretch>
            <a:fillRect/>
          </a:stretch>
        </p:blipFill>
        <p:spPr>
          <a:xfrm>
            <a:off x="6172200" y="1843088"/>
            <a:ext cx="5867399" cy="32253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endParaRPr b="1">
              <a:solidFill>
                <a:srgbClr val="FF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10000"/>
              <a:buFont typeface="Times New Roman"/>
              <a:buNone/>
            </a:pPr>
            <a:r>
              <a:t/>
            </a: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10000"/>
              <a:buFont typeface="Times New Roman"/>
              <a:buNone/>
            </a:pPr>
            <a:r>
              <a:rPr b="1" lang="en-US" sz="4000">
                <a:solidFill>
                  <a:srgbClr val="FF0000"/>
                </a:solidFill>
                <a:highlight>
                  <a:srgbClr val="F7F7F7"/>
                </a:highlight>
                <a:latin typeface="Times New Roman"/>
                <a:ea typeface="Times New Roman"/>
                <a:cs typeface="Times New Roman"/>
                <a:sym typeface="Times New Roman"/>
              </a:rPr>
              <a:t>smoking person based on their heart rate</a:t>
            </a: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1149"/>
              <a:buFont typeface="Times New Roman"/>
              <a:buNone/>
            </a:pPr>
            <a:r>
              <a:t/>
            </a:r>
            <a:endParaRPr b="1" sz="4350">
              <a:solidFill>
                <a:srgbClr val="FF0000"/>
              </a:solidFill>
              <a:highlight>
                <a:schemeClr val="lt1"/>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23" name="Google Shape;12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60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Heart Rate Abnormalities: It could potentially highlight if certain heart rate conditions are more common at extremely low or high heart rate values. This could indicate potential heart rate abnormalities or conditions that might require medical attention.</a:t>
            </a:r>
            <a:endParaRPr sz="1800">
              <a:solidFill>
                <a:srgbClr val="212121"/>
              </a:solidFill>
              <a:highlight>
                <a:srgbClr val="FFFFFF"/>
              </a:highlight>
              <a:latin typeface="Times New Roman"/>
              <a:ea typeface="Times New Roman"/>
              <a:cs typeface="Times New Roman"/>
              <a:sym typeface="Times New Roman"/>
            </a:endParaRPr>
          </a:p>
          <a:p>
            <a:pPr indent="-228600" lvl="0" marL="228600" rtl="0" algn="l">
              <a:lnSpc>
                <a:spcPct val="115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Heart Rate and Health: You might infer insights about how heart rate conditions correlate with heart rate values. For example, you might observe that high heart rate conditions are more common at higher heart rate values, suggesting a relationship between heart rate and overall health.</a:t>
            </a:r>
            <a:endParaRPr sz="1800">
              <a:solidFill>
                <a:srgbClr val="212121"/>
              </a:solidFill>
              <a:highlight>
                <a:srgbClr val="FFFFFF"/>
              </a:highlight>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1600">
              <a:latin typeface="Times New Roman"/>
              <a:ea typeface="Times New Roman"/>
              <a:cs typeface="Times New Roman"/>
              <a:sym typeface="Times New Roman"/>
            </a:endParaRPr>
          </a:p>
        </p:txBody>
      </p:sp>
      <p:pic>
        <p:nvPicPr>
          <p:cNvPr id="124" name="Google Shape;124;p8"/>
          <p:cNvPicPr preferRelativeResize="0"/>
          <p:nvPr/>
        </p:nvPicPr>
        <p:blipFill>
          <a:blip r:embed="rId3">
            <a:alphaModFix/>
          </a:blip>
          <a:stretch>
            <a:fillRect/>
          </a:stretch>
        </p:blipFill>
        <p:spPr>
          <a:xfrm>
            <a:off x="6172200" y="1843088"/>
            <a:ext cx="5867400" cy="3144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10000"/>
              <a:buFont typeface="Times New Roman"/>
              <a:buNone/>
            </a:pPr>
            <a:br>
              <a:rPr b="1" lang="en-US" sz="4000">
                <a:solidFill>
                  <a:srgbClr val="FF0000"/>
                </a:solidFill>
                <a:latin typeface="Times New Roman"/>
                <a:ea typeface="Times New Roman"/>
                <a:cs typeface="Times New Roman"/>
                <a:sym typeface="Times New Roman"/>
              </a:rPr>
            </a:b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10000"/>
              <a:buFont typeface="Times New Roman"/>
              <a:buNone/>
            </a:pPr>
            <a:r>
              <a:t/>
            </a: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10000"/>
              <a:buFont typeface="Times New Roman"/>
              <a:buNone/>
            </a:pPr>
            <a:r>
              <a:rPr b="1" lang="en-US" sz="4000">
                <a:solidFill>
                  <a:srgbClr val="FF0000"/>
                </a:solidFill>
                <a:highlight>
                  <a:srgbClr val="F7F7F7"/>
                </a:highlight>
                <a:latin typeface="Times New Roman"/>
                <a:ea typeface="Times New Roman"/>
                <a:cs typeface="Times New Roman"/>
                <a:sym typeface="Times New Roman"/>
              </a:rPr>
              <a:t>smoking person based on their heart rate</a:t>
            </a:r>
            <a:endParaRPr b="1" sz="400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1149"/>
              <a:buFont typeface="Times New Roman"/>
              <a:buNone/>
            </a:pPr>
            <a:r>
              <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30" name="Google Shape;130;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212121"/>
              </a:buClr>
              <a:buSzPts val="1800"/>
              <a:buChar char="•"/>
            </a:pPr>
            <a:r>
              <a:rPr b="1" lang="en-US" sz="1800">
                <a:solidFill>
                  <a:srgbClr val="212121"/>
                </a:solidFill>
                <a:latin typeface="Times New Roman"/>
                <a:ea typeface="Times New Roman"/>
                <a:cs typeface="Times New Roman"/>
                <a:sym typeface="Times New Roman"/>
              </a:rPr>
              <a:t>T</a:t>
            </a:r>
            <a:r>
              <a:rPr lang="en-US" sz="1800">
                <a:solidFill>
                  <a:srgbClr val="212121"/>
                </a:solidFill>
                <a:highlight>
                  <a:srgbClr val="FFFFFF"/>
                </a:highlight>
                <a:latin typeface="Times New Roman"/>
                <a:ea typeface="Times New Roman"/>
                <a:cs typeface="Times New Roman"/>
                <a:sym typeface="Times New Roman"/>
              </a:rPr>
              <a:t>The choice of this specific chart likely aims to provide a comprehensive view of how heart rate values vary across different conditions using multiple summary statistics. It allows you to quickly compare central tendencies and ranges of heart rates in different conditions.</a:t>
            </a:r>
            <a:endParaRPr b="1" sz="1800">
              <a:latin typeface="Times New Roman"/>
              <a:ea typeface="Times New Roman"/>
              <a:cs typeface="Times New Roman"/>
              <a:sym typeface="Times New Roman"/>
            </a:endParaRPr>
          </a:p>
        </p:txBody>
      </p:sp>
      <p:pic>
        <p:nvPicPr>
          <p:cNvPr id="131" name="Google Shape;131;p9"/>
          <p:cNvPicPr preferRelativeResize="0"/>
          <p:nvPr/>
        </p:nvPicPr>
        <p:blipFill>
          <a:blip r:embed="rId3">
            <a:alphaModFix/>
          </a:blip>
          <a:stretch>
            <a:fillRect/>
          </a:stretch>
        </p:blipFill>
        <p:spPr>
          <a:xfrm>
            <a:off x="6172200" y="1843100"/>
            <a:ext cx="5500624" cy="4862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610775" y="382600"/>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Hypothetical Statement </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37" name="Google Shape;137;p11"/>
          <p:cNvSpPr txBox="1"/>
          <p:nvPr>
            <p:ph idx="1" type="body"/>
          </p:nvPr>
        </p:nvSpPr>
        <p:spPr>
          <a:xfrm>
            <a:off x="838200" y="1825625"/>
            <a:ext cx="10376100" cy="42975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independent samples t-test assumes that the data is approximately normally distributed and that the variances of the two groups are approximately equal.</a:t>
            </a:r>
            <a:endParaRPr sz="18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Conclusion</a:t>
            </a:r>
            <a:r>
              <a:rPr lang="en-US" sz="1800">
                <a:solidFill>
                  <a:srgbClr val="212121"/>
                </a:solidFill>
                <a:highlight>
                  <a:srgbClr val="FFFFFF"/>
                </a:highlight>
                <a:latin typeface="Times New Roman"/>
                <a:ea typeface="Times New Roman"/>
                <a:cs typeface="Times New Roman"/>
                <a:sym typeface="Times New Roman"/>
              </a:rPr>
              <a:t>: Reject the null hypothesis. The average trip duration is significantly different for trips with and without the store and forward flag.</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2023-03-24T04:57:55Z</dcterms:created>
  <dc:creator>Manjunath Angadi</dc:creator>
</cp:coreProperties>
</file>