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00000"/>
              <a:buFont typeface="Times New Roman"/>
              <a:buNone/>
            </a:pPr>
            <a:r>
              <a:rPr b="1" lang="en-US">
                <a:solidFill>
                  <a:srgbClr val="FF0000"/>
                </a:solidFill>
                <a:latin typeface="Times New Roman"/>
                <a:ea typeface="Times New Roman"/>
                <a:cs typeface="Times New Roman"/>
                <a:sym typeface="Times New Roman"/>
              </a:rPr>
              <a:t>Capstone Project – II</a:t>
            </a:r>
            <a:br>
              <a:rPr b="1" lang="en-US">
                <a:solidFill>
                  <a:srgbClr val="FF0000"/>
                </a:solidFill>
                <a:latin typeface="Times New Roman"/>
                <a:ea typeface="Times New Roman"/>
                <a:cs typeface="Times New Roman"/>
                <a:sym typeface="Times New Roman"/>
              </a:rPr>
            </a:br>
            <a:r>
              <a:rPr b="1" lang="en-US">
                <a:solidFill>
                  <a:schemeClr val="dk2"/>
                </a:solidFill>
                <a:latin typeface="Times New Roman"/>
                <a:ea typeface="Times New Roman"/>
                <a:cs typeface="Times New Roman"/>
                <a:sym typeface="Times New Roman"/>
              </a:rPr>
              <a:t>NYC </a:t>
            </a:r>
            <a:r>
              <a:rPr b="1" lang="en-US">
                <a:solidFill>
                  <a:schemeClr val="dk2"/>
                </a:solidFill>
                <a:latin typeface="Times New Roman"/>
                <a:ea typeface="Times New Roman"/>
                <a:cs typeface="Times New Roman"/>
                <a:sym typeface="Times New Roman"/>
              </a:rPr>
              <a:t>TAXI</a:t>
            </a:r>
            <a:r>
              <a:rPr b="1" lang="en-US">
                <a:solidFill>
                  <a:schemeClr val="dk2"/>
                </a:solidFill>
                <a:latin typeface="Times New Roman"/>
                <a:ea typeface="Times New Roman"/>
                <a:cs typeface="Times New Roman"/>
                <a:sym typeface="Times New Roman"/>
              </a:rPr>
              <a:t> TRIP TIME PREDICTION</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b="1">
              <a:solidFill>
                <a:srgbClr val="FF0000"/>
              </a:solidFill>
            </a:endParaRPr>
          </a:p>
          <a:p>
            <a:pPr indent="0" lvl="0" marL="0" rtl="0" algn="ctr">
              <a:lnSpc>
                <a:spcPct val="90000"/>
              </a:lnSpc>
              <a:spcBef>
                <a:spcPts val="1000"/>
              </a:spcBef>
              <a:spcAft>
                <a:spcPts val="0"/>
              </a:spcAft>
              <a:buClr>
                <a:srgbClr val="FF0000"/>
              </a:buClr>
              <a:buSzPts val="2400"/>
              <a:buNone/>
            </a:pPr>
            <a:r>
              <a:rPr b="1" lang="en-US">
                <a:solidFill>
                  <a:srgbClr val="FF0000"/>
                </a:solidFill>
              </a:rPr>
              <a:t>By – Sanjay Angadi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1149"/>
              <a:buFont typeface="Times New Roman"/>
              <a:buNone/>
            </a:pPr>
            <a:br>
              <a:rPr b="1" lang="en-US" sz="4350">
                <a:solidFill>
                  <a:srgbClr val="FF0000"/>
                </a:solidFill>
                <a:latin typeface="Times New Roman"/>
                <a:ea typeface="Times New Roman"/>
                <a:cs typeface="Times New Roman"/>
                <a:sym typeface="Times New Roman"/>
              </a:rPr>
            </a:br>
            <a:r>
              <a:rPr b="1" lang="en-US" sz="4350">
                <a:solidFill>
                  <a:srgbClr val="FF0000"/>
                </a:solidFill>
                <a:highlight>
                  <a:srgbClr val="F7F7F7"/>
                </a:highlight>
                <a:latin typeface="Times New Roman"/>
                <a:ea typeface="Times New Roman"/>
                <a:cs typeface="Times New Roman"/>
                <a:sym typeface="Times New Roman"/>
              </a:rPr>
              <a:t>How does the average trip duration vary across different days of the week?</a:t>
            </a:r>
            <a:endParaRPr b="1" sz="435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43" name="Google Shape;143;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203200" lvl="0" marL="228600" rtl="0" algn="l">
              <a:lnSpc>
                <a:spcPct val="90000"/>
              </a:lnSpc>
              <a:spcBef>
                <a:spcPts val="0"/>
              </a:spcBef>
              <a:spcAft>
                <a:spcPts val="0"/>
              </a:spcAft>
              <a:buClr>
                <a:srgbClr val="212121"/>
              </a:buClr>
              <a:buSzPts val="2400"/>
              <a:buChar char="•"/>
            </a:pPr>
            <a:r>
              <a:rPr lang="en-US" sz="2400">
                <a:solidFill>
                  <a:srgbClr val="212121"/>
                </a:solidFill>
                <a:highlight>
                  <a:srgbClr val="FFFFFF"/>
                </a:highlight>
                <a:latin typeface="Roboto"/>
                <a:ea typeface="Roboto"/>
                <a:cs typeface="Roboto"/>
                <a:sym typeface="Roboto"/>
              </a:rPr>
              <a:t>From the chart, we can gain insights into the average trip duration based on the day of the week. By looking at the line plot, we can observe whether there are any noticeable patterns or trends in trip </a:t>
            </a:r>
            <a:r>
              <a:rPr b="1" lang="en-US" sz="2400">
                <a:solidFill>
                  <a:srgbClr val="212121"/>
                </a:solidFill>
                <a:highlight>
                  <a:srgbClr val="FFFFFF"/>
                </a:highlight>
                <a:latin typeface="Roboto"/>
                <a:ea typeface="Roboto"/>
                <a:cs typeface="Roboto"/>
                <a:sym typeface="Roboto"/>
              </a:rPr>
              <a:t>duration </a:t>
            </a:r>
            <a:r>
              <a:rPr lang="en-US" sz="2400">
                <a:solidFill>
                  <a:srgbClr val="212121"/>
                </a:solidFill>
                <a:highlight>
                  <a:srgbClr val="FFFFFF"/>
                </a:highlight>
                <a:latin typeface="Roboto"/>
                <a:ea typeface="Roboto"/>
                <a:cs typeface="Roboto"/>
                <a:sym typeface="Roboto"/>
              </a:rPr>
              <a:t>over the course of a </a:t>
            </a:r>
            <a:r>
              <a:rPr b="1" lang="en-US" sz="2400">
                <a:solidFill>
                  <a:srgbClr val="212121"/>
                </a:solidFill>
                <a:highlight>
                  <a:srgbClr val="FFFFFF"/>
                </a:highlight>
                <a:latin typeface="Roboto"/>
                <a:ea typeface="Roboto"/>
                <a:cs typeface="Roboto"/>
                <a:sym typeface="Roboto"/>
              </a:rPr>
              <a:t>week</a:t>
            </a:r>
            <a:r>
              <a:rPr lang="en-US" sz="2400">
                <a:solidFill>
                  <a:srgbClr val="212121"/>
                </a:solidFill>
                <a:highlight>
                  <a:srgbClr val="FFFFFF"/>
                </a:highlight>
                <a:latin typeface="Roboto"/>
                <a:ea typeface="Roboto"/>
                <a:cs typeface="Roboto"/>
                <a:sym typeface="Roboto"/>
              </a:rPr>
              <a:t>. For example, we can see if there are any days with consistently longer or shorter trip durations.</a:t>
            </a:r>
            <a:endParaRPr sz="2400"/>
          </a:p>
          <a:p>
            <a:pPr indent="-101600" lvl="0" marL="228600" rtl="0" algn="l">
              <a:lnSpc>
                <a:spcPct val="90000"/>
              </a:lnSpc>
              <a:spcBef>
                <a:spcPts val="1000"/>
              </a:spcBef>
              <a:spcAft>
                <a:spcPts val="0"/>
              </a:spcAft>
              <a:buClr>
                <a:schemeClr val="dk1"/>
              </a:buClr>
              <a:buSzPts val="2000"/>
              <a:buNone/>
            </a:pPr>
            <a:r>
              <a:t/>
            </a:r>
            <a:endParaRPr sz="2000">
              <a:solidFill>
                <a:srgbClr val="212121"/>
              </a:solidFill>
              <a:latin typeface="Times New Roman"/>
              <a:ea typeface="Times New Roman"/>
              <a:cs typeface="Times New Roman"/>
              <a:sym typeface="Times New Roman"/>
            </a:endParaRPr>
          </a:p>
          <a:p>
            <a:pPr indent="0" lvl="0" marL="228600" rtl="0" algn="l">
              <a:lnSpc>
                <a:spcPct val="90000"/>
              </a:lnSpc>
              <a:spcBef>
                <a:spcPts val="1000"/>
              </a:spcBef>
              <a:spcAft>
                <a:spcPts val="0"/>
              </a:spcAft>
              <a:buNone/>
            </a:pPr>
            <a:r>
              <a:t/>
            </a:r>
            <a:endParaRPr sz="2000">
              <a:latin typeface="Times New Roman"/>
              <a:ea typeface="Times New Roman"/>
              <a:cs typeface="Times New Roman"/>
              <a:sym typeface="Times New Roman"/>
            </a:endParaRPr>
          </a:p>
        </p:txBody>
      </p:sp>
      <p:pic>
        <p:nvPicPr>
          <p:cNvPr id="144" name="Google Shape;144;p22"/>
          <p:cNvPicPr preferRelativeResize="0"/>
          <p:nvPr/>
        </p:nvPicPr>
        <p:blipFill>
          <a:blip r:embed="rId3">
            <a:alphaModFix/>
          </a:blip>
          <a:stretch>
            <a:fillRect/>
          </a:stretch>
        </p:blipFill>
        <p:spPr>
          <a:xfrm>
            <a:off x="6172200" y="1843088"/>
            <a:ext cx="5553075" cy="433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610775" y="382600"/>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1149"/>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rgbClr val="FFFFFF"/>
                </a:highlight>
                <a:latin typeface="Times New Roman"/>
                <a:ea typeface="Times New Roman"/>
                <a:cs typeface="Times New Roman"/>
                <a:sym typeface="Times New Roman"/>
              </a:rPr>
              <a:t>Hypothetical Statement </a:t>
            </a:r>
            <a:endParaRPr b="1" sz="4350">
              <a:solidFill>
                <a:srgbClr val="FF0000"/>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50" name="Google Shape;150;p23"/>
          <p:cNvSpPr txBox="1"/>
          <p:nvPr>
            <p:ph idx="1" type="body"/>
          </p:nvPr>
        </p:nvSpPr>
        <p:spPr>
          <a:xfrm>
            <a:off x="838200" y="1825625"/>
            <a:ext cx="10376100" cy="42975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Clr>
                <a:srgbClr val="212121"/>
              </a:buClr>
              <a:buSzPts val="18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The average trip duration is significantly different for trips with a store and forward flag enabled compared to trips without the flag.</a:t>
            </a:r>
            <a:endParaRPr sz="18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solidFill>
                <a:srgbClr val="212121"/>
              </a:solidFill>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rgbClr val="212121"/>
              </a:buClr>
              <a:buSzPts val="1800"/>
              <a:buFont typeface="Times New Roman"/>
              <a:buChar char="•"/>
            </a:pPr>
            <a:r>
              <a:rPr b="1" lang="en-US" sz="1800">
                <a:solidFill>
                  <a:srgbClr val="212121"/>
                </a:solidFill>
                <a:highlight>
                  <a:srgbClr val="FFFFFF"/>
                </a:highlight>
                <a:latin typeface="Times New Roman"/>
                <a:ea typeface="Times New Roman"/>
                <a:cs typeface="Times New Roman"/>
                <a:sym typeface="Times New Roman"/>
              </a:rPr>
              <a:t>Conclusion</a:t>
            </a:r>
            <a:r>
              <a:rPr lang="en-US" sz="1800">
                <a:solidFill>
                  <a:srgbClr val="212121"/>
                </a:solidFill>
                <a:highlight>
                  <a:srgbClr val="FFFFFF"/>
                </a:highlight>
                <a:latin typeface="Times New Roman"/>
                <a:ea typeface="Times New Roman"/>
                <a:cs typeface="Times New Roman"/>
                <a:sym typeface="Times New Roman"/>
              </a:rPr>
              <a:t>: Reject the null hypothesis. The average trip duration is significantly different for trips with and without the store and forward flag.</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1149"/>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rgbClr val="FFFFFF"/>
                </a:highlight>
                <a:latin typeface="Times New Roman"/>
                <a:ea typeface="Times New Roman"/>
                <a:cs typeface="Times New Roman"/>
                <a:sym typeface="Times New Roman"/>
              </a:rPr>
              <a:t>ML Model Implementation</a:t>
            </a:r>
            <a:endParaRPr b="1" sz="4350">
              <a:solidFill>
                <a:srgbClr val="FF0000"/>
              </a:solidFill>
              <a:highlight>
                <a:srgbClr val="FFFFFF"/>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56" name="Google Shape;156;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rgbClr val="212121"/>
              </a:buClr>
              <a:buSzPts val="2400"/>
              <a:buFont typeface="Times New Roman"/>
              <a:buChar char="•"/>
            </a:pPr>
            <a:r>
              <a:rPr b="1" lang="en-US" sz="2400">
                <a:solidFill>
                  <a:srgbClr val="212121"/>
                </a:solidFill>
                <a:highlight>
                  <a:srgbClr val="FFFFFF"/>
                </a:highlight>
                <a:latin typeface="Times New Roman"/>
                <a:ea typeface="Times New Roman"/>
                <a:cs typeface="Times New Roman"/>
                <a:sym typeface="Times New Roman"/>
              </a:rPr>
              <a:t>Mean Squared Error</a:t>
            </a:r>
            <a:r>
              <a:rPr lang="en-US" sz="2400">
                <a:solidFill>
                  <a:srgbClr val="212121"/>
                </a:solidFill>
                <a:highlight>
                  <a:srgbClr val="FFFFFF"/>
                </a:highlight>
                <a:latin typeface="Times New Roman"/>
                <a:ea typeface="Times New Roman"/>
                <a:cs typeface="Times New Roman"/>
                <a:sym typeface="Times New Roman"/>
              </a:rPr>
              <a:t>: 10543697.702539902 </a:t>
            </a:r>
            <a:r>
              <a:rPr b="1" lang="en-US" sz="2400">
                <a:solidFill>
                  <a:srgbClr val="212121"/>
                </a:solidFill>
                <a:highlight>
                  <a:srgbClr val="FFFFFF"/>
                </a:highlight>
                <a:latin typeface="Times New Roman"/>
                <a:ea typeface="Times New Roman"/>
                <a:cs typeface="Times New Roman"/>
                <a:sym typeface="Times New Roman"/>
              </a:rPr>
              <a:t>Predicted Trip Duration:</a:t>
            </a:r>
            <a:r>
              <a:rPr lang="en-US" sz="2400">
                <a:solidFill>
                  <a:srgbClr val="212121"/>
                </a:solidFill>
                <a:highlight>
                  <a:srgbClr val="FFFFFF"/>
                </a:highlight>
                <a:latin typeface="Times New Roman"/>
                <a:ea typeface="Times New Roman"/>
                <a:cs typeface="Times New Roman"/>
                <a:sym typeface="Times New Roman"/>
              </a:rPr>
              <a:t> [948.36792576]</a:t>
            </a:r>
            <a:endParaRPr sz="24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b="0" i="0" sz="2000">
              <a:solidFill>
                <a:srgbClr val="21212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212121"/>
              </a:buClr>
              <a:buSzPts val="2000"/>
              <a:buChar char="•"/>
            </a:pPr>
            <a:r>
              <a:rPr lang="en-US" sz="2000">
                <a:solidFill>
                  <a:srgbClr val="212121"/>
                </a:solidFill>
                <a:latin typeface="Times New Roman"/>
                <a:ea typeface="Times New Roman"/>
                <a:cs typeface="Times New Roman"/>
                <a:sym typeface="Times New Roman"/>
              </a:rPr>
              <a:t>Here we can see the mean squared error based on this chart Mode1, Mode2 and Mode3</a:t>
            </a:r>
            <a:endParaRPr/>
          </a:p>
          <a:p>
            <a:pPr indent="-101600" lvl="0" marL="228600" rtl="0" algn="l">
              <a:lnSpc>
                <a:spcPct val="90000"/>
              </a:lnSpc>
              <a:spcBef>
                <a:spcPts val="1000"/>
              </a:spcBef>
              <a:spcAft>
                <a:spcPts val="0"/>
              </a:spcAft>
              <a:buClr>
                <a:schemeClr val="dk1"/>
              </a:buClr>
              <a:buSzPts val="2000"/>
              <a:buNone/>
            </a:pPr>
            <a:r>
              <a:t/>
            </a:r>
            <a:endParaRPr b="0" i="0" sz="2000">
              <a:solidFill>
                <a:srgbClr val="212121"/>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212121"/>
              </a:buClr>
              <a:buSzPts val="2000"/>
              <a:buChar char="•"/>
            </a:pPr>
            <a:r>
              <a:rPr b="0" i="0" lang="en-US" sz="2000">
                <a:solidFill>
                  <a:srgbClr val="212121"/>
                </a:solidFill>
                <a:latin typeface="Times New Roman"/>
                <a:ea typeface="Times New Roman"/>
                <a:cs typeface="Times New Roman"/>
                <a:sym typeface="Times New Roman"/>
              </a:rPr>
              <a:t>Listings with prices between</a:t>
            </a:r>
            <a:r>
              <a:rPr b="1" i="0" lang="en-US" sz="2000">
                <a:solidFill>
                  <a:srgbClr val="212121"/>
                </a:solidFill>
                <a:latin typeface="Times New Roman"/>
                <a:ea typeface="Times New Roman"/>
                <a:cs typeface="Times New Roman"/>
                <a:sym typeface="Times New Roman"/>
              </a:rPr>
              <a:t> 200-600 </a:t>
            </a:r>
            <a:r>
              <a:rPr b="0" i="0" lang="en-US" sz="2000">
                <a:solidFill>
                  <a:srgbClr val="212121"/>
                </a:solidFill>
                <a:latin typeface="Times New Roman"/>
                <a:ea typeface="Times New Roman"/>
                <a:cs typeface="Times New Roman"/>
                <a:sym typeface="Times New Roman"/>
              </a:rPr>
              <a:t>tend to have more reviews compared to listings with prices above </a:t>
            </a:r>
            <a:r>
              <a:rPr b="1" i="0" lang="en-US" sz="2000">
                <a:solidFill>
                  <a:srgbClr val="212121"/>
                </a:solidFill>
                <a:latin typeface="Times New Roman"/>
                <a:ea typeface="Times New Roman"/>
                <a:cs typeface="Times New Roman"/>
                <a:sym typeface="Times New Roman"/>
              </a:rPr>
              <a:t>600</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57" name="Google Shape;157;p24"/>
          <p:cNvPicPr preferRelativeResize="0"/>
          <p:nvPr/>
        </p:nvPicPr>
        <p:blipFill>
          <a:blip r:embed="rId3">
            <a:alphaModFix/>
          </a:blip>
          <a:stretch>
            <a:fillRect/>
          </a:stretch>
        </p:blipFill>
        <p:spPr>
          <a:xfrm>
            <a:off x="6172200" y="1843088"/>
            <a:ext cx="5867400" cy="46446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Conclusion</a:t>
            </a:r>
            <a:endParaRPr/>
          </a:p>
        </p:txBody>
      </p:sp>
      <p:sp>
        <p:nvSpPr>
          <p:cNvPr id="163" name="Google Shape;16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218281" lvl="0" marL="228600" rtl="0" algn="l">
              <a:lnSpc>
                <a:spcPct val="150000"/>
              </a:lnSpc>
              <a:spcBef>
                <a:spcPts val="0"/>
              </a:spcBef>
              <a:spcAft>
                <a:spcPts val="0"/>
              </a:spcAft>
              <a:buClr>
                <a:srgbClr val="212121"/>
              </a:buClr>
              <a:buSzPct val="100000"/>
              <a:buFont typeface="Times New Roman"/>
              <a:buChar char="⮚"/>
            </a:pPr>
            <a:r>
              <a:rPr lang="en-US" sz="7350">
                <a:solidFill>
                  <a:srgbClr val="212121"/>
                </a:solidFill>
                <a:highlight>
                  <a:srgbClr val="FFFFFF"/>
                </a:highlight>
                <a:latin typeface="Times New Roman"/>
                <a:ea typeface="Times New Roman"/>
                <a:cs typeface="Times New Roman"/>
                <a:sym typeface="Times New Roman"/>
              </a:rPr>
              <a:t>The data is split into training and testing sets using an </a:t>
            </a:r>
            <a:r>
              <a:rPr b="1" lang="en-US" sz="7350">
                <a:solidFill>
                  <a:srgbClr val="212121"/>
                </a:solidFill>
                <a:highlight>
                  <a:srgbClr val="FFFFFF"/>
                </a:highlight>
                <a:latin typeface="Times New Roman"/>
                <a:ea typeface="Times New Roman"/>
                <a:cs typeface="Times New Roman"/>
                <a:sym typeface="Times New Roman"/>
              </a:rPr>
              <a:t>80:20 ratio.</a:t>
            </a:r>
            <a:r>
              <a:rPr lang="en-US" sz="7350">
                <a:solidFill>
                  <a:srgbClr val="212121"/>
                </a:solidFill>
                <a:highlight>
                  <a:srgbClr val="FFFFFF"/>
                </a:highlight>
                <a:latin typeface="Times New Roman"/>
                <a:ea typeface="Times New Roman"/>
                <a:cs typeface="Times New Roman"/>
                <a:sym typeface="Times New Roman"/>
              </a:rPr>
              <a:t> 80% of the data is allocated for training the model, and</a:t>
            </a:r>
            <a:r>
              <a:rPr b="1" lang="en-US" sz="7350">
                <a:solidFill>
                  <a:srgbClr val="212121"/>
                </a:solidFill>
                <a:highlight>
                  <a:srgbClr val="FFFFFF"/>
                </a:highlight>
                <a:latin typeface="Times New Roman"/>
                <a:ea typeface="Times New Roman"/>
                <a:cs typeface="Times New Roman"/>
                <a:sym typeface="Times New Roman"/>
              </a:rPr>
              <a:t> 20% </a:t>
            </a:r>
            <a:r>
              <a:rPr lang="en-US" sz="7350">
                <a:solidFill>
                  <a:srgbClr val="212121"/>
                </a:solidFill>
                <a:highlight>
                  <a:srgbClr val="FFFFFF"/>
                </a:highlight>
                <a:latin typeface="Times New Roman"/>
                <a:ea typeface="Times New Roman"/>
                <a:cs typeface="Times New Roman"/>
                <a:sym typeface="Times New Roman"/>
              </a:rPr>
              <a:t>is reserved for evaluating the model's performance. Model Training and Evaluation:</a:t>
            </a:r>
            <a:endParaRPr sz="7350">
              <a:latin typeface="Times New Roman"/>
              <a:ea typeface="Times New Roman"/>
              <a:cs typeface="Times New Roman"/>
              <a:sym typeface="Times New Roman"/>
            </a:endParaRPr>
          </a:p>
          <a:p>
            <a:pPr indent="-218281" lvl="0" marL="228600" rtl="0" algn="l">
              <a:lnSpc>
                <a:spcPct val="150000"/>
              </a:lnSpc>
              <a:spcBef>
                <a:spcPts val="1000"/>
              </a:spcBef>
              <a:spcAft>
                <a:spcPts val="0"/>
              </a:spcAft>
              <a:buClr>
                <a:schemeClr val="dk1"/>
              </a:buClr>
              <a:buSzPct val="100000"/>
              <a:buFont typeface="Times New Roman"/>
              <a:buChar char="⮚"/>
            </a:pPr>
            <a:r>
              <a:rPr lang="en-US" sz="7350">
                <a:solidFill>
                  <a:srgbClr val="212121"/>
                </a:solidFill>
                <a:highlight>
                  <a:srgbClr val="FFFFFF"/>
                </a:highlight>
                <a:latin typeface="Times New Roman"/>
                <a:ea typeface="Times New Roman"/>
                <a:cs typeface="Times New Roman"/>
                <a:sym typeface="Times New Roman"/>
              </a:rPr>
              <a:t>The code includes data preparation steps such as selecting relevant </a:t>
            </a:r>
            <a:r>
              <a:rPr b="1" lang="en-US" sz="7350">
                <a:solidFill>
                  <a:srgbClr val="212121"/>
                </a:solidFill>
                <a:highlight>
                  <a:srgbClr val="FFFFFF"/>
                </a:highlight>
                <a:latin typeface="Times New Roman"/>
                <a:ea typeface="Times New Roman"/>
                <a:cs typeface="Times New Roman"/>
                <a:sym typeface="Times New Roman"/>
              </a:rPr>
              <a:t>features</a:t>
            </a:r>
            <a:r>
              <a:rPr lang="en-US" sz="7350">
                <a:solidFill>
                  <a:srgbClr val="212121"/>
                </a:solidFill>
                <a:highlight>
                  <a:srgbClr val="FFFFFF"/>
                </a:highlight>
                <a:latin typeface="Times New Roman"/>
                <a:ea typeface="Times New Roman"/>
                <a:cs typeface="Times New Roman"/>
                <a:sym typeface="Times New Roman"/>
              </a:rPr>
              <a:t>, </a:t>
            </a:r>
            <a:r>
              <a:rPr b="1" lang="en-US" sz="7350">
                <a:solidFill>
                  <a:srgbClr val="212121"/>
                </a:solidFill>
                <a:highlight>
                  <a:srgbClr val="FFFFFF"/>
                </a:highlight>
                <a:latin typeface="Times New Roman"/>
                <a:ea typeface="Times New Roman"/>
                <a:cs typeface="Times New Roman"/>
                <a:sym typeface="Times New Roman"/>
              </a:rPr>
              <a:t>handling missing values</a:t>
            </a:r>
            <a:r>
              <a:rPr lang="en-US" sz="7350">
                <a:solidFill>
                  <a:srgbClr val="212121"/>
                </a:solidFill>
                <a:highlight>
                  <a:srgbClr val="FFFFFF"/>
                </a:highlight>
                <a:latin typeface="Times New Roman"/>
                <a:ea typeface="Times New Roman"/>
                <a:cs typeface="Times New Roman"/>
                <a:sym typeface="Times New Roman"/>
              </a:rPr>
              <a:t>, and encoding </a:t>
            </a:r>
            <a:r>
              <a:rPr b="1" lang="en-US" sz="7350">
                <a:solidFill>
                  <a:srgbClr val="212121"/>
                </a:solidFill>
                <a:highlight>
                  <a:srgbClr val="FFFFFF"/>
                </a:highlight>
                <a:latin typeface="Times New Roman"/>
                <a:ea typeface="Times New Roman"/>
                <a:cs typeface="Times New Roman"/>
                <a:sym typeface="Times New Roman"/>
              </a:rPr>
              <a:t>categorical </a:t>
            </a:r>
            <a:r>
              <a:rPr lang="en-US" sz="7350">
                <a:solidFill>
                  <a:srgbClr val="212121"/>
                </a:solidFill>
                <a:highlight>
                  <a:srgbClr val="FFFFFF"/>
                </a:highlight>
                <a:latin typeface="Times New Roman"/>
                <a:ea typeface="Times New Roman"/>
                <a:cs typeface="Times New Roman"/>
                <a:sym typeface="Times New Roman"/>
              </a:rPr>
              <a:t>columns.</a:t>
            </a:r>
            <a:endParaRPr sz="7350">
              <a:latin typeface="Times New Roman"/>
              <a:ea typeface="Times New Roman"/>
              <a:cs typeface="Times New Roman"/>
              <a:sym typeface="Times New Roman"/>
            </a:endParaRPr>
          </a:p>
          <a:p>
            <a:pPr indent="-218281" lvl="0" marL="228600" rtl="0" algn="l">
              <a:lnSpc>
                <a:spcPct val="150000"/>
              </a:lnSpc>
              <a:spcBef>
                <a:spcPts val="1000"/>
              </a:spcBef>
              <a:spcAft>
                <a:spcPts val="0"/>
              </a:spcAft>
              <a:buClr>
                <a:srgbClr val="212121"/>
              </a:buClr>
              <a:buSzPct val="100000"/>
              <a:buFont typeface="Times New Roman"/>
              <a:buChar char="⮚"/>
            </a:pPr>
            <a:r>
              <a:rPr lang="en-US" sz="7350">
                <a:solidFill>
                  <a:srgbClr val="212121"/>
                </a:solidFill>
                <a:highlight>
                  <a:srgbClr val="FFFFFF"/>
                </a:highlight>
                <a:latin typeface="Times New Roman"/>
                <a:ea typeface="Times New Roman"/>
                <a:cs typeface="Times New Roman"/>
                <a:sym typeface="Times New Roman"/>
              </a:rPr>
              <a:t>The code trains a Linear Regression model on the training data using the selected features</a:t>
            </a:r>
            <a:endParaRPr sz="7350">
              <a:latin typeface="Times New Roman"/>
              <a:ea typeface="Times New Roman"/>
              <a:cs typeface="Times New Roman"/>
              <a:sym typeface="Times New Roman"/>
            </a:endParaRPr>
          </a:p>
          <a:p>
            <a:pPr indent="-218281" lvl="0" marL="228600" rtl="0" algn="l">
              <a:lnSpc>
                <a:spcPct val="150000"/>
              </a:lnSpc>
              <a:spcBef>
                <a:spcPts val="1000"/>
              </a:spcBef>
              <a:spcAft>
                <a:spcPts val="0"/>
              </a:spcAft>
              <a:buClr>
                <a:srgbClr val="212121"/>
              </a:buClr>
              <a:buSzPct val="100000"/>
              <a:buFont typeface="Noto Sans Symbols"/>
              <a:buChar char="⮚"/>
            </a:pPr>
            <a:r>
              <a:rPr b="1" lang="en-US" sz="7350">
                <a:solidFill>
                  <a:srgbClr val="212121"/>
                </a:solidFill>
                <a:highlight>
                  <a:srgbClr val="FFFFFF"/>
                </a:highlight>
                <a:latin typeface="Times New Roman"/>
                <a:ea typeface="Times New Roman"/>
                <a:cs typeface="Times New Roman"/>
                <a:sym typeface="Times New Roman"/>
              </a:rPr>
              <a:t>GridSearchCV </a:t>
            </a:r>
            <a:r>
              <a:rPr lang="en-US" sz="7350">
                <a:solidFill>
                  <a:srgbClr val="212121"/>
                </a:solidFill>
                <a:highlight>
                  <a:srgbClr val="FFFFFF"/>
                </a:highlight>
                <a:latin typeface="Times New Roman"/>
                <a:ea typeface="Times New Roman"/>
                <a:cs typeface="Times New Roman"/>
                <a:sym typeface="Times New Roman"/>
              </a:rPr>
              <a:t>is utilized to optimize the hyperparameters of the model by systematically searching the hyperparameter space</a:t>
            </a:r>
            <a:endParaRPr sz="7350">
              <a:latin typeface="Times New Roman"/>
              <a:ea typeface="Times New Roman"/>
              <a:cs typeface="Times New Roman"/>
              <a:sym typeface="Times New Roman"/>
            </a:endParaRPr>
          </a:p>
          <a:p>
            <a:pPr indent="-215900" lvl="0" marL="228600" rtl="0" algn="l">
              <a:lnSpc>
                <a:spcPct val="150000"/>
              </a:lnSpc>
              <a:spcBef>
                <a:spcPts val="1000"/>
              </a:spcBef>
              <a:spcAft>
                <a:spcPts val="0"/>
              </a:spcAft>
              <a:buClr>
                <a:srgbClr val="212121"/>
              </a:buClr>
              <a:buSzPct val="100000"/>
              <a:buFont typeface="Noto Sans Symbols"/>
              <a:buChar char="⮚"/>
            </a:pPr>
            <a:r>
              <a:rPr lang="en-US" sz="7200">
                <a:solidFill>
                  <a:srgbClr val="212121"/>
                </a:solidFill>
                <a:highlight>
                  <a:srgbClr val="FFFFFF"/>
                </a:highlight>
                <a:latin typeface="Roboto"/>
                <a:ea typeface="Roboto"/>
                <a:cs typeface="Roboto"/>
                <a:sym typeface="Roboto"/>
              </a:rPr>
              <a:t>By splitting the data into training and testing sets, the model's performance is assessed on unseen data, and hyperparameter optimization is performed to improve the model's predictive accuracy.</a:t>
            </a:r>
            <a:endParaRPr i="0" sz="72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b="0" i="0"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i="0"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Font typeface="Noto Sans Symbols"/>
              <a:buNone/>
            </a:pPr>
            <a:r>
              <a:t/>
            </a:r>
            <a:endParaRPr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None/>
            </a:pPr>
            <a:r>
              <a:t/>
            </a:r>
            <a:endParaRPr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idx="1" type="body"/>
          </p:nvPr>
        </p:nvSpPr>
        <p:spPr>
          <a:xfrm>
            <a:off x="618978" y="689317"/>
            <a:ext cx="10734822" cy="548764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FF0000"/>
              </a:buClr>
              <a:buSzPts val="4400"/>
              <a:buNone/>
            </a:pPr>
            <a:r>
              <a:rPr b="1" lang="en-US" sz="4400">
                <a:solidFill>
                  <a:srgbClr val="FF0000"/>
                </a:solidFill>
                <a:latin typeface="Times New Roman"/>
                <a:ea typeface="Times New Roman"/>
                <a:cs typeface="Times New Roman"/>
                <a:sym typeface="Times New Roman"/>
              </a:rPr>
              <a:t>Content :</a:t>
            </a:r>
            <a:endParaRPr/>
          </a:p>
          <a:p>
            <a:pPr indent="0" lvl="0" marL="0" rtl="0" algn="l">
              <a:lnSpc>
                <a:spcPct val="90000"/>
              </a:lnSpc>
              <a:spcBef>
                <a:spcPts val="1000"/>
              </a:spcBef>
              <a:spcAft>
                <a:spcPts val="0"/>
              </a:spcAft>
              <a:buClr>
                <a:schemeClr val="dk1"/>
              </a:buClr>
              <a:buSzPts val="4400"/>
              <a:buNone/>
            </a:pPr>
            <a:r>
              <a:t/>
            </a:r>
            <a:endParaRPr b="1" sz="4400">
              <a:solidFill>
                <a:srgbClr val="FF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About NYC TAXI</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Problem Statement</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Data Summary</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Preparing Dataset</a:t>
            </a:r>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Exploring Dataset</a:t>
            </a:r>
            <a:endParaRPr b="1" sz="3600">
              <a:latin typeface="Times New Roman"/>
              <a:ea typeface="Times New Roman"/>
              <a:cs typeface="Times New Roman"/>
              <a:sym typeface="Times New Roman"/>
            </a:endParaRPr>
          </a:p>
          <a:p>
            <a:pPr indent="-228600" lvl="0" marL="228600" rtl="0" algn="l">
              <a:lnSpc>
                <a:spcPct val="90000"/>
              </a:lnSpc>
              <a:spcBef>
                <a:spcPts val="1000"/>
              </a:spcBef>
              <a:spcAft>
                <a:spcPts val="0"/>
              </a:spcAft>
              <a:buSzPts val="3600"/>
              <a:buFont typeface="Times New Roman"/>
              <a:buChar char="▪"/>
            </a:pPr>
            <a:r>
              <a:rPr b="1" lang="en-US" sz="3600">
                <a:latin typeface="Times New Roman"/>
                <a:ea typeface="Times New Roman"/>
                <a:cs typeface="Times New Roman"/>
                <a:sym typeface="Times New Roman"/>
              </a:rPr>
              <a:t>Implimantation of ML</a:t>
            </a:r>
            <a:endParaRPr b="1" sz="36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3600"/>
              <a:buFont typeface="Noto Sans Symbols"/>
              <a:buChar char="▪"/>
            </a:pPr>
            <a:r>
              <a:rPr b="1" lang="en-US" sz="3600">
                <a:latin typeface="Times New Roman"/>
                <a:ea typeface="Times New Roman"/>
                <a:cs typeface="Times New Roman"/>
                <a:sym typeface="Times New Roman"/>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About NYC TAXI TIME PREDICTION</a:t>
            </a:r>
            <a:r>
              <a:rPr b="1" lang="en-US">
                <a:solidFill>
                  <a:srgbClr val="FF0000"/>
                </a:solidFill>
                <a:latin typeface="Times New Roman"/>
                <a:ea typeface="Times New Roman"/>
                <a:cs typeface="Times New Roman"/>
                <a:sym typeface="Times New Roman"/>
              </a:rPr>
              <a:t>?</a:t>
            </a:r>
            <a:endParaRPr/>
          </a:p>
        </p:txBody>
      </p:sp>
      <p:sp>
        <p:nvSpPr>
          <p:cNvPr id="96" name="Google Shape;9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41300" lvl="0" marL="228600" rtl="0" algn="l">
              <a:lnSpc>
                <a:spcPct val="115000"/>
              </a:lnSpc>
              <a:spcBef>
                <a:spcPts val="1500"/>
              </a:spcBef>
              <a:spcAft>
                <a:spcPts val="0"/>
              </a:spcAft>
              <a:buSzPts val="2000"/>
              <a:buFont typeface="Times New Roman"/>
              <a:buChar char="•"/>
            </a:pPr>
            <a:r>
              <a:rPr lang="en-US" sz="2000">
                <a:highlight>
                  <a:schemeClr val="lt1"/>
                </a:highlight>
                <a:latin typeface="Times New Roman"/>
                <a:ea typeface="Times New Roman"/>
                <a:cs typeface="Times New Roman"/>
                <a:sym typeface="Times New Roman"/>
              </a:rPr>
              <a:t>NYC is known for its bustling taxi industry, with millions of rides occurring daily.</a:t>
            </a:r>
            <a:endParaRPr sz="2000">
              <a:highlight>
                <a:schemeClr val="lt1"/>
              </a:highlight>
              <a:latin typeface="Times New Roman"/>
              <a:ea typeface="Times New Roman"/>
              <a:cs typeface="Times New Roman"/>
              <a:sym typeface="Times New Roman"/>
            </a:endParaRPr>
          </a:p>
          <a:p>
            <a:pPr indent="-241300" lvl="0" marL="228600" rtl="0" algn="l">
              <a:lnSpc>
                <a:spcPct val="115000"/>
              </a:lnSpc>
              <a:spcBef>
                <a:spcPts val="0"/>
              </a:spcBef>
              <a:spcAft>
                <a:spcPts val="0"/>
              </a:spcAft>
              <a:buSzPts val="2000"/>
              <a:buFont typeface="Times New Roman"/>
              <a:buChar char="•"/>
            </a:pPr>
            <a:r>
              <a:rPr lang="en-US" sz="2000">
                <a:highlight>
                  <a:schemeClr val="lt1"/>
                </a:highlight>
                <a:latin typeface="Times New Roman"/>
                <a:ea typeface="Times New Roman"/>
                <a:cs typeface="Times New Roman"/>
                <a:sym typeface="Times New Roman"/>
              </a:rPr>
              <a:t>Predicting taxi travel times accurately is crucial for optimizing routes and improving customer experience.</a:t>
            </a:r>
            <a:endParaRPr sz="2000">
              <a:highlight>
                <a:schemeClr val="lt1"/>
              </a:highlight>
              <a:latin typeface="Times New Roman"/>
              <a:ea typeface="Times New Roman"/>
              <a:cs typeface="Times New Roman"/>
              <a:sym typeface="Times New Roman"/>
            </a:endParaRPr>
          </a:p>
          <a:p>
            <a:pPr indent="-241300" lvl="0" marL="228600" rtl="0" algn="l">
              <a:lnSpc>
                <a:spcPct val="115000"/>
              </a:lnSpc>
              <a:spcBef>
                <a:spcPts val="0"/>
              </a:spcBef>
              <a:spcAft>
                <a:spcPts val="0"/>
              </a:spcAft>
              <a:buSzPts val="2000"/>
              <a:buFont typeface="Times New Roman"/>
              <a:buChar char="•"/>
            </a:pPr>
            <a:r>
              <a:rPr lang="en-US" sz="2000">
                <a:highlight>
                  <a:schemeClr val="lt1"/>
                </a:highlight>
                <a:latin typeface="Times New Roman"/>
                <a:ea typeface="Times New Roman"/>
                <a:cs typeface="Times New Roman"/>
                <a:sym typeface="Times New Roman"/>
              </a:rPr>
              <a:t>Machine learning models can leverage historical data to predict future travel times, aiding in efficient ride planning and resource allocation.</a:t>
            </a:r>
            <a:endParaRPr sz="2000">
              <a:highlight>
                <a:schemeClr val="lt1"/>
              </a:highlight>
              <a:latin typeface="Times New Roman"/>
              <a:ea typeface="Times New Roman"/>
              <a:cs typeface="Times New Roman"/>
              <a:sym typeface="Times New Roman"/>
            </a:endParaRPr>
          </a:p>
          <a:p>
            <a:pPr indent="0" lvl="0" marL="228600" rtl="0" algn="l">
              <a:lnSpc>
                <a:spcPct val="100000"/>
              </a:lnSpc>
              <a:spcBef>
                <a:spcPts val="15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Problem Statement</a:t>
            </a:r>
            <a:endParaRPr/>
          </a:p>
        </p:txBody>
      </p:sp>
      <p:sp>
        <p:nvSpPr>
          <p:cNvPr id="102" name="Google Shape;10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03200" lvl="0" marL="228600" rtl="0" algn="l">
              <a:lnSpc>
                <a:spcPct val="100000"/>
              </a:lnSpc>
              <a:spcBef>
                <a:spcPts val="1000"/>
              </a:spcBef>
              <a:spcAft>
                <a:spcPts val="0"/>
              </a:spcAft>
              <a:buClr>
                <a:schemeClr val="dk1"/>
              </a:buClr>
              <a:buSzPts val="2400"/>
              <a:buFont typeface="Times New Roman"/>
              <a:buChar char="⮚"/>
            </a:pPr>
            <a:r>
              <a:rPr lang="en-US" sz="2400">
                <a:solidFill>
                  <a:srgbClr val="212121"/>
                </a:solidFill>
                <a:highlight>
                  <a:srgbClr val="FFFFFF"/>
                </a:highlight>
                <a:latin typeface="Times New Roman"/>
                <a:ea typeface="Times New Roman"/>
                <a:cs typeface="Times New Roman"/>
                <a:sym typeface="Times New Roman"/>
              </a:rPr>
              <a:t>The goal of this project is to develop a predictive model that accurately estimates the total ride duration for taxi trips in New York City. The primary dataset used for this task is the one released by the NYC Taxi and Limousine Commission, which includes essential information such as pick-up time, geographic coordinates, number of passengers, and several other variables.</a:t>
            </a:r>
            <a:endParaRPr sz="2400">
              <a:latin typeface="Times New Roman"/>
              <a:ea typeface="Times New Roman"/>
              <a:cs typeface="Times New Roman"/>
              <a:sym typeface="Times New Roman"/>
            </a:endParaRPr>
          </a:p>
          <a:p>
            <a:pPr indent="-203200" lvl="0" marL="228600" rtl="0" algn="l">
              <a:lnSpc>
                <a:spcPct val="100000"/>
              </a:lnSpc>
              <a:spcBef>
                <a:spcPts val="1000"/>
              </a:spcBef>
              <a:spcAft>
                <a:spcPts val="0"/>
              </a:spcAft>
              <a:buClr>
                <a:schemeClr val="dk1"/>
              </a:buClr>
              <a:buSzPts val="2400"/>
              <a:buFont typeface="Times New Roman"/>
              <a:buChar char="⮚"/>
            </a:pPr>
            <a:r>
              <a:rPr lang="en-US" sz="2400">
                <a:solidFill>
                  <a:srgbClr val="212121"/>
                </a:solidFill>
                <a:highlight>
                  <a:srgbClr val="FFFFFF"/>
                </a:highlight>
                <a:latin typeface="Times New Roman"/>
                <a:ea typeface="Times New Roman"/>
                <a:cs typeface="Times New Roman"/>
                <a:sym typeface="Times New Roman"/>
              </a:rPr>
              <a:t>The challenge lies in leveraging the available data to create a reliable model capable of estimating the time it takes for a taxi trip to reach its destination. This prediction will assist both passengers and taxi service providers in improving their travel planning, enhancing efficiency, and reducing uncertainty.</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4400"/>
              <a:buFont typeface="Times New Roman"/>
              <a:buNone/>
            </a:pPr>
            <a:r>
              <a:rPr b="1" lang="en-US">
                <a:solidFill>
                  <a:srgbClr val="FF0000"/>
                </a:solidFill>
                <a:latin typeface="Times New Roman"/>
                <a:ea typeface="Times New Roman"/>
                <a:cs typeface="Times New Roman"/>
                <a:sym typeface="Times New Roman"/>
              </a:rPr>
              <a:t>Data Summary</a:t>
            </a:r>
            <a:endParaRPr/>
          </a:p>
        </p:txBody>
      </p:sp>
      <p:sp>
        <p:nvSpPr>
          <p:cNvPr id="108" name="Google Shape;108;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Shape: Columns = 11, Rows = </a:t>
            </a:r>
            <a:r>
              <a:rPr lang="en-US" sz="2000">
                <a:solidFill>
                  <a:srgbClr val="212121"/>
                </a:solidFill>
                <a:highlight>
                  <a:srgbClr val="FFFFFF"/>
                </a:highlight>
                <a:latin typeface="Times New Roman"/>
                <a:ea typeface="Times New Roman"/>
                <a:cs typeface="Times New Roman"/>
                <a:sym typeface="Times New Roman"/>
              </a:rPr>
              <a:t>1458644</a:t>
            </a:r>
            <a:endParaRPr sz="2000">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Id                                                           </a:t>
            </a:r>
            <a:r>
              <a:rPr b="0" i="0" lang="en-US" sz="2000">
                <a:solidFill>
                  <a:srgbClr val="212121"/>
                </a:solidFill>
                <a:latin typeface="Times New Roman"/>
                <a:ea typeface="Times New Roman"/>
                <a:cs typeface="Times New Roman"/>
                <a:sym typeface="Times New Roman"/>
              </a:rPr>
              <a:t>int64 </a:t>
            </a:r>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vendor_id</a:t>
            </a:r>
            <a:r>
              <a:rPr lang="en-US" sz="2000">
                <a:solidFill>
                  <a:srgbClr val="212121"/>
                </a:solidFill>
                <a:latin typeface="Times New Roman"/>
                <a:ea typeface="Times New Roman"/>
                <a:cs typeface="Times New Roman"/>
                <a:sym typeface="Times New Roman"/>
              </a:rPr>
              <a:t>                                            </a:t>
            </a:r>
            <a:r>
              <a:rPr b="0" i="0" lang="en-US" sz="2000">
                <a:solidFill>
                  <a:srgbClr val="212121"/>
                </a:solidFill>
                <a:latin typeface="Times New Roman"/>
                <a:ea typeface="Times New Roman"/>
                <a:cs typeface="Times New Roman"/>
                <a:sym typeface="Times New Roman"/>
              </a:rPr>
              <a:t>object                                                      </a:t>
            </a:r>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pickup_datetime</a:t>
            </a:r>
            <a:r>
              <a:rPr b="0" i="0" lang="en-US" sz="2000">
                <a:solidFill>
                  <a:srgbClr val="212121"/>
                </a:solidFill>
                <a:latin typeface="Times New Roman"/>
                <a:ea typeface="Times New Roman"/>
                <a:cs typeface="Times New Roman"/>
                <a:sym typeface="Times New Roman"/>
              </a:rPr>
              <a:t>                 		     int64</a:t>
            </a:r>
            <a:endParaRPr sz="2000">
              <a:solidFill>
                <a:srgbClr val="212121"/>
              </a:solidFill>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dropoff_datetime</a:t>
            </a:r>
            <a:r>
              <a:rPr b="0" i="0" lang="en-US" sz="2000">
                <a:solidFill>
                  <a:srgbClr val="212121"/>
                </a:solidFill>
                <a:latin typeface="Times New Roman"/>
                <a:ea typeface="Times New Roman"/>
                <a:cs typeface="Times New Roman"/>
                <a:sym typeface="Times New Roman"/>
              </a:rPr>
              <a:t>                                 object </a:t>
            </a:r>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passenger_count</a:t>
            </a:r>
            <a:r>
              <a:rPr b="0"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a:t>
            </a:r>
            <a:r>
              <a:rPr b="0" i="0" lang="en-US" sz="2000">
                <a:solidFill>
                  <a:srgbClr val="212121"/>
                </a:solidFill>
                <a:latin typeface="Times New Roman"/>
                <a:ea typeface="Times New Roman"/>
                <a:cs typeface="Times New Roman"/>
                <a:sym typeface="Times New Roman"/>
              </a:rPr>
              <a:t>object </a:t>
            </a:r>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pickup_longitude</a:t>
            </a:r>
            <a:r>
              <a:rPr lang="en-US" sz="2000">
                <a:solidFill>
                  <a:srgbClr val="212121"/>
                </a:solidFill>
                <a:latin typeface="Times New Roman"/>
                <a:ea typeface="Times New Roman"/>
                <a:cs typeface="Times New Roman"/>
                <a:sym typeface="Times New Roman"/>
              </a:rPr>
              <a:t>                                </a:t>
            </a:r>
            <a:r>
              <a:rPr b="0" i="0" lang="en-US" sz="2000">
                <a:solidFill>
                  <a:srgbClr val="212121"/>
                </a:solidFill>
                <a:latin typeface="Times New Roman"/>
                <a:ea typeface="Times New Roman"/>
                <a:cs typeface="Times New Roman"/>
                <a:sym typeface="Times New Roman"/>
              </a:rPr>
              <a:t>object </a:t>
            </a:r>
            <a:endParaRPr sz="2000">
              <a:solidFill>
                <a:srgbClr val="212121"/>
              </a:solidFill>
              <a:latin typeface="Times New Roman"/>
              <a:ea typeface="Times New Roman"/>
              <a:cs typeface="Times New Roman"/>
              <a:sym typeface="Times New Roman"/>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pickup_latitude</a:t>
            </a:r>
            <a:r>
              <a:rPr b="0" i="0" lang="en-US" sz="2000">
                <a:solidFill>
                  <a:srgbClr val="212121"/>
                </a:solidFill>
                <a:latin typeface="Times New Roman"/>
                <a:ea typeface="Times New Roman"/>
                <a:cs typeface="Times New Roman"/>
                <a:sym typeface="Times New Roman"/>
              </a:rPr>
              <a:t>                                  float64 </a:t>
            </a:r>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dropoff_longitude</a:t>
            </a:r>
            <a:r>
              <a:rPr b="0"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a:t>
            </a:r>
            <a:r>
              <a:rPr b="0" i="0" lang="en-US" sz="2000">
                <a:solidFill>
                  <a:srgbClr val="212121"/>
                </a:solidFill>
                <a:latin typeface="Times New Roman"/>
                <a:ea typeface="Times New Roman"/>
                <a:cs typeface="Times New Roman"/>
                <a:sym typeface="Times New Roman"/>
              </a:rPr>
              <a:t>float64 </a:t>
            </a:r>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dropoff_latitiude</a:t>
            </a:r>
            <a:r>
              <a:rPr b="0"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a:t>
            </a:r>
            <a:r>
              <a:rPr b="0" i="0" lang="en-US" sz="2000">
                <a:solidFill>
                  <a:srgbClr val="212121"/>
                </a:solidFill>
                <a:latin typeface="Times New Roman"/>
                <a:ea typeface="Times New Roman"/>
                <a:cs typeface="Times New Roman"/>
                <a:sym typeface="Times New Roman"/>
              </a:rPr>
              <a:t>object </a:t>
            </a:r>
            <a:endParaRPr/>
          </a:p>
          <a:p>
            <a:pPr indent="-514350" lvl="0" marL="514350" rtl="0" algn="l">
              <a:lnSpc>
                <a:spcPct val="90000"/>
              </a:lnSpc>
              <a:spcBef>
                <a:spcPts val="1000"/>
              </a:spcBef>
              <a:spcAft>
                <a:spcPts val="0"/>
              </a:spcAft>
              <a:buClr>
                <a:srgbClr val="212121"/>
              </a:buClr>
              <a:buSzPts val="2000"/>
              <a:buAutoNum type="arabicParenR"/>
            </a:pPr>
            <a:r>
              <a:rPr lang="en-US" sz="2000">
                <a:solidFill>
                  <a:srgbClr val="212121"/>
                </a:solidFill>
                <a:latin typeface="Times New Roman"/>
                <a:ea typeface="Times New Roman"/>
                <a:cs typeface="Times New Roman"/>
                <a:sym typeface="Times New Roman"/>
              </a:rPr>
              <a:t>store_and_fwd_flag</a:t>
            </a:r>
            <a:r>
              <a:rPr b="0" i="0" lang="en-US" sz="2000">
                <a:solidFill>
                  <a:srgbClr val="212121"/>
                </a:solidFill>
                <a:latin typeface="Times New Roman"/>
                <a:ea typeface="Times New Roman"/>
                <a:cs typeface="Times New Roman"/>
                <a:sym typeface="Times New Roman"/>
              </a:rPr>
              <a:t>                             </a:t>
            </a:r>
            <a:r>
              <a:rPr lang="en-US" sz="2000">
                <a:solidFill>
                  <a:srgbClr val="212121"/>
                </a:solidFill>
                <a:latin typeface="Times New Roman"/>
                <a:ea typeface="Times New Roman"/>
                <a:cs typeface="Times New Roman"/>
                <a:sym typeface="Times New Roman"/>
              </a:rPr>
              <a:t> </a:t>
            </a:r>
            <a:r>
              <a:rPr b="0" i="0" lang="en-US" sz="2000">
                <a:solidFill>
                  <a:srgbClr val="212121"/>
                </a:solidFill>
                <a:latin typeface="Times New Roman"/>
                <a:ea typeface="Times New Roman"/>
                <a:cs typeface="Times New Roman"/>
                <a:sym typeface="Times New Roman"/>
              </a:rPr>
              <a:t>int64 </a:t>
            </a:r>
            <a:endParaRPr/>
          </a:p>
        </p:txBody>
      </p:sp>
      <p:sp>
        <p:nvSpPr>
          <p:cNvPr id="109" name="Google Shape;109;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12121"/>
              </a:buClr>
              <a:buSzPts val="2000"/>
              <a:buNone/>
            </a:pPr>
            <a:r>
              <a:rPr b="0" i="0" lang="en-US" sz="2000">
                <a:solidFill>
                  <a:srgbClr val="212121"/>
                </a:solidFill>
                <a:latin typeface="Times New Roman"/>
                <a:ea typeface="Times New Roman"/>
                <a:cs typeface="Times New Roman"/>
                <a:sym typeface="Times New Roman"/>
              </a:rPr>
              <a:t>11) </a:t>
            </a:r>
            <a:r>
              <a:rPr lang="en-US" sz="2000">
                <a:solidFill>
                  <a:srgbClr val="212121"/>
                </a:solidFill>
                <a:latin typeface="Times New Roman"/>
                <a:ea typeface="Times New Roman"/>
                <a:cs typeface="Times New Roman"/>
                <a:sym typeface="Times New Roman"/>
              </a:rPr>
              <a:t>trip_duration</a:t>
            </a:r>
            <a:r>
              <a:rPr b="0" i="0" lang="en-US" sz="2000">
                <a:solidFill>
                  <a:srgbClr val="212121"/>
                </a:solidFill>
                <a:latin typeface="Times New Roman"/>
                <a:ea typeface="Times New Roman"/>
                <a:cs typeface="Times New Roman"/>
                <a:sym typeface="Times New Roman"/>
              </a:rPr>
              <a:t>                                           int64 </a:t>
            </a:r>
            <a:endParaRPr/>
          </a:p>
          <a:p>
            <a:pPr indent="0" lvl="0" marL="0" rtl="0" algn="l">
              <a:lnSpc>
                <a:spcPct val="90000"/>
              </a:lnSpc>
              <a:spcBef>
                <a:spcPts val="1000"/>
              </a:spcBef>
              <a:spcAft>
                <a:spcPts val="0"/>
              </a:spcAft>
              <a:buClr>
                <a:srgbClr val="212121"/>
              </a:buClr>
              <a:buSzPts val="2000"/>
              <a:buNone/>
            </a:pPr>
            <a:r>
              <a:t/>
            </a:r>
            <a:endParaRPr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What is the average duration of all trips</a:t>
            </a:r>
            <a:br>
              <a:rPr b="0" lang="en-US">
                <a:solidFill>
                  <a:srgbClr val="000000"/>
                </a:solidFill>
                <a:latin typeface="Courier New"/>
                <a:ea typeface="Courier New"/>
                <a:cs typeface="Courier New"/>
                <a:sym typeface="Courier New"/>
              </a:rPr>
            </a:br>
            <a:endParaRPr b="1">
              <a:solidFill>
                <a:srgbClr val="FF0000"/>
              </a:solidFill>
              <a:latin typeface="Times New Roman"/>
              <a:ea typeface="Times New Roman"/>
              <a:cs typeface="Times New Roman"/>
              <a:sym typeface="Times New Roman"/>
            </a:endParaRPr>
          </a:p>
        </p:txBody>
      </p:sp>
      <p:sp>
        <p:nvSpPr>
          <p:cNvPr id="115" name="Google Shape;115;p18"/>
          <p:cNvSpPr txBox="1"/>
          <p:nvPr>
            <p:ph idx="2" type="body"/>
          </p:nvPr>
        </p:nvSpPr>
        <p:spPr>
          <a:xfrm>
            <a:off x="454874" y="1690701"/>
            <a:ext cx="5603700" cy="4590000"/>
          </a:xfrm>
          <a:prstGeom prst="rect">
            <a:avLst/>
          </a:prstGeom>
          <a:noFill/>
          <a:ln>
            <a:noFill/>
          </a:ln>
        </p:spPr>
        <p:txBody>
          <a:bodyPr anchorCtr="0" anchor="t" bIns="45700" lIns="91425" spcFirstLastPara="1" rIns="91425" wrap="square" tIns="45700">
            <a:noAutofit/>
          </a:bodyPr>
          <a:lstStyle/>
          <a:p>
            <a:pPr indent="-203200" lvl="0" marL="228600" rtl="0" algn="just">
              <a:lnSpc>
                <a:spcPct val="90000"/>
              </a:lnSpc>
              <a:spcBef>
                <a:spcPts val="0"/>
              </a:spcBef>
              <a:spcAft>
                <a:spcPts val="0"/>
              </a:spcAft>
              <a:buClr>
                <a:srgbClr val="212121"/>
              </a:buClr>
              <a:buSzPts val="1600"/>
              <a:buChar char="•"/>
            </a:pPr>
            <a:r>
              <a:rPr lang="en-US" sz="1600">
                <a:solidFill>
                  <a:srgbClr val="212121"/>
                </a:solidFill>
                <a:highlight>
                  <a:srgbClr val="FFFFFF"/>
                </a:highlight>
                <a:latin typeface="Times New Roman"/>
                <a:ea typeface="Times New Roman"/>
                <a:cs typeface="Times New Roman"/>
                <a:sym typeface="Times New Roman"/>
              </a:rPr>
              <a:t>A histogram is a suitable choice for exploring the frequency or count of values within a continuous variable, which aligns with the goal of understanding the distribution of trip durations.</a:t>
            </a:r>
            <a:r>
              <a:rPr i="0" lang="en-US" sz="1600">
                <a:solidFill>
                  <a:srgbClr val="21212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203200" lvl="0" marL="228600" rtl="0" algn="just">
              <a:lnSpc>
                <a:spcPct val="90000"/>
              </a:lnSpc>
              <a:spcBef>
                <a:spcPts val="1000"/>
              </a:spcBef>
              <a:spcAft>
                <a:spcPts val="0"/>
              </a:spcAft>
              <a:buClr>
                <a:srgbClr val="212121"/>
              </a:buClr>
              <a:buSzPts val="1600"/>
              <a:buChar char="•"/>
            </a:pPr>
            <a:r>
              <a:rPr lang="en-US" sz="1600">
                <a:solidFill>
                  <a:srgbClr val="212121"/>
                </a:solidFill>
                <a:highlight>
                  <a:srgbClr val="FFFFFF"/>
                </a:highlight>
                <a:latin typeface="Times New Roman"/>
                <a:ea typeface="Times New Roman"/>
                <a:cs typeface="Times New Roman"/>
                <a:sym typeface="Times New Roman"/>
              </a:rPr>
              <a:t>The shape of the distribution: The histogram shape can provide insights into the overall pattern of trip durations. It can reveal whether the durations are concentrated in a particular range or if there are any significant outliers or long-tail distributions. Common trip durations: The bars in the histogram indicate the frequency of trips within specific duration ranges. By examining the bars, you can identify the most common trip durations and assess the overall trend.</a:t>
            </a:r>
            <a:r>
              <a:rPr i="0" lang="en-US" sz="1600">
                <a:solidFill>
                  <a:srgbClr val="212121"/>
                </a:solidFill>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203200" lvl="0" marL="228600" rtl="0" algn="just">
              <a:lnSpc>
                <a:spcPct val="90000"/>
              </a:lnSpc>
              <a:spcBef>
                <a:spcPts val="1000"/>
              </a:spcBef>
              <a:spcAft>
                <a:spcPts val="0"/>
              </a:spcAft>
              <a:buClr>
                <a:srgbClr val="212121"/>
              </a:buClr>
              <a:buSzPts val="1600"/>
              <a:buChar char="•"/>
            </a:pPr>
            <a:r>
              <a:rPr b="1" lang="en-US" sz="1600">
                <a:solidFill>
                  <a:srgbClr val="212121"/>
                </a:solidFill>
                <a:highlight>
                  <a:srgbClr val="FFFFFF"/>
                </a:highlight>
                <a:latin typeface="Times New Roman"/>
                <a:ea typeface="Times New Roman"/>
                <a:cs typeface="Times New Roman"/>
                <a:sym typeface="Times New Roman"/>
              </a:rPr>
              <a:t>Operational Efficiency</a:t>
            </a:r>
            <a:r>
              <a:rPr lang="en-US" sz="1600">
                <a:solidFill>
                  <a:srgbClr val="212121"/>
                </a:solidFill>
                <a:highlight>
                  <a:srgbClr val="FFFFFF"/>
                </a:highlight>
                <a:latin typeface="Times New Roman"/>
                <a:ea typeface="Times New Roman"/>
                <a:cs typeface="Times New Roman"/>
                <a:sym typeface="Times New Roman"/>
              </a:rPr>
              <a:t>: Understanding the distribution of trip durations can aid in better resource allocation and planning. It can help taxi service providers estimate waiting times, optimize dispatching, and manage driver schedules more effectively. Customer Experience: Analyzing trip durations can provide insights into the average travel time, allowing taxi companies to set realistic expectations for passengers. This can help manage customer satisfaction and improve service quality.</a:t>
            </a:r>
            <a:endParaRPr sz="1600">
              <a:latin typeface="Times New Roman"/>
              <a:ea typeface="Times New Roman"/>
              <a:cs typeface="Times New Roman"/>
              <a:sym typeface="Times New Roman"/>
            </a:endParaRPr>
          </a:p>
        </p:txBody>
      </p:sp>
      <p:pic>
        <p:nvPicPr>
          <p:cNvPr id="116" name="Google Shape;116;p18"/>
          <p:cNvPicPr preferRelativeResize="0"/>
          <p:nvPr/>
        </p:nvPicPr>
        <p:blipFill>
          <a:blip r:embed="rId3">
            <a:alphaModFix/>
          </a:blip>
          <a:stretch>
            <a:fillRect/>
          </a:stretch>
        </p:blipFill>
        <p:spPr>
          <a:xfrm>
            <a:off x="6210886" y="1843088"/>
            <a:ext cx="5400675" cy="4333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0000"/>
              <a:buFont typeface="Times New Roman"/>
              <a:buNone/>
            </a:pPr>
            <a:br>
              <a:rPr b="1" lang="en-US">
                <a:solidFill>
                  <a:srgbClr val="FF0000"/>
                </a:solidFill>
                <a:latin typeface="Times New Roman"/>
                <a:ea typeface="Times New Roman"/>
                <a:cs typeface="Times New Roman"/>
                <a:sym typeface="Times New Roman"/>
              </a:rPr>
            </a:br>
            <a:r>
              <a:rPr b="1" lang="en-US">
                <a:solidFill>
                  <a:srgbClr val="FF0000"/>
                </a:solidFill>
                <a:latin typeface="Times New Roman"/>
                <a:ea typeface="Times New Roman"/>
                <a:cs typeface="Times New Roman"/>
                <a:sym typeface="Times New Roman"/>
              </a:rPr>
              <a:t>What is the average trip duration for trips taken by 1 </a:t>
            </a:r>
            <a:r>
              <a:rPr b="1" lang="en-US">
                <a:solidFill>
                  <a:srgbClr val="FF0000"/>
                </a:solidFill>
                <a:latin typeface="Times New Roman"/>
                <a:ea typeface="Times New Roman"/>
                <a:cs typeface="Times New Roman"/>
                <a:sym typeface="Times New Roman"/>
              </a:rPr>
              <a:t>passenger</a:t>
            </a:r>
            <a:r>
              <a:rPr b="1" lang="en-US">
                <a:solidFill>
                  <a:srgbClr val="FF0000"/>
                </a:solidFill>
                <a:latin typeface="Times New Roman"/>
                <a:ea typeface="Times New Roman"/>
                <a:cs typeface="Times New Roman"/>
                <a:sym typeface="Times New Roman"/>
              </a:rPr>
              <a:t> </a:t>
            </a:r>
            <a:br>
              <a:rPr b="0" lang="en-US">
                <a:solidFill>
                  <a:srgbClr val="000000"/>
                </a:solidFill>
                <a:latin typeface="Courier New"/>
                <a:ea typeface="Courier New"/>
                <a:cs typeface="Courier New"/>
                <a:sym typeface="Courier New"/>
              </a:rPr>
            </a:br>
            <a:endParaRPr/>
          </a:p>
        </p:txBody>
      </p:sp>
      <p:sp>
        <p:nvSpPr>
          <p:cNvPr id="122" name="Google Shape;122;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2250" lvl="0" marL="228600" rtl="0" algn="just">
              <a:lnSpc>
                <a:spcPct val="90000"/>
              </a:lnSpc>
              <a:spcBef>
                <a:spcPts val="0"/>
              </a:spcBef>
              <a:spcAft>
                <a:spcPts val="0"/>
              </a:spcAft>
              <a:buClr>
                <a:srgbClr val="212121"/>
              </a:buClr>
              <a:buSzPts val="1900"/>
              <a:buFont typeface="Times New Roman"/>
              <a:buChar char="•"/>
            </a:pPr>
            <a:r>
              <a:rPr lang="en-US" sz="1900">
                <a:solidFill>
                  <a:srgbClr val="212121"/>
                </a:solidFill>
                <a:highlight>
                  <a:srgbClr val="FFFFFF"/>
                </a:highlight>
                <a:latin typeface="Times New Roman"/>
                <a:ea typeface="Times New Roman"/>
                <a:cs typeface="Times New Roman"/>
                <a:sym typeface="Times New Roman"/>
              </a:rPr>
              <a:t>The gained insights from analyzing the distribution of trip durations can indeed help create a positive business impact. Understanding the patterns and characteristics of trip durations can lead to several beneficial outcomes for a taxi service provider, as mentioned earlier.</a:t>
            </a:r>
            <a:endParaRPr sz="19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1900">
              <a:solidFill>
                <a:srgbClr val="212121"/>
              </a:solidFill>
              <a:latin typeface="Times New Roman"/>
              <a:ea typeface="Times New Roman"/>
              <a:cs typeface="Times New Roman"/>
              <a:sym typeface="Times New Roman"/>
            </a:endParaRPr>
          </a:p>
          <a:p>
            <a:pPr indent="-222250" lvl="0" marL="228600" rtl="0" algn="just">
              <a:lnSpc>
                <a:spcPct val="90000"/>
              </a:lnSpc>
              <a:spcBef>
                <a:spcPts val="1000"/>
              </a:spcBef>
              <a:spcAft>
                <a:spcPts val="0"/>
              </a:spcAft>
              <a:buClr>
                <a:srgbClr val="212121"/>
              </a:buClr>
              <a:buSzPts val="1900"/>
              <a:buFont typeface="Times New Roman"/>
              <a:buChar char="•"/>
            </a:pPr>
            <a:r>
              <a:rPr lang="en-US" sz="1900">
                <a:solidFill>
                  <a:srgbClr val="212121"/>
                </a:solidFill>
                <a:highlight>
                  <a:srgbClr val="FFFFFF"/>
                </a:highlight>
                <a:latin typeface="Times New Roman"/>
                <a:ea typeface="Times New Roman"/>
                <a:cs typeface="Times New Roman"/>
                <a:sym typeface="Times New Roman"/>
              </a:rPr>
              <a:t>Here are a few scenarios where insights may potentially lead to negative growth:</a:t>
            </a:r>
            <a:endParaRPr sz="19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2000">
              <a:solidFill>
                <a:srgbClr val="212121"/>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123" name="Google Shape;123;p19"/>
          <p:cNvPicPr preferRelativeResize="0"/>
          <p:nvPr/>
        </p:nvPicPr>
        <p:blipFill>
          <a:blip r:embed="rId3">
            <a:alphaModFix/>
          </a:blip>
          <a:stretch>
            <a:fillRect/>
          </a:stretch>
        </p:blipFill>
        <p:spPr>
          <a:xfrm>
            <a:off x="6369688" y="1262050"/>
            <a:ext cx="5400675" cy="4333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1149"/>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chemeClr val="lt1"/>
                </a:highlight>
                <a:latin typeface="Times New Roman"/>
                <a:ea typeface="Times New Roman"/>
                <a:cs typeface="Times New Roman"/>
                <a:sym typeface="Times New Roman"/>
              </a:rPr>
              <a:t>What is the average trip duration for trips taken from Manhattan to Brooklyn</a:t>
            </a:r>
            <a:endParaRPr b="1" sz="4350">
              <a:solidFill>
                <a:srgbClr val="FF0000"/>
              </a:solidFill>
              <a:highlight>
                <a:schemeClr val="lt1"/>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29" name="Google Shape;129;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203200" lvl="0" marL="228600" rtl="0" algn="just">
              <a:lnSpc>
                <a:spcPct val="90000"/>
              </a:lnSpc>
              <a:spcBef>
                <a:spcPts val="0"/>
              </a:spcBef>
              <a:spcAft>
                <a:spcPts val="0"/>
              </a:spcAft>
              <a:buClr>
                <a:srgbClr val="212121"/>
              </a:buClr>
              <a:buSzPts val="1600"/>
              <a:buFont typeface="Times New Roman"/>
              <a:buChar char="•"/>
            </a:pPr>
            <a:r>
              <a:rPr lang="en-US" sz="1600">
                <a:solidFill>
                  <a:srgbClr val="212121"/>
                </a:solidFill>
                <a:highlight>
                  <a:srgbClr val="FFFFFF"/>
                </a:highlight>
                <a:latin typeface="Times New Roman"/>
                <a:ea typeface="Times New Roman"/>
                <a:cs typeface="Times New Roman"/>
                <a:sym typeface="Times New Roman"/>
              </a:rPr>
              <a:t>Average Trip Duration: The central tendency of the distribution, such as the mean or mode, provides an estimate of the average trip duration for trips from </a:t>
            </a:r>
            <a:r>
              <a:rPr b="1" lang="en-US" sz="1600">
                <a:solidFill>
                  <a:srgbClr val="212121"/>
                </a:solidFill>
                <a:highlight>
                  <a:srgbClr val="FFFFFF"/>
                </a:highlight>
                <a:latin typeface="Times New Roman"/>
                <a:ea typeface="Times New Roman"/>
                <a:cs typeface="Times New Roman"/>
                <a:sym typeface="Times New Roman"/>
              </a:rPr>
              <a:t>Manhattan to Brooklyn</a:t>
            </a:r>
            <a:endParaRPr b="1" sz="16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b="1" sz="1600">
              <a:solidFill>
                <a:srgbClr val="212121"/>
              </a:solidFill>
              <a:latin typeface="Times New Roman"/>
              <a:ea typeface="Times New Roman"/>
              <a:cs typeface="Times New Roman"/>
              <a:sym typeface="Times New Roman"/>
            </a:endParaRPr>
          </a:p>
          <a:p>
            <a:pPr indent="-203200" lvl="0" marL="228600" rtl="0" algn="just">
              <a:lnSpc>
                <a:spcPct val="90000"/>
              </a:lnSpc>
              <a:spcBef>
                <a:spcPts val="1000"/>
              </a:spcBef>
              <a:spcAft>
                <a:spcPts val="0"/>
              </a:spcAft>
              <a:buClr>
                <a:srgbClr val="212121"/>
              </a:buClr>
              <a:buSzPts val="1600"/>
              <a:buFont typeface="Times New Roman"/>
              <a:buChar char="•"/>
            </a:pPr>
            <a:r>
              <a:rPr lang="en-US" sz="1600">
                <a:solidFill>
                  <a:srgbClr val="212121"/>
                </a:solidFill>
                <a:highlight>
                  <a:srgbClr val="FFFFFF"/>
                </a:highlight>
                <a:latin typeface="Times New Roman"/>
                <a:ea typeface="Times New Roman"/>
                <a:cs typeface="Times New Roman"/>
                <a:sym typeface="Times New Roman"/>
              </a:rPr>
              <a:t>This helps understand the typical duration of trips on this route. Variation and Outliers: The histogram shows the spread or dispersion of trip durations for this specific route.</a:t>
            </a:r>
            <a:endParaRPr sz="1600">
              <a:latin typeface="Times New Roman"/>
              <a:ea typeface="Times New Roman"/>
              <a:cs typeface="Times New Roman"/>
              <a:sym typeface="Times New Roman"/>
            </a:endParaRPr>
          </a:p>
          <a:p>
            <a:pPr indent="-101600" lvl="0" marL="228600" rtl="0" algn="just">
              <a:lnSpc>
                <a:spcPct val="90000"/>
              </a:lnSpc>
              <a:spcBef>
                <a:spcPts val="1000"/>
              </a:spcBef>
              <a:spcAft>
                <a:spcPts val="0"/>
              </a:spcAft>
              <a:buClr>
                <a:schemeClr val="dk1"/>
              </a:buClr>
              <a:buSzPts val="2000"/>
              <a:buNone/>
            </a:pPr>
            <a:r>
              <a:t/>
            </a:r>
            <a:endParaRPr sz="1600">
              <a:solidFill>
                <a:srgbClr val="212121"/>
              </a:solidFill>
              <a:latin typeface="Times New Roman"/>
              <a:ea typeface="Times New Roman"/>
              <a:cs typeface="Times New Roman"/>
              <a:sym typeface="Times New Roman"/>
            </a:endParaRPr>
          </a:p>
          <a:p>
            <a:pPr indent="-203200" lvl="0" marL="228600" rtl="0" algn="just">
              <a:lnSpc>
                <a:spcPct val="90000"/>
              </a:lnSpc>
              <a:spcBef>
                <a:spcPts val="1000"/>
              </a:spcBef>
              <a:spcAft>
                <a:spcPts val="0"/>
              </a:spcAft>
              <a:buClr>
                <a:srgbClr val="212121"/>
              </a:buClr>
              <a:buSzPts val="1600"/>
              <a:buFont typeface="Times New Roman"/>
              <a:buChar char="•"/>
            </a:pPr>
            <a:r>
              <a:rPr lang="en-US" sz="1600">
                <a:solidFill>
                  <a:srgbClr val="212121"/>
                </a:solidFill>
                <a:highlight>
                  <a:srgbClr val="FFFFFF"/>
                </a:highlight>
                <a:latin typeface="Times New Roman"/>
                <a:ea typeface="Times New Roman"/>
                <a:cs typeface="Times New Roman"/>
                <a:sym typeface="Times New Roman"/>
              </a:rPr>
              <a:t>Route Planning and Optimization: Understanding the trip duration distribution for this route enables businesses to plan and optimize their services accordingly. By having insights into the common trip durations, companies can allocate resources efficiently, streamline operations, and </a:t>
            </a:r>
            <a:r>
              <a:rPr b="1" lang="en-US" sz="1600">
                <a:solidFill>
                  <a:srgbClr val="212121"/>
                </a:solidFill>
                <a:highlight>
                  <a:srgbClr val="FFFFFF"/>
                </a:highlight>
                <a:latin typeface="Times New Roman"/>
                <a:ea typeface="Times New Roman"/>
                <a:cs typeface="Times New Roman"/>
                <a:sym typeface="Times New Roman"/>
              </a:rPr>
              <a:t>reduce waiting times</a:t>
            </a:r>
            <a:r>
              <a:rPr lang="en-US" sz="1600">
                <a:solidFill>
                  <a:srgbClr val="212121"/>
                </a:solidFill>
                <a:highlight>
                  <a:srgbClr val="FFFFFF"/>
                </a:highlight>
                <a:latin typeface="Times New Roman"/>
                <a:ea typeface="Times New Roman"/>
                <a:cs typeface="Times New Roman"/>
                <a:sym typeface="Times New Roman"/>
              </a:rPr>
              <a:t> for passengers traveling between Manhattan and Brooklyn.</a:t>
            </a:r>
            <a:endParaRPr sz="1600">
              <a:latin typeface="Times New Roman"/>
              <a:ea typeface="Times New Roman"/>
              <a:cs typeface="Times New Roman"/>
              <a:sym typeface="Times New Roman"/>
            </a:endParaRPr>
          </a:p>
        </p:txBody>
      </p:sp>
      <p:pic>
        <p:nvPicPr>
          <p:cNvPr id="130" name="Google Shape;130;p20"/>
          <p:cNvPicPr preferRelativeResize="0"/>
          <p:nvPr/>
        </p:nvPicPr>
        <p:blipFill>
          <a:blip r:embed="rId3">
            <a:alphaModFix/>
          </a:blip>
          <a:stretch>
            <a:fillRect/>
          </a:stretch>
        </p:blipFill>
        <p:spPr>
          <a:xfrm>
            <a:off x="6172200" y="1843088"/>
            <a:ext cx="5686425" cy="433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0000"/>
              </a:buClr>
              <a:buSzPct val="101149"/>
              <a:buFont typeface="Times New Roman"/>
              <a:buNone/>
            </a:pPr>
            <a:br>
              <a:rPr b="1" lang="en-US">
                <a:solidFill>
                  <a:srgbClr val="FF0000"/>
                </a:solidFill>
                <a:latin typeface="Times New Roman"/>
                <a:ea typeface="Times New Roman"/>
                <a:cs typeface="Times New Roman"/>
                <a:sym typeface="Times New Roman"/>
              </a:rPr>
            </a:br>
            <a:r>
              <a:rPr b="1" lang="en-US" sz="4350">
                <a:solidFill>
                  <a:srgbClr val="FF0000"/>
                </a:solidFill>
                <a:highlight>
                  <a:srgbClr val="F7F7F7"/>
                </a:highlight>
                <a:latin typeface="Times New Roman"/>
                <a:ea typeface="Times New Roman"/>
                <a:cs typeface="Times New Roman"/>
                <a:sym typeface="Times New Roman"/>
              </a:rPr>
              <a:t>What is the average trip duration for trips taken by different taxi vendors</a:t>
            </a:r>
            <a:endParaRPr b="1" sz="4350">
              <a:solidFill>
                <a:srgbClr val="FF0000"/>
              </a:solidFill>
              <a:highlight>
                <a:srgbClr val="F7F7F7"/>
              </a:highlight>
              <a:latin typeface="Times New Roman"/>
              <a:ea typeface="Times New Roman"/>
              <a:cs typeface="Times New Roman"/>
              <a:sym typeface="Times New Roman"/>
            </a:endParaRPr>
          </a:p>
          <a:p>
            <a:pPr indent="0" lvl="0" marL="0" rtl="0" algn="l">
              <a:lnSpc>
                <a:spcPct val="90000"/>
              </a:lnSpc>
              <a:spcBef>
                <a:spcPts val="0"/>
              </a:spcBef>
              <a:spcAft>
                <a:spcPts val="0"/>
              </a:spcAft>
              <a:buClr>
                <a:srgbClr val="FF0000"/>
              </a:buClr>
              <a:buSzPct val="100000"/>
              <a:buFont typeface="Times New Roman"/>
              <a:buNone/>
            </a:pPr>
            <a:br>
              <a:rPr b="0" lang="en-US">
                <a:solidFill>
                  <a:srgbClr val="000000"/>
                </a:solidFill>
                <a:latin typeface="Courier New"/>
                <a:ea typeface="Courier New"/>
                <a:cs typeface="Courier New"/>
                <a:sym typeface="Courier New"/>
              </a:rPr>
            </a:br>
            <a:endParaRPr/>
          </a:p>
        </p:txBody>
      </p:sp>
      <p:sp>
        <p:nvSpPr>
          <p:cNvPr id="136" name="Google Shape;136;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12121"/>
              </a:buClr>
              <a:buSzPts val="2000"/>
              <a:buChar char="•"/>
            </a:pPr>
            <a:r>
              <a:rPr b="1" lang="en-US" sz="2000">
                <a:solidFill>
                  <a:srgbClr val="212121"/>
                </a:solidFill>
                <a:latin typeface="Times New Roman"/>
                <a:ea typeface="Times New Roman"/>
                <a:cs typeface="Times New Roman"/>
                <a:sym typeface="Times New Roman"/>
              </a:rPr>
              <a:t>The average trip by vendor 1 is considered almost 800+</a:t>
            </a:r>
            <a:endParaRPr b="1" sz="20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0" lvl="0" marL="0" rtl="0" algn="l">
              <a:lnSpc>
                <a:spcPct val="90000"/>
              </a:lnSpc>
              <a:spcBef>
                <a:spcPts val="0"/>
              </a:spcBef>
              <a:spcAft>
                <a:spcPts val="0"/>
              </a:spcAft>
              <a:buNone/>
            </a:pPr>
            <a:r>
              <a:t/>
            </a:r>
            <a:endParaRPr sz="1200">
              <a:solidFill>
                <a:srgbClr val="212121"/>
              </a:solidFill>
              <a:highlight>
                <a:srgbClr val="FFFFFF"/>
              </a:highlight>
              <a:latin typeface="Roboto"/>
              <a:ea typeface="Roboto"/>
              <a:cs typeface="Roboto"/>
              <a:sym typeface="Roboto"/>
            </a:endParaRPr>
          </a:p>
          <a:p>
            <a:pPr indent="-228600" lvl="0" marL="228600" rtl="0" algn="l">
              <a:lnSpc>
                <a:spcPct val="90000"/>
              </a:lnSpc>
              <a:spcBef>
                <a:spcPts val="0"/>
              </a:spcBef>
              <a:spcAft>
                <a:spcPts val="0"/>
              </a:spcAft>
              <a:buClr>
                <a:srgbClr val="212121"/>
              </a:buClr>
              <a:buSzPts val="2000"/>
              <a:buFont typeface="Times New Roman"/>
              <a:buChar char="•"/>
            </a:pPr>
            <a:r>
              <a:rPr lang="en-US" sz="1800">
                <a:solidFill>
                  <a:srgbClr val="212121"/>
                </a:solidFill>
                <a:highlight>
                  <a:srgbClr val="FFFFFF"/>
                </a:highlight>
                <a:latin typeface="Times New Roman"/>
                <a:ea typeface="Times New Roman"/>
                <a:cs typeface="Times New Roman"/>
                <a:sym typeface="Times New Roman"/>
              </a:rPr>
              <a:t>The chart clearly compares the average trip durations between </a:t>
            </a:r>
            <a:r>
              <a:rPr b="1" lang="en-US" sz="1800">
                <a:solidFill>
                  <a:srgbClr val="212121"/>
                </a:solidFill>
                <a:highlight>
                  <a:srgbClr val="FFFFFF"/>
                </a:highlight>
                <a:latin typeface="Times New Roman"/>
                <a:ea typeface="Times New Roman"/>
                <a:cs typeface="Times New Roman"/>
                <a:sym typeface="Times New Roman"/>
              </a:rPr>
              <a:t>Vendor 1</a:t>
            </a:r>
            <a:r>
              <a:rPr lang="en-US" sz="1800">
                <a:solidFill>
                  <a:srgbClr val="212121"/>
                </a:solidFill>
                <a:highlight>
                  <a:srgbClr val="FFFFFF"/>
                </a:highlight>
                <a:latin typeface="Times New Roman"/>
                <a:ea typeface="Times New Roman"/>
                <a:cs typeface="Times New Roman"/>
                <a:sym typeface="Times New Roman"/>
              </a:rPr>
              <a:t> and </a:t>
            </a:r>
            <a:r>
              <a:rPr b="1" lang="en-US" sz="1800">
                <a:solidFill>
                  <a:srgbClr val="212121"/>
                </a:solidFill>
                <a:highlight>
                  <a:srgbClr val="FFFFFF"/>
                </a:highlight>
                <a:latin typeface="Times New Roman"/>
                <a:ea typeface="Times New Roman"/>
                <a:cs typeface="Times New Roman"/>
                <a:sym typeface="Times New Roman"/>
              </a:rPr>
              <a:t>Vendor 2. </a:t>
            </a:r>
            <a:endParaRPr b="1" sz="18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8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800">
              <a:solidFill>
                <a:srgbClr val="21212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1800">
              <a:solidFill>
                <a:srgbClr val="212121"/>
              </a:solidFill>
              <a:latin typeface="Times New Roman"/>
              <a:ea typeface="Times New Roman"/>
              <a:cs typeface="Times New Roman"/>
              <a:sym typeface="Times New Roman"/>
            </a:endParaRPr>
          </a:p>
          <a:p>
            <a:pPr indent="-228600" lvl="0" marL="228600" rtl="0" algn="l">
              <a:lnSpc>
                <a:spcPct val="90000"/>
              </a:lnSpc>
              <a:spcBef>
                <a:spcPts val="0"/>
              </a:spcBef>
              <a:spcAft>
                <a:spcPts val="0"/>
              </a:spcAft>
              <a:buClr>
                <a:srgbClr val="212121"/>
              </a:buClr>
              <a:buSzPts val="2000"/>
              <a:buFont typeface="Times New Roman"/>
              <a:buChar char="•"/>
            </a:pPr>
            <a:r>
              <a:rPr b="1" lang="en-US" sz="2000">
                <a:solidFill>
                  <a:srgbClr val="212121"/>
                </a:solidFill>
                <a:latin typeface="Times New Roman"/>
                <a:ea typeface="Times New Roman"/>
                <a:cs typeface="Times New Roman"/>
                <a:sym typeface="Times New Roman"/>
              </a:rPr>
              <a:t>And the vendor 2 is 1000+</a:t>
            </a:r>
            <a:endParaRPr b="1" sz="2000">
              <a:latin typeface="Times New Roman"/>
              <a:ea typeface="Times New Roman"/>
              <a:cs typeface="Times New Roman"/>
              <a:sym typeface="Times New Roman"/>
            </a:endParaRPr>
          </a:p>
        </p:txBody>
      </p:sp>
      <p:pic>
        <p:nvPicPr>
          <p:cNvPr id="137" name="Google Shape;137;p21"/>
          <p:cNvPicPr preferRelativeResize="0"/>
          <p:nvPr/>
        </p:nvPicPr>
        <p:blipFill>
          <a:blip r:embed="rId3">
            <a:alphaModFix/>
          </a:blip>
          <a:stretch>
            <a:fillRect/>
          </a:stretch>
        </p:blipFill>
        <p:spPr>
          <a:xfrm>
            <a:off x="6172200" y="1843088"/>
            <a:ext cx="5524500" cy="4333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