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hrjUTQf7SxiuvzuClHiOFr6ieh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Times New Roman"/>
              <a:buNone/>
            </a:pPr>
            <a:r>
              <a:rPr b="1" lang="en-US">
                <a:solidFill>
                  <a:srgbClr val="FF0000"/>
                </a:solidFill>
                <a:latin typeface="Times New Roman"/>
                <a:ea typeface="Times New Roman"/>
                <a:cs typeface="Times New Roman"/>
                <a:sym typeface="Times New Roman"/>
              </a:rPr>
              <a:t>Capstone Project – III</a:t>
            </a:r>
            <a:br>
              <a:rPr b="1" lang="en-US">
                <a:solidFill>
                  <a:srgbClr val="FF0000"/>
                </a:solidFill>
                <a:latin typeface="Times New Roman"/>
                <a:ea typeface="Times New Roman"/>
                <a:cs typeface="Times New Roman"/>
                <a:sym typeface="Times New Roman"/>
              </a:rPr>
            </a:br>
            <a:r>
              <a:rPr b="1" lang="en-US">
                <a:solidFill>
                  <a:schemeClr val="dk2"/>
                </a:solidFill>
                <a:latin typeface="Times New Roman"/>
                <a:ea typeface="Times New Roman"/>
                <a:cs typeface="Times New Roman"/>
                <a:sym typeface="Times New Roman"/>
              </a:rPr>
              <a:t>Online Retail Customer Segmentation</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b="1">
              <a:solidFill>
                <a:srgbClr val="FF0000"/>
              </a:solidFill>
            </a:endParaRPr>
          </a:p>
          <a:p>
            <a:pPr indent="0" lvl="0" marL="0" rtl="0" algn="ctr">
              <a:lnSpc>
                <a:spcPct val="90000"/>
              </a:lnSpc>
              <a:spcBef>
                <a:spcPts val="1000"/>
              </a:spcBef>
              <a:spcAft>
                <a:spcPts val="0"/>
              </a:spcAft>
              <a:buClr>
                <a:srgbClr val="FF0000"/>
              </a:buClr>
              <a:buSzPts val="2400"/>
              <a:buNone/>
            </a:pPr>
            <a:r>
              <a:rPr b="1" lang="en-US">
                <a:solidFill>
                  <a:srgbClr val="FF0000"/>
                </a:solidFill>
              </a:rPr>
              <a:t>By – Sanjay Angadi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2311"/>
              <a:buFont typeface="Times New Roman"/>
              <a:buNone/>
            </a:pPr>
            <a:br>
              <a:rPr b="1" lang="en-US">
                <a:solidFill>
                  <a:srgbClr val="FF0000"/>
                </a:solidFill>
                <a:latin typeface="Times New Roman"/>
                <a:ea typeface="Times New Roman"/>
                <a:cs typeface="Times New Roman"/>
                <a:sym typeface="Times New Roman"/>
              </a:rPr>
            </a:br>
            <a:r>
              <a:rPr b="1" lang="en-US" sz="4350">
                <a:solidFill>
                  <a:srgbClr val="FF0000"/>
                </a:solidFill>
                <a:highlight>
                  <a:srgbClr val="FFFFFF"/>
                </a:highlight>
                <a:latin typeface="Times New Roman"/>
                <a:ea typeface="Times New Roman"/>
                <a:cs typeface="Times New Roman"/>
                <a:sym typeface="Times New Roman"/>
              </a:rPr>
              <a:t>ML Model Implementation</a:t>
            </a:r>
            <a:endParaRPr b="1" sz="4350">
              <a:solidFill>
                <a:srgbClr val="FF0000"/>
              </a:solidFill>
              <a:highlight>
                <a:srgbClr val="FFFFFF"/>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0000"/>
              <a:buFont typeface="Times New Roman"/>
              <a:buNone/>
            </a:pPr>
            <a:br>
              <a:rPr b="0" lang="en-US">
                <a:solidFill>
                  <a:srgbClr val="000000"/>
                </a:solidFill>
                <a:latin typeface="Courier New"/>
                <a:ea typeface="Courier New"/>
                <a:cs typeface="Courier New"/>
                <a:sym typeface="Courier New"/>
              </a:rPr>
            </a:br>
            <a:endParaRPr/>
          </a:p>
        </p:txBody>
      </p:sp>
      <p:sp>
        <p:nvSpPr>
          <p:cNvPr id="143" name="Google Shape;143;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0"/>
              </a:spcBef>
              <a:spcAft>
                <a:spcPts val="0"/>
              </a:spcAft>
              <a:buClr>
                <a:srgbClr val="212121"/>
              </a:buClr>
              <a:buSzPts val="1800"/>
              <a:buFont typeface="Times New Roman"/>
              <a:buChar char="•"/>
            </a:pPr>
            <a:r>
              <a:rPr b="1" lang="en-US" sz="1800">
                <a:solidFill>
                  <a:srgbClr val="212121"/>
                </a:solidFill>
                <a:highlight>
                  <a:srgbClr val="FFFFFF"/>
                </a:highlight>
                <a:latin typeface="Times New Roman"/>
                <a:ea typeface="Times New Roman"/>
                <a:cs typeface="Times New Roman"/>
                <a:sym typeface="Times New Roman"/>
              </a:rPr>
              <a:t>Mean Squared Error:</a:t>
            </a:r>
            <a:r>
              <a:rPr lang="en-US" sz="1800">
                <a:solidFill>
                  <a:srgbClr val="212121"/>
                </a:solidFill>
                <a:highlight>
                  <a:srgbClr val="FFFFFF"/>
                </a:highlight>
                <a:latin typeface="Times New Roman"/>
                <a:ea typeface="Times New Roman"/>
                <a:cs typeface="Times New Roman"/>
                <a:sym typeface="Times New Roman"/>
              </a:rPr>
              <a:t> 2.898995008567511e-06 </a:t>
            </a:r>
            <a:r>
              <a:rPr b="1" lang="en-US" sz="1800">
                <a:solidFill>
                  <a:srgbClr val="212121"/>
                </a:solidFill>
                <a:highlight>
                  <a:srgbClr val="FFFFFF"/>
                </a:highlight>
                <a:latin typeface="Times New Roman"/>
                <a:ea typeface="Times New Roman"/>
                <a:cs typeface="Times New Roman"/>
                <a:sym typeface="Times New Roman"/>
              </a:rPr>
              <a:t>R-squared Score:</a:t>
            </a:r>
            <a:r>
              <a:rPr lang="en-US" sz="1800">
                <a:solidFill>
                  <a:srgbClr val="212121"/>
                </a:solidFill>
                <a:highlight>
                  <a:srgbClr val="FFFFFF"/>
                </a:highlight>
                <a:latin typeface="Times New Roman"/>
                <a:ea typeface="Times New Roman"/>
                <a:cs typeface="Times New Roman"/>
                <a:sym typeface="Times New Roman"/>
              </a:rPr>
              <a:t> 0.0005171504419915207</a:t>
            </a:r>
            <a:endParaRPr sz="18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b="0" i="0" sz="2000">
              <a:solidFill>
                <a:srgbClr val="212121"/>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212121"/>
              </a:buClr>
              <a:buSzPts val="2000"/>
              <a:buChar char="•"/>
            </a:pPr>
            <a:r>
              <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144" name="Google Shape;144;p12"/>
          <p:cNvPicPr preferRelativeResize="0"/>
          <p:nvPr/>
        </p:nvPicPr>
        <p:blipFill>
          <a:blip r:embed="rId3">
            <a:alphaModFix/>
          </a:blip>
          <a:stretch>
            <a:fillRect/>
          </a:stretch>
        </p:blipFill>
        <p:spPr>
          <a:xfrm>
            <a:off x="6172200" y="1843088"/>
            <a:ext cx="5867400" cy="46446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b="1" lang="en-US">
                <a:solidFill>
                  <a:srgbClr val="FF0000"/>
                </a:solidFill>
                <a:latin typeface="Times New Roman"/>
                <a:ea typeface="Times New Roman"/>
                <a:cs typeface="Times New Roman"/>
                <a:sym typeface="Times New Roman"/>
              </a:rPr>
              <a:t>Conclusion</a:t>
            </a:r>
            <a:endParaRPr/>
          </a:p>
        </p:txBody>
      </p:sp>
      <p:sp>
        <p:nvSpPr>
          <p:cNvPr id="150" name="Google Shape;150;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342900" lvl="0" marL="457200" rtl="0" algn="l">
              <a:lnSpc>
                <a:spcPct val="115000"/>
              </a:lnSpc>
              <a:spcBef>
                <a:spcPts val="600"/>
              </a:spcBef>
              <a:spcAft>
                <a:spcPts val="0"/>
              </a:spcAft>
              <a:buClr>
                <a:srgbClr val="212121"/>
              </a:buClr>
              <a:buSzPct val="100000"/>
              <a:buFont typeface="Times New Roman"/>
              <a:buChar char="⮚"/>
            </a:pPr>
            <a:r>
              <a:rPr lang="en-US" sz="7200">
                <a:solidFill>
                  <a:srgbClr val="212121"/>
                </a:solidFill>
                <a:highlight>
                  <a:srgbClr val="FFFFFF"/>
                </a:highlight>
                <a:latin typeface="Times New Roman"/>
                <a:ea typeface="Times New Roman"/>
                <a:cs typeface="Times New Roman"/>
                <a:sym typeface="Times New Roman"/>
              </a:rPr>
              <a:t>In this data analysis and machine learning project, we started with a dataset containing information about invoices, stock items, quantities, unit prices, customer IDs, and countries. </a:t>
            </a:r>
            <a:endParaRPr sz="7200">
              <a:solidFill>
                <a:srgbClr val="212121"/>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sz="7200">
              <a:solidFill>
                <a:srgbClr val="21212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600"/>
              </a:spcBef>
              <a:spcAft>
                <a:spcPts val="0"/>
              </a:spcAft>
              <a:buClr>
                <a:srgbClr val="212121"/>
              </a:buClr>
              <a:buSzPct val="100000"/>
              <a:buFont typeface="Times New Roman"/>
              <a:buChar char="⮚"/>
            </a:pPr>
            <a:r>
              <a:rPr lang="en-US" sz="7200">
                <a:solidFill>
                  <a:srgbClr val="212121"/>
                </a:solidFill>
                <a:highlight>
                  <a:srgbClr val="FFFFFF"/>
                </a:highlight>
                <a:latin typeface="Times New Roman"/>
                <a:ea typeface="Times New Roman"/>
                <a:cs typeface="Times New Roman"/>
                <a:sym typeface="Times New Roman"/>
              </a:rPr>
              <a:t>We performed various data transformations, handling missing values, and categorical encoding to prepare the data for building a machine learning model.</a:t>
            </a:r>
            <a:endParaRPr sz="7200">
              <a:solidFill>
                <a:srgbClr val="212121"/>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sz="7200">
              <a:solidFill>
                <a:srgbClr val="21212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600"/>
              </a:spcBef>
              <a:spcAft>
                <a:spcPts val="0"/>
              </a:spcAft>
              <a:buClr>
                <a:srgbClr val="212121"/>
              </a:buClr>
              <a:buSzPct val="100000"/>
              <a:buFont typeface="Times New Roman"/>
              <a:buChar char="⮚"/>
            </a:pPr>
            <a:r>
              <a:rPr lang="en-US" sz="7200">
                <a:solidFill>
                  <a:srgbClr val="212121"/>
                </a:solidFill>
                <a:highlight>
                  <a:srgbClr val="FFFFFF"/>
                </a:highlight>
                <a:latin typeface="Times New Roman"/>
                <a:ea typeface="Times New Roman"/>
                <a:cs typeface="Times New Roman"/>
                <a:sym typeface="Times New Roman"/>
              </a:rPr>
              <a:t>We explored the dataset, visualized key metrics, and gained insights into the data. We identified the top countries with the highest number of customers, the highest unit prices, and the top and least sold stock items. </a:t>
            </a:r>
            <a:endParaRPr sz="7200">
              <a:solidFill>
                <a:srgbClr val="212121"/>
              </a:solidFill>
              <a:highlight>
                <a:srgbClr val="FFFFFF"/>
              </a:highlight>
              <a:latin typeface="Times New Roman"/>
              <a:ea typeface="Times New Roman"/>
              <a:cs typeface="Times New Roman"/>
              <a:sym typeface="Times New Roman"/>
            </a:endParaRPr>
          </a:p>
          <a:p>
            <a:pPr indent="0" lvl="0" marL="457200" rtl="0" algn="l">
              <a:lnSpc>
                <a:spcPct val="115000"/>
              </a:lnSpc>
              <a:spcBef>
                <a:spcPts val="600"/>
              </a:spcBef>
              <a:spcAft>
                <a:spcPts val="0"/>
              </a:spcAft>
              <a:buNone/>
            </a:pPr>
            <a:r>
              <a:t/>
            </a:r>
            <a:endParaRPr sz="7200">
              <a:solidFill>
                <a:srgbClr val="21212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600"/>
              </a:spcBef>
              <a:spcAft>
                <a:spcPts val="0"/>
              </a:spcAft>
              <a:buClr>
                <a:srgbClr val="212121"/>
              </a:buClr>
              <a:buSzPct val="100000"/>
              <a:buFont typeface="Times New Roman"/>
              <a:buChar char="⮚"/>
            </a:pPr>
            <a:r>
              <a:rPr lang="en-US" sz="7200">
                <a:solidFill>
                  <a:srgbClr val="212121"/>
                </a:solidFill>
                <a:highlight>
                  <a:srgbClr val="FFFFFF"/>
                </a:highlight>
                <a:latin typeface="Times New Roman"/>
                <a:ea typeface="Times New Roman"/>
                <a:cs typeface="Times New Roman"/>
                <a:sym typeface="Times New Roman"/>
              </a:rPr>
              <a:t>These insights can be valuable for strategic business decisions, marketing strategies, and inventory management.</a:t>
            </a:r>
            <a:endParaRPr sz="7200">
              <a:solidFill>
                <a:srgbClr val="212121"/>
              </a:solidFill>
              <a:highlight>
                <a:srgbClr val="FFFFFF"/>
              </a:highlight>
              <a:latin typeface="Times New Roman"/>
              <a:ea typeface="Times New Roman"/>
              <a:cs typeface="Times New Roman"/>
              <a:sym typeface="Times New Roman"/>
            </a:endParaRPr>
          </a:p>
          <a:p>
            <a:pPr indent="0" lvl="0" marL="457200" rtl="0" algn="l">
              <a:lnSpc>
                <a:spcPct val="150000"/>
              </a:lnSpc>
              <a:spcBef>
                <a:spcPts val="1000"/>
              </a:spcBef>
              <a:spcAft>
                <a:spcPts val="0"/>
              </a:spcAft>
              <a:buNone/>
            </a:pPr>
            <a:r>
              <a:t/>
            </a:r>
            <a:endParaRPr sz="7350">
              <a:solidFill>
                <a:srgbClr val="212121"/>
              </a:solidFill>
              <a:highlight>
                <a:srgbClr val="FFFFFF"/>
              </a:highlight>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Font typeface="Noto Sans Symbols"/>
              <a:buNone/>
            </a:pPr>
            <a:r>
              <a:t/>
            </a:r>
            <a:endParaRPr b="0" i="0" sz="2000">
              <a:solidFill>
                <a:srgbClr val="212121"/>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Font typeface="Noto Sans Symbols"/>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Font typeface="Noto Sans Symbols"/>
              <a:buNone/>
            </a:pPr>
            <a:r>
              <a:t/>
            </a:r>
            <a:endParaRPr i="0" sz="2000">
              <a:solidFill>
                <a:srgbClr val="212121"/>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Font typeface="Noto Sans Symbols"/>
              <a:buNone/>
            </a:pPr>
            <a:r>
              <a:t/>
            </a:r>
            <a:endParaRPr sz="2000">
              <a:solidFill>
                <a:srgbClr val="212121"/>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None/>
            </a:pPr>
            <a:r>
              <a:t/>
            </a:r>
            <a:endParaRPr sz="2000">
              <a:solidFill>
                <a:srgbClr val="212121"/>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618978" y="689317"/>
            <a:ext cx="10734822" cy="54876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None/>
            </a:pPr>
            <a:r>
              <a:rPr b="1" lang="en-US" sz="4400">
                <a:solidFill>
                  <a:srgbClr val="FF0000"/>
                </a:solidFill>
                <a:latin typeface="Times New Roman"/>
                <a:ea typeface="Times New Roman"/>
                <a:cs typeface="Times New Roman"/>
                <a:sym typeface="Times New Roman"/>
              </a:rPr>
              <a:t>Content :</a:t>
            </a:r>
            <a:endParaRPr/>
          </a:p>
          <a:p>
            <a:pPr indent="0" lvl="0" marL="0" rtl="0" algn="l">
              <a:lnSpc>
                <a:spcPct val="90000"/>
              </a:lnSpc>
              <a:spcBef>
                <a:spcPts val="1000"/>
              </a:spcBef>
              <a:spcAft>
                <a:spcPts val="0"/>
              </a:spcAft>
              <a:buNone/>
            </a:pPr>
            <a:r>
              <a:t/>
            </a:r>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Problem Statement</a:t>
            </a:r>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Data Summary</a:t>
            </a:r>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Preparing Dataset</a:t>
            </a:r>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Exploring Dataset</a:t>
            </a:r>
            <a:endParaRPr b="1" sz="3600">
              <a:latin typeface="Times New Roman"/>
              <a:ea typeface="Times New Roman"/>
              <a:cs typeface="Times New Roman"/>
              <a:sym typeface="Times New Roman"/>
            </a:endParaRPr>
          </a:p>
          <a:p>
            <a:pPr indent="-228600" lvl="0" marL="228600" rtl="0" algn="l">
              <a:lnSpc>
                <a:spcPct val="90000"/>
              </a:lnSpc>
              <a:spcBef>
                <a:spcPts val="1000"/>
              </a:spcBef>
              <a:spcAft>
                <a:spcPts val="0"/>
              </a:spcAft>
              <a:buSzPts val="3600"/>
              <a:buFont typeface="Times New Roman"/>
              <a:buChar char="▪"/>
            </a:pPr>
            <a:r>
              <a:rPr b="1" lang="en-US" sz="3600">
                <a:latin typeface="Times New Roman"/>
                <a:ea typeface="Times New Roman"/>
                <a:cs typeface="Times New Roman"/>
                <a:sym typeface="Times New Roman"/>
              </a:rPr>
              <a:t>Implementation</a:t>
            </a:r>
            <a:r>
              <a:rPr b="1" lang="en-US" sz="3600">
                <a:latin typeface="Times New Roman"/>
                <a:ea typeface="Times New Roman"/>
                <a:cs typeface="Times New Roman"/>
                <a:sym typeface="Times New Roman"/>
              </a:rPr>
              <a:t> of ML</a:t>
            </a:r>
            <a:endParaRPr b="1" sz="3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b="1" lang="en-US">
                <a:solidFill>
                  <a:srgbClr val="FF0000"/>
                </a:solidFill>
                <a:latin typeface="Times New Roman"/>
                <a:ea typeface="Times New Roman"/>
                <a:cs typeface="Times New Roman"/>
                <a:sym typeface="Times New Roman"/>
              </a:rPr>
              <a:t>Problem Statement</a:t>
            </a:r>
            <a:endParaRPr/>
          </a:p>
        </p:txBody>
      </p:sp>
      <p:sp>
        <p:nvSpPr>
          <p:cNvPr id="96" name="Google Shape;9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31800" lvl="0" marL="457200" rtl="0" algn="l">
              <a:lnSpc>
                <a:spcPct val="115000"/>
              </a:lnSpc>
              <a:spcBef>
                <a:spcPts val="600"/>
              </a:spcBef>
              <a:spcAft>
                <a:spcPts val="0"/>
              </a:spcAft>
              <a:buSzPts val="3200"/>
              <a:buFont typeface="Times New Roman"/>
              <a:buChar char="⮚"/>
            </a:pPr>
            <a:r>
              <a:rPr lang="en-US" sz="2000">
                <a:solidFill>
                  <a:srgbClr val="212121"/>
                </a:solidFill>
                <a:highlight>
                  <a:srgbClr val="FFFFFF"/>
                </a:highlight>
                <a:latin typeface="Times New Roman"/>
                <a:ea typeface="Times New Roman"/>
                <a:cs typeface="Times New Roman"/>
                <a:sym typeface="Times New Roman"/>
              </a:rPr>
              <a:t>The problem at hand is to perform customer segmentation for an online retail business. The objective is to group customers into distinct segments based on their purchasing behavior, which will enable the business to tailor marketing strategies, improve customer engagement, and optimize business operations.</a:t>
            </a:r>
            <a:endParaRPr sz="2000">
              <a:solidFill>
                <a:srgbClr val="212121"/>
              </a:solidFill>
              <a:highlight>
                <a:srgbClr val="FFFFFF"/>
              </a:highlight>
              <a:latin typeface="Times New Roman"/>
              <a:ea typeface="Times New Roman"/>
              <a:cs typeface="Times New Roman"/>
              <a:sym typeface="Times New Roman"/>
            </a:endParaRPr>
          </a:p>
          <a:p>
            <a:pPr indent="-431800" lvl="0" marL="457200" rtl="0" algn="l">
              <a:lnSpc>
                <a:spcPct val="115000"/>
              </a:lnSpc>
              <a:spcBef>
                <a:spcPts val="0"/>
              </a:spcBef>
              <a:spcAft>
                <a:spcPts val="0"/>
              </a:spcAft>
              <a:buSzPts val="3200"/>
              <a:buFont typeface="Times New Roman"/>
              <a:buChar char="⮚"/>
            </a:pPr>
            <a:r>
              <a:rPr lang="en-US" sz="2000">
                <a:solidFill>
                  <a:srgbClr val="212121"/>
                </a:solidFill>
                <a:highlight>
                  <a:srgbClr val="FFFFFF"/>
                </a:highlight>
                <a:latin typeface="Times New Roman"/>
                <a:ea typeface="Times New Roman"/>
                <a:cs typeface="Times New Roman"/>
                <a:sym typeface="Times New Roman"/>
              </a:rPr>
              <a:t>The dataset contains information about customer transactions, including InvoiceNo, StockCode, Description, Quantity, InvoiceDate, UnitPrice, CustomerID, and Country.</a:t>
            </a:r>
            <a:endParaRPr sz="2000">
              <a:solidFill>
                <a:srgbClr val="212121"/>
              </a:solidFill>
              <a:highlight>
                <a:srgbClr val="FFFFFF"/>
              </a:highlight>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sz="2400">
              <a:solidFill>
                <a:srgbClr val="21212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b="1" lang="en-US">
                <a:solidFill>
                  <a:srgbClr val="FF0000"/>
                </a:solidFill>
                <a:latin typeface="Times New Roman"/>
                <a:ea typeface="Times New Roman"/>
                <a:cs typeface="Times New Roman"/>
                <a:sym typeface="Times New Roman"/>
              </a:rPr>
              <a:t>Data Summary</a:t>
            </a:r>
            <a:endParaRPr/>
          </a:p>
        </p:txBody>
      </p:sp>
      <p:sp>
        <p:nvSpPr>
          <p:cNvPr id="102" name="Google Shape;102;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Shape: Columns = 8, Rows = </a:t>
            </a:r>
            <a:r>
              <a:rPr lang="en-US" sz="2000">
                <a:solidFill>
                  <a:srgbClr val="212121"/>
                </a:solidFill>
                <a:highlight>
                  <a:srgbClr val="FFFFFF"/>
                </a:highlight>
                <a:latin typeface="Times New Roman"/>
                <a:ea typeface="Times New Roman"/>
                <a:cs typeface="Times New Roman"/>
                <a:sym typeface="Times New Roman"/>
              </a:rPr>
              <a:t>541909 </a:t>
            </a:r>
            <a:endParaRPr sz="2000">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1950">
                <a:solidFill>
                  <a:srgbClr val="212121"/>
                </a:solidFill>
                <a:highlight>
                  <a:srgbClr val="FFFFFF"/>
                </a:highlight>
                <a:latin typeface="Times New Roman"/>
                <a:ea typeface="Times New Roman"/>
                <a:cs typeface="Times New Roman"/>
                <a:sym typeface="Times New Roman"/>
              </a:rPr>
              <a:t>InvoiceNo</a:t>
            </a:r>
            <a:r>
              <a:rPr lang="en-US" sz="29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object </a:t>
            </a:r>
            <a:endParaRPr>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highlight>
                  <a:srgbClr val="FFFFFF"/>
                </a:highlight>
                <a:latin typeface="Times New Roman"/>
                <a:ea typeface="Times New Roman"/>
                <a:cs typeface="Times New Roman"/>
                <a:sym typeface="Times New Roman"/>
              </a:rPr>
              <a:t>StockCode</a:t>
            </a:r>
            <a:r>
              <a:rPr lang="en-US" sz="2000">
                <a:solidFill>
                  <a:srgbClr val="212121"/>
                </a:solidFill>
                <a:latin typeface="Times New Roman"/>
                <a:ea typeface="Times New Roman"/>
                <a:cs typeface="Times New Roman"/>
                <a:sym typeface="Times New Roman"/>
              </a:rPr>
              <a:t>                                           </a:t>
            </a:r>
            <a:r>
              <a:rPr i="0" lang="en-US" sz="2000">
                <a:solidFill>
                  <a:srgbClr val="212121"/>
                </a:solidFill>
                <a:latin typeface="Times New Roman"/>
                <a:ea typeface="Times New Roman"/>
                <a:cs typeface="Times New Roman"/>
                <a:sym typeface="Times New Roman"/>
              </a:rPr>
              <a:t>object                                                      </a:t>
            </a:r>
            <a:endParaRPr>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highlight>
                  <a:srgbClr val="FFFFFF"/>
                </a:highlight>
                <a:latin typeface="Times New Roman"/>
                <a:ea typeface="Times New Roman"/>
                <a:cs typeface="Times New Roman"/>
                <a:sym typeface="Times New Roman"/>
              </a:rPr>
              <a:t>Description</a:t>
            </a:r>
            <a:r>
              <a:rPr i="0" lang="en-US" sz="20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object </a:t>
            </a:r>
            <a:endParaRPr sz="2000">
              <a:solidFill>
                <a:srgbClr val="212121"/>
              </a:solidFill>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highlight>
                  <a:srgbClr val="FFFFFF"/>
                </a:highlight>
                <a:latin typeface="Times New Roman"/>
                <a:ea typeface="Times New Roman"/>
                <a:cs typeface="Times New Roman"/>
                <a:sym typeface="Times New Roman"/>
              </a:rPr>
              <a:t>Quantity</a:t>
            </a:r>
            <a:r>
              <a:rPr i="0" lang="en-US" sz="2000">
                <a:solidFill>
                  <a:srgbClr val="212121"/>
                </a:solidFill>
                <a:latin typeface="Times New Roman"/>
                <a:ea typeface="Times New Roman"/>
                <a:cs typeface="Times New Roman"/>
                <a:sym typeface="Times New Roman"/>
              </a:rPr>
              <a:t>                                                </a:t>
            </a:r>
            <a:r>
              <a:rPr lang="en-US" sz="2000">
                <a:solidFill>
                  <a:srgbClr val="212121"/>
                </a:solidFill>
                <a:highlight>
                  <a:srgbClr val="FFFFFF"/>
                </a:highlight>
                <a:latin typeface="Times New Roman"/>
                <a:ea typeface="Times New Roman"/>
                <a:cs typeface="Times New Roman"/>
                <a:sym typeface="Times New Roman"/>
              </a:rPr>
              <a:t>int64 </a:t>
            </a:r>
            <a:endParaRPr sz="2000">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highlight>
                  <a:srgbClr val="FFFFFF"/>
                </a:highlight>
                <a:latin typeface="Times New Roman"/>
                <a:ea typeface="Times New Roman"/>
                <a:cs typeface="Times New Roman"/>
                <a:sym typeface="Times New Roman"/>
              </a:rPr>
              <a:t>InvoiceDate</a:t>
            </a:r>
            <a:r>
              <a:rPr lang="en-US" sz="2000">
                <a:solidFill>
                  <a:srgbClr val="212121"/>
                </a:solidFill>
                <a:latin typeface="Times New Roman"/>
                <a:ea typeface="Times New Roman"/>
                <a:cs typeface="Times New Roman"/>
                <a:sym typeface="Times New Roman"/>
              </a:rPr>
              <a:t>                                         </a:t>
            </a:r>
            <a:r>
              <a:rPr i="0" lang="en-US" sz="2000">
                <a:solidFill>
                  <a:srgbClr val="212121"/>
                </a:solidFill>
                <a:latin typeface="Times New Roman"/>
                <a:ea typeface="Times New Roman"/>
                <a:cs typeface="Times New Roman"/>
                <a:sym typeface="Times New Roman"/>
              </a:rPr>
              <a:t>object </a:t>
            </a:r>
            <a:endParaRPr sz="2000">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highlight>
                  <a:srgbClr val="FFFFFF"/>
                </a:highlight>
                <a:latin typeface="Times New Roman"/>
                <a:ea typeface="Times New Roman"/>
                <a:cs typeface="Times New Roman"/>
                <a:sym typeface="Times New Roman"/>
              </a:rPr>
              <a:t>UnitPrice</a:t>
            </a:r>
            <a:r>
              <a:rPr lang="en-US" sz="20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object </a:t>
            </a:r>
            <a:endParaRPr sz="2000">
              <a:solidFill>
                <a:srgbClr val="212121"/>
              </a:solidFill>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highlight>
                  <a:srgbClr val="FFFFFF"/>
                </a:highlight>
                <a:latin typeface="Times New Roman"/>
                <a:ea typeface="Times New Roman"/>
                <a:cs typeface="Times New Roman"/>
                <a:sym typeface="Times New Roman"/>
              </a:rPr>
              <a:t>CustomerID</a:t>
            </a:r>
            <a:r>
              <a:rPr i="0" lang="en-US" sz="2000">
                <a:solidFill>
                  <a:srgbClr val="212121"/>
                </a:solidFill>
                <a:latin typeface="Times New Roman"/>
                <a:ea typeface="Times New Roman"/>
                <a:cs typeface="Times New Roman"/>
                <a:sym typeface="Times New Roman"/>
              </a:rPr>
              <a:t>                                       </a:t>
            </a:r>
            <a:r>
              <a:rPr i="0" lang="en-US" sz="2000">
                <a:solidFill>
                  <a:srgbClr val="212121"/>
                </a:solidFill>
                <a:latin typeface="Times New Roman"/>
                <a:ea typeface="Times New Roman"/>
                <a:cs typeface="Times New Roman"/>
                <a:sym typeface="Times New Roman"/>
              </a:rPr>
              <a:t>float64 </a:t>
            </a:r>
            <a:endParaRPr sz="2000">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highlight>
                  <a:srgbClr val="FFFFFF"/>
                </a:highlight>
                <a:latin typeface="Times New Roman"/>
                <a:ea typeface="Times New Roman"/>
                <a:cs typeface="Times New Roman"/>
                <a:sym typeface="Times New Roman"/>
              </a:rPr>
              <a:t>Country</a:t>
            </a:r>
            <a:r>
              <a:rPr i="0" lang="en-US" sz="20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                  Object</a:t>
            </a:r>
            <a:endParaRPr/>
          </a:p>
          <a:p>
            <a:pPr indent="0" lvl="0" marL="0" rtl="0" algn="l">
              <a:lnSpc>
                <a:spcPct val="90000"/>
              </a:lnSpc>
              <a:spcBef>
                <a:spcPts val="1000"/>
              </a:spcBef>
              <a:spcAft>
                <a:spcPts val="0"/>
              </a:spcAft>
              <a:buNone/>
            </a:pPr>
            <a:r>
              <a:t/>
            </a:r>
            <a:endParaRPr/>
          </a:p>
        </p:txBody>
      </p:sp>
      <p:sp>
        <p:nvSpPr>
          <p:cNvPr id="103" name="Google Shape;103;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12121"/>
              </a:buClr>
              <a:buSzPts val="20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1149"/>
              <a:buFont typeface="Times New Roman"/>
              <a:buNone/>
            </a:pPr>
            <a:br>
              <a:rPr b="1" lang="en-US">
                <a:solidFill>
                  <a:srgbClr val="FF0000"/>
                </a:solidFill>
                <a:latin typeface="Times New Roman"/>
                <a:ea typeface="Times New Roman"/>
                <a:cs typeface="Times New Roman"/>
                <a:sym typeface="Times New Roman"/>
              </a:rPr>
            </a:br>
            <a:r>
              <a:rPr b="1" lang="en-US" sz="4350">
                <a:solidFill>
                  <a:srgbClr val="FF0000"/>
                </a:solidFill>
                <a:highlight>
                  <a:srgbClr val="F7F7F7"/>
                </a:highlight>
                <a:latin typeface="Times New Roman"/>
                <a:ea typeface="Times New Roman"/>
                <a:cs typeface="Times New Roman"/>
                <a:sym typeface="Times New Roman"/>
              </a:rPr>
              <a:t>Top 10 countries maximum unit  prices</a:t>
            </a:r>
            <a:endParaRPr b="1" sz="4350">
              <a:solidFill>
                <a:srgbClr val="FF0000"/>
              </a:solidFill>
              <a:highlight>
                <a:srgbClr val="F7F7F7"/>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0000"/>
              <a:buFont typeface="Times New Roman"/>
              <a:buNone/>
            </a:pPr>
            <a:br>
              <a:rPr b="0" lang="en-US">
                <a:solidFill>
                  <a:srgbClr val="000000"/>
                </a:solidFill>
                <a:latin typeface="Courier New"/>
                <a:ea typeface="Courier New"/>
                <a:cs typeface="Courier New"/>
                <a:sym typeface="Courier New"/>
              </a:rPr>
            </a:br>
            <a:endParaRPr b="1">
              <a:solidFill>
                <a:srgbClr val="FF0000"/>
              </a:solidFill>
              <a:latin typeface="Times New Roman"/>
              <a:ea typeface="Times New Roman"/>
              <a:cs typeface="Times New Roman"/>
              <a:sym typeface="Times New Roman"/>
            </a:endParaRPr>
          </a:p>
        </p:txBody>
      </p:sp>
      <p:sp>
        <p:nvSpPr>
          <p:cNvPr id="109" name="Google Shape;109;p6"/>
          <p:cNvSpPr txBox="1"/>
          <p:nvPr>
            <p:ph idx="2" type="body"/>
          </p:nvPr>
        </p:nvSpPr>
        <p:spPr>
          <a:xfrm>
            <a:off x="454874" y="1690701"/>
            <a:ext cx="5603700" cy="45900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600"/>
              </a:spcBef>
              <a:spcAft>
                <a:spcPts val="0"/>
              </a:spcAft>
              <a:buClr>
                <a:srgbClr val="212121"/>
              </a:buClr>
              <a:buSzPts val="1800"/>
              <a:buFont typeface="Times New Roman"/>
              <a:buChar char="•"/>
            </a:pPr>
            <a:r>
              <a:rPr lang="en-US" sz="1800">
                <a:solidFill>
                  <a:srgbClr val="212121"/>
                </a:solidFill>
                <a:highlight>
                  <a:srgbClr val="FFFFFF"/>
                </a:highlight>
                <a:latin typeface="Times New Roman"/>
                <a:ea typeface="Times New Roman"/>
                <a:cs typeface="Times New Roman"/>
                <a:sym typeface="Times New Roman"/>
              </a:rPr>
              <a:t>The gained insights from the chart can potentially help create a positive business impact in several ways:</a:t>
            </a:r>
            <a:endParaRPr sz="1800">
              <a:solidFill>
                <a:srgbClr val="21212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12121"/>
              </a:buClr>
              <a:buSzPts val="1800"/>
              <a:buFont typeface="Times New Roman"/>
              <a:buChar char="•"/>
            </a:pPr>
            <a:r>
              <a:rPr b="1" lang="en-US" sz="1800">
                <a:solidFill>
                  <a:srgbClr val="212121"/>
                </a:solidFill>
                <a:highlight>
                  <a:srgbClr val="FFFFFF"/>
                </a:highlight>
                <a:latin typeface="Times New Roman"/>
                <a:ea typeface="Times New Roman"/>
                <a:cs typeface="Times New Roman"/>
                <a:sym typeface="Times New Roman"/>
              </a:rPr>
              <a:t>Pricing Strategy:</a:t>
            </a:r>
            <a:r>
              <a:rPr lang="en-US" sz="1800">
                <a:solidFill>
                  <a:srgbClr val="212121"/>
                </a:solidFill>
                <a:highlight>
                  <a:srgbClr val="FFFFFF"/>
                </a:highlight>
                <a:latin typeface="Times New Roman"/>
                <a:ea typeface="Times New Roman"/>
                <a:cs typeface="Times New Roman"/>
                <a:sym typeface="Times New Roman"/>
              </a:rPr>
              <a:t> The chart can help identify countries with high maximum unit prices. Businesses can adjust their pricing strategies for these countries accordingly to maximize revenue and profitability. </a:t>
            </a:r>
            <a:endParaRPr sz="1800">
              <a:solidFill>
                <a:srgbClr val="21212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12121"/>
              </a:buClr>
              <a:buSzPts val="1800"/>
              <a:buFont typeface="Times New Roman"/>
              <a:buChar char="•"/>
            </a:pPr>
            <a:r>
              <a:rPr b="1" lang="en-US" sz="1800">
                <a:solidFill>
                  <a:srgbClr val="212121"/>
                </a:solidFill>
                <a:highlight>
                  <a:srgbClr val="FFFFFF"/>
                </a:highlight>
                <a:latin typeface="Times New Roman"/>
                <a:ea typeface="Times New Roman"/>
                <a:cs typeface="Times New Roman"/>
                <a:sym typeface="Times New Roman"/>
              </a:rPr>
              <a:t>Market Segmentation:</a:t>
            </a:r>
            <a:r>
              <a:rPr lang="en-US" sz="1800">
                <a:solidFill>
                  <a:srgbClr val="212121"/>
                </a:solidFill>
                <a:highlight>
                  <a:srgbClr val="FFFFFF"/>
                </a:highlight>
                <a:latin typeface="Times New Roman"/>
                <a:ea typeface="Times New Roman"/>
                <a:cs typeface="Times New Roman"/>
                <a:sym typeface="Times New Roman"/>
              </a:rPr>
              <a:t> Understanding the variations in maximum unit prices across countries can aid in better market segmentation. </a:t>
            </a:r>
            <a:endParaRPr sz="1800">
              <a:solidFill>
                <a:srgbClr val="212121"/>
              </a:solidFill>
              <a:highlight>
                <a:srgbClr val="FFFFFF"/>
              </a:highlight>
              <a:latin typeface="Times New Roman"/>
              <a:ea typeface="Times New Roman"/>
              <a:cs typeface="Times New Roman"/>
              <a:sym typeface="Times New Roman"/>
            </a:endParaRPr>
          </a:p>
        </p:txBody>
      </p:sp>
      <p:pic>
        <p:nvPicPr>
          <p:cNvPr id="110" name="Google Shape;110;p6"/>
          <p:cNvPicPr preferRelativeResize="0"/>
          <p:nvPr/>
        </p:nvPicPr>
        <p:blipFill>
          <a:blip r:embed="rId3">
            <a:alphaModFix/>
          </a:blip>
          <a:stretch>
            <a:fillRect/>
          </a:stretch>
        </p:blipFill>
        <p:spPr>
          <a:xfrm>
            <a:off x="6210974" y="1843088"/>
            <a:ext cx="5828627" cy="41767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1149"/>
              <a:buFont typeface="Times New Roman"/>
              <a:buNone/>
            </a:pPr>
            <a:br>
              <a:rPr b="1" lang="en-US">
                <a:solidFill>
                  <a:srgbClr val="FF0000"/>
                </a:solidFill>
                <a:latin typeface="Times New Roman"/>
                <a:ea typeface="Times New Roman"/>
                <a:cs typeface="Times New Roman"/>
                <a:sym typeface="Times New Roman"/>
              </a:rPr>
            </a:br>
            <a:r>
              <a:rPr b="1" lang="en-US" sz="4350">
                <a:solidFill>
                  <a:srgbClr val="FF0000"/>
                </a:solidFill>
                <a:highlight>
                  <a:srgbClr val="F7F7F7"/>
                </a:highlight>
                <a:latin typeface="Times New Roman"/>
                <a:ea typeface="Times New Roman"/>
                <a:cs typeface="Times New Roman"/>
                <a:sym typeface="Times New Roman"/>
              </a:rPr>
              <a:t>Highest</a:t>
            </a:r>
            <a:r>
              <a:rPr b="1" lang="en-US" sz="4350">
                <a:solidFill>
                  <a:srgbClr val="FF0000"/>
                </a:solidFill>
                <a:highlight>
                  <a:srgbClr val="F7F7F7"/>
                </a:highlight>
                <a:latin typeface="Times New Roman"/>
                <a:ea typeface="Times New Roman"/>
                <a:cs typeface="Times New Roman"/>
                <a:sym typeface="Times New Roman"/>
              </a:rPr>
              <a:t> customers from different countries</a:t>
            </a:r>
            <a:endParaRPr b="1" sz="4350">
              <a:solidFill>
                <a:srgbClr val="FF0000"/>
              </a:solidFill>
              <a:highlight>
                <a:srgbClr val="F7F7F7"/>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0000"/>
              <a:buFont typeface="Times New Roman"/>
              <a:buNone/>
            </a:pPr>
            <a:br>
              <a:rPr b="0" lang="en-US">
                <a:solidFill>
                  <a:srgbClr val="000000"/>
                </a:solidFill>
                <a:latin typeface="Courier New"/>
                <a:ea typeface="Courier New"/>
                <a:cs typeface="Courier New"/>
                <a:sym typeface="Courier New"/>
              </a:rPr>
            </a:br>
            <a:endParaRPr/>
          </a:p>
        </p:txBody>
      </p:sp>
      <p:sp>
        <p:nvSpPr>
          <p:cNvPr id="116" name="Google Shape;116;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215900" lvl="0" marL="228600" rtl="0" algn="just">
              <a:lnSpc>
                <a:spcPct val="90000"/>
              </a:lnSpc>
              <a:spcBef>
                <a:spcPts val="0"/>
              </a:spcBef>
              <a:spcAft>
                <a:spcPts val="0"/>
              </a:spcAft>
              <a:buClr>
                <a:srgbClr val="212121"/>
              </a:buClr>
              <a:buSzPts val="1800"/>
              <a:buFont typeface="Times New Roman"/>
              <a:buChar char="•"/>
            </a:pPr>
            <a:r>
              <a:rPr lang="en-US" sz="1800">
                <a:solidFill>
                  <a:srgbClr val="212121"/>
                </a:solidFill>
                <a:highlight>
                  <a:srgbClr val="FFFFFF"/>
                </a:highlight>
                <a:latin typeface="Times New Roman"/>
                <a:ea typeface="Times New Roman"/>
                <a:cs typeface="Times New Roman"/>
                <a:sym typeface="Times New Roman"/>
              </a:rPr>
              <a:t>The specific chart used is a bar chart (plt.bar()). A bar chart is suitable for comparing categorical data, in this case, the number of customers in different countries. It allows for a clear visual comparison of customer counts between countries</a:t>
            </a:r>
            <a:endParaRPr sz="1800">
              <a:latin typeface="Times New Roman"/>
              <a:ea typeface="Times New Roman"/>
              <a:cs typeface="Times New Roman"/>
              <a:sym typeface="Times New Roman"/>
            </a:endParaRPr>
          </a:p>
          <a:p>
            <a:pPr indent="-101600" lvl="0" marL="228600" rtl="0" algn="just">
              <a:lnSpc>
                <a:spcPct val="90000"/>
              </a:lnSpc>
              <a:spcBef>
                <a:spcPts val="1000"/>
              </a:spcBef>
              <a:spcAft>
                <a:spcPts val="0"/>
              </a:spcAft>
              <a:buClr>
                <a:schemeClr val="dk1"/>
              </a:buClr>
              <a:buSzPts val="2000"/>
              <a:buNone/>
            </a:pPr>
            <a:r>
              <a:t/>
            </a:r>
            <a:endParaRPr sz="1800">
              <a:solidFill>
                <a:srgbClr val="212121"/>
              </a:solidFill>
              <a:latin typeface="Times New Roman"/>
              <a:ea typeface="Times New Roman"/>
              <a:cs typeface="Times New Roman"/>
              <a:sym typeface="Times New Roman"/>
            </a:endParaRPr>
          </a:p>
          <a:p>
            <a:pPr indent="-215900" lvl="0" marL="228600" rtl="0" algn="just">
              <a:lnSpc>
                <a:spcPct val="90000"/>
              </a:lnSpc>
              <a:spcBef>
                <a:spcPts val="1000"/>
              </a:spcBef>
              <a:spcAft>
                <a:spcPts val="0"/>
              </a:spcAft>
              <a:buClr>
                <a:srgbClr val="212121"/>
              </a:buClr>
              <a:buSzPts val="1800"/>
              <a:buFont typeface="Times New Roman"/>
              <a:buChar char="•"/>
            </a:pPr>
            <a:r>
              <a:rPr lang="en-US" sz="1800">
                <a:solidFill>
                  <a:srgbClr val="212121"/>
                </a:solidFill>
                <a:highlight>
                  <a:srgbClr val="FFFFFF"/>
                </a:highlight>
                <a:latin typeface="Times New Roman"/>
                <a:ea typeface="Times New Roman"/>
                <a:cs typeface="Times New Roman"/>
                <a:sym typeface="Times New Roman"/>
              </a:rPr>
              <a:t>The United States has the highest number of customers, with around 500 customers. The United Kingdom and Germany follow closely with approximately 480 and 450 customers, respectively. The number of customers gradually decreases for other countries, such as France, Spain, Italy, Australia, and Canada.</a:t>
            </a:r>
            <a:endParaRPr sz="1800">
              <a:latin typeface="Times New Roman"/>
              <a:ea typeface="Times New Roman"/>
              <a:cs typeface="Times New Roman"/>
              <a:sym typeface="Times New Roman"/>
            </a:endParaRPr>
          </a:p>
          <a:p>
            <a:pPr indent="-101600" lvl="0" marL="228600" rtl="0" algn="just">
              <a:lnSpc>
                <a:spcPct val="90000"/>
              </a:lnSpc>
              <a:spcBef>
                <a:spcPts val="1000"/>
              </a:spcBef>
              <a:spcAft>
                <a:spcPts val="0"/>
              </a:spcAft>
              <a:buClr>
                <a:schemeClr val="dk1"/>
              </a:buClr>
              <a:buSzPts val="2000"/>
              <a:buNone/>
            </a:pPr>
            <a:r>
              <a:t/>
            </a:r>
            <a:endParaRPr sz="2000">
              <a:solidFill>
                <a:srgbClr val="212121"/>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117" name="Google Shape;117;p7"/>
          <p:cNvPicPr preferRelativeResize="0"/>
          <p:nvPr/>
        </p:nvPicPr>
        <p:blipFill>
          <a:blip r:embed="rId3">
            <a:alphaModFix/>
          </a:blip>
          <a:stretch>
            <a:fillRect/>
          </a:stretch>
        </p:blipFill>
        <p:spPr>
          <a:xfrm>
            <a:off x="6172200" y="1843088"/>
            <a:ext cx="5867399" cy="42485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2311"/>
              <a:buFont typeface="Times New Roman"/>
              <a:buNone/>
            </a:pPr>
            <a:br>
              <a:rPr b="1" lang="en-US" sz="4350">
                <a:solidFill>
                  <a:srgbClr val="FF0000"/>
                </a:solidFill>
                <a:latin typeface="Times New Roman"/>
                <a:ea typeface="Times New Roman"/>
                <a:cs typeface="Times New Roman"/>
                <a:sym typeface="Times New Roman"/>
              </a:rPr>
            </a:br>
            <a:r>
              <a:rPr b="1" lang="en-US" sz="4350">
                <a:solidFill>
                  <a:srgbClr val="FF0000"/>
                </a:solidFill>
                <a:highlight>
                  <a:srgbClr val="F7F7F7"/>
                </a:highlight>
                <a:latin typeface="Times New Roman"/>
                <a:ea typeface="Times New Roman"/>
                <a:cs typeface="Times New Roman"/>
                <a:sym typeface="Times New Roman"/>
              </a:rPr>
              <a:t>Most number of </a:t>
            </a:r>
            <a:r>
              <a:rPr b="1" lang="en-US" sz="4350">
                <a:solidFill>
                  <a:srgbClr val="FF0000"/>
                </a:solidFill>
                <a:highlight>
                  <a:srgbClr val="F7F7F7"/>
                </a:highlight>
                <a:latin typeface="Times New Roman"/>
                <a:ea typeface="Times New Roman"/>
                <a:cs typeface="Times New Roman"/>
                <a:sym typeface="Times New Roman"/>
              </a:rPr>
              <a:t>quantities</a:t>
            </a:r>
            <a:r>
              <a:rPr b="1" lang="en-US" sz="4350">
                <a:solidFill>
                  <a:srgbClr val="FF0000"/>
                </a:solidFill>
                <a:highlight>
                  <a:srgbClr val="F7F7F7"/>
                </a:highlight>
                <a:latin typeface="Times New Roman"/>
                <a:ea typeface="Times New Roman"/>
                <a:cs typeface="Times New Roman"/>
                <a:sym typeface="Times New Roman"/>
              </a:rPr>
              <a:t> are saled</a:t>
            </a:r>
            <a:endParaRPr b="1" sz="4350">
              <a:solidFill>
                <a:srgbClr val="FF0000"/>
              </a:solidFill>
              <a:highlight>
                <a:srgbClr val="F7F7F7"/>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2311"/>
              <a:buFont typeface="Times New Roman"/>
              <a:buNone/>
            </a:pPr>
            <a:r>
              <a:t/>
            </a:r>
            <a:endParaRPr b="1" sz="4350">
              <a:solidFill>
                <a:srgbClr val="FF0000"/>
              </a:solidFill>
              <a:highlight>
                <a:schemeClr val="lt1"/>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0000"/>
              <a:buFont typeface="Times New Roman"/>
              <a:buNone/>
            </a:pPr>
            <a:br>
              <a:rPr b="0" lang="en-US">
                <a:solidFill>
                  <a:srgbClr val="000000"/>
                </a:solidFill>
                <a:latin typeface="Courier New"/>
                <a:ea typeface="Courier New"/>
                <a:cs typeface="Courier New"/>
                <a:sym typeface="Courier New"/>
              </a:rPr>
            </a:br>
            <a:endParaRPr/>
          </a:p>
        </p:txBody>
      </p:sp>
      <p:sp>
        <p:nvSpPr>
          <p:cNvPr id="123" name="Google Shape;123;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600"/>
              </a:spcBef>
              <a:spcAft>
                <a:spcPts val="0"/>
              </a:spcAft>
              <a:buClr>
                <a:srgbClr val="212121"/>
              </a:buClr>
              <a:buSzPts val="1800"/>
              <a:buFont typeface="Times New Roman"/>
              <a:buChar char="•"/>
            </a:pPr>
            <a:r>
              <a:rPr lang="en-US" sz="1800">
                <a:solidFill>
                  <a:srgbClr val="212121"/>
                </a:solidFill>
                <a:highlight>
                  <a:srgbClr val="FFFFFF"/>
                </a:highlight>
                <a:latin typeface="Times New Roman"/>
                <a:ea typeface="Times New Roman"/>
                <a:cs typeface="Times New Roman"/>
                <a:sym typeface="Times New Roman"/>
              </a:rPr>
              <a:t>The gained insights from the chart can potentially help create a positive business impact in several ways:</a:t>
            </a:r>
            <a:endParaRPr sz="1800">
              <a:solidFill>
                <a:srgbClr val="21212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12121"/>
              </a:buClr>
              <a:buSzPts val="1800"/>
              <a:buFont typeface="Times New Roman"/>
              <a:buChar char="•"/>
            </a:pPr>
            <a:r>
              <a:rPr lang="en-US" sz="1800">
                <a:solidFill>
                  <a:srgbClr val="212121"/>
                </a:solidFill>
                <a:highlight>
                  <a:srgbClr val="FFFFFF"/>
                </a:highlight>
                <a:latin typeface="Times New Roman"/>
                <a:ea typeface="Times New Roman"/>
                <a:cs typeface="Times New Roman"/>
                <a:sym typeface="Times New Roman"/>
              </a:rPr>
              <a:t>Inventory Management: Knowing the top-selling stock items can help optimize inventory levels, ensuring sufficient stock of popular items while minimizing overstocking of slow-moving products.</a:t>
            </a:r>
            <a:endParaRPr sz="1800">
              <a:solidFill>
                <a:srgbClr val="212121"/>
              </a:solidFill>
              <a:highlight>
                <a:srgbClr val="FFFFFF"/>
              </a:highlight>
              <a:latin typeface="Times New Roman"/>
              <a:ea typeface="Times New Roman"/>
              <a:cs typeface="Times New Roman"/>
              <a:sym typeface="Times New Roman"/>
            </a:endParaRPr>
          </a:p>
          <a:p>
            <a:pPr indent="0" lvl="0" marL="457200" rtl="0" algn="just">
              <a:lnSpc>
                <a:spcPct val="90000"/>
              </a:lnSpc>
              <a:spcBef>
                <a:spcPts val="1000"/>
              </a:spcBef>
              <a:spcAft>
                <a:spcPts val="0"/>
              </a:spcAft>
              <a:buNone/>
            </a:pPr>
            <a:r>
              <a:t/>
            </a:r>
            <a:endParaRPr sz="1600">
              <a:latin typeface="Times New Roman"/>
              <a:ea typeface="Times New Roman"/>
              <a:cs typeface="Times New Roman"/>
              <a:sym typeface="Times New Roman"/>
            </a:endParaRPr>
          </a:p>
        </p:txBody>
      </p:sp>
      <p:pic>
        <p:nvPicPr>
          <p:cNvPr id="124" name="Google Shape;124;p8"/>
          <p:cNvPicPr preferRelativeResize="0"/>
          <p:nvPr/>
        </p:nvPicPr>
        <p:blipFill>
          <a:blip r:embed="rId3">
            <a:alphaModFix/>
          </a:blip>
          <a:stretch>
            <a:fillRect/>
          </a:stretch>
        </p:blipFill>
        <p:spPr>
          <a:xfrm>
            <a:off x="6172200" y="1843088"/>
            <a:ext cx="5867400" cy="39273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41666"/>
              </a:lnSpc>
              <a:spcBef>
                <a:spcPts val="0"/>
              </a:spcBef>
              <a:spcAft>
                <a:spcPts val="0"/>
              </a:spcAft>
              <a:buClr>
                <a:schemeClr val="dk1"/>
              </a:buClr>
              <a:buSzPct val="25287"/>
              <a:buFont typeface="Arial"/>
              <a:buNone/>
            </a:pPr>
            <a:r>
              <a:t/>
            </a:r>
            <a:endParaRPr b="1" sz="4350">
              <a:solidFill>
                <a:srgbClr val="FF0000"/>
              </a:solidFill>
              <a:highlight>
                <a:srgbClr val="F7F7F7"/>
              </a:highlight>
              <a:latin typeface="Times New Roman"/>
              <a:ea typeface="Times New Roman"/>
              <a:cs typeface="Times New Roman"/>
              <a:sym typeface="Times New Roman"/>
            </a:endParaRPr>
          </a:p>
          <a:p>
            <a:pPr indent="0" lvl="0" marL="0" rtl="0" algn="l">
              <a:lnSpc>
                <a:spcPct val="141666"/>
              </a:lnSpc>
              <a:spcBef>
                <a:spcPts val="0"/>
              </a:spcBef>
              <a:spcAft>
                <a:spcPts val="0"/>
              </a:spcAft>
              <a:buClr>
                <a:schemeClr val="dk1"/>
              </a:buClr>
              <a:buSzPct val="25287"/>
              <a:buFont typeface="Arial"/>
              <a:buNone/>
            </a:pPr>
            <a:r>
              <a:t/>
            </a:r>
            <a:endParaRPr b="1" sz="4350">
              <a:solidFill>
                <a:srgbClr val="FF0000"/>
              </a:solidFill>
              <a:highlight>
                <a:srgbClr val="F7F7F7"/>
              </a:highlight>
              <a:latin typeface="Times New Roman"/>
              <a:ea typeface="Times New Roman"/>
              <a:cs typeface="Times New Roman"/>
              <a:sym typeface="Times New Roman"/>
            </a:endParaRPr>
          </a:p>
          <a:p>
            <a:pPr indent="0" lvl="0" marL="0" rtl="0" algn="l">
              <a:lnSpc>
                <a:spcPct val="141666"/>
              </a:lnSpc>
              <a:spcBef>
                <a:spcPts val="0"/>
              </a:spcBef>
              <a:spcAft>
                <a:spcPts val="0"/>
              </a:spcAft>
              <a:buClr>
                <a:schemeClr val="dk1"/>
              </a:buClr>
              <a:buSzPct val="25287"/>
              <a:buFont typeface="Arial"/>
              <a:buNone/>
            </a:pPr>
            <a:r>
              <a:rPr b="1" lang="en-US" sz="4350">
                <a:solidFill>
                  <a:srgbClr val="FF0000"/>
                </a:solidFill>
                <a:highlight>
                  <a:srgbClr val="F7F7F7"/>
                </a:highlight>
                <a:latin typeface="Times New Roman"/>
                <a:ea typeface="Times New Roman"/>
                <a:cs typeface="Times New Roman"/>
                <a:sym typeface="Times New Roman"/>
              </a:rPr>
              <a:t>Which country was made </a:t>
            </a:r>
            <a:r>
              <a:rPr b="1" lang="en-US" sz="4350">
                <a:solidFill>
                  <a:srgbClr val="FF0000"/>
                </a:solidFill>
                <a:highlight>
                  <a:srgbClr val="F7F7F7"/>
                </a:highlight>
                <a:latin typeface="Times New Roman"/>
                <a:ea typeface="Times New Roman"/>
                <a:cs typeface="Times New Roman"/>
                <a:sym typeface="Times New Roman"/>
              </a:rPr>
              <a:t>highest</a:t>
            </a:r>
            <a:r>
              <a:rPr b="1" lang="en-US" sz="4350">
                <a:solidFill>
                  <a:srgbClr val="FF0000"/>
                </a:solidFill>
                <a:highlight>
                  <a:srgbClr val="F7F7F7"/>
                </a:highlight>
                <a:latin typeface="Times New Roman"/>
                <a:ea typeface="Times New Roman"/>
                <a:cs typeface="Times New Roman"/>
                <a:sym typeface="Times New Roman"/>
              </a:rPr>
              <a:t> customers</a:t>
            </a:r>
            <a:endParaRPr b="1" sz="4350">
              <a:solidFill>
                <a:srgbClr val="FF0000"/>
              </a:solidFill>
              <a:highlight>
                <a:srgbClr val="F7F7F7"/>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1149"/>
              <a:buFont typeface="Times New Roman"/>
              <a:buNone/>
            </a:pPr>
            <a:r>
              <a:t/>
            </a:r>
            <a:endParaRPr b="1">
              <a:solidFill>
                <a:srgbClr val="FF0000"/>
              </a:solidFill>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0000"/>
              <a:buFont typeface="Times New Roman"/>
              <a:buNone/>
            </a:pPr>
            <a:br>
              <a:rPr b="0" lang="en-US">
                <a:solidFill>
                  <a:srgbClr val="000000"/>
                </a:solidFill>
                <a:latin typeface="Courier New"/>
                <a:ea typeface="Courier New"/>
                <a:cs typeface="Courier New"/>
                <a:sym typeface="Courier New"/>
              </a:rPr>
            </a:br>
            <a:endParaRPr/>
          </a:p>
        </p:txBody>
      </p:sp>
      <p:sp>
        <p:nvSpPr>
          <p:cNvPr id="130" name="Google Shape;130;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215900" lvl="0" marL="228600" rtl="0" algn="l">
              <a:lnSpc>
                <a:spcPct val="90000"/>
              </a:lnSpc>
              <a:spcBef>
                <a:spcPts val="0"/>
              </a:spcBef>
              <a:spcAft>
                <a:spcPts val="0"/>
              </a:spcAft>
              <a:buClr>
                <a:srgbClr val="212121"/>
              </a:buClr>
              <a:buSzPts val="1800"/>
              <a:buFont typeface="Times New Roman"/>
              <a:buChar char="•"/>
            </a:pPr>
            <a:r>
              <a:rPr lang="en-US" sz="1800">
                <a:solidFill>
                  <a:srgbClr val="212121"/>
                </a:solidFill>
                <a:highlight>
                  <a:srgbClr val="FFFFFF"/>
                </a:highlight>
                <a:latin typeface="Times New Roman"/>
                <a:ea typeface="Times New Roman"/>
                <a:cs typeface="Times New Roman"/>
                <a:sym typeface="Times New Roman"/>
              </a:rPr>
              <a:t>The scatter plot provides insights into the distribution of the number of customers for each country. By plotting the 'Country' on the x-axis and the 'Number of Customers' on the y-axis, we can observe the customer count for each country.</a:t>
            </a:r>
            <a:endParaRPr b="1" sz="1800">
              <a:solidFill>
                <a:srgbClr val="212121"/>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800"/>
              <a:buNone/>
            </a:pPr>
            <a:r>
              <a:t/>
            </a:r>
            <a:endParaRPr sz="1800">
              <a:solidFill>
                <a:srgbClr val="212121"/>
              </a:solidFill>
              <a:highlight>
                <a:srgbClr val="FFFFFF"/>
              </a:highlight>
              <a:latin typeface="Times New Roman"/>
              <a:ea typeface="Times New Roman"/>
              <a:cs typeface="Times New Roman"/>
              <a:sym typeface="Times New Roman"/>
            </a:endParaRPr>
          </a:p>
          <a:p>
            <a:pPr indent="0" lvl="0" marL="0" rtl="0" algn="l">
              <a:lnSpc>
                <a:spcPct val="90000"/>
              </a:lnSpc>
              <a:spcBef>
                <a:spcPts val="0"/>
              </a:spcBef>
              <a:spcAft>
                <a:spcPts val="0"/>
              </a:spcAft>
              <a:buSzPts val="1800"/>
              <a:buNone/>
            </a:pPr>
            <a:r>
              <a:t/>
            </a:r>
            <a:endParaRPr sz="1800">
              <a:solidFill>
                <a:srgbClr val="212121"/>
              </a:solidFill>
              <a:highlight>
                <a:srgbClr val="FFFFFF"/>
              </a:highlight>
              <a:latin typeface="Times New Roman"/>
              <a:ea typeface="Times New Roman"/>
              <a:cs typeface="Times New Roman"/>
              <a:sym typeface="Times New Roman"/>
            </a:endParaRPr>
          </a:p>
          <a:p>
            <a:pPr indent="0" lvl="0" marL="0" rtl="0" algn="l">
              <a:lnSpc>
                <a:spcPct val="90000"/>
              </a:lnSpc>
              <a:spcBef>
                <a:spcPts val="0"/>
              </a:spcBef>
              <a:spcAft>
                <a:spcPts val="0"/>
              </a:spcAft>
              <a:buSzPts val="1800"/>
              <a:buNone/>
            </a:pPr>
            <a:r>
              <a:t/>
            </a:r>
            <a:endParaRPr sz="1800">
              <a:solidFill>
                <a:srgbClr val="212121"/>
              </a:solidFill>
              <a:highlight>
                <a:srgbClr val="FFFFFF"/>
              </a:highlight>
              <a:latin typeface="Times New Roman"/>
              <a:ea typeface="Times New Roman"/>
              <a:cs typeface="Times New Roman"/>
              <a:sym typeface="Times New Roman"/>
            </a:endParaRPr>
          </a:p>
          <a:p>
            <a:pPr indent="-215900" lvl="0" marL="228600" rtl="0" algn="l">
              <a:lnSpc>
                <a:spcPct val="90000"/>
              </a:lnSpc>
              <a:spcBef>
                <a:spcPts val="0"/>
              </a:spcBef>
              <a:spcAft>
                <a:spcPts val="0"/>
              </a:spcAft>
              <a:buClr>
                <a:srgbClr val="212121"/>
              </a:buClr>
              <a:buSzPts val="1800"/>
              <a:buFont typeface="Times New Roman"/>
              <a:buChar char="•"/>
            </a:pPr>
            <a:r>
              <a:rPr b="1" lang="en-US" sz="1800">
                <a:solidFill>
                  <a:srgbClr val="212121"/>
                </a:solidFill>
                <a:highlight>
                  <a:srgbClr val="FFFFFF"/>
                </a:highlight>
                <a:latin typeface="Times New Roman"/>
                <a:ea typeface="Times New Roman"/>
                <a:cs typeface="Times New Roman"/>
                <a:sym typeface="Times New Roman"/>
              </a:rPr>
              <a:t>Market Segmentation:</a:t>
            </a:r>
            <a:r>
              <a:rPr lang="en-US" sz="1800">
                <a:solidFill>
                  <a:srgbClr val="212121"/>
                </a:solidFill>
                <a:highlight>
                  <a:srgbClr val="FFFFFF"/>
                </a:highlight>
                <a:latin typeface="Times New Roman"/>
                <a:ea typeface="Times New Roman"/>
                <a:cs typeface="Times New Roman"/>
                <a:sym typeface="Times New Roman"/>
              </a:rPr>
              <a:t> The scatter plot can help identify countries with a significant customer base. Businesses can use this information for targeted marketing campaigns and product promotions. Customer Engagement: Understanding the distribution of customers across countries can aid in tailoring customer engagement strategies, such as localized customer support or region-specific offers.</a:t>
            </a:r>
            <a:endParaRPr b="1" sz="1800">
              <a:solidFill>
                <a:srgbClr val="21212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2000">
              <a:latin typeface="Times New Roman"/>
              <a:ea typeface="Times New Roman"/>
              <a:cs typeface="Times New Roman"/>
              <a:sym typeface="Times New Roman"/>
            </a:endParaRPr>
          </a:p>
        </p:txBody>
      </p:sp>
      <p:pic>
        <p:nvPicPr>
          <p:cNvPr id="131" name="Google Shape;131;p9"/>
          <p:cNvPicPr preferRelativeResize="0"/>
          <p:nvPr/>
        </p:nvPicPr>
        <p:blipFill>
          <a:blip r:embed="rId3">
            <a:alphaModFix/>
          </a:blip>
          <a:stretch>
            <a:fillRect/>
          </a:stretch>
        </p:blipFill>
        <p:spPr>
          <a:xfrm>
            <a:off x="6172200" y="1843088"/>
            <a:ext cx="5620813" cy="48625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1"/>
          <p:cNvSpPr txBox="1"/>
          <p:nvPr>
            <p:ph type="title"/>
          </p:nvPr>
        </p:nvSpPr>
        <p:spPr>
          <a:xfrm>
            <a:off x="610775" y="382600"/>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2311"/>
              <a:buFont typeface="Times New Roman"/>
              <a:buNone/>
            </a:pPr>
            <a:br>
              <a:rPr b="1" lang="en-US">
                <a:solidFill>
                  <a:srgbClr val="FF0000"/>
                </a:solidFill>
                <a:latin typeface="Times New Roman"/>
                <a:ea typeface="Times New Roman"/>
                <a:cs typeface="Times New Roman"/>
                <a:sym typeface="Times New Roman"/>
              </a:rPr>
            </a:br>
            <a:r>
              <a:rPr b="1" lang="en-US" sz="4350">
                <a:solidFill>
                  <a:srgbClr val="FF0000"/>
                </a:solidFill>
                <a:highlight>
                  <a:srgbClr val="FFFFFF"/>
                </a:highlight>
                <a:latin typeface="Times New Roman"/>
                <a:ea typeface="Times New Roman"/>
                <a:cs typeface="Times New Roman"/>
                <a:sym typeface="Times New Roman"/>
              </a:rPr>
              <a:t>Hypothetical Statement </a:t>
            </a:r>
            <a:endParaRPr b="1" sz="4350">
              <a:solidFill>
                <a:srgbClr val="FF0000"/>
              </a:solidFill>
              <a:highlight>
                <a:srgbClr val="FFFFFF"/>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0000"/>
              <a:buFont typeface="Times New Roman"/>
              <a:buNone/>
            </a:pPr>
            <a:br>
              <a:rPr b="0" lang="en-US">
                <a:solidFill>
                  <a:srgbClr val="000000"/>
                </a:solidFill>
                <a:latin typeface="Courier New"/>
                <a:ea typeface="Courier New"/>
                <a:cs typeface="Courier New"/>
                <a:sym typeface="Courier New"/>
              </a:rPr>
            </a:br>
            <a:endParaRPr/>
          </a:p>
        </p:txBody>
      </p:sp>
      <p:sp>
        <p:nvSpPr>
          <p:cNvPr id="137" name="Google Shape;137;p11"/>
          <p:cNvSpPr txBox="1"/>
          <p:nvPr>
            <p:ph idx="1" type="body"/>
          </p:nvPr>
        </p:nvSpPr>
        <p:spPr>
          <a:xfrm>
            <a:off x="838200" y="1825625"/>
            <a:ext cx="10376100" cy="4297500"/>
          </a:xfrm>
          <a:prstGeom prst="rect">
            <a:avLst/>
          </a:prstGeom>
          <a:noFill/>
          <a:ln>
            <a:noFill/>
          </a:ln>
        </p:spPr>
        <p:txBody>
          <a:bodyPr anchorCtr="0" anchor="t" bIns="45700" lIns="91425" spcFirstLastPara="1" rIns="91425" wrap="square" tIns="45700">
            <a:normAutofit/>
          </a:bodyPr>
          <a:lstStyle/>
          <a:p>
            <a:pPr indent="-215900" lvl="0" marL="228600" rtl="0" algn="l">
              <a:lnSpc>
                <a:spcPct val="90000"/>
              </a:lnSpc>
              <a:spcBef>
                <a:spcPts val="0"/>
              </a:spcBef>
              <a:spcAft>
                <a:spcPts val="0"/>
              </a:spcAft>
              <a:buClr>
                <a:srgbClr val="212121"/>
              </a:buClr>
              <a:buSzPts val="1800"/>
              <a:buFont typeface="Times New Roman"/>
              <a:buChar char="•"/>
            </a:pPr>
            <a:r>
              <a:rPr lang="en-US" sz="1800">
                <a:solidFill>
                  <a:srgbClr val="212121"/>
                </a:solidFill>
                <a:highlight>
                  <a:srgbClr val="FFFFFF"/>
                </a:highlight>
                <a:latin typeface="Times New Roman"/>
                <a:ea typeface="Times New Roman"/>
                <a:cs typeface="Times New Roman"/>
                <a:sym typeface="Times New Roman"/>
              </a:rPr>
              <a:t>The average unit price of products in the United States is higher than in the United Kingdom. There is a significant difference in the quantity of products sold between Germany and France. The number of customers in Australia and Canada is not significantly different.</a:t>
            </a:r>
            <a:endParaRPr sz="18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solidFill>
                <a:srgbClr val="212121"/>
              </a:solidFill>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rgbClr val="212121"/>
              </a:buClr>
              <a:buSzPts val="1800"/>
              <a:buFont typeface="Times New Roman"/>
              <a:buChar char="•"/>
            </a:pPr>
            <a:r>
              <a:rPr b="1" lang="en-US" sz="1800">
                <a:solidFill>
                  <a:srgbClr val="212121"/>
                </a:solidFill>
                <a:highlight>
                  <a:srgbClr val="FFFFFF"/>
                </a:highlight>
                <a:latin typeface="Times New Roman"/>
                <a:ea typeface="Times New Roman"/>
                <a:cs typeface="Times New Roman"/>
                <a:sym typeface="Times New Roman"/>
              </a:rPr>
              <a:t>Conclusion</a:t>
            </a:r>
            <a:r>
              <a:rPr lang="en-US" sz="1800">
                <a:solidFill>
                  <a:srgbClr val="212121"/>
                </a:solidFill>
                <a:highlight>
                  <a:srgbClr val="FFFFFF"/>
                </a:highlight>
                <a:latin typeface="Times New Roman"/>
                <a:ea typeface="Times New Roman"/>
                <a:cs typeface="Times New Roman"/>
                <a:sym typeface="Times New Roman"/>
              </a:rPr>
              <a:t>: </a:t>
            </a:r>
            <a:r>
              <a:rPr lang="en-US" sz="1800">
                <a:solidFill>
                  <a:srgbClr val="212121"/>
                </a:solidFill>
                <a:highlight>
                  <a:srgbClr val="FFFFFF"/>
                </a:highlight>
                <a:latin typeface="Times New Roman"/>
                <a:ea typeface="Times New Roman"/>
                <a:cs typeface="Times New Roman"/>
                <a:sym typeface="Times New Roman"/>
              </a:rPr>
              <a:t>Reject the null hypothesis. There is evidence to suggest that customers from the United Kingdom purchase a higher quantity of items compared to customers from Germany.</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2023-03-24T04:57:55Z</dcterms:created>
  <dc:creator>Manjunath Angadi</dc:creator>
</cp:coreProperties>
</file>