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2" r:id="rId3"/>
    <p:sldId id="363" r:id="rId4"/>
    <p:sldId id="343" r:id="rId5"/>
    <p:sldId id="348" r:id="rId6"/>
    <p:sldId id="349" r:id="rId7"/>
    <p:sldId id="350" r:id="rId8"/>
    <p:sldId id="351" r:id="rId9"/>
    <p:sldId id="364" r:id="rId10"/>
    <p:sldId id="281" r:id="rId11"/>
    <p:sldId id="352" r:id="rId12"/>
    <p:sldId id="372" r:id="rId13"/>
    <p:sldId id="373" r:id="rId14"/>
    <p:sldId id="353" r:id="rId15"/>
    <p:sldId id="365" r:id="rId16"/>
    <p:sldId id="369" r:id="rId17"/>
    <p:sldId id="355" r:id="rId18"/>
    <p:sldId id="366" r:id="rId19"/>
    <p:sldId id="356" r:id="rId20"/>
    <p:sldId id="357" r:id="rId21"/>
    <p:sldId id="358" r:id="rId22"/>
    <p:sldId id="367" r:id="rId23"/>
    <p:sldId id="371" r:id="rId24"/>
    <p:sldId id="359" r:id="rId25"/>
    <p:sldId id="360" r:id="rId26"/>
    <p:sldId id="368" r:id="rId27"/>
    <p:sldId id="370" r:id="rId28"/>
    <p:sldId id="361" r:id="rId29"/>
    <p:sldId id="272" r:id="rId30"/>
  </p:sldIdLst>
  <p:sldSz cx="9144000" cy="5143500" type="screen16x9"/>
  <p:notesSz cx="6858000" cy="9144000"/>
  <p:embeddedFontLst>
    <p:embeddedFont>
      <p:font typeface="Aldrich" panose="020B0604020202020204" charset="0"/>
      <p:regular r:id="rId33"/>
    </p:embeddedFont>
    <p:embeddedFont>
      <p:font typeface="Anaheim" panose="020B0604020202020204" charset="0"/>
      <p:regular r:id="rId34"/>
    </p:embeddedFont>
    <p:embeddedFont>
      <p:font typeface="Bai Jamjuree" panose="020B0604020202020204" charset="-34"/>
      <p:regular r:id="rId35"/>
      <p:bold r:id="rId36"/>
      <p:italic r:id="rId37"/>
      <p:boldItalic r:id="rId38"/>
    </p:embeddedFont>
    <p:embeddedFont>
      <p:font typeface="Cambria Math" panose="02040503050406030204" pitchFamily="18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97FC95-2DFC-4607-AC9A-73ACD89930A5}">
  <a:tblStyle styleId="{B997FC95-2DFC-4607-AC9A-73ACD89930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109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3AC89D-04BD-528B-C546-427D71342D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8FC83-65C6-EDBC-6885-4155A6F105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A7A9-92C0-4C6A-8383-8A4DB8A2329A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5535B-C5A0-E718-C711-92530E7BC9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9AB0E-98E8-B261-F76C-4D6CF0A4F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31F78-51D1-45CA-B8C1-19A00B976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531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13e9dbcaf0c_0_2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13e9dbcaf0c_0_2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44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13e9dbcaf0c_0_2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13e9dbcaf0c_0_2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816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13e9dbcaf0c_0_2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13e9dbcaf0c_0_2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91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" name="Google Shape;3434;g12948bcd1fb_0_23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5" name="Google Shape;3435;g12948bcd1fb_0_23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5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2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3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1"/>
          <p:cNvSpPr txBox="1">
            <a:spLocks noGrp="1"/>
          </p:cNvSpPr>
          <p:nvPr>
            <p:ph type="subTitle" idx="1"/>
          </p:nvPr>
        </p:nvSpPr>
        <p:spPr>
          <a:xfrm>
            <a:off x="3438593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4" name="Google Shape;1374;p31"/>
          <p:cNvSpPr txBox="1">
            <a:spLocks noGrp="1"/>
          </p:cNvSpPr>
          <p:nvPr>
            <p:ph type="subTitle" idx="2"/>
          </p:nvPr>
        </p:nvSpPr>
        <p:spPr>
          <a:xfrm>
            <a:off x="3438584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5" name="Google Shape;1375;p31"/>
          <p:cNvSpPr txBox="1">
            <a:spLocks noGrp="1"/>
          </p:cNvSpPr>
          <p:nvPr>
            <p:ph type="subTitle" idx="3"/>
          </p:nvPr>
        </p:nvSpPr>
        <p:spPr>
          <a:xfrm>
            <a:off x="5905480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31"/>
          <p:cNvSpPr txBox="1">
            <a:spLocks noGrp="1"/>
          </p:cNvSpPr>
          <p:nvPr>
            <p:ph type="subTitle" idx="4"/>
          </p:nvPr>
        </p:nvSpPr>
        <p:spPr>
          <a:xfrm>
            <a:off x="5905472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31"/>
          <p:cNvSpPr txBox="1">
            <a:spLocks noGrp="1"/>
          </p:cNvSpPr>
          <p:nvPr>
            <p:ph type="subTitle" idx="5"/>
          </p:nvPr>
        </p:nvSpPr>
        <p:spPr>
          <a:xfrm>
            <a:off x="971706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8" name="Google Shape;1378;p31"/>
          <p:cNvSpPr txBox="1">
            <a:spLocks noGrp="1"/>
          </p:cNvSpPr>
          <p:nvPr>
            <p:ph type="subTitle" idx="6"/>
          </p:nvPr>
        </p:nvSpPr>
        <p:spPr>
          <a:xfrm>
            <a:off x="971697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9" name="Google Shape;1379;p3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31"/>
          <p:cNvSpPr txBox="1">
            <a:spLocks noGrp="1"/>
          </p:cNvSpPr>
          <p:nvPr>
            <p:ph type="subTitle" idx="7"/>
          </p:nvPr>
        </p:nvSpPr>
        <p:spPr>
          <a:xfrm>
            <a:off x="3438616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31"/>
          <p:cNvSpPr txBox="1">
            <a:spLocks noGrp="1"/>
          </p:cNvSpPr>
          <p:nvPr>
            <p:ph type="subTitle" idx="8"/>
          </p:nvPr>
        </p:nvSpPr>
        <p:spPr>
          <a:xfrm>
            <a:off x="3438607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31"/>
          <p:cNvSpPr txBox="1">
            <a:spLocks noGrp="1"/>
          </p:cNvSpPr>
          <p:nvPr>
            <p:ph type="subTitle" idx="9"/>
          </p:nvPr>
        </p:nvSpPr>
        <p:spPr>
          <a:xfrm>
            <a:off x="5905503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1"/>
          <p:cNvSpPr txBox="1">
            <a:spLocks noGrp="1"/>
          </p:cNvSpPr>
          <p:nvPr>
            <p:ph type="subTitle" idx="13"/>
          </p:nvPr>
        </p:nvSpPr>
        <p:spPr>
          <a:xfrm>
            <a:off x="5905495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1"/>
          <p:cNvSpPr txBox="1">
            <a:spLocks noGrp="1"/>
          </p:cNvSpPr>
          <p:nvPr>
            <p:ph type="subTitle" idx="14"/>
          </p:nvPr>
        </p:nvSpPr>
        <p:spPr>
          <a:xfrm>
            <a:off x="971729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31"/>
          <p:cNvSpPr txBox="1">
            <a:spLocks noGrp="1"/>
          </p:cNvSpPr>
          <p:nvPr>
            <p:ph type="subTitle" idx="15"/>
          </p:nvPr>
        </p:nvSpPr>
        <p:spPr>
          <a:xfrm>
            <a:off x="971720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86" name="Google Shape;1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7" name="Google Shape;1387;p31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388" name="Google Shape;1388;p3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391" name="Google Shape;1391;p3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31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396" name="Google Shape;1396;p3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2" name="Google Shape;1412;p31"/>
          <p:cNvSpPr/>
          <p:nvPr/>
        </p:nvSpPr>
        <p:spPr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0" r:id="rId4"/>
    <p:sldLayoutId id="2147483677" r:id="rId5"/>
    <p:sldLayoutId id="2147483697" r:id="rId6"/>
    <p:sldLayoutId id="2147483698" r:id="rId7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926592"/>
            <a:ext cx="6647100" cy="290169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>
              <a:spcAft>
                <a:spcPts val="200"/>
              </a:spcAft>
            </a:pPr>
            <a:r>
              <a:rPr lang="en" sz="5800" dirty="0"/>
              <a:t>Finding Forest </a:t>
            </a:r>
            <a:r>
              <a:rPr lang="en-IN" sz="3600" dirty="0">
                <a:solidFill>
                  <a:schemeClr val="bg2">
                    <a:lumMod val="75000"/>
                  </a:schemeClr>
                </a:solidFill>
              </a:rPr>
              <a:t>Using ASTER Satellite Data</a:t>
            </a:r>
            <a:endParaRPr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248525" y="2391735"/>
            <a:ext cx="6647100" cy="173781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Team Members: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IN" dirty="0" err="1"/>
              <a:t>Sanjayan</a:t>
            </a:r>
            <a:r>
              <a:rPr lang="en-IN" dirty="0"/>
              <a:t> </a:t>
            </a:r>
            <a:r>
              <a:rPr lang="en-IN" dirty="0" err="1"/>
              <a:t>Malamel</a:t>
            </a:r>
            <a:r>
              <a:rPr lang="en-IN" dirty="0"/>
              <a:t> Suresh : 3854262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IN" dirty="0" err="1"/>
              <a:t>Emilin</a:t>
            </a:r>
            <a:r>
              <a:rPr lang="en-IN" dirty="0"/>
              <a:t> </a:t>
            </a:r>
            <a:r>
              <a:rPr lang="en-IN" dirty="0" err="1"/>
              <a:t>Treesa</a:t>
            </a:r>
            <a:r>
              <a:rPr lang="en-IN" dirty="0"/>
              <a:t> Joseph : 3848296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IN" dirty="0"/>
              <a:t>Adithya </a:t>
            </a:r>
            <a:r>
              <a:rPr lang="en-IN" dirty="0" err="1"/>
              <a:t>Sajan</a:t>
            </a:r>
            <a:r>
              <a:rPr lang="en-IN" dirty="0"/>
              <a:t>: 3851542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IN" dirty="0"/>
              <a:t>Surabhi Sreelatha :3851092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IN" dirty="0"/>
              <a:t>Alby </a:t>
            </a:r>
            <a:r>
              <a:rPr lang="en-IN" dirty="0" err="1"/>
              <a:t>Cheriyan</a:t>
            </a:r>
            <a:r>
              <a:rPr lang="en-IN" dirty="0"/>
              <a:t> : 3851063</a:t>
            </a:r>
            <a:endParaRPr dirty="0"/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2277946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p8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Difficulties endured</a:t>
            </a:r>
            <a:endParaRPr dirty="0"/>
          </a:p>
        </p:txBody>
      </p:sp>
      <p:grpSp>
        <p:nvGrpSpPr>
          <p:cNvPr id="3450" name="Google Shape;3450;p83"/>
          <p:cNvGrpSpPr/>
          <p:nvPr/>
        </p:nvGrpSpPr>
        <p:grpSpPr>
          <a:xfrm>
            <a:off x="5626408" y="722871"/>
            <a:ext cx="793256" cy="182899"/>
            <a:chOff x="2685575" y="2835950"/>
            <a:chExt cx="433000" cy="99825"/>
          </a:xfrm>
        </p:grpSpPr>
        <p:sp>
          <p:nvSpPr>
            <p:cNvPr id="3451" name="Google Shape;3451;p8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8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8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8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55" name="Google Shape;345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89" y="-1039825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6" name="Google Shape;3456;p8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7" name="Google Shape;3457;p8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8" name="Google Shape;3458;p83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9" name="Google Shape;3459;p8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p8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CAA5B323-6E42-F949-AD0A-393664C55F14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715500" y="1012525"/>
            <a:ext cx="7219134" cy="3327066"/>
          </a:xfrm>
        </p:spPr>
        <p:txBody>
          <a:bodyPr/>
          <a:lstStyle/>
          <a:p>
            <a:pPr algn="l"/>
            <a:endParaRPr lang="en-IN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AAF34EF-0C59-34B2-82CD-F4D971EF6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38809"/>
              </p:ext>
            </p:extLst>
          </p:nvPr>
        </p:nvGraphicFramePr>
        <p:xfrm>
          <a:off x="1010595" y="1307973"/>
          <a:ext cx="6096000" cy="2194560"/>
        </p:xfrm>
        <a:graphic>
          <a:graphicData uri="http://schemas.openxmlformats.org/drawingml/2006/table">
            <a:tbl>
              <a:tblPr firstRow="1" bandRow="1">
                <a:tableStyleId>{B997FC95-2DFC-4607-AC9A-73ACD89930A5}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459566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40497361"/>
                    </a:ext>
                  </a:extLst>
                </a:gridCol>
              </a:tblGrid>
              <a:tr h="19177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541745"/>
                  </a:ext>
                </a:extLst>
              </a:tr>
              <a:tr h="19177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Handle different type/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colored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points in a single continuous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We partitioned the whole data points based on the type/ colour so that it become easier to plot the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75233"/>
                  </a:ext>
                </a:extLst>
              </a:tr>
              <a:tr h="19177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Reference to same combinations in multiple iterations identical combination like (a1,a1) and two way references (a2,a3) and  (a3,a2)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Eliminated such cases to optimize the 36 combinations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9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67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2C8462-D752-FDD5-0BDC-48B7AEC85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93" y="542441"/>
            <a:ext cx="7425813" cy="3874857"/>
          </a:xfrm>
        </p:spPr>
        <p:txBody>
          <a:bodyPr/>
          <a:lstStyle/>
          <a:p>
            <a:pPr marL="139700" indent="0" algn="l"/>
            <a:r>
              <a:rPr lang="en-US" sz="1600" b="1" dirty="0"/>
              <a:t>Result</a:t>
            </a:r>
            <a:endParaRPr lang="en-US" sz="1600" dirty="0"/>
          </a:p>
          <a:p>
            <a:pPr algn="l"/>
            <a:endParaRPr lang="en-IN" sz="1000" dirty="0"/>
          </a:p>
          <a:p>
            <a:pPr algn="l"/>
            <a:r>
              <a:rPr lang="en-US" sz="1600" dirty="0"/>
              <a:t>Best Combination: </a:t>
            </a:r>
          </a:p>
          <a:p>
            <a:pPr algn="l"/>
            <a:r>
              <a:rPr lang="en-US" sz="1600" dirty="0"/>
              <a:t>	After examining the scatter plots, we identified that the combination of bands b3 and b4 shows the most distinct separation between the classes.</a:t>
            </a:r>
          </a:p>
          <a:p>
            <a:pPr algn="l"/>
            <a:r>
              <a:rPr lang="en-US" sz="1600" dirty="0"/>
              <a:t>	In this plot, </a:t>
            </a:r>
            <a:r>
              <a:rPr lang="en-US" sz="1600" dirty="0" err="1"/>
              <a:t>yakusugi</a:t>
            </a:r>
            <a:r>
              <a:rPr lang="en-US" sz="1600" dirty="0"/>
              <a:t> forests tend to cluster in one region, while hinoki cypress and deciduous forests occupy different regions, and the 'other' category shows a more dispersed pattern.</a:t>
            </a:r>
          </a:p>
          <a:p>
            <a:pPr algn="l"/>
            <a:endParaRPr lang="en-US" sz="1000" dirty="0"/>
          </a:p>
          <a:p>
            <a:pPr algn="l"/>
            <a:r>
              <a:rPr lang="en-US" sz="1600" dirty="0"/>
              <a:t>Examples of Other Combinations :</a:t>
            </a:r>
          </a:p>
          <a:p>
            <a:pPr algn="l"/>
            <a:r>
              <a:rPr lang="en-US" sz="1600" dirty="0"/>
              <a:t>	Band b1 vs Band b2: Shows some differentiation but not as distinct as b3 vs b4.</a:t>
            </a:r>
          </a:p>
          <a:p>
            <a:pPr algn="l"/>
            <a:r>
              <a:rPr lang="en-US" sz="1600" dirty="0"/>
              <a:t>	Band b2 vs Band b5: Moderate separation, with some overlap between classes.</a:t>
            </a:r>
          </a:p>
          <a:p>
            <a:pPr algn="l"/>
            <a:r>
              <a:rPr lang="en-US" sz="1600" dirty="0"/>
              <a:t>	Band b4 vs Band b6: Similar to b2 vs b5, with moderate differentiation.</a:t>
            </a:r>
          </a:p>
          <a:p>
            <a:pPr algn="l"/>
            <a:r>
              <a:rPr lang="en-US" sz="1600" dirty="0"/>
              <a:t>	Band b1 vs Band b5: Similar to b1 vs b6, as they are positively co-related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7789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D9CD01-B8EA-6BAD-B210-0ADF2406A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D2D838-83F7-F29F-99ED-ADF7F02D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0B077-1F93-E420-4502-9FD1B3978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00" y="554272"/>
            <a:ext cx="7035159" cy="42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3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A3D23C-1E55-750D-B061-75075AFC3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A7D204-E921-9DBB-7179-7CA559C9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7B52DF-538B-8C6B-6997-D6910A4F4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85400"/>
              </p:ext>
            </p:extLst>
          </p:nvPr>
        </p:nvGraphicFramePr>
        <p:xfrm>
          <a:off x="1524000" y="539750"/>
          <a:ext cx="6096000" cy="370840"/>
        </p:xfrm>
        <a:graphic>
          <a:graphicData uri="http://schemas.openxmlformats.org/drawingml/2006/table">
            <a:tbl>
              <a:tblPr firstRow="1" bandRow="1">
                <a:tableStyleId>{B997FC95-2DFC-4607-AC9A-73ACD89930A5}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028319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31278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926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0874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261D962-C4B9-4C79-DD5F-8F8A49113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1" y="13293"/>
            <a:ext cx="2992147" cy="2992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64B342-49AE-3CEC-3A62-C98D7BA48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198" y="2151352"/>
            <a:ext cx="2992148" cy="29921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D2AFB-83E0-C9B4-8478-D3EA1E95B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291" y="101680"/>
            <a:ext cx="2992147" cy="299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0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3ED1-0F03-CD33-A130-4E1130474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375" y="818802"/>
            <a:ext cx="6647100" cy="442185"/>
          </a:xfrm>
        </p:spPr>
        <p:txBody>
          <a:bodyPr/>
          <a:lstStyle/>
          <a:p>
            <a:r>
              <a:rPr lang="en-US" sz="3600" dirty="0"/>
              <a:t>Part B: Classification Using Straight Line Segments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C8462-D752-FDD5-0BDC-48B7AEC85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8" y="1927388"/>
            <a:ext cx="7425813" cy="2747850"/>
          </a:xfrm>
        </p:spPr>
        <p:txBody>
          <a:bodyPr/>
          <a:lstStyle/>
          <a:p>
            <a:pPr marL="139700" indent="0" algn="l"/>
            <a:r>
              <a:rPr lang="en-IN" sz="1600" dirty="0"/>
              <a:t>Question Statement </a:t>
            </a:r>
          </a:p>
          <a:p>
            <a:pPr marL="139700" indent="0" algn="l"/>
            <a:endParaRPr lang="en-US" sz="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For you’re the selected combination in part- A , </a:t>
            </a:r>
            <a:r>
              <a:rPr lang="en-US" sz="1600" dirty="0" err="1"/>
              <a:t>ie</a:t>
            </a:r>
            <a:r>
              <a:rPr lang="en-US" sz="1600" dirty="0"/>
              <a:t> b3 vs b4 , choose regions in the x-y-plane to classify the forests.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Used simple visual judgment  by plotting straight line segment.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Count which percentage of forests you are able to classify correctly this way.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594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2C8462-D752-FDD5-0BDC-48B7AEC85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8" y="1007390"/>
            <a:ext cx="7425813" cy="3667848"/>
          </a:xfrm>
        </p:spPr>
        <p:txBody>
          <a:bodyPr/>
          <a:lstStyle/>
          <a:p>
            <a:pPr algn="l"/>
            <a:r>
              <a:rPr lang="en-US" sz="1600" b="1" dirty="0"/>
              <a:t>Methodology</a:t>
            </a:r>
          </a:p>
          <a:p>
            <a:pPr algn="l"/>
            <a:endParaRPr lang="en-US" sz="1600" b="1" dirty="0"/>
          </a:p>
          <a:p>
            <a:pPr algn="l"/>
            <a:r>
              <a:rPr lang="en-US" sz="1600" b="1" dirty="0"/>
              <a:t>Visual Inspection: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Visually inspect the scatter plot to identify regions corresponding to each forest type.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Draw straight line segments to demarcate these regions.</a:t>
            </a:r>
          </a:p>
          <a:p>
            <a:pPr algn="l"/>
            <a:r>
              <a:rPr lang="en-US" sz="1600" b="1" dirty="0"/>
              <a:t>Classification: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Assign forest patches to classes based on their position relative to the line segments.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Count the percentage of forests correctly classified.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7666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8F3D5D6-8F2F-C3EB-F0D8-BAF3B9544BD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43179" y="2059062"/>
                <a:ext cx="7617417" cy="1319569"/>
              </a:xfrm>
            </p:spPr>
            <p:txBody>
              <a:bodyPr/>
              <a:lstStyle/>
              <a:p>
                <a:pPr marL="139700" indent="0">
                  <a:buNone/>
                </a:pPr>
                <a:endParaRPr lang="en-IN" dirty="0"/>
              </a:p>
              <a:p>
                <a:pPr marL="139700" indent="0">
                  <a:buNone/>
                </a:pPr>
                <a:endParaRPr lang="en-IN" dirty="0"/>
              </a:p>
              <a:p>
                <a:pPr marL="139700" indent="0">
                  <a:buNone/>
                </a:pPr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𝐶𝑜𝑚𝑏𝑖𝑛𝑒𝑑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𝑆𝑢𝑚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𝑎𝑐𝑐𝑢𝑟𝑎𝑐𝑖𝑒𝑠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𝑓𝑜𝑟𝑒𝑠𝑡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𝑐𝑙𝑎𝑠𝑖𝑓𝑖𝑐𝑎𝑡𝑖𝑜𝑛</m:t>
                        </m:r>
                      </m:num>
                      <m:den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IN" sz="1800" b="0" dirty="0"/>
              </a:p>
              <a:p>
                <a:pPr marL="139700" indent="0">
                  <a:buNone/>
                </a:pPr>
                <a:endParaRPr lang="en-IN" dirty="0"/>
              </a:p>
              <a:p>
                <a:pPr marL="13970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8F3D5D6-8F2F-C3EB-F0D8-BAF3B9544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3179" y="2059062"/>
                <a:ext cx="7617417" cy="131956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CF672B-85DE-2C47-EE9F-81E4B2EEFD6D}"/>
                  </a:ext>
                </a:extLst>
              </p:cNvPr>
              <p:cNvSpPr txBox="1"/>
              <p:nvPr/>
            </p:nvSpPr>
            <p:spPr>
              <a:xfrm>
                <a:off x="883404" y="976393"/>
                <a:ext cx="7268704" cy="1082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𝑓𝑜𝑟𝑒𝑠𝑡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umber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correctly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classified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forests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prediction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set</m:t>
                              </m:r>
                            </m:e>
                          </m:eqArr>
                        </m:num>
                        <m:den>
                          <m:r>
                            <m:rPr>
                              <m:nor/>
                            </m:r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otal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values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prediction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set</m:t>
                          </m:r>
                          <m:r>
                            <m:rPr>
                              <m:nor/>
                            </m:rP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den>
                      </m:f>
                      <m:r>
                        <m:rPr>
                          <m:nor/>
                        </m:rP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 100</m:t>
                      </m:r>
                    </m:oMath>
                  </m:oMathPara>
                </a14:m>
                <a:endParaRPr lang="en-IN" b="0" i="1" dirty="0">
                  <a:solidFill>
                    <a:schemeClr val="bg1"/>
                  </a:solidFill>
                </a:endParaRPr>
              </a:p>
              <a:p>
                <a:endParaRPr lang="en-US" i="1" dirty="0">
                  <a:solidFill>
                    <a:schemeClr val="bg1"/>
                  </a:solidFill>
                </a:endParaRPr>
              </a:p>
              <a:p>
                <a:endParaRPr lang="en-IN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CF672B-85DE-2C47-EE9F-81E4B2EEF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04" y="976393"/>
                <a:ext cx="7268704" cy="1082669"/>
              </a:xfrm>
              <a:prstGeom prst="rect">
                <a:avLst/>
              </a:prstGeo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454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2C8462-D752-FDD5-0BDC-48B7AEC85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93" y="542441"/>
            <a:ext cx="7425813" cy="3874857"/>
          </a:xfrm>
        </p:spPr>
        <p:txBody>
          <a:bodyPr/>
          <a:lstStyle/>
          <a:p>
            <a:pPr marL="139700" indent="0" algn="l"/>
            <a:r>
              <a:rPr lang="en-US" sz="1600" b="1" dirty="0"/>
              <a:t>Result</a:t>
            </a:r>
            <a:endParaRPr lang="en-US" sz="1600" dirty="0"/>
          </a:p>
          <a:p>
            <a:pPr algn="l"/>
            <a:endParaRPr lang="en-IN" sz="1600" dirty="0"/>
          </a:p>
          <a:p>
            <a:pPr algn="l"/>
            <a:r>
              <a:rPr lang="en-US" sz="1600" dirty="0"/>
              <a:t>Region Definition: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err="1"/>
              <a:t>Yakusugi</a:t>
            </a:r>
            <a:r>
              <a:rPr lang="en-US" sz="1600" dirty="0"/>
              <a:t> forests (s) are primarily located in the lower-left quadrant.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Hinoki cypress (h) occupies the upper-left region.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Deciduous forests (d) are found in the lower-right quadrant.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Other (o) types are scattered throughout but predominantly in the upper-right quadrant.</a:t>
            </a:r>
          </a:p>
          <a:p>
            <a:pPr algn="l"/>
            <a:r>
              <a:rPr lang="en-US" sz="1600" dirty="0"/>
              <a:t>Classification Accuracy: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The visual classification using straight line segments resulted in an accuracy of approximately 80.75%.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Some overlap between classes leads to misclassification.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64957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3ED1-0F03-CD33-A130-4E1130474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375" y="818802"/>
            <a:ext cx="6647100" cy="442185"/>
          </a:xfrm>
        </p:spPr>
        <p:txBody>
          <a:bodyPr/>
          <a:lstStyle/>
          <a:p>
            <a:r>
              <a:rPr lang="en-US" sz="2000" dirty="0"/>
              <a:t>Part C: Singular Value Decomposition (SVD) and Projection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C8462-D752-FDD5-0BDC-48B7AEC85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8" y="1394847"/>
            <a:ext cx="7425813" cy="3280391"/>
          </a:xfrm>
        </p:spPr>
        <p:txBody>
          <a:bodyPr/>
          <a:lstStyle/>
          <a:p>
            <a:pPr algn="l"/>
            <a:r>
              <a:rPr lang="en-IN" sz="1600" dirty="0"/>
              <a:t>Question Statement</a:t>
            </a:r>
          </a:p>
          <a:p>
            <a:pPr algn="l"/>
            <a:endParaRPr lang="en-IN" sz="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Perform an SVD, identify the first and second right singular vector U and V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Calculate each forest’s coordinates projection onto the subspace spanned by those two vectors, and plot the result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Used simple visual judgment  by plotting straight line segment.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Count which percentage of forests you are able to classify correctly this way.</a:t>
            </a:r>
            <a:endParaRPr lang="en-IN" sz="16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8107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2C8462-D752-FDD5-0BDC-48B7AEC85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8" y="805913"/>
            <a:ext cx="7425813" cy="3869326"/>
          </a:xfrm>
        </p:spPr>
        <p:txBody>
          <a:bodyPr/>
          <a:lstStyle/>
          <a:p>
            <a:pPr algn="l"/>
            <a:r>
              <a:rPr lang="en-US" sz="1600" b="1" dirty="0"/>
              <a:t>Methodology</a:t>
            </a:r>
          </a:p>
          <a:p>
            <a:pPr algn="l"/>
            <a:endParaRPr lang="en-US" sz="1600" b="1" dirty="0"/>
          </a:p>
          <a:p>
            <a:pPr algn="l"/>
            <a:r>
              <a:rPr lang="en-US" sz="1600" b="1" dirty="0"/>
              <a:t>Perform SVD: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Compute the SVD of the dataset to obtain the first and second right singular vectors (principal components).</a:t>
            </a:r>
          </a:p>
          <a:p>
            <a:pPr algn="l"/>
            <a:r>
              <a:rPr lang="en-US" sz="1600" b="1" dirty="0"/>
              <a:t>Projection: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Project each forest's spectral band values onto the subspace spanned by these two vectors.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Create a scatter plot of the projected data.</a:t>
            </a:r>
          </a:p>
          <a:p>
            <a:pPr algn="l"/>
            <a:r>
              <a:rPr lang="en-US" sz="1600" b="1" dirty="0"/>
              <a:t>Repeat Classification: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Using the projected data, classify the forests by defining regions with straight line segments.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Calculate the classification accuracy.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6584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3ED1-0F03-CD33-A130-4E1130474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375" y="818802"/>
            <a:ext cx="6647100" cy="442185"/>
          </a:xfrm>
        </p:spPr>
        <p:txBody>
          <a:bodyPr/>
          <a:lstStyle/>
          <a:p>
            <a:r>
              <a:rPr lang="en-IN" sz="36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C8462-D752-FDD5-0BDC-48B7AEC85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525" y="1327355"/>
            <a:ext cx="6647100" cy="334788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"Finding Forests: Classifying Forest Types Using ASTER Satellite Data." is a project which analysis how satellite imagery, particularly data from the ASTER instrument on the Terra satellite, can be utilized to differentiate various types of forests in Japan.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This project highlights the integration of remote sensing technology and data analysis to achieve environmental monitoring and management objectives.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310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2C8462-D752-FDD5-0BDC-48B7AEC85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93" y="726202"/>
            <a:ext cx="7425813" cy="3691096"/>
          </a:xfrm>
        </p:spPr>
        <p:txBody>
          <a:bodyPr/>
          <a:lstStyle/>
          <a:p>
            <a:pPr marL="139700" indent="0" algn="l"/>
            <a:r>
              <a:rPr lang="en-US" sz="2800" b="1" dirty="0"/>
              <a:t>Result</a:t>
            </a:r>
            <a:endParaRPr lang="en-US" sz="2800" dirty="0"/>
          </a:p>
          <a:p>
            <a:pPr algn="l"/>
            <a:endParaRPr lang="en-US" sz="1600" b="1" dirty="0"/>
          </a:p>
          <a:p>
            <a:pPr algn="l"/>
            <a:r>
              <a:rPr lang="en-US" sz="1600" b="1" dirty="0"/>
              <a:t>Scatter Plot of Projected Data</a:t>
            </a:r>
            <a:r>
              <a:rPr lang="en-US" sz="1600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The projected data shows improved separation between the forest classes compared to the original b3 vs b4 plot.</a:t>
            </a:r>
          </a:p>
          <a:p>
            <a:pPr algn="l"/>
            <a:endParaRPr lang="en-US" sz="1600" b="1" dirty="0"/>
          </a:p>
          <a:p>
            <a:pPr algn="l"/>
            <a:r>
              <a:rPr lang="en-US" sz="1600" b="1" dirty="0"/>
              <a:t>Classification Accuracy</a:t>
            </a:r>
            <a:r>
              <a:rPr lang="en-US" sz="1600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The accuracy of the visual classification on the projected data decreased to approximately 70.02%, indicating a better distinction between classes.</a:t>
            </a:r>
            <a:endParaRPr lang="en-IN" sz="1600" dirty="0"/>
          </a:p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66234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3ED1-0F03-CD33-A130-4E1130474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375" y="818802"/>
            <a:ext cx="6647100" cy="442185"/>
          </a:xfrm>
        </p:spPr>
        <p:txBody>
          <a:bodyPr/>
          <a:lstStyle/>
          <a:p>
            <a:r>
              <a:rPr lang="en-US" sz="3600" dirty="0"/>
              <a:t>Part D: SVD with Mean-Centered Data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C8462-D752-FDD5-0BDC-48B7AEC85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8" y="1927388"/>
            <a:ext cx="7425813" cy="2747850"/>
          </a:xfrm>
        </p:spPr>
        <p:txBody>
          <a:bodyPr/>
          <a:lstStyle/>
          <a:p>
            <a:pPr algn="l"/>
            <a:r>
              <a:rPr lang="en-IN" sz="1600" dirty="0"/>
              <a:t>Question Statement</a:t>
            </a:r>
          </a:p>
          <a:p>
            <a:pPr algn="l"/>
            <a:r>
              <a:rPr lang="en-IN" sz="1600" dirty="0"/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Repeat part - C, with mean-center calculated in the base data before calculating the SVD.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Used simple visual judgment  by plotting straight line segment.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Count which percentage of forests you are able to classify correctly this way.</a:t>
            </a:r>
            <a:endParaRPr lang="en-IN" sz="1600" dirty="0"/>
          </a:p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32910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2C8462-D752-FDD5-0BDC-48B7AEC85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8" y="1177871"/>
            <a:ext cx="7425813" cy="3497367"/>
          </a:xfrm>
        </p:spPr>
        <p:txBody>
          <a:bodyPr/>
          <a:lstStyle/>
          <a:p>
            <a:pPr algn="l"/>
            <a:r>
              <a:rPr lang="en-US" sz="1600" b="1" dirty="0"/>
              <a:t>Methodology</a:t>
            </a:r>
          </a:p>
          <a:p>
            <a:pPr algn="l"/>
            <a:endParaRPr lang="en-US" sz="1600" b="1" dirty="0"/>
          </a:p>
          <a:p>
            <a:pPr algn="l"/>
            <a:r>
              <a:rPr lang="en-US" sz="1600" b="1" dirty="0"/>
              <a:t>Mean-Centering: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Subtract the mean of each spectral band from the corresponding values to center the data around zero.</a:t>
            </a:r>
          </a:p>
          <a:p>
            <a:pPr algn="l"/>
            <a:r>
              <a:rPr lang="en-US" sz="1600" b="1" dirty="0"/>
              <a:t>Perform SVD and Projection: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Perform SVD on the mean-centered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Project the data onto the first two principal components and create a scatter plot.</a:t>
            </a:r>
          </a:p>
          <a:p>
            <a:pPr algn="l"/>
            <a:r>
              <a:rPr lang="en-US" sz="1600" dirty="0"/>
              <a:t>Repeat Classification: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Classify the forests using straight line segments in the new scatter plot.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Calculate the classification accuracy.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88496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8F95EE-D783-4662-1F8F-9CA390BED60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8566" y="1377137"/>
                <a:ext cx="8066868" cy="805911"/>
              </a:xfrm>
            </p:spPr>
            <p:txBody>
              <a:bodyPr/>
              <a:lstStyle/>
              <a:p>
                <a:pPr marL="13970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80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IN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IN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18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800" i="1" dirty="0">
                  <a:latin typeface="Cambria Math" panose="02040503050406030204" pitchFamily="18" charset="0"/>
                </a:endParaRPr>
              </a:p>
              <a:p>
                <a:pPr marL="139700" indent="0" algn="just">
                  <a:buNone/>
                </a:pPr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IN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 smtClean="0">
                        <a:latin typeface="Cambria Math" panose="02040503050406030204" pitchFamily="18" charset="0"/>
                      </a:rPr>
                      <m:t>𝑜𝑏𝑠𝑒𝑟𝑣𝑎𝑡𝑖𝑜𝑛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800" i="1" dirty="0">
                    <a:latin typeface="Cambria Math" panose="02040503050406030204" pitchFamily="18" charset="0"/>
                  </a:rPr>
                  <a:t>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𝐸𝑎𝑐h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𝑂𝑏𝑠𝑒𝑟𝑣𝑎𝑡𝑖𝑜𝑛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𝑐𝑜𝑢𝑙𝑚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1800" i="1" dirty="0">
                            <a:latin typeface="Cambria Math" panose="02040503050406030204" pitchFamily="18" charset="0"/>
                          </a:rPr>
                          <m:t>standard</m:t>
                        </m:r>
                        <m:r>
                          <m:rPr>
                            <m:nor/>
                          </m:rPr>
                          <a:rPr lang="en-IN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1800" i="1" dirty="0">
                            <a:latin typeface="Cambria Math" panose="02040503050406030204" pitchFamily="18" charset="0"/>
                          </a:rPr>
                          <m:t>deviation</m:t>
                        </m:r>
                        <m:r>
                          <m:rPr>
                            <m:nor/>
                          </m:rPr>
                          <a:rPr lang="en-IN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1800" i="1" dirty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IN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1800" i="1" dirty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IN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1800" i="1" dirty="0">
                            <a:latin typeface="Cambria Math" panose="02040503050406030204" pitchFamily="18" charset="0"/>
                          </a:rPr>
                          <m:t>column</m:t>
                        </m:r>
                      </m:den>
                    </m:f>
                  </m:oMath>
                </a14:m>
                <a:endParaRPr lang="en-IN" sz="1800" i="1" dirty="0">
                  <a:latin typeface="Cambria Math" panose="02040503050406030204" pitchFamily="18" charset="0"/>
                </a:endParaRPr>
              </a:p>
              <a:p>
                <a:pPr marL="139700" indent="0" algn="just">
                  <a:buNone/>
                </a:pPr>
                <a:endParaRPr lang="en-IN" sz="1800" i="1" dirty="0">
                  <a:latin typeface="Cambria Math" panose="02040503050406030204" pitchFamily="18" charset="0"/>
                </a:endParaRPr>
              </a:p>
              <a:p>
                <a:pPr marL="139700" indent="0" algn="just">
                  <a:buNone/>
                </a:pPr>
                <a:endParaRPr lang="en-IN" sz="1800" i="1" dirty="0">
                  <a:latin typeface="Cambria Math" panose="02040503050406030204" pitchFamily="18" charset="0"/>
                </a:endParaRPr>
              </a:p>
              <a:p>
                <a:pPr marL="139700" indent="0" algn="just">
                  <a:buNone/>
                </a:pPr>
                <a:endParaRPr lang="en-US" sz="1800" i="1" dirty="0">
                  <a:solidFill>
                    <a:schemeClr val="bg1"/>
                  </a:solidFill>
                </a:endParaRPr>
              </a:p>
              <a:p>
                <a:pPr marL="139700" indent="0">
                  <a:buNone/>
                </a:pPr>
                <a:endParaRPr lang="en-US" sz="1800" i="1" dirty="0">
                  <a:solidFill>
                    <a:schemeClr val="bg1"/>
                  </a:solidFill>
                </a:endParaRPr>
              </a:p>
              <a:p>
                <a:endParaRPr lang="en-IN" sz="1800" i="1" dirty="0">
                  <a:solidFill>
                    <a:schemeClr val="bg1"/>
                  </a:solidFill>
                </a:endParaRPr>
              </a:p>
              <a:p>
                <a:pPr marL="139700" indent="0">
                  <a:buNone/>
                </a:pPr>
                <a:endParaRPr lang="en-IN" sz="1800" b="0" i="1" dirty="0">
                  <a:latin typeface="Cambria Math" panose="02040503050406030204" pitchFamily="18" charset="0"/>
                </a:endParaRPr>
              </a:p>
              <a:p>
                <a:pPr marL="13970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8F95EE-D783-4662-1F8F-9CA390BED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8566" y="1377137"/>
                <a:ext cx="8066868" cy="805911"/>
              </a:xfrm>
              <a:blipFill>
                <a:blip r:embed="rId2"/>
                <a:stretch>
                  <a:fillRect b="-53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77C8BD-4F77-EAD7-9C5B-34CCEA740592}"/>
                  </a:ext>
                </a:extLst>
              </p:cNvPr>
              <p:cNvSpPr txBox="1"/>
              <p:nvPr/>
            </p:nvSpPr>
            <p:spPr>
              <a:xfrm>
                <a:off x="1139126" y="2386739"/>
                <a:ext cx="7268704" cy="1082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𝑓𝑜𝑟𝑒𝑠𝑡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umber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correctly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classified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forests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prediction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set</m:t>
                              </m:r>
                            </m:e>
                          </m:eqArr>
                        </m:num>
                        <m:den>
                          <m:r>
                            <m:rPr>
                              <m:nor/>
                            </m:r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otal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values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prediction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set</m:t>
                          </m:r>
                          <m:r>
                            <m:rPr>
                              <m:nor/>
                            </m:rP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den>
                      </m:f>
                      <m:r>
                        <m:rPr>
                          <m:nor/>
                        </m:rP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 100</m:t>
                      </m:r>
                    </m:oMath>
                  </m:oMathPara>
                </a14:m>
                <a:endParaRPr lang="en-IN" b="0" i="1" dirty="0">
                  <a:solidFill>
                    <a:schemeClr val="bg1"/>
                  </a:solidFill>
                </a:endParaRPr>
              </a:p>
              <a:p>
                <a:endParaRPr lang="en-US" i="1" dirty="0">
                  <a:solidFill>
                    <a:schemeClr val="bg1"/>
                  </a:solidFill>
                </a:endParaRPr>
              </a:p>
              <a:p>
                <a:endParaRPr lang="en-IN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77C8BD-4F77-EAD7-9C5B-34CCEA740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26" y="2386739"/>
                <a:ext cx="7268704" cy="1082669"/>
              </a:xfrm>
              <a:prstGeom prst="rect">
                <a:avLst/>
              </a:prstGeo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90D7C4EE-A380-F8C9-2C06-457183ED26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0155" y="3050953"/>
                <a:ext cx="7617417" cy="14280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Bai Jamjuree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Bai Jamjuree"/>
                    <a:ea typeface="Bai Jamjuree"/>
                    <a:cs typeface="Bai Jamjuree"/>
                    <a:sym typeface="Bai Jamjure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naheim"/>
                  <a:buChar char="○"/>
                  <a:defRPr sz="1200" b="0" i="0" u="none" strike="noStrike" cap="none">
                    <a:solidFill>
                      <a:schemeClr val="lt1"/>
                    </a:solidFill>
                    <a:latin typeface="Bai Jamjuree"/>
                    <a:ea typeface="Bai Jamjuree"/>
                    <a:cs typeface="Bai Jamjuree"/>
                    <a:sym typeface="Bai Jamjure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naheim"/>
                  <a:buChar char="■"/>
                  <a:defRPr sz="1200" b="0" i="0" u="none" strike="noStrike" cap="none">
                    <a:solidFill>
                      <a:schemeClr val="lt1"/>
                    </a:solidFill>
                    <a:latin typeface="Bai Jamjuree"/>
                    <a:ea typeface="Bai Jamjuree"/>
                    <a:cs typeface="Bai Jamjuree"/>
                    <a:sym typeface="Bai Jamjure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naheim"/>
                  <a:buChar char="●"/>
                  <a:defRPr sz="1200" b="0" i="0" u="none" strike="noStrike" cap="none">
                    <a:solidFill>
                      <a:schemeClr val="lt1"/>
                    </a:solidFill>
                    <a:latin typeface="Bai Jamjuree"/>
                    <a:ea typeface="Bai Jamjuree"/>
                    <a:cs typeface="Bai Jamjuree"/>
                    <a:sym typeface="Bai Jamjure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naheim"/>
                  <a:buChar char="○"/>
                  <a:defRPr sz="1200" b="0" i="0" u="none" strike="noStrike" cap="none">
                    <a:solidFill>
                      <a:schemeClr val="lt1"/>
                    </a:solidFill>
                    <a:latin typeface="Bai Jamjuree"/>
                    <a:ea typeface="Bai Jamjuree"/>
                    <a:cs typeface="Bai Jamjuree"/>
                    <a:sym typeface="Bai Jamjure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naheim"/>
                  <a:buChar char="■"/>
                  <a:defRPr sz="1200" b="0" i="0" u="none" strike="noStrike" cap="none">
                    <a:solidFill>
                      <a:schemeClr val="lt1"/>
                    </a:solidFill>
                    <a:latin typeface="Bai Jamjuree"/>
                    <a:ea typeface="Bai Jamjuree"/>
                    <a:cs typeface="Bai Jamjuree"/>
                    <a:sym typeface="Bai Jamjure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naheim"/>
                  <a:buChar char="●"/>
                  <a:defRPr sz="1200" b="0" i="0" u="none" strike="noStrike" cap="none">
                    <a:solidFill>
                      <a:schemeClr val="lt1"/>
                    </a:solidFill>
                    <a:latin typeface="Bai Jamjuree"/>
                    <a:ea typeface="Bai Jamjuree"/>
                    <a:cs typeface="Bai Jamjuree"/>
                    <a:sym typeface="Bai Jamjure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naheim"/>
                  <a:buChar char="○"/>
                  <a:defRPr sz="1200" b="0" i="0" u="none" strike="noStrike" cap="none">
                    <a:solidFill>
                      <a:schemeClr val="lt1"/>
                    </a:solidFill>
                    <a:latin typeface="Bai Jamjuree"/>
                    <a:ea typeface="Bai Jamjuree"/>
                    <a:cs typeface="Bai Jamjuree"/>
                    <a:sym typeface="Bai Jamjure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naheim"/>
                  <a:buChar char="■"/>
                  <a:defRPr sz="1200" b="0" i="0" u="none" strike="noStrike" cap="none">
                    <a:solidFill>
                      <a:schemeClr val="lt1"/>
                    </a:solidFill>
                    <a:latin typeface="Bai Jamjuree"/>
                    <a:ea typeface="Bai Jamjuree"/>
                    <a:cs typeface="Bai Jamjuree"/>
                    <a:sym typeface="Bai Jamjuree"/>
                  </a:defRPr>
                </a:lvl9pPr>
              </a:lstStyle>
              <a:p>
                <a:pPr marL="139700" indent="0">
                  <a:buFont typeface="Bai Jamjuree"/>
                  <a:buNone/>
                </a:pPr>
                <a:endParaRPr lang="en-IN" dirty="0"/>
              </a:p>
              <a:p>
                <a:pPr marL="139700" indent="0">
                  <a:buFont typeface="Bai Jamjuree"/>
                  <a:buNone/>
                </a:pPr>
                <a:endParaRPr lang="en-IN" dirty="0"/>
              </a:p>
              <a:p>
                <a:pPr marL="139700" indent="0">
                  <a:buFont typeface="Bai Jamjuree"/>
                  <a:buNone/>
                </a:pPr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</a:rPr>
                      <m:t>𝐶𝑜𝑚𝑏𝑖𝑛𝑒𝑑</m:t>
                    </m:r>
                    <m:r>
                      <a:rPr lang="en-IN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IN" sz="18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𝑆𝑢𝑚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𝑎𝑐𝑐𝑢𝑟𝑎𝑐𝑖𝑒𝑠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𝑓𝑜𝑟𝑒𝑠𝑡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𝑐𝑙𝑎𝑠𝑖𝑓𝑖𝑐𝑎𝑡𝑖𝑜𝑛</m:t>
                        </m:r>
                      </m:num>
                      <m:den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IN" sz="1800" dirty="0"/>
              </a:p>
              <a:p>
                <a:pPr marL="139700" indent="0">
                  <a:buFont typeface="Bai Jamjuree"/>
                  <a:buNone/>
                </a:pPr>
                <a:endParaRPr lang="en-IN" dirty="0"/>
              </a:p>
              <a:p>
                <a:pPr marL="139700" indent="0">
                  <a:buFont typeface="Bai Jamjuree"/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90D7C4EE-A380-F8C9-2C06-457183ED2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5" y="3050953"/>
                <a:ext cx="7617417" cy="1428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8035BF4-71E2-6291-FDF2-C0ADF660664F}"/>
              </a:ext>
            </a:extLst>
          </p:cNvPr>
          <p:cNvSpPr txBox="1"/>
          <p:nvPr/>
        </p:nvSpPr>
        <p:spPr>
          <a:xfrm>
            <a:off x="1046136" y="596685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Equations Used</a:t>
            </a:r>
          </a:p>
        </p:txBody>
      </p:sp>
    </p:spTree>
    <p:extLst>
      <p:ext uri="{BB962C8B-B14F-4D97-AF65-F5344CB8AC3E}">
        <p14:creationId xmlns:p14="http://schemas.microsoft.com/office/powerpoint/2010/main" val="3943336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2C8462-D752-FDD5-0BDC-48B7AEC85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93" y="542441"/>
            <a:ext cx="7425813" cy="3874857"/>
          </a:xfrm>
        </p:spPr>
        <p:txBody>
          <a:bodyPr/>
          <a:lstStyle/>
          <a:p>
            <a:pPr marL="139700" indent="0" algn="l"/>
            <a:r>
              <a:rPr lang="en-US" sz="2000" b="1" dirty="0"/>
              <a:t>Result</a:t>
            </a:r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1600" b="1" dirty="0"/>
              <a:t>Scatter Plot of Mean-Centered Projected Data</a:t>
            </a:r>
            <a:r>
              <a:rPr lang="en-US" sz="1600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The mean-centering further enhances the separation between classes.</a:t>
            </a:r>
          </a:p>
          <a:p>
            <a:pPr algn="l"/>
            <a:endParaRPr lang="en-US" sz="1600" dirty="0"/>
          </a:p>
          <a:p>
            <a:pPr algn="l"/>
            <a:r>
              <a:rPr lang="en-US" sz="1600" b="1" dirty="0"/>
              <a:t>Classification Accuracy</a:t>
            </a:r>
            <a:r>
              <a:rPr lang="en-US" sz="1600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The classification accuracy increased to approximately 75.36%, demonstrating the effectiveness of mean-centering in improving class differentiation.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15759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3ED1-0F03-CD33-A130-4E1130474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375" y="818802"/>
            <a:ext cx="6647100" cy="442185"/>
          </a:xfrm>
        </p:spPr>
        <p:txBody>
          <a:bodyPr/>
          <a:lstStyle/>
          <a:p>
            <a:r>
              <a:rPr lang="en-US" sz="3600" dirty="0"/>
              <a:t>Part E: SVD with Normalized Data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C8462-D752-FDD5-0BDC-48B7AEC85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8" y="1927388"/>
            <a:ext cx="7425813" cy="2747850"/>
          </a:xfrm>
        </p:spPr>
        <p:txBody>
          <a:bodyPr/>
          <a:lstStyle/>
          <a:p>
            <a:pPr algn="l"/>
            <a:r>
              <a:rPr lang="en-IN" sz="1600" dirty="0"/>
              <a:t>Question Statement </a:t>
            </a:r>
          </a:p>
          <a:p>
            <a:pPr algn="l"/>
            <a:endParaRPr lang="en-IN" sz="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Repeat part - C, with normalization calculated in the base data before calculating the SVD.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Used simple visual judgment  by plotting straight line segment.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Count which percentage of forests you are able to classify correctly this way.</a:t>
            </a:r>
            <a:endParaRPr lang="en-IN" sz="1600" dirty="0"/>
          </a:p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92033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2C8462-D752-FDD5-0BDC-48B7AEC85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8" y="945397"/>
            <a:ext cx="7425813" cy="3729841"/>
          </a:xfrm>
        </p:spPr>
        <p:txBody>
          <a:bodyPr/>
          <a:lstStyle/>
          <a:p>
            <a:pPr algn="l"/>
            <a:r>
              <a:rPr lang="en-US" sz="1600" b="1" dirty="0"/>
              <a:t>Methodology</a:t>
            </a:r>
          </a:p>
          <a:p>
            <a:pPr algn="l"/>
            <a:endParaRPr lang="en-US" sz="1600" b="1" dirty="0"/>
          </a:p>
          <a:p>
            <a:pPr algn="l"/>
            <a:r>
              <a:rPr lang="en-US" sz="1600" b="1" dirty="0"/>
              <a:t>Normalization: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Scale each spectral band to have a standard deviation of one.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r>
              <a:rPr lang="en-US" sz="1600" b="1" dirty="0"/>
              <a:t>Perform SVD and Projection: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Perform SVD on the normalized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Project the data onto the first two principal components and create a scatter plot.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r>
              <a:rPr lang="en-US" sz="1600" b="1" dirty="0"/>
              <a:t>Repeat Classification: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Classify the forests using straight line segments in the new scatter plot.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Calculate the classification accuracy.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49581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8F95EE-D783-4662-1F8F-9CA390BED60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0671" y="1248721"/>
                <a:ext cx="8105613" cy="805911"/>
              </a:xfrm>
            </p:spPr>
            <p:txBody>
              <a:bodyPr/>
              <a:lstStyle/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𝑁𝑜𝑟𝑚𝑎𝑙𝑖𝑧𝑎𝑡𝑖𝑜𝑛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𝑜𝑏𝑠𝑒𝑟𝑣𝑎𝑡𝑖𝑜𝑛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𝑂𝑟𝑖𝑔𝑖𝑛𝑎𝑙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𝑂𝑏𝑠𝑒𝑟𝑣𝑎𝑡𝑖𝑜𝑛</m:t>
                          </m:r>
                        </m:num>
                        <m:den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𝑀𝑎𝑥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𝑁𝑜𝑟𝑚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𝑐𝑜𝑙𝑢𝑚𝑛</m:t>
                          </m:r>
                          <m:r>
                            <m:rPr>
                              <m:nor/>
                            </m:rPr>
                            <a:rPr lang="en-IN" sz="18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IN" sz="1800" b="0" i="1" dirty="0">
                  <a:latin typeface="Cambria Math" panose="02040503050406030204" pitchFamily="18" charset="0"/>
                </a:endParaRPr>
              </a:p>
              <a:p>
                <a:pPr marL="139700" indent="0">
                  <a:buNone/>
                </a:pPr>
                <a:endParaRPr lang="en-IN" sz="1800" i="1" dirty="0">
                  <a:latin typeface="Cambria Math" panose="02040503050406030204" pitchFamily="18" charset="0"/>
                </a:endParaRPr>
              </a:p>
              <a:p>
                <a:pPr marL="139700" indent="0">
                  <a:buNone/>
                </a:pPr>
                <a:endParaRPr lang="en-US" sz="1800" i="1" dirty="0">
                  <a:solidFill>
                    <a:schemeClr val="bg1"/>
                  </a:solidFill>
                </a:endParaRPr>
              </a:p>
              <a:p>
                <a:pPr marL="139700" indent="0">
                  <a:buNone/>
                </a:pPr>
                <a:endParaRPr lang="en-US" sz="1800" i="1" dirty="0">
                  <a:solidFill>
                    <a:schemeClr val="bg1"/>
                  </a:solidFill>
                </a:endParaRPr>
              </a:p>
              <a:p>
                <a:endParaRPr lang="en-IN" sz="1800" i="1" dirty="0">
                  <a:solidFill>
                    <a:schemeClr val="bg1"/>
                  </a:solidFill>
                </a:endParaRPr>
              </a:p>
              <a:p>
                <a:pPr marL="139700" indent="0">
                  <a:buNone/>
                </a:pPr>
                <a:endParaRPr lang="en-IN" sz="1800" b="0" i="1" dirty="0">
                  <a:latin typeface="Cambria Math" panose="02040503050406030204" pitchFamily="18" charset="0"/>
                </a:endParaRPr>
              </a:p>
              <a:p>
                <a:pPr marL="13970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8F95EE-D783-4662-1F8F-9CA390BED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671" y="1248721"/>
                <a:ext cx="8105613" cy="8059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77C8BD-4F77-EAD7-9C5B-34CCEA740592}"/>
                  </a:ext>
                </a:extLst>
              </p:cNvPr>
              <p:cNvSpPr txBox="1"/>
              <p:nvPr/>
            </p:nvSpPr>
            <p:spPr>
              <a:xfrm>
                <a:off x="1139126" y="2386739"/>
                <a:ext cx="7268704" cy="1082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𝑓𝑜𝑟𝑒𝑠𝑡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umber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correctly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classified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forests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prediction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set</m:t>
                              </m:r>
                            </m:e>
                          </m:eqArr>
                        </m:num>
                        <m:den>
                          <m:r>
                            <m:rPr>
                              <m:nor/>
                            </m:r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otal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values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prediction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1">
                              <a:solidFill>
                                <a:schemeClr val="bg1"/>
                              </a:solidFill>
                            </a:rPr>
                            <m:t>set</m:t>
                          </m:r>
                          <m:r>
                            <m:rPr>
                              <m:nor/>
                            </m:rP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den>
                      </m:f>
                      <m:r>
                        <m:rPr>
                          <m:nor/>
                        </m:rP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 100</m:t>
                      </m:r>
                    </m:oMath>
                  </m:oMathPara>
                </a14:m>
                <a:endParaRPr lang="en-IN" b="0" i="1" dirty="0">
                  <a:solidFill>
                    <a:schemeClr val="bg1"/>
                  </a:solidFill>
                </a:endParaRPr>
              </a:p>
              <a:p>
                <a:endParaRPr lang="en-US" i="1" dirty="0">
                  <a:solidFill>
                    <a:schemeClr val="bg1"/>
                  </a:solidFill>
                </a:endParaRPr>
              </a:p>
              <a:p>
                <a:endParaRPr lang="en-IN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77C8BD-4F77-EAD7-9C5B-34CCEA740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26" y="2386739"/>
                <a:ext cx="7268704" cy="1082669"/>
              </a:xfrm>
              <a:prstGeom prst="rect">
                <a:avLst/>
              </a:prstGeo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90D7C4EE-A380-F8C9-2C06-457183ED26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0155" y="3050953"/>
                <a:ext cx="7617417" cy="14280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Bai Jamjuree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Bai Jamjuree"/>
                    <a:ea typeface="Bai Jamjuree"/>
                    <a:cs typeface="Bai Jamjuree"/>
                    <a:sym typeface="Bai Jamjure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naheim"/>
                  <a:buChar char="○"/>
                  <a:defRPr sz="1200" b="0" i="0" u="none" strike="noStrike" cap="none">
                    <a:solidFill>
                      <a:schemeClr val="lt1"/>
                    </a:solidFill>
                    <a:latin typeface="Bai Jamjuree"/>
                    <a:ea typeface="Bai Jamjuree"/>
                    <a:cs typeface="Bai Jamjuree"/>
                    <a:sym typeface="Bai Jamjure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naheim"/>
                  <a:buChar char="■"/>
                  <a:defRPr sz="1200" b="0" i="0" u="none" strike="noStrike" cap="none">
                    <a:solidFill>
                      <a:schemeClr val="lt1"/>
                    </a:solidFill>
                    <a:latin typeface="Bai Jamjuree"/>
                    <a:ea typeface="Bai Jamjuree"/>
                    <a:cs typeface="Bai Jamjuree"/>
                    <a:sym typeface="Bai Jamjure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naheim"/>
                  <a:buChar char="●"/>
                  <a:defRPr sz="1200" b="0" i="0" u="none" strike="noStrike" cap="none">
                    <a:solidFill>
                      <a:schemeClr val="lt1"/>
                    </a:solidFill>
                    <a:latin typeface="Bai Jamjuree"/>
                    <a:ea typeface="Bai Jamjuree"/>
                    <a:cs typeface="Bai Jamjuree"/>
                    <a:sym typeface="Bai Jamjure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naheim"/>
                  <a:buChar char="○"/>
                  <a:defRPr sz="1200" b="0" i="0" u="none" strike="noStrike" cap="none">
                    <a:solidFill>
                      <a:schemeClr val="lt1"/>
                    </a:solidFill>
                    <a:latin typeface="Bai Jamjuree"/>
                    <a:ea typeface="Bai Jamjuree"/>
                    <a:cs typeface="Bai Jamjuree"/>
                    <a:sym typeface="Bai Jamjure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naheim"/>
                  <a:buChar char="■"/>
                  <a:defRPr sz="1200" b="0" i="0" u="none" strike="noStrike" cap="none">
                    <a:solidFill>
                      <a:schemeClr val="lt1"/>
                    </a:solidFill>
                    <a:latin typeface="Bai Jamjuree"/>
                    <a:ea typeface="Bai Jamjuree"/>
                    <a:cs typeface="Bai Jamjuree"/>
                    <a:sym typeface="Bai Jamjure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naheim"/>
                  <a:buChar char="●"/>
                  <a:defRPr sz="1200" b="0" i="0" u="none" strike="noStrike" cap="none">
                    <a:solidFill>
                      <a:schemeClr val="lt1"/>
                    </a:solidFill>
                    <a:latin typeface="Bai Jamjuree"/>
                    <a:ea typeface="Bai Jamjuree"/>
                    <a:cs typeface="Bai Jamjuree"/>
                    <a:sym typeface="Bai Jamjure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naheim"/>
                  <a:buChar char="○"/>
                  <a:defRPr sz="1200" b="0" i="0" u="none" strike="noStrike" cap="none">
                    <a:solidFill>
                      <a:schemeClr val="lt1"/>
                    </a:solidFill>
                    <a:latin typeface="Bai Jamjuree"/>
                    <a:ea typeface="Bai Jamjuree"/>
                    <a:cs typeface="Bai Jamjuree"/>
                    <a:sym typeface="Bai Jamjure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naheim"/>
                  <a:buChar char="■"/>
                  <a:defRPr sz="1200" b="0" i="0" u="none" strike="noStrike" cap="none">
                    <a:solidFill>
                      <a:schemeClr val="lt1"/>
                    </a:solidFill>
                    <a:latin typeface="Bai Jamjuree"/>
                    <a:ea typeface="Bai Jamjuree"/>
                    <a:cs typeface="Bai Jamjuree"/>
                    <a:sym typeface="Bai Jamjuree"/>
                  </a:defRPr>
                </a:lvl9pPr>
              </a:lstStyle>
              <a:p>
                <a:pPr marL="139700" indent="0">
                  <a:buFont typeface="Bai Jamjuree"/>
                  <a:buNone/>
                </a:pPr>
                <a:endParaRPr lang="en-IN" dirty="0"/>
              </a:p>
              <a:p>
                <a:pPr marL="139700" indent="0">
                  <a:buFont typeface="Bai Jamjuree"/>
                  <a:buNone/>
                </a:pPr>
                <a:endParaRPr lang="en-IN" dirty="0"/>
              </a:p>
              <a:p>
                <a:pPr marL="139700" indent="0">
                  <a:buFont typeface="Bai Jamjuree"/>
                  <a:buNone/>
                </a:pPr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</a:rPr>
                      <m:t>𝐶𝑜𝑚𝑏𝑖𝑛𝑒𝑑</m:t>
                    </m:r>
                    <m:r>
                      <a:rPr lang="en-IN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IN" sz="18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𝑆𝑢𝑚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𝑎𝑐𝑐𝑢𝑟𝑎𝑐𝑖𝑒𝑠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𝑓𝑜𝑟𝑒𝑠𝑡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𝑐𝑙𝑎𝑠𝑖𝑓𝑖𝑐𝑎𝑡𝑖𝑜𝑛</m:t>
                        </m:r>
                      </m:num>
                      <m:den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IN" sz="1800" dirty="0"/>
              </a:p>
              <a:p>
                <a:pPr marL="139700" indent="0">
                  <a:buFont typeface="Bai Jamjuree"/>
                  <a:buNone/>
                </a:pPr>
                <a:endParaRPr lang="en-IN" dirty="0"/>
              </a:p>
              <a:p>
                <a:pPr marL="139700" indent="0">
                  <a:buFont typeface="Bai Jamjuree"/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90D7C4EE-A380-F8C9-2C06-457183ED2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5" y="3050953"/>
                <a:ext cx="7617417" cy="1428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8035BF4-71E2-6291-FDF2-C0ADF660664F}"/>
              </a:ext>
            </a:extLst>
          </p:cNvPr>
          <p:cNvSpPr txBox="1"/>
          <p:nvPr/>
        </p:nvSpPr>
        <p:spPr>
          <a:xfrm>
            <a:off x="1046136" y="596685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Equations Used</a:t>
            </a:r>
          </a:p>
        </p:txBody>
      </p:sp>
    </p:spTree>
    <p:extLst>
      <p:ext uri="{BB962C8B-B14F-4D97-AF65-F5344CB8AC3E}">
        <p14:creationId xmlns:p14="http://schemas.microsoft.com/office/powerpoint/2010/main" val="3733527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2C8462-D752-FDD5-0BDC-48B7AEC85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93" y="542441"/>
            <a:ext cx="7425813" cy="3874857"/>
          </a:xfrm>
        </p:spPr>
        <p:txBody>
          <a:bodyPr/>
          <a:lstStyle/>
          <a:p>
            <a:pPr marL="139700" indent="0" algn="l"/>
            <a:r>
              <a:rPr lang="en-US" sz="2000" b="1" dirty="0"/>
              <a:t>Result</a:t>
            </a:r>
            <a:endParaRPr lang="en-US" sz="2000" dirty="0"/>
          </a:p>
          <a:p>
            <a:pPr algn="l"/>
            <a:endParaRPr lang="en-US" sz="1600" dirty="0"/>
          </a:p>
          <a:p>
            <a:pPr algn="l"/>
            <a:r>
              <a:rPr lang="en-US" sz="1600" b="1" dirty="0"/>
              <a:t>Scatter Plot of Normalized Projected Data: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Normalization results in an even better separation of classes in the scatter plot.</a:t>
            </a:r>
          </a:p>
          <a:p>
            <a:pPr marL="139700" indent="0" algn="l"/>
            <a:endParaRPr lang="en-US" sz="1600" dirty="0"/>
          </a:p>
          <a:p>
            <a:pPr algn="l"/>
            <a:r>
              <a:rPr lang="en-US" sz="1600" b="1" dirty="0"/>
              <a:t>Classification Accuracy: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The classification accuracy reached approximately 87.68%, the highest among all methods used, highlighting the significance of normalization in multivariate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1509909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7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ctr"/>
            <a:r>
              <a:rPr lang="en-IN" dirty="0"/>
              <a:t>Conclusion</a:t>
            </a:r>
            <a:endParaRPr dirty="0"/>
          </a:p>
        </p:txBody>
      </p:sp>
      <p:sp>
        <p:nvSpPr>
          <p:cNvPr id="3061" name="Google Shape;3061;p74"/>
          <p:cNvSpPr txBox="1">
            <a:spLocks noGrp="1"/>
          </p:cNvSpPr>
          <p:nvPr>
            <p:ph type="body" idx="1"/>
          </p:nvPr>
        </p:nvSpPr>
        <p:spPr>
          <a:xfrm>
            <a:off x="1221000" y="1077132"/>
            <a:ext cx="6702000" cy="27823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Initial Analysis:</a:t>
            </a:r>
          </a:p>
          <a:p>
            <a:pPr marL="285750" indent="-285750"/>
            <a:r>
              <a:rPr lang="en-US" dirty="0"/>
              <a:t>Scatter plots of spectral bands provide valuable insights but may have limitations in separating classes.</a:t>
            </a:r>
          </a:p>
          <a:p>
            <a:pPr marL="285750" indent="-285750"/>
            <a:endParaRPr lang="en-US" dirty="0"/>
          </a:p>
          <a:p>
            <a:pPr marL="0" lvl="0" indent="0">
              <a:buNone/>
            </a:pPr>
            <a:r>
              <a:rPr lang="en-US" b="1" dirty="0"/>
              <a:t>SVD and PCA:</a:t>
            </a:r>
          </a:p>
          <a:p>
            <a:pPr marL="285750" indent="-285750"/>
            <a:r>
              <a:rPr lang="en-US" dirty="0"/>
              <a:t>Singular Value Decomposition (SVD) and Principal Component Analysis (PCA) are powerful tools for dimensionality reduction and improving class separation.</a:t>
            </a:r>
          </a:p>
          <a:p>
            <a:pPr marL="285750" indent="-285750"/>
            <a:endParaRPr lang="en-US" dirty="0"/>
          </a:p>
          <a:p>
            <a:pPr marL="0" lvl="0" indent="0">
              <a:buNone/>
            </a:pPr>
            <a:r>
              <a:rPr lang="en-US" b="1" dirty="0"/>
              <a:t>Data Preprocessing:</a:t>
            </a:r>
          </a:p>
          <a:p>
            <a:pPr marL="285750" indent="-285750"/>
            <a:r>
              <a:rPr lang="en-US" dirty="0"/>
              <a:t>Mean-centering and normalization significantly enhance classification accuracy, underscoring the importance of data preprocessing.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067" name="Google Shape;3067;p74"/>
          <p:cNvSpPr/>
          <p:nvPr/>
        </p:nvSpPr>
        <p:spPr>
          <a:xfrm flipH="1">
            <a:off x="7150660" y="2622188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3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3ED1-0F03-CD33-A130-4E1130474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375" y="818802"/>
            <a:ext cx="6647100" cy="442185"/>
          </a:xfrm>
        </p:spPr>
        <p:txBody>
          <a:bodyPr/>
          <a:lstStyle/>
          <a:p>
            <a:r>
              <a:rPr lang="en-IN" sz="3600" dirty="0"/>
              <a:t>Overview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C8462-D752-FDD5-0BDC-48B7AEC85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525" y="1327355"/>
            <a:ext cx="6647100" cy="3347883"/>
          </a:xfrm>
        </p:spPr>
        <p:txBody>
          <a:bodyPr/>
          <a:lstStyle/>
          <a:p>
            <a:pPr algn="l"/>
            <a:r>
              <a:rPr lang="en-IN" b="1" dirty="0"/>
              <a:t>Background on ASTER and Terra Satellite:</a:t>
            </a:r>
            <a:endParaRPr lang="en-I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/>
              <a:t>The Terra satellite, launched by NASA, carries the Advanced Spaceborne Thermal Emission and Reflection Radiometer (ASTER) instrument.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/>
              <a:t>ASTER captures satellite images across 14 different wavelength bands, ranging from infrared to green light.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/>
              <a:t>These images provide critical data for various applications, including forest classification, land cover mapping, and environmental monitoring.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8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3ED1-0F03-CD33-A130-4E1130474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375" y="818802"/>
            <a:ext cx="6647100" cy="442185"/>
          </a:xfrm>
        </p:spPr>
        <p:txBody>
          <a:bodyPr/>
          <a:lstStyle/>
          <a:p>
            <a:r>
              <a:rPr lang="en-IN" sz="3600" dirty="0"/>
              <a:t>Overview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C8462-D752-FDD5-0BDC-48B7AEC85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525" y="1327355"/>
            <a:ext cx="6647100" cy="3347883"/>
          </a:xfrm>
        </p:spPr>
        <p:txBody>
          <a:bodyPr/>
          <a:lstStyle/>
          <a:p>
            <a:pPr algn="l"/>
            <a:r>
              <a:rPr lang="en-US" b="1" dirty="0"/>
              <a:t>Dataset Description: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dataset used in this project comprises information from various parts of Japan, each row representing a small patch of forest.</a:t>
            </a:r>
          </a:p>
          <a:p>
            <a:pPr marL="139700" indent="0" algn="l"/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first column in the dataset indicates the type of forest: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's' for </a:t>
            </a:r>
            <a:r>
              <a:rPr lang="en-US" sz="1600" dirty="0" err="1"/>
              <a:t>yakusugi</a:t>
            </a:r>
            <a:r>
              <a:rPr lang="en-US" sz="1600" dirty="0"/>
              <a:t> forests (Japanese cedar)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'h' for hinoki cypress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'd' for mixed deciduous forests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'o' for other types, including non-forest land</a:t>
            </a:r>
          </a:p>
          <a:p>
            <a:pPr marL="457200" lvl="1" indent="0" algn="l"/>
            <a:endParaRPr lang="en-US" sz="1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The remaining nine columns represent the amount of light sensed in the wavelength bands "b1" through "b9".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27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61"/>
          <p:cNvSpPr/>
          <p:nvPr/>
        </p:nvSpPr>
        <p:spPr>
          <a:xfrm>
            <a:off x="949266" y="307380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61"/>
          <p:cNvSpPr/>
          <p:nvPr/>
        </p:nvSpPr>
        <p:spPr>
          <a:xfrm>
            <a:off x="971921" y="218027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61"/>
          <p:cNvSpPr/>
          <p:nvPr/>
        </p:nvSpPr>
        <p:spPr>
          <a:xfrm>
            <a:off x="971922" y="13093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61"/>
          <p:cNvSpPr txBox="1">
            <a:spLocks noGrp="1"/>
          </p:cNvSpPr>
          <p:nvPr>
            <p:ph type="title" idx="17"/>
          </p:nvPr>
        </p:nvSpPr>
        <p:spPr>
          <a:xfrm>
            <a:off x="557342" y="343516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Algorithm</a:t>
            </a:r>
            <a:endParaRPr sz="3600" dirty="0"/>
          </a:p>
        </p:txBody>
      </p:sp>
      <p:sp>
        <p:nvSpPr>
          <p:cNvPr id="2656" name="Google Shape;2656;p61"/>
          <p:cNvSpPr txBox="1">
            <a:spLocks noGrp="1"/>
          </p:cNvSpPr>
          <p:nvPr>
            <p:ph type="title"/>
          </p:nvPr>
        </p:nvSpPr>
        <p:spPr>
          <a:xfrm>
            <a:off x="865633" y="1194994"/>
            <a:ext cx="768096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57" name="Google Shape;2657;p61"/>
          <p:cNvSpPr txBox="1">
            <a:spLocks noGrp="1"/>
          </p:cNvSpPr>
          <p:nvPr>
            <p:ph type="subTitle" idx="1"/>
          </p:nvPr>
        </p:nvSpPr>
        <p:spPr>
          <a:xfrm>
            <a:off x="1740018" y="1174853"/>
            <a:ext cx="6265370" cy="44806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Load and Inspect the Data</a:t>
            </a:r>
            <a:endParaRPr dirty="0"/>
          </a:p>
        </p:txBody>
      </p:sp>
      <p:sp>
        <p:nvSpPr>
          <p:cNvPr id="2658" name="Google Shape;2658;p61"/>
          <p:cNvSpPr txBox="1">
            <a:spLocks noGrp="1"/>
          </p:cNvSpPr>
          <p:nvPr>
            <p:ph type="subTitle" idx="2"/>
          </p:nvPr>
        </p:nvSpPr>
        <p:spPr>
          <a:xfrm>
            <a:off x="1695335" y="1534516"/>
            <a:ext cx="6733154" cy="52211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We will load the dataset and inspect the first few rows to understand its structure..</a:t>
            </a:r>
            <a:endParaRPr dirty="0"/>
          </a:p>
        </p:txBody>
      </p:sp>
      <p:sp>
        <p:nvSpPr>
          <p:cNvPr id="2659" name="Google Shape;2659;p61"/>
          <p:cNvSpPr txBox="1">
            <a:spLocks noGrp="1"/>
          </p:cNvSpPr>
          <p:nvPr>
            <p:ph type="title" idx="3"/>
          </p:nvPr>
        </p:nvSpPr>
        <p:spPr>
          <a:xfrm>
            <a:off x="865633" y="2089809"/>
            <a:ext cx="768096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60" name="Google Shape;2660;p61"/>
          <p:cNvSpPr txBox="1">
            <a:spLocks noGrp="1"/>
          </p:cNvSpPr>
          <p:nvPr>
            <p:ph type="subTitle" idx="4"/>
          </p:nvPr>
        </p:nvSpPr>
        <p:spPr>
          <a:xfrm>
            <a:off x="1866175" y="2094110"/>
            <a:ext cx="6488035" cy="47764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dirty="0"/>
              <a:t>Define Colors for Each Class</a:t>
            </a:r>
          </a:p>
          <a:p>
            <a:pPr marL="0" lvl="0" indent="0">
              <a:spcAft>
                <a:spcPts val="1200"/>
              </a:spcAft>
            </a:pPr>
            <a:endParaRPr dirty="0"/>
          </a:p>
        </p:txBody>
      </p:sp>
      <p:sp>
        <p:nvSpPr>
          <p:cNvPr id="2661" name="Google Shape;2661;p61"/>
          <p:cNvSpPr txBox="1">
            <a:spLocks noGrp="1"/>
          </p:cNvSpPr>
          <p:nvPr>
            <p:ph type="subTitle" idx="5"/>
          </p:nvPr>
        </p:nvSpPr>
        <p:spPr>
          <a:xfrm>
            <a:off x="1740017" y="2616220"/>
            <a:ext cx="6704582" cy="47065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</a:pPr>
            <a:r>
              <a:rPr lang="en-IN" dirty="0"/>
              <a:t>We will assign a specific </a:t>
            </a:r>
            <a:r>
              <a:rPr lang="en-IN" dirty="0" err="1"/>
              <a:t>color</a:t>
            </a:r>
            <a:r>
              <a:rPr lang="en-IN" dirty="0"/>
              <a:t> for each forest class for visualization.</a:t>
            </a:r>
            <a:endParaRPr dirty="0"/>
          </a:p>
        </p:txBody>
      </p:sp>
      <p:sp>
        <p:nvSpPr>
          <p:cNvPr id="2662" name="Google Shape;2662;p61"/>
          <p:cNvSpPr txBox="1">
            <a:spLocks noGrp="1"/>
          </p:cNvSpPr>
          <p:nvPr>
            <p:ph type="title" idx="6"/>
          </p:nvPr>
        </p:nvSpPr>
        <p:spPr>
          <a:xfrm>
            <a:off x="865633" y="3062723"/>
            <a:ext cx="722785" cy="476299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63" name="Google Shape;2663;p61"/>
          <p:cNvSpPr txBox="1">
            <a:spLocks noGrp="1"/>
          </p:cNvSpPr>
          <p:nvPr>
            <p:ph type="subTitle" idx="7"/>
          </p:nvPr>
        </p:nvSpPr>
        <p:spPr>
          <a:xfrm>
            <a:off x="1866176" y="3115237"/>
            <a:ext cx="6704582" cy="27352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IN" dirty="0"/>
              <a:t>Create Scatter Plots</a:t>
            </a:r>
            <a:endParaRPr dirty="0"/>
          </a:p>
        </p:txBody>
      </p:sp>
      <p:sp>
        <p:nvSpPr>
          <p:cNvPr id="2664" name="Google Shape;2664;p61"/>
          <p:cNvSpPr txBox="1">
            <a:spLocks noGrp="1"/>
          </p:cNvSpPr>
          <p:nvPr>
            <p:ph type="subTitle" idx="8"/>
          </p:nvPr>
        </p:nvSpPr>
        <p:spPr>
          <a:xfrm>
            <a:off x="1866176" y="3442434"/>
            <a:ext cx="6404166" cy="59744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We'll generate scatter plots for each combination of the wavelength bands (b1 through b9). This will result in 36 scatter plots.</a:t>
            </a:r>
            <a:endParaRPr dirty="0"/>
          </a:p>
        </p:txBody>
      </p:sp>
      <p:grpSp>
        <p:nvGrpSpPr>
          <p:cNvPr id="2668" name="Google Shape;2668;p61"/>
          <p:cNvGrpSpPr/>
          <p:nvPr/>
        </p:nvGrpSpPr>
        <p:grpSpPr>
          <a:xfrm>
            <a:off x="7635233" y="3899371"/>
            <a:ext cx="793256" cy="182899"/>
            <a:chOff x="2685575" y="2835950"/>
            <a:chExt cx="433000" cy="99825"/>
          </a:xfrm>
        </p:grpSpPr>
        <p:sp>
          <p:nvSpPr>
            <p:cNvPr id="2669" name="Google Shape;2669;p6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3" name="Google Shape;2673;p61"/>
          <p:cNvSpPr/>
          <p:nvPr/>
        </p:nvSpPr>
        <p:spPr>
          <a:xfrm>
            <a:off x="8276954" y="3390956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61"/>
          <p:cNvSpPr/>
          <p:nvPr/>
        </p:nvSpPr>
        <p:spPr>
          <a:xfrm>
            <a:off x="1588418" y="38003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5" name="Google Shape;26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824" y="-75281"/>
            <a:ext cx="1908200" cy="2186023"/>
          </a:xfrm>
          <a:prstGeom prst="rect">
            <a:avLst/>
          </a:prstGeom>
          <a:noFill/>
          <a:ln>
            <a:noFill/>
          </a:ln>
        </p:spPr>
      </p:pic>
      <p:sp>
        <p:nvSpPr>
          <p:cNvPr id="2677" name="Google Shape;2677;p6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6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61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6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6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4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2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61"/>
          <p:cNvSpPr/>
          <p:nvPr/>
        </p:nvSpPr>
        <p:spPr>
          <a:xfrm>
            <a:off x="949266" y="307380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61"/>
          <p:cNvSpPr/>
          <p:nvPr/>
        </p:nvSpPr>
        <p:spPr>
          <a:xfrm>
            <a:off x="971921" y="218027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61"/>
          <p:cNvSpPr/>
          <p:nvPr/>
        </p:nvSpPr>
        <p:spPr>
          <a:xfrm>
            <a:off x="971922" y="13093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61"/>
          <p:cNvSpPr txBox="1">
            <a:spLocks noGrp="1"/>
          </p:cNvSpPr>
          <p:nvPr>
            <p:ph type="title" idx="17"/>
          </p:nvPr>
        </p:nvSpPr>
        <p:spPr>
          <a:xfrm>
            <a:off x="557342" y="343516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Algorithm</a:t>
            </a:r>
            <a:endParaRPr sz="3600" dirty="0"/>
          </a:p>
        </p:txBody>
      </p:sp>
      <p:sp>
        <p:nvSpPr>
          <p:cNvPr id="2656" name="Google Shape;2656;p61"/>
          <p:cNvSpPr txBox="1">
            <a:spLocks noGrp="1"/>
          </p:cNvSpPr>
          <p:nvPr>
            <p:ph type="title"/>
          </p:nvPr>
        </p:nvSpPr>
        <p:spPr>
          <a:xfrm>
            <a:off x="865633" y="1194994"/>
            <a:ext cx="768096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04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57" name="Google Shape;2657;p61"/>
          <p:cNvSpPr txBox="1">
            <a:spLocks noGrp="1"/>
          </p:cNvSpPr>
          <p:nvPr>
            <p:ph type="subTitle" idx="1"/>
          </p:nvPr>
        </p:nvSpPr>
        <p:spPr>
          <a:xfrm>
            <a:off x="1740018" y="1003391"/>
            <a:ext cx="6265370" cy="40212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IN" dirty="0"/>
              <a:t>Plot Selected Scatter Plots</a:t>
            </a:r>
          </a:p>
          <a:p>
            <a:pPr marL="0" lvl="0" indent="0">
              <a:spcAft>
                <a:spcPts val="1200"/>
              </a:spcAft>
            </a:pPr>
            <a:endParaRPr dirty="0"/>
          </a:p>
        </p:txBody>
      </p:sp>
      <p:sp>
        <p:nvSpPr>
          <p:cNvPr id="2658" name="Google Shape;2658;p61"/>
          <p:cNvSpPr txBox="1">
            <a:spLocks noGrp="1"/>
          </p:cNvSpPr>
          <p:nvPr>
            <p:ph type="subTitle" idx="2"/>
          </p:nvPr>
        </p:nvSpPr>
        <p:spPr>
          <a:xfrm>
            <a:off x="1695335" y="1455048"/>
            <a:ext cx="6733154" cy="60157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We will present the best combination and three other scatter plots as examples.</a:t>
            </a:r>
          </a:p>
        </p:txBody>
      </p:sp>
      <p:sp>
        <p:nvSpPr>
          <p:cNvPr id="2659" name="Google Shape;2659;p61"/>
          <p:cNvSpPr txBox="1">
            <a:spLocks noGrp="1"/>
          </p:cNvSpPr>
          <p:nvPr>
            <p:ph type="title" idx="3"/>
          </p:nvPr>
        </p:nvSpPr>
        <p:spPr>
          <a:xfrm>
            <a:off x="865633" y="2089809"/>
            <a:ext cx="768096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05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60" name="Google Shape;2660;p61"/>
          <p:cNvSpPr txBox="1">
            <a:spLocks noGrp="1"/>
          </p:cNvSpPr>
          <p:nvPr>
            <p:ph type="subTitle" idx="4"/>
          </p:nvPr>
        </p:nvSpPr>
        <p:spPr>
          <a:xfrm>
            <a:off x="1866176" y="1905942"/>
            <a:ext cx="6488034" cy="29617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Identify Best Combination for Classification</a:t>
            </a:r>
            <a:endParaRPr dirty="0"/>
          </a:p>
        </p:txBody>
      </p:sp>
      <p:sp>
        <p:nvSpPr>
          <p:cNvPr id="2661" name="Google Shape;2661;p61"/>
          <p:cNvSpPr txBox="1">
            <a:spLocks noGrp="1"/>
          </p:cNvSpPr>
          <p:nvPr>
            <p:ph type="subTitle" idx="5"/>
          </p:nvPr>
        </p:nvSpPr>
        <p:spPr>
          <a:xfrm>
            <a:off x="1740017" y="2339038"/>
            <a:ext cx="6704582" cy="54790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</a:pPr>
            <a:r>
              <a:rPr lang="en-US" dirty="0"/>
              <a:t>From the scatter plots, we'll identify which combination of bands allows for the best visual differentiation between the four forest classes.</a:t>
            </a:r>
            <a:endParaRPr dirty="0"/>
          </a:p>
        </p:txBody>
      </p:sp>
      <p:sp>
        <p:nvSpPr>
          <p:cNvPr id="2662" name="Google Shape;2662;p61"/>
          <p:cNvSpPr txBox="1">
            <a:spLocks noGrp="1"/>
          </p:cNvSpPr>
          <p:nvPr>
            <p:ph type="title" idx="6"/>
          </p:nvPr>
        </p:nvSpPr>
        <p:spPr>
          <a:xfrm>
            <a:off x="865633" y="3062723"/>
            <a:ext cx="722785" cy="476299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06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63" name="Google Shape;2663;p61"/>
          <p:cNvSpPr txBox="1">
            <a:spLocks noGrp="1"/>
          </p:cNvSpPr>
          <p:nvPr>
            <p:ph type="subTitle" idx="7"/>
          </p:nvPr>
        </p:nvSpPr>
        <p:spPr>
          <a:xfrm>
            <a:off x="1866176" y="2934689"/>
            <a:ext cx="6704582" cy="45407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Classify Using Straight Line Segments</a:t>
            </a:r>
            <a:endParaRPr dirty="0"/>
          </a:p>
        </p:txBody>
      </p:sp>
      <p:sp>
        <p:nvSpPr>
          <p:cNvPr id="2664" name="Google Shape;2664;p61"/>
          <p:cNvSpPr txBox="1">
            <a:spLocks noGrp="1"/>
          </p:cNvSpPr>
          <p:nvPr>
            <p:ph type="subTitle" idx="8"/>
          </p:nvPr>
        </p:nvSpPr>
        <p:spPr>
          <a:xfrm>
            <a:off x="1866176" y="3307530"/>
            <a:ext cx="6404166" cy="73234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Using the best combination, we will define regions using straight line segments to classify the forests and calculate the classification accuracy.</a:t>
            </a:r>
            <a:endParaRPr dirty="0"/>
          </a:p>
        </p:txBody>
      </p:sp>
      <p:grpSp>
        <p:nvGrpSpPr>
          <p:cNvPr id="2668" name="Google Shape;2668;p61"/>
          <p:cNvGrpSpPr/>
          <p:nvPr/>
        </p:nvGrpSpPr>
        <p:grpSpPr>
          <a:xfrm>
            <a:off x="7635233" y="3899371"/>
            <a:ext cx="793256" cy="182899"/>
            <a:chOff x="2685575" y="2835950"/>
            <a:chExt cx="433000" cy="99825"/>
          </a:xfrm>
        </p:grpSpPr>
        <p:sp>
          <p:nvSpPr>
            <p:cNvPr id="2669" name="Google Shape;2669;p6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3" name="Google Shape;2673;p61"/>
          <p:cNvSpPr/>
          <p:nvPr/>
        </p:nvSpPr>
        <p:spPr>
          <a:xfrm>
            <a:off x="8276954" y="3390956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61"/>
          <p:cNvSpPr/>
          <p:nvPr/>
        </p:nvSpPr>
        <p:spPr>
          <a:xfrm>
            <a:off x="1588418" y="38003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5" name="Google Shape;26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824" y="-75281"/>
            <a:ext cx="1908200" cy="2186023"/>
          </a:xfrm>
          <a:prstGeom prst="rect">
            <a:avLst/>
          </a:prstGeom>
          <a:noFill/>
          <a:ln>
            <a:noFill/>
          </a:ln>
        </p:spPr>
      </p:pic>
      <p:sp>
        <p:nvSpPr>
          <p:cNvPr id="2677" name="Google Shape;2677;p6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6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61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6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6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07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2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61"/>
          <p:cNvSpPr/>
          <p:nvPr/>
        </p:nvSpPr>
        <p:spPr>
          <a:xfrm>
            <a:off x="949266" y="307380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61"/>
          <p:cNvSpPr/>
          <p:nvPr/>
        </p:nvSpPr>
        <p:spPr>
          <a:xfrm>
            <a:off x="971921" y="218027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61"/>
          <p:cNvSpPr/>
          <p:nvPr/>
        </p:nvSpPr>
        <p:spPr>
          <a:xfrm>
            <a:off x="971922" y="13093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61"/>
          <p:cNvSpPr txBox="1">
            <a:spLocks noGrp="1"/>
          </p:cNvSpPr>
          <p:nvPr>
            <p:ph type="title" idx="17"/>
          </p:nvPr>
        </p:nvSpPr>
        <p:spPr>
          <a:xfrm>
            <a:off x="557342" y="343516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Algorithm</a:t>
            </a:r>
            <a:endParaRPr sz="3600" dirty="0"/>
          </a:p>
        </p:txBody>
      </p:sp>
      <p:sp>
        <p:nvSpPr>
          <p:cNvPr id="2656" name="Google Shape;2656;p61"/>
          <p:cNvSpPr txBox="1">
            <a:spLocks noGrp="1"/>
          </p:cNvSpPr>
          <p:nvPr>
            <p:ph type="title"/>
          </p:nvPr>
        </p:nvSpPr>
        <p:spPr>
          <a:xfrm>
            <a:off x="865633" y="1194994"/>
            <a:ext cx="768096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07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57" name="Google Shape;2657;p61"/>
          <p:cNvSpPr txBox="1">
            <a:spLocks noGrp="1"/>
          </p:cNvSpPr>
          <p:nvPr>
            <p:ph type="subTitle" idx="1"/>
          </p:nvPr>
        </p:nvSpPr>
        <p:spPr>
          <a:xfrm>
            <a:off x="1740018" y="1003391"/>
            <a:ext cx="6265370" cy="40212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IN" dirty="0"/>
              <a:t>Perform SVD and Plot</a:t>
            </a:r>
            <a:endParaRPr dirty="0"/>
          </a:p>
        </p:txBody>
      </p:sp>
      <p:sp>
        <p:nvSpPr>
          <p:cNvPr id="2658" name="Google Shape;2658;p61"/>
          <p:cNvSpPr txBox="1">
            <a:spLocks noGrp="1"/>
          </p:cNvSpPr>
          <p:nvPr>
            <p:ph type="subTitle" idx="2"/>
          </p:nvPr>
        </p:nvSpPr>
        <p:spPr>
          <a:xfrm>
            <a:off x="1695335" y="1455048"/>
            <a:ext cx="6733154" cy="60157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Perform Singular Value Decomposition (SVD) and project the data onto the first two principal components. Then repeat the classification process.</a:t>
            </a:r>
            <a:endParaRPr dirty="0"/>
          </a:p>
        </p:txBody>
      </p:sp>
      <p:sp>
        <p:nvSpPr>
          <p:cNvPr id="2659" name="Google Shape;2659;p61"/>
          <p:cNvSpPr txBox="1">
            <a:spLocks noGrp="1"/>
          </p:cNvSpPr>
          <p:nvPr>
            <p:ph type="title" idx="3"/>
          </p:nvPr>
        </p:nvSpPr>
        <p:spPr>
          <a:xfrm>
            <a:off x="865633" y="2089809"/>
            <a:ext cx="768096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08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60" name="Google Shape;2660;p61"/>
          <p:cNvSpPr txBox="1">
            <a:spLocks noGrp="1"/>
          </p:cNvSpPr>
          <p:nvPr>
            <p:ph type="subTitle" idx="4"/>
          </p:nvPr>
        </p:nvSpPr>
        <p:spPr>
          <a:xfrm>
            <a:off x="1866175" y="2007502"/>
            <a:ext cx="6488035" cy="28694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IN" dirty="0"/>
              <a:t>Repeat with Mean-</a:t>
            </a:r>
            <a:r>
              <a:rPr lang="en-IN" dirty="0" err="1"/>
              <a:t>Centered</a:t>
            </a:r>
            <a:r>
              <a:rPr lang="en-IN" dirty="0"/>
              <a:t> Data</a:t>
            </a:r>
            <a:endParaRPr dirty="0"/>
          </a:p>
        </p:txBody>
      </p:sp>
      <p:sp>
        <p:nvSpPr>
          <p:cNvPr id="2661" name="Google Shape;2661;p61"/>
          <p:cNvSpPr txBox="1">
            <a:spLocks noGrp="1"/>
          </p:cNvSpPr>
          <p:nvPr>
            <p:ph type="subTitle" idx="5"/>
          </p:nvPr>
        </p:nvSpPr>
        <p:spPr>
          <a:xfrm>
            <a:off x="1740017" y="2507520"/>
            <a:ext cx="6704582" cy="37942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</a:pPr>
            <a:r>
              <a:rPr lang="en-US" dirty="0"/>
              <a:t>Repeat the SVD process with mean-centered data</a:t>
            </a:r>
            <a:endParaRPr dirty="0"/>
          </a:p>
        </p:txBody>
      </p:sp>
      <p:sp>
        <p:nvSpPr>
          <p:cNvPr id="2662" name="Google Shape;2662;p61"/>
          <p:cNvSpPr txBox="1">
            <a:spLocks noGrp="1"/>
          </p:cNvSpPr>
          <p:nvPr>
            <p:ph type="title" idx="6"/>
          </p:nvPr>
        </p:nvSpPr>
        <p:spPr>
          <a:xfrm>
            <a:off x="865633" y="3062723"/>
            <a:ext cx="722785" cy="476299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09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63" name="Google Shape;2663;p61"/>
          <p:cNvSpPr txBox="1">
            <a:spLocks noGrp="1"/>
          </p:cNvSpPr>
          <p:nvPr>
            <p:ph type="subTitle" idx="7"/>
          </p:nvPr>
        </p:nvSpPr>
        <p:spPr>
          <a:xfrm>
            <a:off x="1866176" y="2934689"/>
            <a:ext cx="6704582" cy="45407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IN" dirty="0"/>
              <a:t>Repeat with Normalized Data</a:t>
            </a:r>
            <a:endParaRPr dirty="0"/>
          </a:p>
        </p:txBody>
      </p:sp>
      <p:sp>
        <p:nvSpPr>
          <p:cNvPr id="2664" name="Google Shape;2664;p61"/>
          <p:cNvSpPr txBox="1">
            <a:spLocks noGrp="1"/>
          </p:cNvSpPr>
          <p:nvPr>
            <p:ph type="subTitle" idx="8"/>
          </p:nvPr>
        </p:nvSpPr>
        <p:spPr>
          <a:xfrm>
            <a:off x="1866176" y="3307530"/>
            <a:ext cx="6404166" cy="73234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Repeat the SVD process with normalized data.</a:t>
            </a:r>
            <a:endParaRPr dirty="0"/>
          </a:p>
        </p:txBody>
      </p:sp>
      <p:grpSp>
        <p:nvGrpSpPr>
          <p:cNvPr id="2668" name="Google Shape;2668;p61"/>
          <p:cNvGrpSpPr/>
          <p:nvPr/>
        </p:nvGrpSpPr>
        <p:grpSpPr>
          <a:xfrm>
            <a:off x="7635233" y="3899371"/>
            <a:ext cx="793256" cy="182899"/>
            <a:chOff x="2685575" y="2835950"/>
            <a:chExt cx="433000" cy="99825"/>
          </a:xfrm>
        </p:grpSpPr>
        <p:sp>
          <p:nvSpPr>
            <p:cNvPr id="2669" name="Google Shape;2669;p6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3" name="Google Shape;2673;p61"/>
          <p:cNvSpPr/>
          <p:nvPr/>
        </p:nvSpPr>
        <p:spPr>
          <a:xfrm>
            <a:off x="8276954" y="3390956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61"/>
          <p:cNvSpPr/>
          <p:nvPr/>
        </p:nvSpPr>
        <p:spPr>
          <a:xfrm>
            <a:off x="1588418" y="38003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5" name="Google Shape;26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824" y="-75281"/>
            <a:ext cx="1908200" cy="2186023"/>
          </a:xfrm>
          <a:prstGeom prst="rect">
            <a:avLst/>
          </a:prstGeom>
          <a:noFill/>
          <a:ln>
            <a:noFill/>
          </a:ln>
        </p:spPr>
      </p:pic>
      <p:sp>
        <p:nvSpPr>
          <p:cNvPr id="2677" name="Google Shape;2677;p6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6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61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6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6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1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2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3ED1-0F03-CD33-A130-4E1130474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375" y="818802"/>
            <a:ext cx="6647100" cy="442185"/>
          </a:xfrm>
        </p:spPr>
        <p:txBody>
          <a:bodyPr/>
          <a:lstStyle/>
          <a:p>
            <a:r>
              <a:rPr lang="en-US" sz="3600" dirty="0"/>
              <a:t>Part A: Scatter Plots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C8462-D752-FDD5-0BDC-48B7AEC85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8" y="1260987"/>
            <a:ext cx="7425813" cy="3414251"/>
          </a:xfrm>
        </p:spPr>
        <p:txBody>
          <a:bodyPr/>
          <a:lstStyle/>
          <a:p>
            <a:pPr algn="l"/>
            <a:r>
              <a:rPr lang="en-IN" sz="1600" dirty="0"/>
              <a:t>Question Statement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For each of the four forest classes,  assign a color to be used for the entire project.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Create 36 plots as follows: For each combination of two of the nine bands (b1 vs b2; b1 vs b3; b2 vs b3; etc.),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Create a scatter plot showing each forest as a single colored point, with its spectral band values as x- and y-coordinates.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Identify which of the 36 images might be the best to differentiate the four classes from each other.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Present the combination which is best suited for the further steps, as well as 3 others (just as examples).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9345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2C8462-D752-FDD5-0BDC-48B7AEC85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919" y="864624"/>
            <a:ext cx="7425813" cy="3414251"/>
          </a:xfrm>
        </p:spPr>
        <p:txBody>
          <a:bodyPr/>
          <a:lstStyle/>
          <a:p>
            <a:pPr marL="139700" indent="0" algn="l"/>
            <a:r>
              <a:rPr lang="en-US" sz="1600" b="1" dirty="0"/>
              <a:t>Methodology</a:t>
            </a:r>
          </a:p>
          <a:p>
            <a:pPr marL="139700" indent="0" algn="l"/>
            <a:r>
              <a:rPr lang="en-US" sz="1600" b="1" dirty="0"/>
              <a:t>Define Colors for Each Class:</a:t>
            </a:r>
            <a:endParaRPr lang="en-US" sz="1600" dirty="0"/>
          </a:p>
          <a:p>
            <a:pPr marL="457200" lvl="1" indent="0" algn="l"/>
            <a:r>
              <a:rPr lang="en-US" sz="1600" dirty="0"/>
              <a:t>Assign specific colors for visualization:</a:t>
            </a:r>
          </a:p>
          <a:p>
            <a:pPr marL="914400" lvl="2" indent="0" algn="l"/>
            <a:r>
              <a:rPr lang="en-US" sz="1600" dirty="0" err="1"/>
              <a:t>Yakusugi</a:t>
            </a:r>
            <a:r>
              <a:rPr lang="en-US" sz="1600" dirty="0"/>
              <a:t> forests (s): Green</a:t>
            </a:r>
          </a:p>
          <a:p>
            <a:pPr marL="914400" lvl="2" indent="0" algn="l"/>
            <a:r>
              <a:rPr lang="en-US" sz="1600" dirty="0"/>
              <a:t>Hinoki cypress (h): Blue</a:t>
            </a:r>
          </a:p>
          <a:p>
            <a:pPr marL="914400" lvl="2" indent="0" algn="l"/>
            <a:r>
              <a:rPr lang="en-US" sz="1600" dirty="0"/>
              <a:t>Deciduous forests (d): Red</a:t>
            </a:r>
          </a:p>
          <a:p>
            <a:pPr marL="914400" lvl="2" indent="0" algn="l"/>
            <a:r>
              <a:rPr lang="en-US" sz="1600" dirty="0"/>
              <a:t>Other (o): Yellow</a:t>
            </a:r>
          </a:p>
          <a:p>
            <a:pPr marL="85725" lvl="2" indent="0" algn="l"/>
            <a:r>
              <a:rPr lang="en-US" sz="1600" b="1" dirty="0"/>
              <a:t>Generate Scatter Plots:</a:t>
            </a: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Create scatter plots for all possible combinations of two bands (b1 vs b2, b1 vs b3, etc.), resulting in 36 plots.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Each forest patch is represented as a colored point based on its class.</a:t>
            </a:r>
          </a:p>
          <a:p>
            <a:pPr marL="85725" lvl="1" indent="0" algn="l"/>
            <a:r>
              <a:rPr lang="en-US" sz="1600" b="1" dirty="0"/>
              <a:t>Analysis and Selection:</a:t>
            </a: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Examine the scatter plots to identify the combinations that show clear separation between the classes.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Select the best combination for detailed analysis.</a:t>
            </a:r>
          </a:p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2389731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1734</Words>
  <Application>Microsoft Office PowerPoint</Application>
  <PresentationFormat>On-screen Show (16:9)</PresentationFormat>
  <Paragraphs>225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Cambria Math</vt:lpstr>
      <vt:lpstr>Bai Jamjuree</vt:lpstr>
      <vt:lpstr>Anaheim</vt:lpstr>
      <vt:lpstr>Arial</vt:lpstr>
      <vt:lpstr>Aldrich</vt:lpstr>
      <vt:lpstr>Data Science Project Proposal XL by Slidesgo</vt:lpstr>
      <vt:lpstr>Finding Forest Using ASTER Satellite Data</vt:lpstr>
      <vt:lpstr>Introduction</vt:lpstr>
      <vt:lpstr>Overview of the Project</vt:lpstr>
      <vt:lpstr>Overview of the Project</vt:lpstr>
      <vt:lpstr>Algorithm</vt:lpstr>
      <vt:lpstr>Algorithm</vt:lpstr>
      <vt:lpstr>Algorithm</vt:lpstr>
      <vt:lpstr>Part A: Scatter Plots</vt:lpstr>
      <vt:lpstr>PowerPoint Presentation</vt:lpstr>
      <vt:lpstr>Difficulties endured</vt:lpstr>
      <vt:lpstr>PowerPoint Presentation</vt:lpstr>
      <vt:lpstr>PowerPoint Presentation</vt:lpstr>
      <vt:lpstr>PowerPoint Presentation</vt:lpstr>
      <vt:lpstr>Part B: Classification Using Straight Line Segments</vt:lpstr>
      <vt:lpstr>PowerPoint Presentation</vt:lpstr>
      <vt:lpstr>PowerPoint Presentation</vt:lpstr>
      <vt:lpstr>PowerPoint Presentation</vt:lpstr>
      <vt:lpstr>Part C: Singular Value Decomposition (SVD) and Projection</vt:lpstr>
      <vt:lpstr>PowerPoint Presentation</vt:lpstr>
      <vt:lpstr>PowerPoint Presentation</vt:lpstr>
      <vt:lpstr>Part D: SVD with Mean-Centered Data</vt:lpstr>
      <vt:lpstr>PowerPoint Presentation</vt:lpstr>
      <vt:lpstr>PowerPoint Presentation</vt:lpstr>
      <vt:lpstr>PowerPoint Presentation</vt:lpstr>
      <vt:lpstr>Part E: SVD with Normalized Data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Forest Using ASTER Satellite Data</dc:title>
  <dc:creator>Surabhi S</dc:creator>
  <cp:lastModifiedBy>Surabhi S</cp:lastModifiedBy>
  <cp:revision>64</cp:revision>
  <dcterms:modified xsi:type="dcterms:W3CDTF">2024-06-05T07:51:58Z</dcterms:modified>
</cp:coreProperties>
</file>