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5" r:id="rId2"/>
    <p:sldId id="266" r:id="rId3"/>
    <p:sldId id="267" r:id="rId4"/>
    <p:sldId id="268" r:id="rId5"/>
    <p:sldId id="269" r:id="rId6"/>
    <p:sldId id="263" r:id="rId7"/>
    <p:sldId id="264" r:id="rId8"/>
    <p:sldId id="259"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A5FBAD1-C113-4385-8F08-3E6B3B1CDA2D}" type="datetimeFigureOut">
              <a:rPr lang="en-US" smtClean="0"/>
              <a:t>10/19/2018</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BAADA34-B370-44A3-A371-2D15BC8ECEF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6449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A5FBAD1-C113-4385-8F08-3E6B3B1CDA2D}" type="datetimeFigureOut">
              <a:rPr lang="en-US" smtClean="0"/>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ADA34-B370-44A3-A371-2D15BC8ECEFB}" type="slidenum">
              <a:rPr lang="en-US" smtClean="0"/>
              <a:t>‹#›</a:t>
            </a:fld>
            <a:endParaRPr lang="en-US"/>
          </a:p>
        </p:txBody>
      </p:sp>
    </p:spTree>
    <p:extLst>
      <p:ext uri="{BB962C8B-B14F-4D97-AF65-F5344CB8AC3E}">
        <p14:creationId xmlns:p14="http://schemas.microsoft.com/office/powerpoint/2010/main" val="405756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5FBAD1-C113-4385-8F08-3E6B3B1CDA2D}"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ADA34-B370-44A3-A371-2D15BC8ECEF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2486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5FBAD1-C113-4385-8F08-3E6B3B1CDA2D}"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ADA34-B370-44A3-A371-2D15BC8ECEF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2528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5FBAD1-C113-4385-8F08-3E6B3B1CDA2D}"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ADA34-B370-44A3-A371-2D15BC8ECEFB}" type="slidenum">
              <a:rPr lang="en-US" smtClean="0"/>
              <a:t>‹#›</a:t>
            </a:fld>
            <a:endParaRPr lang="en-US"/>
          </a:p>
        </p:txBody>
      </p:sp>
    </p:spTree>
    <p:extLst>
      <p:ext uri="{BB962C8B-B14F-4D97-AF65-F5344CB8AC3E}">
        <p14:creationId xmlns:p14="http://schemas.microsoft.com/office/powerpoint/2010/main" val="1875497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5FBAD1-C113-4385-8F08-3E6B3B1CDA2D}"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ADA34-B370-44A3-A371-2D15BC8ECEF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5458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5FBAD1-C113-4385-8F08-3E6B3B1CDA2D}"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ADA34-B370-44A3-A371-2D15BC8ECEF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2497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5FBAD1-C113-4385-8F08-3E6B3B1CDA2D}"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ADA34-B370-44A3-A371-2D15BC8ECEF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457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5FBAD1-C113-4385-8F08-3E6B3B1CDA2D}"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ADA34-B370-44A3-A371-2D15BC8ECEF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8096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5FBAD1-C113-4385-8F08-3E6B3B1CDA2D}"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ADA34-B370-44A3-A371-2D15BC8ECEFB}" type="slidenum">
              <a:rPr lang="en-US" smtClean="0"/>
              <a:t>‹#›</a:t>
            </a:fld>
            <a:endParaRPr lang="en-US"/>
          </a:p>
        </p:txBody>
      </p:sp>
    </p:spTree>
    <p:extLst>
      <p:ext uri="{BB962C8B-B14F-4D97-AF65-F5344CB8AC3E}">
        <p14:creationId xmlns:p14="http://schemas.microsoft.com/office/powerpoint/2010/main" val="2189927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5FBAD1-C113-4385-8F08-3E6B3B1CDA2D}"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ADA34-B370-44A3-A371-2D15BC8ECEF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419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5FBAD1-C113-4385-8F08-3E6B3B1CDA2D}" type="datetimeFigureOut">
              <a:rPr lang="en-US" smtClean="0"/>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ADA34-B370-44A3-A371-2D15BC8ECEFB}" type="slidenum">
              <a:rPr lang="en-US" smtClean="0"/>
              <a:t>‹#›</a:t>
            </a:fld>
            <a:endParaRPr lang="en-US"/>
          </a:p>
        </p:txBody>
      </p:sp>
    </p:spTree>
    <p:extLst>
      <p:ext uri="{BB962C8B-B14F-4D97-AF65-F5344CB8AC3E}">
        <p14:creationId xmlns:p14="http://schemas.microsoft.com/office/powerpoint/2010/main" val="4258272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5FBAD1-C113-4385-8F08-3E6B3B1CDA2D}" type="datetimeFigureOut">
              <a:rPr lang="en-US" smtClean="0"/>
              <a:t>10/19/2018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AADA34-B370-44A3-A371-2D15BC8ECEF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6071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5FBAD1-C113-4385-8F08-3E6B3B1CDA2D}" type="datetimeFigureOut">
              <a:rPr lang="en-US" smtClean="0"/>
              <a:t>10/19/2018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AADA34-B370-44A3-A371-2D15BC8ECEF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2729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5FBAD1-C113-4385-8F08-3E6B3B1CDA2D}" type="datetimeFigureOut">
              <a:rPr lang="en-US" smtClean="0"/>
              <a:t>10/19/2018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AADA34-B370-44A3-A371-2D15BC8ECEFB}" type="slidenum">
              <a:rPr lang="en-US" smtClean="0"/>
              <a:t>‹#›</a:t>
            </a:fld>
            <a:endParaRPr lang="en-US"/>
          </a:p>
        </p:txBody>
      </p:sp>
    </p:spTree>
    <p:extLst>
      <p:ext uri="{BB962C8B-B14F-4D97-AF65-F5344CB8AC3E}">
        <p14:creationId xmlns:p14="http://schemas.microsoft.com/office/powerpoint/2010/main" val="3915130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A5FBAD1-C113-4385-8F08-3E6B3B1CDA2D}" type="datetimeFigureOut">
              <a:rPr lang="en-US" smtClean="0"/>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ADA34-B370-44A3-A371-2D15BC8ECEF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2182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A5FBAD1-C113-4385-8F08-3E6B3B1CDA2D}" type="datetimeFigureOut">
              <a:rPr lang="en-US" smtClean="0"/>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ADA34-B370-44A3-A371-2D15BC8ECEFB}" type="slidenum">
              <a:rPr lang="en-US" smtClean="0"/>
              <a:t>‹#›</a:t>
            </a:fld>
            <a:endParaRPr lang="en-US"/>
          </a:p>
        </p:txBody>
      </p:sp>
    </p:spTree>
    <p:extLst>
      <p:ext uri="{BB962C8B-B14F-4D97-AF65-F5344CB8AC3E}">
        <p14:creationId xmlns:p14="http://schemas.microsoft.com/office/powerpoint/2010/main" val="1390286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A5FBAD1-C113-4385-8F08-3E6B3B1CDA2D}" type="datetimeFigureOut">
              <a:rPr lang="en-US" smtClean="0"/>
              <a:t>10/19/2018</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AADA34-B370-44A3-A371-2D15BC8ECEFB}" type="slidenum">
              <a:rPr lang="en-US" smtClean="0"/>
              <a:t>‹#›</a:t>
            </a:fld>
            <a:endParaRPr lang="en-US"/>
          </a:p>
        </p:txBody>
      </p:sp>
    </p:spTree>
    <p:extLst>
      <p:ext uri="{BB962C8B-B14F-4D97-AF65-F5344CB8AC3E}">
        <p14:creationId xmlns:p14="http://schemas.microsoft.com/office/powerpoint/2010/main" val="9841516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2" y="2396836"/>
            <a:ext cx="9601196" cy="1454728"/>
          </a:xfrm>
        </p:spPr>
        <p:txBody>
          <a:bodyPr>
            <a:normAutofit fontScale="90000"/>
          </a:bodyPr>
          <a:lstStyle/>
          <a:p>
            <a:pPr algn="l"/>
            <a:r>
              <a:rPr lang="en-US" b="1" dirty="0" smtClean="0">
                <a:solidFill>
                  <a:schemeClr val="accent1">
                    <a:lumMod val="60000"/>
                    <a:lumOff val="40000"/>
                  </a:schemeClr>
                </a:solidFill>
              </a:rPr>
              <a:t>                                                                                           EWM</a:t>
            </a:r>
            <a:r>
              <a:rPr lang="en-US" b="1" dirty="0">
                <a:solidFill>
                  <a:schemeClr val="accent1">
                    <a:lumMod val="60000"/>
                    <a:lumOff val="40000"/>
                  </a:schemeClr>
                </a:solidFill>
              </a:rPr>
              <a:t/>
            </a:r>
            <a:br>
              <a:rPr lang="en-US" b="1" dirty="0">
                <a:solidFill>
                  <a:schemeClr val="accent1">
                    <a:lumMod val="60000"/>
                    <a:lumOff val="40000"/>
                  </a:schemeClr>
                </a:solidFill>
              </a:rPr>
            </a:br>
            <a:r>
              <a:rPr lang="en-US" b="1" dirty="0" smtClean="0">
                <a:solidFill>
                  <a:schemeClr val="accent1">
                    <a:lumMod val="60000"/>
                    <a:lumOff val="40000"/>
                  </a:schemeClr>
                </a:solidFill>
              </a:rPr>
              <a:t/>
            </a:r>
            <a:br>
              <a:rPr lang="en-US" b="1" dirty="0" smtClean="0">
                <a:solidFill>
                  <a:schemeClr val="accent1">
                    <a:lumMod val="60000"/>
                    <a:lumOff val="40000"/>
                  </a:schemeClr>
                </a:solidFill>
              </a:rPr>
            </a:br>
            <a:r>
              <a:rPr lang="en-US" b="1" dirty="0" smtClean="0">
                <a:solidFill>
                  <a:schemeClr val="accent1">
                    <a:lumMod val="75000"/>
                  </a:schemeClr>
                </a:solidFill>
              </a:rPr>
              <a:t>Extended </a:t>
            </a:r>
            <a:r>
              <a:rPr lang="en-US" b="1" dirty="0">
                <a:solidFill>
                  <a:schemeClr val="accent1">
                    <a:lumMod val="75000"/>
                  </a:schemeClr>
                </a:solidFill>
              </a:rPr>
              <a:t>Warehouse Management</a:t>
            </a:r>
            <a:r>
              <a:rPr lang="en-US" b="1" dirty="0" smtClean="0">
                <a:solidFill>
                  <a:schemeClr val="accent1">
                    <a:lumMod val="60000"/>
                    <a:lumOff val="40000"/>
                  </a:schemeClr>
                </a:solidFill>
              </a:rPr>
              <a:t/>
            </a:r>
            <a:br>
              <a:rPr lang="en-US" b="1" dirty="0" smtClean="0">
                <a:solidFill>
                  <a:schemeClr val="accent1">
                    <a:lumMod val="60000"/>
                    <a:lumOff val="40000"/>
                  </a:schemeClr>
                </a:solidFill>
              </a:rPr>
            </a:br>
            <a:r>
              <a:rPr lang="en-US" b="1" dirty="0">
                <a:solidFill>
                  <a:schemeClr val="accent1">
                    <a:lumMod val="60000"/>
                    <a:lumOff val="40000"/>
                  </a:schemeClr>
                </a:solidFill>
              </a:rPr>
              <a:t/>
            </a:r>
            <a:br>
              <a:rPr lang="en-US" b="1" dirty="0">
                <a:solidFill>
                  <a:schemeClr val="accent1">
                    <a:lumMod val="60000"/>
                    <a:lumOff val="40000"/>
                  </a:schemeClr>
                </a:solidFill>
              </a:rPr>
            </a:br>
            <a:r>
              <a:rPr lang="en-US" b="1" dirty="0" smtClean="0">
                <a:solidFill>
                  <a:schemeClr val="accent1">
                    <a:lumMod val="60000"/>
                    <a:lumOff val="40000"/>
                  </a:schemeClr>
                </a:solidFill>
              </a:rPr>
              <a:t/>
            </a:r>
            <a:br>
              <a:rPr lang="en-US" b="1" dirty="0" smtClean="0">
                <a:solidFill>
                  <a:schemeClr val="accent1">
                    <a:lumMod val="60000"/>
                    <a:lumOff val="40000"/>
                  </a:schemeClr>
                </a:solidFill>
              </a:rPr>
            </a:br>
            <a:endParaRPr lang="en-US" sz="4900" b="1" dirty="0">
              <a:solidFill>
                <a:schemeClr val="accent1">
                  <a:lumMod val="75000"/>
                </a:schemeClr>
              </a:solidFill>
            </a:endParaRPr>
          </a:p>
        </p:txBody>
      </p:sp>
    </p:spTree>
    <p:extLst>
      <p:ext uri="{BB962C8B-B14F-4D97-AF65-F5344CB8AC3E}">
        <p14:creationId xmlns:p14="http://schemas.microsoft.com/office/powerpoint/2010/main" val="2073024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1">
                    <a:lumMod val="75000"/>
                  </a:schemeClr>
                </a:solidFill>
              </a:rPr>
              <a:t>Introduction</a:t>
            </a:r>
            <a:endParaRPr lang="en-US" b="1" dirty="0">
              <a:solidFill>
                <a:schemeClr val="accent1">
                  <a:lumMod val="75000"/>
                </a:schemeClr>
              </a:solidFill>
            </a:endParaRPr>
          </a:p>
        </p:txBody>
      </p:sp>
      <p:sp>
        <p:nvSpPr>
          <p:cNvPr id="3" name="Content Placeholder 2"/>
          <p:cNvSpPr>
            <a:spLocks noGrp="1"/>
          </p:cNvSpPr>
          <p:nvPr>
            <p:ph idx="1"/>
          </p:nvPr>
        </p:nvSpPr>
        <p:spPr/>
        <p:txBody>
          <a:bodyPr>
            <a:normAutofit fontScale="92500"/>
          </a:bodyPr>
          <a:lstStyle/>
          <a:p>
            <a:pPr algn="just"/>
            <a:r>
              <a:rPr lang="en-US" dirty="0">
                <a:latin typeface="Cambria" panose="02040503050406030204" pitchFamily="18" charset="0"/>
                <a:ea typeface="Cambria" panose="02040503050406030204" pitchFamily="18" charset="0"/>
              </a:rPr>
              <a:t>Extended Warehouse Management Was introduced in October, 2005. Although it is not a replacement for the SAP Standard warehouse management application, it represents a new generation of SAP Warehouse management software</a:t>
            </a:r>
            <a:r>
              <a:rPr lang="en-US" dirty="0" smtClean="0">
                <a:latin typeface="Cambria" panose="02040503050406030204" pitchFamily="18" charset="0"/>
                <a:ea typeface="Cambria" panose="02040503050406030204" pitchFamily="18" charset="0"/>
              </a:rPr>
              <a:t>.</a:t>
            </a:r>
          </a:p>
          <a:p>
            <a:pPr marL="0" indent="0">
              <a:buNone/>
            </a:pPr>
            <a:endParaRPr lang="en-US" dirty="0" smtClean="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The introduction of the SAP EWM system does not mean that it replaces the SAP WM system. It just means that there is now an additional alternative for those warehouse that require the functionality provide by EWM.</a:t>
            </a:r>
          </a:p>
          <a:p>
            <a:endParaRPr lang="en-US" dirty="0"/>
          </a:p>
        </p:txBody>
      </p:sp>
    </p:spTree>
    <p:extLst>
      <p:ext uri="{BB962C8B-B14F-4D97-AF65-F5344CB8AC3E}">
        <p14:creationId xmlns:p14="http://schemas.microsoft.com/office/powerpoint/2010/main" val="2505740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1040632"/>
          </a:xfrm>
        </p:spPr>
        <p:txBody>
          <a:bodyPr/>
          <a:lstStyle/>
          <a:p>
            <a:pPr algn="ctr"/>
            <a:r>
              <a:rPr lang="en-US" b="1" dirty="0" smtClean="0">
                <a:solidFill>
                  <a:schemeClr val="accent1">
                    <a:lumMod val="75000"/>
                  </a:schemeClr>
                </a:solidFill>
              </a:rPr>
              <a:t>Introduction</a:t>
            </a:r>
            <a:endParaRPr lang="en-US" b="1" dirty="0">
              <a:solidFill>
                <a:schemeClr val="accent1">
                  <a:lumMod val="75000"/>
                </a:schemeClr>
              </a:solidFill>
            </a:endParaRPr>
          </a:p>
        </p:txBody>
      </p:sp>
      <p:sp>
        <p:nvSpPr>
          <p:cNvPr id="3" name="Content Placeholder 2"/>
          <p:cNvSpPr>
            <a:spLocks noGrp="1"/>
          </p:cNvSpPr>
          <p:nvPr>
            <p:ph idx="1"/>
          </p:nvPr>
        </p:nvSpPr>
        <p:spPr>
          <a:xfrm>
            <a:off x="1295401" y="2396836"/>
            <a:ext cx="9601196" cy="3479032"/>
          </a:xfrm>
        </p:spPr>
        <p:txBody>
          <a:bodyPr>
            <a:normAutofit/>
          </a:bodyPr>
          <a:lstStyle/>
          <a:p>
            <a:pPr algn="just">
              <a:lnSpc>
                <a:spcPct val="100000"/>
              </a:lnSpc>
            </a:pPr>
            <a:r>
              <a:rPr lang="en-US" smtClean="0">
                <a:latin typeface="Cambria" panose="02040503050406030204" pitchFamily="18" charset="0"/>
                <a:ea typeface="Cambria" panose="02040503050406030204" pitchFamily="18" charset="0"/>
              </a:rPr>
              <a:t>In </a:t>
            </a:r>
            <a:r>
              <a:rPr lang="en-US" dirty="0" smtClean="0">
                <a:latin typeface="Cambria" panose="02040503050406030204" pitchFamily="18" charset="0"/>
                <a:ea typeface="Cambria" panose="02040503050406030204" pitchFamily="18" charset="0"/>
              </a:rPr>
              <a:t>2005, SAP announced the availability of its Service Parts Management (SPM) System, Extended Warehouse Management (EWM) Was an integral component of this </a:t>
            </a:r>
            <a:r>
              <a:rPr lang="en-US" smtClean="0">
                <a:latin typeface="Cambria" panose="02040503050406030204" pitchFamily="18" charset="0"/>
                <a:ea typeface="Cambria" panose="02040503050406030204" pitchFamily="18" charset="0"/>
              </a:rPr>
              <a:t>system</a:t>
            </a:r>
            <a:r>
              <a:rPr lang="en-US" smtClean="0">
                <a:latin typeface="Cambria" panose="02040503050406030204" pitchFamily="18" charset="0"/>
                <a:ea typeface="Cambria" panose="02040503050406030204" pitchFamily="18" charset="0"/>
              </a:rPr>
              <a:t>.</a:t>
            </a:r>
          </a:p>
          <a:p>
            <a:pPr algn="just">
              <a:lnSpc>
                <a:spcPct val="100000"/>
              </a:lnSpc>
            </a:pPr>
            <a:endParaRPr lang="en-US" dirty="0" smtClean="0">
              <a:latin typeface="Cambria" panose="02040503050406030204" pitchFamily="18" charset="0"/>
              <a:ea typeface="Cambria" panose="02040503050406030204" pitchFamily="18" charset="0"/>
            </a:endParaRPr>
          </a:p>
          <a:p>
            <a:pPr algn="just">
              <a:lnSpc>
                <a:spcPct val="100000"/>
              </a:lnSpc>
            </a:pPr>
            <a:r>
              <a:rPr lang="en-US" dirty="0" smtClean="0">
                <a:latin typeface="Cambria" panose="02040503050406030204" pitchFamily="18" charset="0"/>
                <a:ea typeface="Cambria" panose="02040503050406030204" pitchFamily="18" charset="0"/>
              </a:rPr>
              <a:t> Today EWM is considered a standalone application that can be used in any Warehouse environment and it does not require any connection to SPM </a:t>
            </a:r>
          </a:p>
          <a:p>
            <a:pPr algn="just"/>
            <a:endParaRPr lang="en-US" dirty="0">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50030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8764" y="540327"/>
            <a:ext cx="10855036" cy="734292"/>
          </a:xfrm>
        </p:spPr>
        <p:txBody>
          <a:bodyPr>
            <a:normAutofit fontScale="90000"/>
          </a:bodyPr>
          <a:lstStyle/>
          <a:p>
            <a:pPr algn="ctr"/>
            <a:r>
              <a:rPr lang="en-US" dirty="0" smtClean="0">
                <a:solidFill>
                  <a:schemeClr val="accent1">
                    <a:lumMod val="75000"/>
                  </a:schemeClr>
                </a:solidFill>
              </a:rPr>
              <a:t> </a:t>
            </a:r>
            <a:br>
              <a:rPr lang="en-US" dirty="0" smtClean="0">
                <a:solidFill>
                  <a:schemeClr val="accent1">
                    <a:lumMod val="75000"/>
                  </a:schemeClr>
                </a:solidFill>
              </a:rPr>
            </a:br>
            <a:r>
              <a:rPr lang="en-US" dirty="0" smtClean="0">
                <a:solidFill>
                  <a:schemeClr val="accent1">
                    <a:lumMod val="75000"/>
                  </a:schemeClr>
                </a:solidFill>
              </a:rPr>
              <a:t/>
            </a:r>
            <a:br>
              <a:rPr lang="en-US" dirty="0" smtClean="0">
                <a:solidFill>
                  <a:schemeClr val="accent1">
                    <a:lumMod val="75000"/>
                  </a:schemeClr>
                </a:solidFill>
              </a:rPr>
            </a:br>
            <a:r>
              <a:rPr lang="en-US" dirty="0">
                <a:solidFill>
                  <a:schemeClr val="accent1">
                    <a:lumMod val="75000"/>
                  </a:schemeClr>
                </a:solidFill>
              </a:rPr>
              <a:t/>
            </a:r>
            <a:br>
              <a:rPr lang="en-US" dirty="0">
                <a:solidFill>
                  <a:schemeClr val="accent1">
                    <a:lumMod val="75000"/>
                  </a:schemeClr>
                </a:solidFill>
              </a:rPr>
            </a:br>
            <a:r>
              <a:rPr lang="en-US" dirty="0" smtClean="0">
                <a:solidFill>
                  <a:schemeClr val="accent1">
                    <a:lumMod val="75000"/>
                  </a:schemeClr>
                </a:solidFill>
              </a:rPr>
              <a:t>Reason </a:t>
            </a:r>
            <a:r>
              <a:rPr lang="en-US" dirty="0">
                <a:solidFill>
                  <a:schemeClr val="accent1">
                    <a:lumMod val="75000"/>
                  </a:schemeClr>
                </a:solidFill>
              </a:rPr>
              <a:t>for developing a new SCM-Based WMS</a:t>
            </a:r>
            <a:r>
              <a:rPr lang="en-US" dirty="0"/>
              <a:t/>
            </a:r>
            <a:br>
              <a:rPr lang="en-US" dirty="0"/>
            </a:br>
            <a:endParaRPr lang="en-US" dirty="0"/>
          </a:p>
        </p:txBody>
      </p:sp>
      <p:sp>
        <p:nvSpPr>
          <p:cNvPr id="3" name="Content Placeholder 2"/>
          <p:cNvSpPr>
            <a:spLocks noGrp="1"/>
          </p:cNvSpPr>
          <p:nvPr>
            <p:ph idx="1"/>
          </p:nvPr>
        </p:nvSpPr>
        <p:spPr/>
        <p:txBody>
          <a:bodyPr/>
          <a:lstStyle/>
          <a:p>
            <a:pPr lvl="0" algn="just">
              <a:lnSpc>
                <a:spcPct val="90000"/>
              </a:lnSpc>
            </a:pPr>
            <a:r>
              <a:rPr lang="en-US" sz="2200" dirty="0">
                <a:latin typeface="Cambria" panose="02040503050406030204" pitchFamily="18" charset="0"/>
                <a:ea typeface="Cambria" panose="02040503050406030204" pitchFamily="18" charset="0"/>
              </a:rPr>
              <a:t>Requirements for data volume, performance and process flexibility made a new architecture necessary.</a:t>
            </a:r>
          </a:p>
          <a:p>
            <a:pPr lvl="0" algn="just">
              <a:lnSpc>
                <a:spcPct val="90000"/>
              </a:lnSpc>
            </a:pPr>
            <a:r>
              <a:rPr lang="en-US" sz="2200" dirty="0">
                <a:latin typeface="Cambria" panose="02040503050406030204" pitchFamily="18" charset="0"/>
                <a:ea typeface="Cambria" panose="02040503050406030204" pitchFamily="18" charset="0"/>
              </a:rPr>
              <a:t>Fallowing the Decentralized SAP Warehouse concept.</a:t>
            </a:r>
          </a:p>
          <a:p>
            <a:pPr lvl="0" algn="just">
              <a:lnSpc>
                <a:spcPct val="90000"/>
              </a:lnSpc>
            </a:pPr>
            <a:r>
              <a:rPr lang="en-US" sz="2200" dirty="0">
                <a:latin typeface="Cambria" panose="02040503050406030204" pitchFamily="18" charset="0"/>
                <a:ea typeface="Cambria" panose="02040503050406030204" pitchFamily="18" charset="0"/>
              </a:rPr>
              <a:t>Mind shift from managing stocks to controlling process.</a:t>
            </a:r>
          </a:p>
          <a:p>
            <a:endParaRPr lang="en-US" sz="4000" dirty="0"/>
          </a:p>
        </p:txBody>
      </p:sp>
    </p:spTree>
    <p:extLst>
      <p:ext uri="{BB962C8B-B14F-4D97-AF65-F5344CB8AC3E}">
        <p14:creationId xmlns:p14="http://schemas.microsoft.com/office/powerpoint/2010/main" val="3075921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2" y="762000"/>
            <a:ext cx="9601196" cy="775855"/>
          </a:xfrm>
        </p:spPr>
        <p:txBody>
          <a:bodyPr/>
          <a:lstStyle/>
          <a:p>
            <a:pPr algn="ctr"/>
            <a:r>
              <a:rPr lang="en-US" b="1" dirty="0" smtClean="0">
                <a:solidFill>
                  <a:schemeClr val="accent1">
                    <a:lumMod val="60000"/>
                    <a:lumOff val="40000"/>
                  </a:schemeClr>
                </a:solidFill>
              </a:rPr>
              <a:t>Interface</a:t>
            </a:r>
            <a:endParaRPr lang="en-US" b="1" dirty="0">
              <a:solidFill>
                <a:schemeClr val="accent1">
                  <a:lumMod val="60000"/>
                  <a:lumOff val="40000"/>
                </a:schemeClr>
              </a:solidFill>
            </a:endParaRPr>
          </a:p>
        </p:txBody>
      </p:sp>
      <p:pic>
        <p:nvPicPr>
          <p:cNvPr id="4" name="Content Placeholder 3"/>
          <p:cNvPicPr>
            <a:picLocks noGrp="1" noChangeAspect="1"/>
          </p:cNvPicPr>
          <p:nvPr>
            <p:ph idx="1"/>
          </p:nvPr>
        </p:nvPicPr>
        <p:blipFill>
          <a:blip r:embed="rId2"/>
          <a:stretch>
            <a:fillRect/>
          </a:stretch>
        </p:blipFill>
        <p:spPr>
          <a:xfrm>
            <a:off x="838200" y="1825625"/>
            <a:ext cx="10286999" cy="4353502"/>
          </a:xfrm>
          <a:prstGeom prst="rect">
            <a:avLst/>
          </a:prstGeom>
        </p:spPr>
      </p:pic>
    </p:spTree>
    <p:extLst>
      <p:ext uri="{BB962C8B-B14F-4D97-AF65-F5344CB8AC3E}">
        <p14:creationId xmlns:p14="http://schemas.microsoft.com/office/powerpoint/2010/main" val="281290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983672"/>
            <a:ext cx="10203873" cy="789710"/>
          </a:xfrm>
        </p:spPr>
        <p:txBody>
          <a:bodyPr>
            <a:normAutofit/>
          </a:bodyPr>
          <a:lstStyle/>
          <a:p>
            <a:r>
              <a:rPr lang="en-US" sz="4000" b="1" dirty="0">
                <a:solidFill>
                  <a:schemeClr val="accent1">
                    <a:lumMod val="60000"/>
                    <a:lumOff val="40000"/>
                  </a:schemeClr>
                </a:solidFill>
              </a:rPr>
              <a:t>EWM Functions</a:t>
            </a:r>
          </a:p>
        </p:txBody>
      </p:sp>
      <p:pic>
        <p:nvPicPr>
          <p:cNvPr id="4" name="Content Placeholder 3"/>
          <p:cNvPicPr>
            <a:picLocks noGrp="1" noChangeAspect="1"/>
          </p:cNvPicPr>
          <p:nvPr>
            <p:ph idx="1"/>
          </p:nvPr>
        </p:nvPicPr>
        <p:blipFill>
          <a:blip r:embed="rId2"/>
          <a:stretch>
            <a:fillRect/>
          </a:stretch>
        </p:blipFill>
        <p:spPr>
          <a:xfrm>
            <a:off x="1413165" y="1773382"/>
            <a:ext cx="9628908" cy="4101957"/>
          </a:xfrm>
          <a:prstGeom prst="rect">
            <a:avLst/>
          </a:prstGeom>
        </p:spPr>
      </p:pic>
    </p:spTree>
    <p:extLst>
      <p:ext uri="{BB962C8B-B14F-4D97-AF65-F5344CB8AC3E}">
        <p14:creationId xmlns:p14="http://schemas.microsoft.com/office/powerpoint/2010/main" val="1441983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678872"/>
            <a:ext cx="10515600" cy="512619"/>
          </a:xfrm>
        </p:spPr>
        <p:txBody>
          <a:bodyPr>
            <a:normAutofit fontScale="90000"/>
          </a:bodyPr>
          <a:lstStyle/>
          <a:p>
            <a:pPr algn="ctr"/>
            <a:r>
              <a:rPr lang="en-US" b="1" dirty="0" smtClean="0">
                <a:solidFill>
                  <a:schemeClr val="accent1">
                    <a:lumMod val="60000"/>
                    <a:lumOff val="40000"/>
                  </a:schemeClr>
                </a:solidFill>
              </a:rPr>
              <a:t>EWM Structure</a:t>
            </a:r>
            <a:endParaRPr lang="en-US" b="1" dirty="0">
              <a:solidFill>
                <a:schemeClr val="accent1">
                  <a:lumMod val="60000"/>
                  <a:lumOff val="40000"/>
                </a:schemeClr>
              </a:solidFill>
            </a:endParaRPr>
          </a:p>
        </p:txBody>
      </p:sp>
      <p:pic>
        <p:nvPicPr>
          <p:cNvPr id="4" name="Content Placeholder 3"/>
          <p:cNvPicPr>
            <a:picLocks noGrp="1" noChangeAspect="1"/>
          </p:cNvPicPr>
          <p:nvPr>
            <p:ph idx="1"/>
          </p:nvPr>
        </p:nvPicPr>
        <p:blipFill>
          <a:blip r:embed="rId2"/>
          <a:stretch>
            <a:fillRect/>
          </a:stretch>
        </p:blipFill>
        <p:spPr>
          <a:xfrm>
            <a:off x="1260765" y="1537856"/>
            <a:ext cx="10224654" cy="4641271"/>
          </a:xfrm>
          <a:prstGeom prst="rect">
            <a:avLst/>
          </a:prstGeom>
        </p:spPr>
      </p:pic>
    </p:spTree>
    <p:extLst>
      <p:ext uri="{BB962C8B-B14F-4D97-AF65-F5344CB8AC3E}">
        <p14:creationId xmlns:p14="http://schemas.microsoft.com/office/powerpoint/2010/main" val="2874677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2" y="775855"/>
            <a:ext cx="9601196" cy="595746"/>
          </a:xfrm>
        </p:spPr>
        <p:txBody>
          <a:bodyPr>
            <a:normAutofit fontScale="90000"/>
          </a:bodyPr>
          <a:lstStyle/>
          <a:p>
            <a:pPr algn="ctr"/>
            <a:r>
              <a:rPr lang="en-US" b="1" dirty="0" smtClean="0">
                <a:solidFill>
                  <a:schemeClr val="accent1">
                    <a:lumMod val="60000"/>
                    <a:lumOff val="40000"/>
                  </a:schemeClr>
                </a:solidFill>
              </a:rPr>
              <a:t>Outbound delivery</a:t>
            </a:r>
            <a:endParaRPr lang="en-US" b="1" dirty="0">
              <a:solidFill>
                <a:schemeClr val="accent1">
                  <a:lumMod val="60000"/>
                  <a:lumOff val="40000"/>
                </a:schemeClr>
              </a:solidFill>
            </a:endParaRPr>
          </a:p>
        </p:txBody>
      </p:sp>
      <p:pic>
        <p:nvPicPr>
          <p:cNvPr id="4" name="Content Placeholder 3"/>
          <p:cNvPicPr>
            <a:picLocks noGrp="1" noChangeAspect="1"/>
          </p:cNvPicPr>
          <p:nvPr>
            <p:ph idx="1"/>
          </p:nvPr>
        </p:nvPicPr>
        <p:blipFill>
          <a:blip r:embed="rId2"/>
          <a:stretch>
            <a:fillRect/>
          </a:stretch>
        </p:blipFill>
        <p:spPr>
          <a:xfrm>
            <a:off x="734291" y="1548502"/>
            <a:ext cx="10806545" cy="4893861"/>
          </a:xfrm>
          <a:prstGeom prst="rect">
            <a:avLst/>
          </a:prstGeom>
        </p:spPr>
      </p:pic>
    </p:spTree>
    <p:extLst>
      <p:ext uri="{BB962C8B-B14F-4D97-AF65-F5344CB8AC3E}">
        <p14:creationId xmlns:p14="http://schemas.microsoft.com/office/powerpoint/2010/main" val="433869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2" y="678874"/>
            <a:ext cx="9601196" cy="706582"/>
          </a:xfrm>
        </p:spPr>
        <p:txBody>
          <a:bodyPr>
            <a:normAutofit fontScale="90000"/>
          </a:bodyPr>
          <a:lstStyle/>
          <a:p>
            <a:pPr algn="ctr"/>
            <a:r>
              <a:rPr lang="en-US" b="1" dirty="0" smtClean="0">
                <a:solidFill>
                  <a:schemeClr val="accent1">
                    <a:lumMod val="60000"/>
                    <a:lumOff val="40000"/>
                  </a:schemeClr>
                </a:solidFill>
              </a:rPr>
              <a:t>Inbound delivery</a:t>
            </a:r>
            <a:endParaRPr lang="en-US" b="1" dirty="0">
              <a:solidFill>
                <a:schemeClr val="accent1">
                  <a:lumMod val="60000"/>
                  <a:lumOff val="40000"/>
                </a:schemeClr>
              </a:solidFill>
            </a:endParaRPr>
          </a:p>
        </p:txBody>
      </p:sp>
      <p:sp>
        <p:nvSpPr>
          <p:cNvPr id="5" name="Content Placeholder 4"/>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609600" y="1288473"/>
            <a:ext cx="10931236" cy="5056910"/>
          </a:xfrm>
          <a:prstGeom prst="rect">
            <a:avLst/>
          </a:prstGeom>
        </p:spPr>
      </p:pic>
    </p:spTree>
    <p:extLst>
      <p:ext uri="{BB962C8B-B14F-4D97-AF65-F5344CB8AC3E}">
        <p14:creationId xmlns:p14="http://schemas.microsoft.com/office/powerpoint/2010/main" val="39596975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174</TotalTime>
  <Words>175</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Cambria</vt:lpstr>
      <vt:lpstr>Garamond</vt:lpstr>
      <vt:lpstr>Organic</vt:lpstr>
      <vt:lpstr>                                                                                           EWM  Extended Warehouse Management   </vt:lpstr>
      <vt:lpstr>Introduction</vt:lpstr>
      <vt:lpstr>Introduction</vt:lpstr>
      <vt:lpstr>    Reason for developing a new SCM-Based WMS </vt:lpstr>
      <vt:lpstr>Interface</vt:lpstr>
      <vt:lpstr>EWM Functions</vt:lpstr>
      <vt:lpstr>EWM Structure</vt:lpstr>
      <vt:lpstr>Outbound delivery</vt:lpstr>
      <vt:lpstr>Inbound delivery</vt:lpstr>
    </vt:vector>
  </TitlesOfParts>
  <Company>Tech Mahindra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Extended Warehouse Management</dc:title>
  <dc:creator>Chandra Mouleswara Reddy Peram</dc:creator>
  <cp:lastModifiedBy>Chandra Mouleswara Reddy Peram</cp:lastModifiedBy>
  <cp:revision>46</cp:revision>
  <dcterms:created xsi:type="dcterms:W3CDTF">2018-10-15T08:25:52Z</dcterms:created>
  <dcterms:modified xsi:type="dcterms:W3CDTF">2018-10-19T09:32:57Z</dcterms:modified>
</cp:coreProperties>
</file>