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126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a:ln/>
        </p:spPr>
        <p:txBody>
          <a:bodyPr/>
          <a:lstStyle/>
          <a:p>
            <a:r>
              <a:rPr lang="en-GB" dirty="0" smtClean="0"/>
              <a:t>SPAM </a:t>
            </a:r>
            <a:endParaRPr lang="en-IN" dirty="0"/>
          </a:p>
        </p:txBody>
      </p:sp>
      <p:sp>
        <p:nvSpPr>
          <p:cNvPr id="6" name="Text 2"/>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8" name="Rectangle 7"/>
          <p:cNvSpPr/>
          <p:nvPr/>
        </p:nvSpPr>
        <p:spPr>
          <a:xfrm>
            <a:off x="33949" y="1976735"/>
            <a:ext cx="14562513" cy="4154984"/>
          </a:xfrm>
          <a:prstGeom prst="rect">
            <a:avLst/>
          </a:prstGeom>
          <a:noFill/>
          <a:scene3d>
            <a:camera prst="obliqueTopRight"/>
            <a:lightRig rig="threePt" dir="t"/>
          </a:scene3d>
        </p:spPr>
        <p:txBody>
          <a:bodyPr wrap="none" lIns="91440" tIns="45720" rIns="91440" bIns="45720">
            <a:prstTxWarp prst="textButton">
              <a:avLst/>
            </a:prstTxWarp>
            <a:spAutoFit/>
          </a:bodyPr>
          <a:lstStyle/>
          <a:p>
            <a:pPr algn="ctr"/>
            <a:r>
              <a:rPr lang="en-US" sz="8800" dirty="0" smtClean="0">
                <a:ln w="0">
                  <a:solidFill>
                    <a:srgbClr val="FF000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60000" endA="900" endPos="58000" dir="5400000" sy="-100000" algn="bl" rotWithShape="0"/>
                </a:effectLst>
              </a:rPr>
              <a:t>IDENTIFY SPAM EMAILS</a:t>
            </a:r>
          </a:p>
          <a:p>
            <a:pPr algn="ctr"/>
            <a:r>
              <a:rPr lang="en-US" sz="8800" dirty="0" smtClean="0">
                <a:ln w="0">
                  <a:solidFill>
                    <a:srgbClr val="FF000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60000" endA="900" endPos="58000" dir="5400000" sy="-100000" algn="bl" rotWithShape="0"/>
                </a:effectLst>
              </a:rPr>
              <a:t>USING </a:t>
            </a:r>
          </a:p>
          <a:p>
            <a:pPr algn="ctr"/>
            <a:r>
              <a:rPr lang="en-US" sz="8800" dirty="0" smtClean="0">
                <a:ln w="0">
                  <a:solidFill>
                    <a:srgbClr val="FF000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60000" endA="900" endPos="58000" dir="5400000" sy="-100000" algn="bl" rotWithShape="0"/>
                </a:effectLst>
              </a:rPr>
              <a:t>RANDOM FOREST ALGORITHM</a:t>
            </a:r>
            <a:endParaRPr lang="en-US" sz="8800" dirty="0">
              <a:ln w="0">
                <a:solidFill>
                  <a:srgbClr val="FF0000"/>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60000" endA="900" endPos="580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165622"/>
            <a:ext cx="671845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Hyperparameter Tuning</a:t>
            </a:r>
            <a:endParaRPr lang="en-US" sz="4374" dirty="0"/>
          </a:p>
        </p:txBody>
      </p:sp>
      <p:pic>
        <p:nvPicPr>
          <p:cNvPr id="5" name="Image 1" descr="preencoded.png"/>
          <p:cNvPicPr>
            <a:picLocks noChangeAspect="1"/>
          </p:cNvPicPr>
          <p:nvPr/>
        </p:nvPicPr>
        <p:blipFill>
          <a:blip r:embed="rId4"/>
          <a:stretch>
            <a:fillRect/>
          </a:stretch>
        </p:blipFill>
        <p:spPr>
          <a:xfrm>
            <a:off x="2037993" y="2304336"/>
            <a:ext cx="3518059" cy="888682"/>
          </a:xfrm>
          <a:prstGeom prst="rect">
            <a:avLst/>
          </a:prstGeom>
        </p:spPr>
      </p:pic>
      <p:sp>
        <p:nvSpPr>
          <p:cNvPr id="6" name="Text 2"/>
          <p:cNvSpPr/>
          <p:nvPr/>
        </p:nvSpPr>
        <p:spPr>
          <a:xfrm>
            <a:off x="2260163" y="3526274"/>
            <a:ext cx="3073718"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Identify Key Parameters</a:t>
            </a:r>
            <a:endParaRPr lang="en-US" sz="2187" dirty="0"/>
          </a:p>
        </p:txBody>
      </p:sp>
      <p:sp>
        <p:nvSpPr>
          <p:cNvPr id="7" name="Text 3"/>
          <p:cNvSpPr/>
          <p:nvPr/>
        </p:nvSpPr>
        <p:spPr>
          <a:xfrm>
            <a:off x="2260163" y="4353878"/>
            <a:ext cx="3073718" cy="2487811"/>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Determine the critical hyperparameters that have the greatest impact on the Random Forest model's performance, such as the number of trees, max depth, and min samples per split.</a:t>
            </a:r>
            <a:endParaRPr lang="en-US" sz="1750" dirty="0"/>
          </a:p>
        </p:txBody>
      </p:sp>
      <p:pic>
        <p:nvPicPr>
          <p:cNvPr id="8" name="Image 2" descr="preencoded.png"/>
          <p:cNvPicPr>
            <a:picLocks noChangeAspect="1"/>
          </p:cNvPicPr>
          <p:nvPr/>
        </p:nvPicPr>
        <p:blipFill>
          <a:blip r:embed="rId5"/>
          <a:stretch>
            <a:fillRect/>
          </a:stretch>
        </p:blipFill>
        <p:spPr>
          <a:xfrm>
            <a:off x="5556052" y="2304336"/>
            <a:ext cx="3518178" cy="888682"/>
          </a:xfrm>
          <a:prstGeom prst="rect">
            <a:avLst/>
          </a:prstGeom>
        </p:spPr>
      </p:pic>
      <p:sp>
        <p:nvSpPr>
          <p:cNvPr id="9" name="Text 4"/>
          <p:cNvSpPr/>
          <p:nvPr/>
        </p:nvSpPr>
        <p:spPr>
          <a:xfrm>
            <a:off x="5778222" y="3526274"/>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Grid Search</a:t>
            </a:r>
            <a:endParaRPr lang="en-US" sz="2187" dirty="0"/>
          </a:p>
        </p:txBody>
      </p:sp>
      <p:sp>
        <p:nvSpPr>
          <p:cNvPr id="10" name="Text 5"/>
          <p:cNvSpPr/>
          <p:nvPr/>
        </p:nvSpPr>
        <p:spPr>
          <a:xfrm>
            <a:off x="5778222" y="4006691"/>
            <a:ext cx="3073837" cy="2132409"/>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Employ a systematic grid search to efficiently explore the hyperparameter space, evaluating different combinations to find the optimal configuration.</a:t>
            </a:r>
            <a:endParaRPr lang="en-US" sz="1750" dirty="0"/>
          </a:p>
        </p:txBody>
      </p:sp>
      <p:pic>
        <p:nvPicPr>
          <p:cNvPr id="11" name="Image 3" descr="preencoded.png"/>
          <p:cNvPicPr>
            <a:picLocks noChangeAspect="1"/>
          </p:cNvPicPr>
          <p:nvPr/>
        </p:nvPicPr>
        <p:blipFill>
          <a:blip r:embed="rId6"/>
          <a:stretch>
            <a:fillRect/>
          </a:stretch>
        </p:blipFill>
        <p:spPr>
          <a:xfrm>
            <a:off x="9074229" y="2304336"/>
            <a:ext cx="3518178" cy="888682"/>
          </a:xfrm>
          <a:prstGeom prst="rect">
            <a:avLst/>
          </a:prstGeom>
        </p:spPr>
      </p:pic>
      <p:sp>
        <p:nvSpPr>
          <p:cNvPr id="12" name="Text 6"/>
          <p:cNvSpPr/>
          <p:nvPr/>
        </p:nvSpPr>
        <p:spPr>
          <a:xfrm>
            <a:off x="9296400" y="3526274"/>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Cross-Validation</a:t>
            </a:r>
            <a:endParaRPr lang="en-US" sz="2187" dirty="0"/>
          </a:p>
        </p:txBody>
      </p:sp>
      <p:sp>
        <p:nvSpPr>
          <p:cNvPr id="13" name="Text 7"/>
          <p:cNvSpPr/>
          <p:nvPr/>
        </p:nvSpPr>
        <p:spPr>
          <a:xfrm>
            <a:off x="9296400" y="4006691"/>
            <a:ext cx="3073837" cy="2132409"/>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Leverage cross-validation techniques to ensure the hyperparameter tuning process is robust and the selected parameters generalize well to unseen data.</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700730"/>
          </a:xfrm>
          <a:prstGeom prst="rect">
            <a:avLst/>
          </a:prstGeom>
          <a:solidFill>
            <a:srgbClr val="0D0A2C">
              <a:alpha val="75000"/>
            </a:srgbClr>
          </a:solidFill>
          <a:ln/>
        </p:spPr>
      </p:sp>
      <p:sp>
        <p:nvSpPr>
          <p:cNvPr id="4" name="Text 1"/>
          <p:cNvSpPr/>
          <p:nvPr/>
        </p:nvSpPr>
        <p:spPr>
          <a:xfrm>
            <a:off x="3621167" y="427673"/>
            <a:ext cx="6991112" cy="486013"/>
          </a:xfrm>
          <a:prstGeom prst="rect">
            <a:avLst/>
          </a:prstGeom>
          <a:noFill/>
          <a:ln/>
        </p:spPr>
        <p:txBody>
          <a:bodyPr wrap="non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Interpreting Random Forest Results</a:t>
            </a:r>
            <a:endParaRPr lang="en-US" sz="3062" dirty="0"/>
          </a:p>
        </p:txBody>
      </p:sp>
      <p:pic>
        <p:nvPicPr>
          <p:cNvPr id="5" name="Image 1" descr="preencoded.png"/>
          <p:cNvPicPr>
            <a:picLocks noChangeAspect="1"/>
          </p:cNvPicPr>
          <p:nvPr/>
        </p:nvPicPr>
        <p:blipFill>
          <a:blip r:embed="rId4"/>
          <a:stretch>
            <a:fillRect/>
          </a:stretch>
        </p:blipFill>
        <p:spPr>
          <a:xfrm>
            <a:off x="5102423" y="1224677"/>
            <a:ext cx="731401" cy="1144667"/>
          </a:xfrm>
          <a:prstGeom prst="rect">
            <a:avLst/>
          </a:prstGeom>
        </p:spPr>
      </p:pic>
      <p:sp>
        <p:nvSpPr>
          <p:cNvPr id="6" name="Text 2"/>
          <p:cNvSpPr/>
          <p:nvPr/>
        </p:nvSpPr>
        <p:spPr>
          <a:xfrm>
            <a:off x="5432941" y="1789867"/>
            <a:ext cx="70247" cy="310991"/>
          </a:xfrm>
          <a:prstGeom prst="rect">
            <a:avLst/>
          </a:prstGeom>
          <a:noFill/>
          <a:ln/>
        </p:spPr>
        <p:txBody>
          <a:bodyPr wrap="none" rtlCol="0" anchor="t"/>
          <a:lstStyle/>
          <a:p>
            <a:pPr marL="0" indent="0" algn="ctr">
              <a:lnSpc>
                <a:spcPts val="2449"/>
              </a:lnSpc>
              <a:buNone/>
            </a:pPr>
            <a:r>
              <a:rPr lang="en-US" sz="1531" dirty="0">
                <a:solidFill>
                  <a:srgbClr val="DCD7E5"/>
                </a:solidFill>
                <a:latin typeface="Montserrat" pitchFamily="34" charset="0"/>
                <a:ea typeface="Montserrat" pitchFamily="34" charset="-122"/>
                <a:cs typeface="Montserrat" pitchFamily="34" charset="-120"/>
              </a:rPr>
              <a:t>1</a:t>
            </a:r>
            <a:endParaRPr lang="en-US" sz="1531" dirty="0"/>
          </a:p>
        </p:txBody>
      </p:sp>
      <p:sp>
        <p:nvSpPr>
          <p:cNvPr id="7" name="Text 3"/>
          <p:cNvSpPr/>
          <p:nvPr/>
        </p:nvSpPr>
        <p:spPr>
          <a:xfrm>
            <a:off x="5989320" y="1504474"/>
            <a:ext cx="1950958"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Feature Importance</a:t>
            </a:r>
            <a:endParaRPr lang="en-US" sz="1531" dirty="0"/>
          </a:p>
        </p:txBody>
      </p:sp>
      <p:sp>
        <p:nvSpPr>
          <p:cNvPr id="8" name="Text 4"/>
          <p:cNvSpPr/>
          <p:nvPr/>
        </p:nvSpPr>
        <p:spPr>
          <a:xfrm>
            <a:off x="5989320" y="1840706"/>
            <a:ext cx="4743569" cy="248722"/>
          </a:xfrm>
          <a:prstGeom prst="rect">
            <a:avLst/>
          </a:prstGeom>
          <a:noFill/>
          <a:ln/>
        </p:spPr>
        <p:txBody>
          <a:bodyPr wrap="non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Understand which email attributes contribute most to spam detection</a:t>
            </a:r>
            <a:endParaRPr lang="en-US" sz="1225" dirty="0"/>
          </a:p>
        </p:txBody>
      </p:sp>
      <p:sp>
        <p:nvSpPr>
          <p:cNvPr id="9" name="Shape 5"/>
          <p:cNvSpPr/>
          <p:nvPr/>
        </p:nvSpPr>
        <p:spPr>
          <a:xfrm>
            <a:off x="5872639" y="2373064"/>
            <a:ext cx="5097780" cy="15538"/>
          </a:xfrm>
          <a:prstGeom prst="roundRect">
            <a:avLst>
              <a:gd name="adj" fmla="val 450462"/>
            </a:avLst>
          </a:prstGeom>
          <a:solidFill>
            <a:srgbClr val="552C86"/>
          </a:solidFill>
          <a:ln/>
        </p:spPr>
      </p:sp>
      <p:pic>
        <p:nvPicPr>
          <p:cNvPr id="10" name="Image 2" descr="preencoded.png"/>
          <p:cNvPicPr>
            <a:picLocks noChangeAspect="1"/>
          </p:cNvPicPr>
          <p:nvPr/>
        </p:nvPicPr>
        <p:blipFill>
          <a:blip r:embed="rId5"/>
          <a:stretch>
            <a:fillRect/>
          </a:stretch>
        </p:blipFill>
        <p:spPr>
          <a:xfrm>
            <a:off x="4736663" y="2408158"/>
            <a:ext cx="1462802" cy="1144667"/>
          </a:xfrm>
          <a:prstGeom prst="rect">
            <a:avLst/>
          </a:prstGeom>
        </p:spPr>
      </p:pic>
      <p:sp>
        <p:nvSpPr>
          <p:cNvPr id="11" name="Text 6"/>
          <p:cNvSpPr/>
          <p:nvPr/>
        </p:nvSpPr>
        <p:spPr>
          <a:xfrm>
            <a:off x="5412819" y="2824996"/>
            <a:ext cx="110371" cy="310991"/>
          </a:xfrm>
          <a:prstGeom prst="rect">
            <a:avLst/>
          </a:prstGeom>
          <a:noFill/>
          <a:ln/>
        </p:spPr>
        <p:txBody>
          <a:bodyPr wrap="none" rtlCol="0" anchor="t"/>
          <a:lstStyle/>
          <a:p>
            <a:pPr marL="0" indent="0" algn="ctr">
              <a:lnSpc>
                <a:spcPts val="2449"/>
              </a:lnSpc>
              <a:buNone/>
            </a:pPr>
            <a:r>
              <a:rPr lang="en-US" sz="1531" dirty="0">
                <a:solidFill>
                  <a:srgbClr val="DCD7E5"/>
                </a:solidFill>
                <a:latin typeface="Montserrat" pitchFamily="34" charset="0"/>
                <a:ea typeface="Montserrat" pitchFamily="34" charset="-122"/>
                <a:cs typeface="Montserrat" pitchFamily="34" charset="-120"/>
              </a:rPr>
              <a:t>2</a:t>
            </a:r>
            <a:endParaRPr lang="en-US" sz="1531" dirty="0"/>
          </a:p>
        </p:txBody>
      </p:sp>
      <p:sp>
        <p:nvSpPr>
          <p:cNvPr id="12" name="Text 7"/>
          <p:cNvSpPr/>
          <p:nvPr/>
        </p:nvSpPr>
        <p:spPr>
          <a:xfrm>
            <a:off x="6354961" y="2563654"/>
            <a:ext cx="1944172"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Decision Trees</a:t>
            </a:r>
            <a:endParaRPr lang="en-US" sz="1531" dirty="0"/>
          </a:p>
        </p:txBody>
      </p:sp>
      <p:sp>
        <p:nvSpPr>
          <p:cNvPr id="13" name="Text 8"/>
          <p:cNvSpPr/>
          <p:nvPr/>
        </p:nvSpPr>
        <p:spPr>
          <a:xfrm>
            <a:off x="6354961" y="2899886"/>
            <a:ext cx="4498777" cy="497443"/>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Visualize the individual decision trees that make up the Random Forest</a:t>
            </a:r>
            <a:endParaRPr lang="en-US" sz="1225" dirty="0"/>
          </a:p>
        </p:txBody>
      </p:sp>
      <p:sp>
        <p:nvSpPr>
          <p:cNvPr id="14" name="Shape 9"/>
          <p:cNvSpPr/>
          <p:nvPr/>
        </p:nvSpPr>
        <p:spPr>
          <a:xfrm>
            <a:off x="6238280" y="3556546"/>
            <a:ext cx="4732139" cy="15538"/>
          </a:xfrm>
          <a:prstGeom prst="roundRect">
            <a:avLst>
              <a:gd name="adj" fmla="val 450462"/>
            </a:avLst>
          </a:prstGeom>
          <a:solidFill>
            <a:srgbClr val="552C86"/>
          </a:solidFill>
          <a:ln/>
        </p:spPr>
      </p:sp>
      <p:pic>
        <p:nvPicPr>
          <p:cNvPr id="15" name="Image 3" descr="preencoded.png"/>
          <p:cNvPicPr>
            <a:picLocks noChangeAspect="1"/>
          </p:cNvPicPr>
          <p:nvPr/>
        </p:nvPicPr>
        <p:blipFill>
          <a:blip r:embed="rId6"/>
          <a:stretch>
            <a:fillRect/>
          </a:stretch>
        </p:blipFill>
        <p:spPr>
          <a:xfrm>
            <a:off x="4371023" y="3591639"/>
            <a:ext cx="2194203" cy="1144667"/>
          </a:xfrm>
          <a:prstGeom prst="rect">
            <a:avLst/>
          </a:prstGeom>
        </p:spPr>
      </p:pic>
      <p:sp>
        <p:nvSpPr>
          <p:cNvPr id="16" name="Text 10"/>
          <p:cNvSpPr/>
          <p:nvPr/>
        </p:nvSpPr>
        <p:spPr>
          <a:xfrm>
            <a:off x="5413296" y="4008477"/>
            <a:ext cx="109657" cy="310991"/>
          </a:xfrm>
          <a:prstGeom prst="rect">
            <a:avLst/>
          </a:prstGeom>
          <a:noFill/>
          <a:ln/>
        </p:spPr>
        <p:txBody>
          <a:bodyPr wrap="none" rtlCol="0" anchor="t"/>
          <a:lstStyle/>
          <a:p>
            <a:pPr marL="0" indent="0" algn="ctr">
              <a:lnSpc>
                <a:spcPts val="2449"/>
              </a:lnSpc>
              <a:buNone/>
            </a:pPr>
            <a:r>
              <a:rPr lang="en-US" sz="1531" dirty="0">
                <a:solidFill>
                  <a:srgbClr val="DCD7E5"/>
                </a:solidFill>
                <a:latin typeface="Montserrat" pitchFamily="34" charset="0"/>
                <a:ea typeface="Montserrat" pitchFamily="34" charset="-122"/>
                <a:cs typeface="Montserrat" pitchFamily="34" charset="-120"/>
              </a:rPr>
              <a:t>3</a:t>
            </a:r>
            <a:endParaRPr lang="en-US" sz="1531" dirty="0"/>
          </a:p>
        </p:txBody>
      </p:sp>
      <p:sp>
        <p:nvSpPr>
          <p:cNvPr id="17" name="Text 11"/>
          <p:cNvSpPr/>
          <p:nvPr/>
        </p:nvSpPr>
        <p:spPr>
          <a:xfrm>
            <a:off x="6720721" y="3747135"/>
            <a:ext cx="1944172"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Model Evaluation</a:t>
            </a:r>
            <a:endParaRPr lang="en-US" sz="1531" dirty="0"/>
          </a:p>
        </p:txBody>
      </p:sp>
      <p:sp>
        <p:nvSpPr>
          <p:cNvPr id="18" name="Text 12"/>
          <p:cNvSpPr/>
          <p:nvPr/>
        </p:nvSpPr>
        <p:spPr>
          <a:xfrm>
            <a:off x="6720721" y="4083368"/>
            <a:ext cx="4133017" cy="497443"/>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Assess the model's accuracy, precision, recall, and F1-score on test data</a:t>
            </a:r>
            <a:endParaRPr lang="en-US" sz="1225" dirty="0"/>
          </a:p>
        </p:txBody>
      </p:sp>
      <p:sp>
        <p:nvSpPr>
          <p:cNvPr id="19" name="Shape 13"/>
          <p:cNvSpPr/>
          <p:nvPr/>
        </p:nvSpPr>
        <p:spPr>
          <a:xfrm>
            <a:off x="6604040" y="4740027"/>
            <a:ext cx="4366379" cy="15538"/>
          </a:xfrm>
          <a:prstGeom prst="roundRect">
            <a:avLst>
              <a:gd name="adj" fmla="val 450462"/>
            </a:avLst>
          </a:prstGeom>
          <a:solidFill>
            <a:srgbClr val="552C86"/>
          </a:solidFill>
          <a:ln/>
        </p:spPr>
      </p:sp>
      <p:pic>
        <p:nvPicPr>
          <p:cNvPr id="20" name="Image 4" descr="preencoded.png"/>
          <p:cNvPicPr>
            <a:picLocks noChangeAspect="1"/>
          </p:cNvPicPr>
          <p:nvPr/>
        </p:nvPicPr>
        <p:blipFill>
          <a:blip r:embed="rId7"/>
          <a:stretch>
            <a:fillRect/>
          </a:stretch>
        </p:blipFill>
        <p:spPr>
          <a:xfrm>
            <a:off x="4005262" y="4775121"/>
            <a:ext cx="2925604" cy="1144667"/>
          </a:xfrm>
          <a:prstGeom prst="rect">
            <a:avLst/>
          </a:prstGeom>
        </p:spPr>
      </p:pic>
      <p:sp>
        <p:nvSpPr>
          <p:cNvPr id="21" name="Text 14"/>
          <p:cNvSpPr/>
          <p:nvPr/>
        </p:nvSpPr>
        <p:spPr>
          <a:xfrm>
            <a:off x="5403771" y="5191958"/>
            <a:ext cx="128468" cy="310991"/>
          </a:xfrm>
          <a:prstGeom prst="rect">
            <a:avLst/>
          </a:prstGeom>
          <a:noFill/>
          <a:ln/>
        </p:spPr>
        <p:txBody>
          <a:bodyPr wrap="none" rtlCol="0" anchor="t"/>
          <a:lstStyle/>
          <a:p>
            <a:pPr marL="0" indent="0" algn="ctr">
              <a:lnSpc>
                <a:spcPts val="2449"/>
              </a:lnSpc>
              <a:buNone/>
            </a:pPr>
            <a:r>
              <a:rPr lang="en-US" sz="1531" dirty="0">
                <a:solidFill>
                  <a:srgbClr val="DCD7E5"/>
                </a:solidFill>
                <a:latin typeface="Montserrat" pitchFamily="34" charset="0"/>
                <a:ea typeface="Montserrat" pitchFamily="34" charset="-122"/>
                <a:cs typeface="Montserrat" pitchFamily="34" charset="-120"/>
              </a:rPr>
              <a:t>4</a:t>
            </a:r>
            <a:endParaRPr lang="en-US" sz="1531" dirty="0"/>
          </a:p>
        </p:txBody>
      </p:sp>
      <p:sp>
        <p:nvSpPr>
          <p:cNvPr id="22" name="Text 15"/>
          <p:cNvSpPr/>
          <p:nvPr/>
        </p:nvSpPr>
        <p:spPr>
          <a:xfrm>
            <a:off x="7086362" y="4930616"/>
            <a:ext cx="1944172"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Error Analysis</a:t>
            </a:r>
            <a:endParaRPr lang="en-US" sz="1531" dirty="0"/>
          </a:p>
        </p:txBody>
      </p:sp>
      <p:sp>
        <p:nvSpPr>
          <p:cNvPr id="23" name="Text 16"/>
          <p:cNvSpPr/>
          <p:nvPr/>
        </p:nvSpPr>
        <p:spPr>
          <a:xfrm>
            <a:off x="7086362" y="5266849"/>
            <a:ext cx="3767376" cy="497443"/>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Identify common patterns in emails that were misclassified</a:t>
            </a:r>
            <a:endParaRPr lang="en-US" sz="1225" dirty="0"/>
          </a:p>
        </p:txBody>
      </p:sp>
      <p:sp>
        <p:nvSpPr>
          <p:cNvPr id="24" name="Shape 17"/>
          <p:cNvSpPr/>
          <p:nvPr/>
        </p:nvSpPr>
        <p:spPr>
          <a:xfrm>
            <a:off x="6969681" y="5923508"/>
            <a:ext cx="4000738" cy="15538"/>
          </a:xfrm>
          <a:prstGeom prst="roundRect">
            <a:avLst>
              <a:gd name="adj" fmla="val 450462"/>
            </a:avLst>
          </a:prstGeom>
          <a:solidFill>
            <a:srgbClr val="552C86"/>
          </a:solidFill>
          <a:ln/>
        </p:spPr>
      </p:sp>
      <p:pic>
        <p:nvPicPr>
          <p:cNvPr id="25" name="Image 5" descr="preencoded.png"/>
          <p:cNvPicPr>
            <a:picLocks noChangeAspect="1"/>
          </p:cNvPicPr>
          <p:nvPr/>
        </p:nvPicPr>
        <p:blipFill>
          <a:blip r:embed="rId8"/>
          <a:stretch>
            <a:fillRect/>
          </a:stretch>
        </p:blipFill>
        <p:spPr>
          <a:xfrm>
            <a:off x="3639622" y="5958602"/>
            <a:ext cx="3657005" cy="1144667"/>
          </a:xfrm>
          <a:prstGeom prst="rect">
            <a:avLst/>
          </a:prstGeom>
        </p:spPr>
      </p:pic>
      <p:sp>
        <p:nvSpPr>
          <p:cNvPr id="26" name="Text 18"/>
          <p:cNvSpPr/>
          <p:nvPr/>
        </p:nvSpPr>
        <p:spPr>
          <a:xfrm>
            <a:off x="5413057" y="6375440"/>
            <a:ext cx="110014" cy="310991"/>
          </a:xfrm>
          <a:prstGeom prst="rect">
            <a:avLst/>
          </a:prstGeom>
          <a:noFill/>
          <a:ln/>
        </p:spPr>
        <p:txBody>
          <a:bodyPr wrap="none" rtlCol="0" anchor="t"/>
          <a:lstStyle/>
          <a:p>
            <a:pPr marL="0" indent="0" algn="ctr">
              <a:lnSpc>
                <a:spcPts val="2449"/>
              </a:lnSpc>
              <a:buNone/>
            </a:pPr>
            <a:r>
              <a:rPr lang="en-US" sz="1531" dirty="0">
                <a:solidFill>
                  <a:srgbClr val="DCD7E5"/>
                </a:solidFill>
                <a:latin typeface="Montserrat" pitchFamily="34" charset="0"/>
                <a:ea typeface="Montserrat" pitchFamily="34" charset="-122"/>
                <a:cs typeface="Montserrat" pitchFamily="34" charset="-120"/>
              </a:rPr>
              <a:t>5</a:t>
            </a:r>
            <a:endParaRPr lang="en-US" sz="1531" dirty="0"/>
          </a:p>
        </p:txBody>
      </p:sp>
      <p:sp>
        <p:nvSpPr>
          <p:cNvPr id="27" name="Text 19"/>
          <p:cNvSpPr/>
          <p:nvPr/>
        </p:nvSpPr>
        <p:spPr>
          <a:xfrm>
            <a:off x="7452122" y="6114098"/>
            <a:ext cx="2245876"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Real-World Application</a:t>
            </a:r>
            <a:endParaRPr lang="en-US" sz="1531" dirty="0"/>
          </a:p>
        </p:txBody>
      </p:sp>
      <p:sp>
        <p:nvSpPr>
          <p:cNvPr id="28" name="Text 20"/>
          <p:cNvSpPr/>
          <p:nvPr/>
        </p:nvSpPr>
        <p:spPr>
          <a:xfrm>
            <a:off x="7452122" y="6450330"/>
            <a:ext cx="3401616" cy="497443"/>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Apply the model to live email streams and monitor performance</a:t>
            </a:r>
            <a:endParaRPr lang="en-US" sz="1225" dirty="0"/>
          </a:p>
        </p:txBody>
      </p:sp>
      <p:sp>
        <p:nvSpPr>
          <p:cNvPr id="29" name="Text 21"/>
          <p:cNvSpPr/>
          <p:nvPr/>
        </p:nvSpPr>
        <p:spPr>
          <a:xfrm>
            <a:off x="3621167" y="7278172"/>
            <a:ext cx="7388066" cy="994886"/>
          </a:xfrm>
          <a:prstGeom prst="rect">
            <a:avLst/>
          </a:prstGeom>
          <a:noFill/>
          <a:ln/>
        </p:spPr>
        <p:txBody>
          <a:bodyPr wrap="square" rtlCol="0" anchor="t"/>
          <a:lstStyle/>
          <a:p>
            <a:pPr marL="0" indent="0">
              <a:lnSpc>
                <a:spcPts val="1960"/>
              </a:lnSpc>
              <a:buNone/>
            </a:pPr>
            <a:r>
              <a:rPr lang="en-US" sz="1225" dirty="0">
                <a:solidFill>
                  <a:srgbClr val="DCD7E5"/>
                </a:solidFill>
                <a:latin typeface="Heebo" pitchFamily="34" charset="0"/>
                <a:ea typeface="Heebo" pitchFamily="34" charset="-122"/>
                <a:cs typeface="Heebo" pitchFamily="34" charset="-120"/>
              </a:rPr>
              <a:t>Interpreting the results of a Random Forest classifier is crucial for understanding how the model is making decisions and where it may be performing well or poorly. By examining the feature importance, visualizing the underlying decision trees, and evaluating the model's metrics on test data, we can gain deep insights into the strengths and weaknesses of the spam detection system.</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0D0A2C">
              <a:alpha val="75000"/>
            </a:srgbClr>
          </a:solidFill>
          <a:ln/>
        </p:spPr>
      </p:sp>
      <p:sp>
        <p:nvSpPr>
          <p:cNvPr id="4" name="Text 1"/>
          <p:cNvSpPr/>
          <p:nvPr/>
        </p:nvSpPr>
        <p:spPr>
          <a:xfrm>
            <a:off x="2105501" y="603171"/>
            <a:ext cx="10419278" cy="1370886"/>
          </a:xfrm>
          <a:prstGeom prst="rect">
            <a:avLst/>
          </a:prstGeom>
          <a:noFill/>
          <a:ln/>
        </p:spPr>
        <p:txBody>
          <a:bodyPr wrap="square" rtlCol="0" anchor="t"/>
          <a:lstStyle/>
          <a:p>
            <a:pPr marL="0" indent="0">
              <a:lnSpc>
                <a:spcPts val="5398"/>
              </a:lnSpc>
              <a:buNone/>
            </a:pPr>
            <a:r>
              <a:rPr lang="en-US" sz="4318" dirty="0">
                <a:solidFill>
                  <a:srgbClr val="F2F0F4"/>
                </a:solidFill>
                <a:latin typeface="Montserrat" pitchFamily="34" charset="0"/>
                <a:ea typeface="Montserrat" pitchFamily="34" charset="-122"/>
                <a:cs typeface="Montserrat" pitchFamily="34" charset="-120"/>
              </a:rPr>
              <a:t>Deployment and Real-Time Prediction</a:t>
            </a:r>
            <a:endParaRPr lang="en-US" sz="4318" dirty="0"/>
          </a:p>
        </p:txBody>
      </p:sp>
      <p:pic>
        <p:nvPicPr>
          <p:cNvPr id="5" name="Image 1" descr="preencoded.png"/>
          <p:cNvPicPr>
            <a:picLocks noChangeAspect="1"/>
          </p:cNvPicPr>
          <p:nvPr/>
        </p:nvPicPr>
        <p:blipFill>
          <a:blip r:embed="rId4"/>
          <a:stretch>
            <a:fillRect/>
          </a:stretch>
        </p:blipFill>
        <p:spPr>
          <a:xfrm>
            <a:off x="2105501" y="2412683"/>
            <a:ext cx="3253740" cy="2010847"/>
          </a:xfrm>
          <a:prstGeom prst="rect">
            <a:avLst/>
          </a:prstGeom>
        </p:spPr>
      </p:pic>
      <p:sp>
        <p:nvSpPr>
          <p:cNvPr id="6" name="Text 2"/>
          <p:cNvSpPr/>
          <p:nvPr/>
        </p:nvSpPr>
        <p:spPr>
          <a:xfrm>
            <a:off x="2105501" y="4697611"/>
            <a:ext cx="3099078" cy="342662"/>
          </a:xfrm>
          <a:prstGeom prst="rect">
            <a:avLst/>
          </a:prstGeom>
          <a:noFill/>
          <a:ln/>
        </p:spPr>
        <p:txBody>
          <a:bodyPr wrap="none" rtlCol="0" anchor="t"/>
          <a:lstStyle/>
          <a:p>
            <a:pPr marL="0" indent="0" algn="l">
              <a:lnSpc>
                <a:spcPts val="2699"/>
              </a:lnSpc>
              <a:buNone/>
            </a:pPr>
            <a:r>
              <a:rPr lang="en-US" sz="2159" dirty="0">
                <a:solidFill>
                  <a:srgbClr val="DCD7E5"/>
                </a:solidFill>
                <a:latin typeface="Montserrat" pitchFamily="34" charset="0"/>
                <a:ea typeface="Montserrat" pitchFamily="34" charset="-122"/>
                <a:cs typeface="Montserrat" pitchFamily="34" charset="-120"/>
              </a:rPr>
              <a:t>Scalable Infrastructure</a:t>
            </a:r>
            <a:endParaRPr lang="en-US" sz="2159" dirty="0"/>
          </a:p>
        </p:txBody>
      </p:sp>
      <p:sp>
        <p:nvSpPr>
          <p:cNvPr id="7" name="Text 3"/>
          <p:cNvSpPr/>
          <p:nvPr/>
        </p:nvSpPr>
        <p:spPr>
          <a:xfrm>
            <a:off x="2105501" y="5171837"/>
            <a:ext cx="3253740" cy="2456140"/>
          </a:xfrm>
          <a:prstGeom prst="rect">
            <a:avLst/>
          </a:prstGeom>
          <a:noFill/>
          <a:ln/>
        </p:spPr>
        <p:txBody>
          <a:bodyPr wrap="square" rtlCol="0" anchor="t"/>
          <a:lstStyle/>
          <a:p>
            <a:pPr marL="0" indent="0" algn="l">
              <a:lnSpc>
                <a:spcPts val="2764"/>
              </a:lnSpc>
              <a:buNone/>
            </a:pPr>
            <a:r>
              <a:rPr lang="en-US" sz="1727" dirty="0">
                <a:solidFill>
                  <a:srgbClr val="DCD7E5"/>
                </a:solidFill>
                <a:latin typeface="Heebo" pitchFamily="34" charset="0"/>
                <a:ea typeface="Heebo" pitchFamily="34" charset="-122"/>
                <a:cs typeface="Heebo" pitchFamily="34" charset="-120"/>
              </a:rPr>
              <a:t>Deploy the spam detection model on a robust, cloud-based platform to handle high-volume, real-time email processing. Ensure seamless integration with email servers for immediate threat analysis.</a:t>
            </a:r>
            <a:endParaRPr lang="en-US" sz="1727" dirty="0"/>
          </a:p>
        </p:txBody>
      </p:sp>
      <p:pic>
        <p:nvPicPr>
          <p:cNvPr id="8" name="Image 2" descr="preencoded.png"/>
          <p:cNvPicPr>
            <a:picLocks noChangeAspect="1"/>
          </p:cNvPicPr>
          <p:nvPr/>
        </p:nvPicPr>
        <p:blipFill>
          <a:blip r:embed="rId5"/>
          <a:stretch>
            <a:fillRect/>
          </a:stretch>
        </p:blipFill>
        <p:spPr>
          <a:xfrm>
            <a:off x="5688211" y="2412683"/>
            <a:ext cx="3253740" cy="2010847"/>
          </a:xfrm>
          <a:prstGeom prst="rect">
            <a:avLst/>
          </a:prstGeom>
        </p:spPr>
      </p:pic>
      <p:sp>
        <p:nvSpPr>
          <p:cNvPr id="9" name="Text 4"/>
          <p:cNvSpPr/>
          <p:nvPr/>
        </p:nvSpPr>
        <p:spPr>
          <a:xfrm>
            <a:off x="5688211" y="4697611"/>
            <a:ext cx="2741890" cy="342662"/>
          </a:xfrm>
          <a:prstGeom prst="rect">
            <a:avLst/>
          </a:prstGeom>
          <a:noFill/>
          <a:ln/>
        </p:spPr>
        <p:txBody>
          <a:bodyPr wrap="none" rtlCol="0" anchor="t"/>
          <a:lstStyle/>
          <a:p>
            <a:pPr marL="0" indent="0" algn="l">
              <a:lnSpc>
                <a:spcPts val="2699"/>
              </a:lnSpc>
              <a:buNone/>
            </a:pPr>
            <a:r>
              <a:rPr lang="en-US" sz="2159" dirty="0">
                <a:solidFill>
                  <a:srgbClr val="DCD7E5"/>
                </a:solidFill>
                <a:latin typeface="Montserrat" pitchFamily="34" charset="0"/>
                <a:ea typeface="Montserrat" pitchFamily="34" charset="-122"/>
                <a:cs typeface="Montserrat" pitchFamily="34" charset="-120"/>
              </a:rPr>
              <a:t>Predictive Analytics</a:t>
            </a:r>
            <a:endParaRPr lang="en-US" sz="2159" dirty="0"/>
          </a:p>
        </p:txBody>
      </p:sp>
      <p:sp>
        <p:nvSpPr>
          <p:cNvPr id="10" name="Text 5"/>
          <p:cNvSpPr/>
          <p:nvPr/>
        </p:nvSpPr>
        <p:spPr>
          <a:xfrm>
            <a:off x="5688211" y="5171837"/>
            <a:ext cx="3253740" cy="2456140"/>
          </a:xfrm>
          <a:prstGeom prst="rect">
            <a:avLst/>
          </a:prstGeom>
          <a:noFill/>
          <a:ln/>
        </p:spPr>
        <p:txBody>
          <a:bodyPr wrap="square" rtlCol="0" anchor="t"/>
          <a:lstStyle/>
          <a:p>
            <a:pPr marL="0" indent="0" algn="l">
              <a:lnSpc>
                <a:spcPts val="2764"/>
              </a:lnSpc>
              <a:buNone/>
            </a:pPr>
            <a:r>
              <a:rPr lang="en-US" sz="1727" dirty="0">
                <a:solidFill>
                  <a:srgbClr val="DCD7E5"/>
                </a:solidFill>
                <a:latin typeface="Heebo" pitchFamily="34" charset="0"/>
                <a:ea typeface="Heebo" pitchFamily="34" charset="-122"/>
                <a:cs typeface="Heebo" pitchFamily="34" charset="-120"/>
              </a:rPr>
              <a:t>Leverage the trained Random Forest model to analyze emails in real-time, classifying them as spam or legitimate. Provide a user-friendly dashboard to monitor and respond to evolving email threats.</a:t>
            </a:r>
            <a:endParaRPr lang="en-US" sz="1727" dirty="0"/>
          </a:p>
        </p:txBody>
      </p:sp>
      <p:pic>
        <p:nvPicPr>
          <p:cNvPr id="11" name="Image 3" descr="preencoded.png"/>
          <p:cNvPicPr>
            <a:picLocks noChangeAspect="1"/>
          </p:cNvPicPr>
          <p:nvPr/>
        </p:nvPicPr>
        <p:blipFill>
          <a:blip r:embed="rId6"/>
          <a:stretch>
            <a:fillRect/>
          </a:stretch>
        </p:blipFill>
        <p:spPr>
          <a:xfrm>
            <a:off x="9270921" y="2412683"/>
            <a:ext cx="3253859" cy="2010966"/>
          </a:xfrm>
          <a:prstGeom prst="rect">
            <a:avLst/>
          </a:prstGeom>
        </p:spPr>
      </p:pic>
      <p:sp>
        <p:nvSpPr>
          <p:cNvPr id="12" name="Text 6"/>
          <p:cNvSpPr/>
          <p:nvPr/>
        </p:nvSpPr>
        <p:spPr>
          <a:xfrm>
            <a:off x="9270921" y="4697730"/>
            <a:ext cx="2853571" cy="342662"/>
          </a:xfrm>
          <a:prstGeom prst="rect">
            <a:avLst/>
          </a:prstGeom>
          <a:noFill/>
          <a:ln/>
        </p:spPr>
        <p:txBody>
          <a:bodyPr wrap="none" rtlCol="0" anchor="t"/>
          <a:lstStyle/>
          <a:p>
            <a:pPr marL="0" indent="0" algn="l">
              <a:lnSpc>
                <a:spcPts val="2699"/>
              </a:lnSpc>
              <a:buNone/>
            </a:pPr>
            <a:r>
              <a:rPr lang="en-US" sz="2159" dirty="0">
                <a:solidFill>
                  <a:srgbClr val="DCD7E5"/>
                </a:solidFill>
                <a:latin typeface="Montserrat" pitchFamily="34" charset="0"/>
                <a:ea typeface="Montserrat" pitchFamily="34" charset="-122"/>
                <a:cs typeface="Montserrat" pitchFamily="34" charset="-120"/>
              </a:rPr>
              <a:t>Automated Blocking</a:t>
            </a:r>
            <a:endParaRPr lang="en-US" sz="2159" dirty="0"/>
          </a:p>
        </p:txBody>
      </p:sp>
      <p:sp>
        <p:nvSpPr>
          <p:cNvPr id="13" name="Text 7"/>
          <p:cNvSpPr/>
          <p:nvPr/>
        </p:nvSpPr>
        <p:spPr>
          <a:xfrm>
            <a:off x="9270921" y="5171956"/>
            <a:ext cx="3253859" cy="2456140"/>
          </a:xfrm>
          <a:prstGeom prst="rect">
            <a:avLst/>
          </a:prstGeom>
          <a:noFill/>
          <a:ln/>
        </p:spPr>
        <p:txBody>
          <a:bodyPr wrap="square" rtlCol="0" anchor="t"/>
          <a:lstStyle/>
          <a:p>
            <a:pPr marL="0" indent="0" algn="l">
              <a:lnSpc>
                <a:spcPts val="2764"/>
              </a:lnSpc>
              <a:buNone/>
            </a:pPr>
            <a:r>
              <a:rPr lang="en-US" sz="1727" dirty="0">
                <a:solidFill>
                  <a:srgbClr val="DCD7E5"/>
                </a:solidFill>
                <a:latin typeface="Heebo" pitchFamily="34" charset="0"/>
                <a:ea typeface="Heebo" pitchFamily="34" charset="-122"/>
                <a:cs typeface="Heebo" pitchFamily="34" charset="-120"/>
              </a:rPr>
              <a:t>Automate the process of blocking identified spam emails, preventing them from reaching user inboxes. Continuously update the model to adapt to new spam tactics and maintain high accuracy.</a:t>
            </a:r>
            <a:endParaRPr lang="en-US" sz="172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4243"/>
          </a:xfrm>
          <a:prstGeom prst="rect">
            <a:avLst/>
          </a:prstGeom>
          <a:solidFill>
            <a:srgbClr val="0D0A2C">
              <a:alpha val="75000"/>
            </a:srgbClr>
          </a:solidFill>
          <a:ln/>
        </p:spPr>
      </p:sp>
      <p:sp>
        <p:nvSpPr>
          <p:cNvPr id="4" name="Text 1"/>
          <p:cNvSpPr/>
          <p:nvPr/>
        </p:nvSpPr>
        <p:spPr>
          <a:xfrm>
            <a:off x="2489240" y="558760"/>
            <a:ext cx="9651802" cy="1269921"/>
          </a:xfrm>
          <a:prstGeom prst="rect">
            <a:avLst/>
          </a:prstGeom>
          <a:noFill/>
          <a:ln/>
        </p:spPr>
        <p:txBody>
          <a:bodyPr wrap="square" rtlCol="0" anchor="t"/>
          <a:lstStyle/>
          <a:p>
            <a:pPr marL="0" indent="0">
              <a:lnSpc>
                <a:spcPts val="5000"/>
              </a:lnSpc>
              <a:buNone/>
            </a:pPr>
            <a:r>
              <a:rPr lang="en-US" sz="4000" dirty="0">
                <a:solidFill>
                  <a:srgbClr val="F2F0F4"/>
                </a:solidFill>
                <a:latin typeface="Montserrat" pitchFamily="34" charset="0"/>
                <a:ea typeface="Montserrat" pitchFamily="34" charset="-122"/>
                <a:cs typeface="Montserrat" pitchFamily="34" charset="-120"/>
              </a:rPr>
              <a:t>Conclusion and Future Considerations</a:t>
            </a:r>
            <a:endParaRPr lang="en-US" sz="4000" dirty="0"/>
          </a:p>
        </p:txBody>
      </p:sp>
      <p:sp>
        <p:nvSpPr>
          <p:cNvPr id="5" name="Shape 2"/>
          <p:cNvSpPr/>
          <p:nvPr/>
        </p:nvSpPr>
        <p:spPr>
          <a:xfrm>
            <a:off x="2489240" y="2444472"/>
            <a:ext cx="355521" cy="355521"/>
          </a:xfrm>
          <a:prstGeom prst="roundRect">
            <a:avLst>
              <a:gd name="adj" fmla="val 25720"/>
            </a:avLst>
          </a:prstGeom>
          <a:noFill/>
          <a:ln w="7620">
            <a:solidFill>
              <a:srgbClr val="552C86"/>
            </a:solidFill>
            <a:prstDash val="solid"/>
          </a:ln>
        </p:spPr>
      </p:sp>
      <p:sp>
        <p:nvSpPr>
          <p:cNvPr id="6" name="Text 3"/>
          <p:cNvSpPr/>
          <p:nvPr/>
        </p:nvSpPr>
        <p:spPr>
          <a:xfrm>
            <a:off x="3047881" y="2463522"/>
            <a:ext cx="2539841" cy="317421"/>
          </a:xfrm>
          <a:prstGeom prst="rect">
            <a:avLst/>
          </a:prstGeom>
          <a:noFill/>
          <a:ln/>
        </p:spPr>
        <p:txBody>
          <a:bodyPr wrap="none" rtlCol="0" anchor="t"/>
          <a:lstStyle/>
          <a:p>
            <a:pPr marL="0" indent="0">
              <a:lnSpc>
                <a:spcPts val="2500"/>
              </a:lnSpc>
              <a:buNone/>
            </a:pPr>
            <a:r>
              <a:rPr lang="en-US" sz="2000" dirty="0">
                <a:solidFill>
                  <a:srgbClr val="DCD7E5"/>
                </a:solidFill>
                <a:latin typeface="Montserrat" pitchFamily="34" charset="0"/>
                <a:ea typeface="Montserrat" pitchFamily="34" charset="-122"/>
                <a:cs typeface="Montserrat" pitchFamily="34" charset="-120"/>
              </a:rPr>
              <a:t>Key Takeaways</a:t>
            </a:r>
            <a:endParaRPr lang="en-US" sz="2000" dirty="0"/>
          </a:p>
        </p:txBody>
      </p:sp>
      <p:sp>
        <p:nvSpPr>
          <p:cNvPr id="7" name="Text 4"/>
          <p:cNvSpPr/>
          <p:nvPr/>
        </p:nvSpPr>
        <p:spPr>
          <a:xfrm>
            <a:off x="3047881" y="2902744"/>
            <a:ext cx="4165759" cy="1950958"/>
          </a:xfrm>
          <a:prstGeom prst="rect">
            <a:avLst/>
          </a:prstGeom>
          <a:noFill/>
          <a:ln/>
        </p:spPr>
        <p:txBody>
          <a:bodyPr wrap="square" rtlCol="0" anchor="t"/>
          <a:lstStyle/>
          <a:p>
            <a:pPr marL="0" indent="0">
              <a:lnSpc>
                <a:spcPts val="2560"/>
              </a:lnSpc>
              <a:buNone/>
            </a:pPr>
            <a:r>
              <a:rPr lang="en-US" sz="1600" dirty="0">
                <a:solidFill>
                  <a:srgbClr val="DCD7E5"/>
                </a:solidFill>
                <a:latin typeface="Heebo" pitchFamily="34" charset="0"/>
                <a:ea typeface="Heebo" pitchFamily="34" charset="-122"/>
                <a:cs typeface="Heebo" pitchFamily="34" charset="-120"/>
              </a:rPr>
              <a:t>The Random Forest Ensemble model has proven to be a powerful tool in accurately detecting spam emails. With its ability to handle complex data and provide interpretable results, it serves as a robust solution for email security.</a:t>
            </a:r>
            <a:endParaRPr lang="en-US" sz="1600" dirty="0"/>
          </a:p>
        </p:txBody>
      </p:sp>
      <p:sp>
        <p:nvSpPr>
          <p:cNvPr id="8" name="Shape 5"/>
          <p:cNvSpPr/>
          <p:nvPr/>
        </p:nvSpPr>
        <p:spPr>
          <a:xfrm>
            <a:off x="7416760" y="2444472"/>
            <a:ext cx="355521" cy="355521"/>
          </a:xfrm>
          <a:prstGeom prst="roundRect">
            <a:avLst>
              <a:gd name="adj" fmla="val 25720"/>
            </a:avLst>
          </a:prstGeom>
          <a:noFill/>
          <a:ln w="7620">
            <a:solidFill>
              <a:srgbClr val="552C86"/>
            </a:solidFill>
            <a:prstDash val="solid"/>
          </a:ln>
        </p:spPr>
      </p:sp>
      <p:sp>
        <p:nvSpPr>
          <p:cNvPr id="9" name="Text 6"/>
          <p:cNvSpPr/>
          <p:nvPr/>
        </p:nvSpPr>
        <p:spPr>
          <a:xfrm>
            <a:off x="7975402" y="2463522"/>
            <a:ext cx="3079552" cy="317421"/>
          </a:xfrm>
          <a:prstGeom prst="rect">
            <a:avLst/>
          </a:prstGeom>
          <a:noFill/>
          <a:ln/>
        </p:spPr>
        <p:txBody>
          <a:bodyPr wrap="none" rtlCol="0" anchor="t"/>
          <a:lstStyle/>
          <a:p>
            <a:pPr marL="0" indent="0">
              <a:lnSpc>
                <a:spcPts val="2500"/>
              </a:lnSpc>
              <a:buNone/>
            </a:pPr>
            <a:r>
              <a:rPr lang="en-US" sz="2000" dirty="0">
                <a:solidFill>
                  <a:srgbClr val="DCD7E5"/>
                </a:solidFill>
                <a:latin typeface="Montserrat" pitchFamily="34" charset="0"/>
                <a:ea typeface="Montserrat" pitchFamily="34" charset="-122"/>
                <a:cs typeface="Montserrat" pitchFamily="34" charset="-120"/>
              </a:rPr>
              <a:t>Ongoing Improvements</a:t>
            </a:r>
            <a:endParaRPr lang="en-US" sz="2000" dirty="0"/>
          </a:p>
        </p:txBody>
      </p:sp>
      <p:sp>
        <p:nvSpPr>
          <p:cNvPr id="10" name="Text 7"/>
          <p:cNvSpPr/>
          <p:nvPr/>
        </p:nvSpPr>
        <p:spPr>
          <a:xfrm>
            <a:off x="7975402" y="2902744"/>
            <a:ext cx="4165759" cy="1950958"/>
          </a:xfrm>
          <a:prstGeom prst="rect">
            <a:avLst/>
          </a:prstGeom>
          <a:noFill/>
          <a:ln/>
        </p:spPr>
        <p:txBody>
          <a:bodyPr wrap="square" rtlCol="0" anchor="t"/>
          <a:lstStyle/>
          <a:p>
            <a:pPr marL="0" indent="0">
              <a:lnSpc>
                <a:spcPts val="2560"/>
              </a:lnSpc>
              <a:buNone/>
            </a:pPr>
            <a:r>
              <a:rPr lang="en-US" sz="1600" dirty="0">
                <a:solidFill>
                  <a:srgbClr val="DCD7E5"/>
                </a:solidFill>
                <a:latin typeface="Heebo" pitchFamily="34" charset="0"/>
                <a:ea typeface="Heebo" pitchFamily="34" charset="-122"/>
                <a:cs typeface="Heebo" pitchFamily="34" charset="-120"/>
              </a:rPr>
              <a:t>As technology and spam techniques evolve, continued research and model refinement are necessary to maintain the effectiveness of the spam detection system. Exploring additional features and ensemble techniques can enhance the model's performance.</a:t>
            </a:r>
            <a:endParaRPr lang="en-US" sz="1600" dirty="0"/>
          </a:p>
        </p:txBody>
      </p:sp>
      <p:sp>
        <p:nvSpPr>
          <p:cNvPr id="11" name="Shape 8"/>
          <p:cNvSpPr/>
          <p:nvPr/>
        </p:nvSpPr>
        <p:spPr>
          <a:xfrm>
            <a:off x="2489240" y="5266253"/>
            <a:ext cx="355521" cy="355521"/>
          </a:xfrm>
          <a:prstGeom prst="roundRect">
            <a:avLst>
              <a:gd name="adj" fmla="val 25720"/>
            </a:avLst>
          </a:prstGeom>
          <a:noFill/>
          <a:ln w="7620">
            <a:solidFill>
              <a:srgbClr val="552C86"/>
            </a:solidFill>
            <a:prstDash val="solid"/>
          </a:ln>
        </p:spPr>
      </p:sp>
      <p:sp>
        <p:nvSpPr>
          <p:cNvPr id="12" name="Text 9"/>
          <p:cNvSpPr/>
          <p:nvPr/>
        </p:nvSpPr>
        <p:spPr>
          <a:xfrm>
            <a:off x="3047881" y="5285303"/>
            <a:ext cx="2756773" cy="317421"/>
          </a:xfrm>
          <a:prstGeom prst="rect">
            <a:avLst/>
          </a:prstGeom>
          <a:noFill/>
          <a:ln/>
        </p:spPr>
        <p:txBody>
          <a:bodyPr wrap="none" rtlCol="0" anchor="t"/>
          <a:lstStyle/>
          <a:p>
            <a:pPr marL="0" indent="0">
              <a:lnSpc>
                <a:spcPts val="2500"/>
              </a:lnSpc>
              <a:buNone/>
            </a:pPr>
            <a:r>
              <a:rPr lang="en-US" sz="2000" dirty="0">
                <a:solidFill>
                  <a:srgbClr val="DCD7E5"/>
                </a:solidFill>
                <a:latin typeface="Montserrat" pitchFamily="34" charset="0"/>
                <a:ea typeface="Montserrat" pitchFamily="34" charset="-122"/>
                <a:cs typeface="Montserrat" pitchFamily="34" charset="-120"/>
              </a:rPr>
              <a:t>Real-Time Monitoring</a:t>
            </a:r>
            <a:endParaRPr lang="en-US" sz="2000" dirty="0"/>
          </a:p>
        </p:txBody>
      </p:sp>
      <p:sp>
        <p:nvSpPr>
          <p:cNvPr id="13" name="Text 10"/>
          <p:cNvSpPr/>
          <p:nvPr/>
        </p:nvSpPr>
        <p:spPr>
          <a:xfrm>
            <a:off x="3047881" y="5724525"/>
            <a:ext cx="4165759" cy="1625798"/>
          </a:xfrm>
          <a:prstGeom prst="rect">
            <a:avLst/>
          </a:prstGeom>
          <a:noFill/>
          <a:ln/>
        </p:spPr>
        <p:txBody>
          <a:bodyPr wrap="square" rtlCol="0" anchor="t"/>
          <a:lstStyle/>
          <a:p>
            <a:pPr marL="0" indent="0">
              <a:lnSpc>
                <a:spcPts val="2560"/>
              </a:lnSpc>
              <a:buNone/>
            </a:pPr>
            <a:r>
              <a:rPr lang="en-US" sz="1600" dirty="0">
                <a:solidFill>
                  <a:srgbClr val="DCD7E5"/>
                </a:solidFill>
                <a:latin typeface="Heebo" pitchFamily="34" charset="0"/>
                <a:ea typeface="Heebo" pitchFamily="34" charset="-122"/>
                <a:cs typeface="Heebo" pitchFamily="34" charset="-120"/>
              </a:rPr>
              <a:t>Deploying the model in a real-time environment allows for continuous monitoring and adaptation to emerging spam patterns. Integrating the system with email platforms can provide immediate protection for users.</a:t>
            </a:r>
            <a:endParaRPr lang="en-US" sz="1600" dirty="0"/>
          </a:p>
        </p:txBody>
      </p:sp>
      <p:sp>
        <p:nvSpPr>
          <p:cNvPr id="14" name="Shape 11"/>
          <p:cNvSpPr/>
          <p:nvPr/>
        </p:nvSpPr>
        <p:spPr>
          <a:xfrm>
            <a:off x="7416760" y="5266253"/>
            <a:ext cx="355521" cy="355521"/>
          </a:xfrm>
          <a:prstGeom prst="roundRect">
            <a:avLst>
              <a:gd name="adj" fmla="val 25720"/>
            </a:avLst>
          </a:prstGeom>
          <a:noFill/>
          <a:ln w="7620">
            <a:solidFill>
              <a:srgbClr val="552C86"/>
            </a:solidFill>
            <a:prstDash val="solid"/>
          </a:ln>
        </p:spPr>
      </p:sp>
      <p:sp>
        <p:nvSpPr>
          <p:cNvPr id="15" name="Text 12"/>
          <p:cNvSpPr/>
          <p:nvPr/>
        </p:nvSpPr>
        <p:spPr>
          <a:xfrm>
            <a:off x="7975402" y="5285303"/>
            <a:ext cx="2810589" cy="317421"/>
          </a:xfrm>
          <a:prstGeom prst="rect">
            <a:avLst/>
          </a:prstGeom>
          <a:noFill/>
          <a:ln/>
        </p:spPr>
        <p:txBody>
          <a:bodyPr wrap="none" rtlCol="0" anchor="t"/>
          <a:lstStyle/>
          <a:p>
            <a:pPr marL="0" indent="0">
              <a:lnSpc>
                <a:spcPts val="2500"/>
              </a:lnSpc>
              <a:buNone/>
            </a:pPr>
            <a:r>
              <a:rPr lang="en-US" sz="2000" dirty="0">
                <a:solidFill>
                  <a:srgbClr val="DCD7E5"/>
                </a:solidFill>
                <a:latin typeface="Montserrat" pitchFamily="34" charset="0"/>
                <a:ea typeface="Montserrat" pitchFamily="34" charset="-122"/>
                <a:cs typeface="Montserrat" pitchFamily="34" charset="-120"/>
              </a:rPr>
              <a:t>Future Considerations</a:t>
            </a:r>
            <a:endParaRPr lang="en-US" sz="2000" dirty="0"/>
          </a:p>
        </p:txBody>
      </p:sp>
      <p:sp>
        <p:nvSpPr>
          <p:cNvPr id="16" name="Text 13"/>
          <p:cNvSpPr/>
          <p:nvPr/>
        </p:nvSpPr>
        <p:spPr>
          <a:xfrm>
            <a:off x="7975402" y="5724525"/>
            <a:ext cx="4165759" cy="1950958"/>
          </a:xfrm>
          <a:prstGeom prst="rect">
            <a:avLst/>
          </a:prstGeom>
          <a:noFill/>
          <a:ln/>
        </p:spPr>
        <p:txBody>
          <a:bodyPr wrap="square" rtlCol="0" anchor="t"/>
          <a:lstStyle/>
          <a:p>
            <a:pPr marL="0" indent="0">
              <a:lnSpc>
                <a:spcPts val="2560"/>
              </a:lnSpc>
              <a:buNone/>
            </a:pPr>
            <a:r>
              <a:rPr lang="en-US" sz="1600" dirty="0">
                <a:solidFill>
                  <a:srgbClr val="DCD7E5"/>
                </a:solidFill>
                <a:latin typeface="Heebo" pitchFamily="34" charset="0"/>
                <a:ea typeface="Heebo" pitchFamily="34" charset="-122"/>
                <a:cs typeface="Heebo" pitchFamily="34" charset="-120"/>
              </a:rPr>
              <a:t>Exploring the integration of advanced natural language processing and deep learning approaches can further improve the accuracy and robustness of the spam detection system, ensuring it stays ahead of evolving spam tactics.</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960" y="0"/>
            <a:ext cx="14630400" cy="8229600"/>
          </a:xfrm>
          <a:prstGeom prst="rect">
            <a:avLst/>
          </a:prstGeom>
          <a:solidFill>
            <a:srgbClr val="0D0A2C">
              <a:alpha val="75000"/>
            </a:srgbClr>
          </a:solidFill>
          <a:ln/>
        </p:spPr>
      </p:sp>
      <p:sp>
        <p:nvSpPr>
          <p:cNvPr id="4" name="Text 1"/>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6" name="Rectangle 5"/>
          <p:cNvSpPr/>
          <p:nvPr/>
        </p:nvSpPr>
        <p:spPr>
          <a:xfrm>
            <a:off x="-60960" y="2880300"/>
            <a:ext cx="14691360" cy="1938992"/>
          </a:xfrm>
          <a:prstGeom prst="rect">
            <a:avLst/>
          </a:prstGeom>
          <a:noFill/>
        </p:spPr>
        <p:txBody>
          <a:bodyPr wrap="square" lIns="91440" tIns="45720" rIns="91440" bIns="45720">
            <a:spAutoFit/>
            <a:scene3d>
              <a:camera prst="perspectiveLeft"/>
              <a:lightRig rig="threePt" dir="t"/>
            </a:scene3d>
          </a:bodyPr>
          <a:lstStyle/>
          <a:p>
            <a:pPr algn="ctr"/>
            <a:r>
              <a:rPr lang="en-US" sz="12000" b="1" cap="none" spc="0" dirty="0" smtClean="0">
                <a:ln w="13462">
                  <a:solidFill>
                    <a:schemeClr val="bg1"/>
                  </a:solidFill>
                  <a:prstDash val="solid"/>
                </a:ln>
                <a:solidFill>
                  <a:schemeClr val="tx1">
                    <a:lumMod val="85000"/>
                    <a:lumOff val="15000"/>
                  </a:schemeClr>
                </a:solidFill>
                <a:effectLst>
                  <a:glow rad="101600">
                    <a:schemeClr val="accent1">
                      <a:satMod val="175000"/>
                      <a:alpha val="40000"/>
                    </a:schemeClr>
                  </a:glow>
                  <a:outerShdw dist="38100" dir="2700000" algn="bl" rotWithShape="0">
                    <a:schemeClr val="accent5"/>
                  </a:outerShdw>
                </a:effectLst>
                <a:latin typeface="Algerian" panose="04020705040A02060702" pitchFamily="82" charset="0"/>
              </a:rPr>
              <a:t>THANK YOU</a:t>
            </a:r>
            <a:endParaRPr lang="en-US" sz="12000" b="1" cap="none" spc="0" dirty="0">
              <a:ln w="13462">
                <a:solidFill>
                  <a:schemeClr val="bg1"/>
                </a:solidFill>
                <a:prstDash val="solid"/>
              </a:ln>
              <a:solidFill>
                <a:schemeClr val="tx1">
                  <a:lumMod val="85000"/>
                  <a:lumOff val="15000"/>
                </a:schemeClr>
              </a:solidFill>
              <a:effectLst>
                <a:glow rad="101600">
                  <a:schemeClr val="accent1">
                    <a:satMod val="175000"/>
                    <a:alpha val="40000"/>
                  </a:schemeClr>
                </a:glow>
                <a:outerShdw dist="38100" dir="2700000" algn="bl" rotWithShape="0">
                  <a:schemeClr val="accent5"/>
                </a:outerShdw>
              </a:effectLst>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1654" y="2711529"/>
            <a:ext cx="4931093" cy="2806541"/>
          </a:xfrm>
          <a:prstGeom prst="rect">
            <a:avLst/>
          </a:prstGeom>
        </p:spPr>
      </p:pic>
      <p:sp>
        <p:nvSpPr>
          <p:cNvPr id="6" name="Text 1"/>
          <p:cNvSpPr/>
          <p:nvPr/>
        </p:nvSpPr>
        <p:spPr>
          <a:xfrm>
            <a:off x="833199" y="1907024"/>
            <a:ext cx="7477601" cy="1666399"/>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Introduction to Spam Email Detection</a:t>
            </a:r>
            <a:endParaRPr lang="en-US" sz="5249" dirty="0"/>
          </a:p>
        </p:txBody>
      </p:sp>
      <p:sp>
        <p:nvSpPr>
          <p:cNvPr id="7" name="Text 2"/>
          <p:cNvSpPr/>
          <p:nvPr/>
        </p:nvSpPr>
        <p:spPr>
          <a:xfrm>
            <a:off x="833199" y="3906679"/>
            <a:ext cx="747760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Spam emails are a persistent nuisance, flooding inboxes with unwanted and often malicious content. This presentation will explore how machine learning, specifically the Random Forest Ensemble algorithm, can be leveraged to effectively identify and filter out spam emails, protecting users from the dangers they pose.</a:t>
            </a:r>
            <a:endParaRPr lang="en-US" sz="1750" dirty="0"/>
          </a:p>
        </p:txBody>
      </p:sp>
      <p:sp>
        <p:nvSpPr>
          <p:cNvPr id="9" name="Text 4"/>
          <p:cNvSpPr/>
          <p:nvPr/>
        </p:nvSpPr>
        <p:spPr>
          <a:xfrm>
            <a:off x="942261" y="6054804"/>
            <a:ext cx="137160" cy="146328"/>
          </a:xfrm>
          <a:prstGeom prst="rect">
            <a:avLst/>
          </a:prstGeom>
          <a:noFill/>
          <a:ln/>
        </p:spPr>
        <p:txBody>
          <a:bodyPr wrap="none" rtlCol="0" anchor="t"/>
          <a:lstStyle/>
          <a:p>
            <a:pPr marL="0" indent="0" algn="ctr">
              <a:lnSpc>
                <a:spcPts val="1152"/>
              </a:lnSpc>
              <a:buNone/>
            </a:pPr>
            <a:endParaRPr lang="en-US" sz="1152" dirty="0"/>
          </a:p>
        </p:txBody>
      </p:sp>
      <p:sp>
        <p:nvSpPr>
          <p:cNvPr id="10" name="Text 5"/>
          <p:cNvSpPr/>
          <p:nvPr/>
        </p:nvSpPr>
        <p:spPr>
          <a:xfrm>
            <a:off x="1299686" y="5933599"/>
            <a:ext cx="137112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250394"/>
            <a:ext cx="10223183"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Understanding Email Data Structure</a:t>
            </a:r>
            <a:endParaRPr lang="en-US" sz="4374" dirty="0"/>
          </a:p>
        </p:txBody>
      </p:sp>
      <p:sp>
        <p:nvSpPr>
          <p:cNvPr id="5" name="Shape 2"/>
          <p:cNvSpPr/>
          <p:nvPr/>
        </p:nvSpPr>
        <p:spPr>
          <a:xfrm>
            <a:off x="2037993" y="2389108"/>
            <a:ext cx="5166122" cy="2361605"/>
          </a:xfrm>
          <a:prstGeom prst="roundRect">
            <a:avLst>
              <a:gd name="adj" fmla="val 4234"/>
            </a:avLst>
          </a:prstGeom>
          <a:noFill/>
          <a:ln w="7620">
            <a:solidFill>
              <a:srgbClr val="552C86"/>
            </a:solidFill>
            <a:prstDash val="solid"/>
          </a:ln>
        </p:spPr>
      </p:sp>
      <p:sp>
        <p:nvSpPr>
          <p:cNvPr id="6" name="Text 3"/>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Email Header</a:t>
            </a:r>
            <a:endParaRPr lang="en-US" sz="2187" dirty="0"/>
          </a:p>
        </p:txBody>
      </p:sp>
      <p:sp>
        <p:nvSpPr>
          <p:cNvPr id="7" name="Text 4"/>
          <p:cNvSpPr/>
          <p:nvPr/>
        </p:nvSpPr>
        <p:spPr>
          <a:xfrm>
            <a:off x="2267783" y="3099316"/>
            <a:ext cx="470654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email header contains crucial metadata like the sender, recipient, subject, and timestamp that can be used to identify spam.</a:t>
            </a:r>
            <a:endParaRPr lang="en-US" sz="1750" dirty="0"/>
          </a:p>
        </p:txBody>
      </p:sp>
      <p:sp>
        <p:nvSpPr>
          <p:cNvPr id="8" name="Shape 5"/>
          <p:cNvSpPr/>
          <p:nvPr/>
        </p:nvSpPr>
        <p:spPr>
          <a:xfrm>
            <a:off x="7426285" y="2389108"/>
            <a:ext cx="5166122" cy="2361605"/>
          </a:xfrm>
          <a:prstGeom prst="roundRect">
            <a:avLst>
              <a:gd name="adj" fmla="val 4234"/>
            </a:avLst>
          </a:prstGeom>
          <a:noFill/>
          <a:ln w="7620">
            <a:solidFill>
              <a:srgbClr val="552C86"/>
            </a:solidFill>
            <a:prstDash val="solid"/>
          </a:ln>
        </p:spPr>
      </p:sp>
      <p:sp>
        <p:nvSpPr>
          <p:cNvPr id="9" name="Text 6"/>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Email Body</a:t>
            </a:r>
            <a:endParaRPr lang="en-US" sz="2187" dirty="0"/>
          </a:p>
        </p:txBody>
      </p:sp>
      <p:sp>
        <p:nvSpPr>
          <p:cNvPr id="10" name="Text 7"/>
          <p:cNvSpPr/>
          <p:nvPr/>
        </p:nvSpPr>
        <p:spPr>
          <a:xfrm>
            <a:off x="7656076" y="3099316"/>
            <a:ext cx="470654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email body contains the actual content of the message, including any text, links, and attachments that may indicate a spam campaign.</a:t>
            </a:r>
            <a:endParaRPr lang="en-US" sz="1750" dirty="0"/>
          </a:p>
        </p:txBody>
      </p:sp>
      <p:sp>
        <p:nvSpPr>
          <p:cNvPr id="11" name="Shape 8"/>
          <p:cNvSpPr/>
          <p:nvPr/>
        </p:nvSpPr>
        <p:spPr>
          <a:xfrm>
            <a:off x="2037993" y="4972883"/>
            <a:ext cx="5166122" cy="2006203"/>
          </a:xfrm>
          <a:prstGeom prst="roundRect">
            <a:avLst>
              <a:gd name="adj" fmla="val 4984"/>
            </a:avLst>
          </a:prstGeom>
          <a:noFill/>
          <a:ln w="7620">
            <a:solidFill>
              <a:srgbClr val="552C86"/>
            </a:solidFill>
            <a:prstDash val="solid"/>
          </a:ln>
        </p:spPr>
      </p:sp>
      <p:sp>
        <p:nvSpPr>
          <p:cNvPr id="12" name="Text 9"/>
          <p:cNvSpPr/>
          <p:nvPr/>
        </p:nvSpPr>
        <p:spPr>
          <a:xfrm>
            <a:off x="2267783" y="5202674"/>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Email Attachments</a:t>
            </a:r>
            <a:endParaRPr lang="en-US" sz="2187" dirty="0"/>
          </a:p>
        </p:txBody>
      </p:sp>
      <p:sp>
        <p:nvSpPr>
          <p:cNvPr id="13" name="Text 10"/>
          <p:cNvSpPr/>
          <p:nvPr/>
        </p:nvSpPr>
        <p:spPr>
          <a:xfrm>
            <a:off x="2267783" y="5683091"/>
            <a:ext cx="470654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Suspicious file attachments are a common tactic used by spammers to distribute malware or phishing links.</a:t>
            </a:r>
            <a:endParaRPr lang="en-US" sz="1750" dirty="0"/>
          </a:p>
        </p:txBody>
      </p:sp>
      <p:sp>
        <p:nvSpPr>
          <p:cNvPr id="14" name="Shape 11"/>
          <p:cNvSpPr/>
          <p:nvPr/>
        </p:nvSpPr>
        <p:spPr>
          <a:xfrm>
            <a:off x="7426285" y="4972883"/>
            <a:ext cx="5166122" cy="2006203"/>
          </a:xfrm>
          <a:prstGeom prst="roundRect">
            <a:avLst>
              <a:gd name="adj" fmla="val 4984"/>
            </a:avLst>
          </a:prstGeom>
          <a:noFill/>
          <a:ln w="7620">
            <a:solidFill>
              <a:srgbClr val="552C86"/>
            </a:solidFill>
            <a:prstDash val="solid"/>
          </a:ln>
        </p:spPr>
      </p:sp>
      <p:sp>
        <p:nvSpPr>
          <p:cNvPr id="15" name="Text 12"/>
          <p:cNvSpPr/>
          <p:nvPr/>
        </p:nvSpPr>
        <p:spPr>
          <a:xfrm>
            <a:off x="7656076" y="5202674"/>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Embedded Links</a:t>
            </a:r>
            <a:endParaRPr lang="en-US" sz="2187" dirty="0"/>
          </a:p>
        </p:txBody>
      </p:sp>
      <p:sp>
        <p:nvSpPr>
          <p:cNvPr id="16" name="Text 13"/>
          <p:cNvSpPr/>
          <p:nvPr/>
        </p:nvSpPr>
        <p:spPr>
          <a:xfrm>
            <a:off x="7656076" y="5683091"/>
            <a:ext cx="470654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URLs embedded in the email body, especially shortened or obfuscated links, can be a strong signal of a spam email.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921073"/>
            <a:ext cx="74776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Feature Engineering for Spam Detection</a:t>
            </a:r>
            <a:endParaRPr lang="en-US" sz="4374" dirty="0"/>
          </a:p>
        </p:txBody>
      </p:sp>
      <p:sp>
        <p:nvSpPr>
          <p:cNvPr id="6" name="Text 2"/>
          <p:cNvSpPr/>
          <p:nvPr/>
        </p:nvSpPr>
        <p:spPr>
          <a:xfrm>
            <a:off x="1188601" y="3643074"/>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DCD7E5"/>
                </a:solidFill>
                <a:latin typeface="Heebo" pitchFamily="34" charset="0"/>
                <a:ea typeface="Heebo" pitchFamily="34" charset="-122"/>
                <a:cs typeface="Heebo" pitchFamily="34" charset="-120"/>
              </a:rPr>
              <a:t>Extract </a:t>
            </a:r>
            <a:r>
              <a:rPr lang="en-US" sz="1750" b="1" dirty="0">
                <a:solidFill>
                  <a:srgbClr val="DCD7E5"/>
                </a:solidFill>
                <a:latin typeface="Heebo" pitchFamily="34" charset="0"/>
                <a:ea typeface="Heebo" pitchFamily="34" charset="-122"/>
                <a:cs typeface="Heebo" pitchFamily="34" charset="-120"/>
              </a:rPr>
              <a:t>email header</a:t>
            </a:r>
            <a:r>
              <a:rPr lang="en-US" sz="1750" dirty="0">
                <a:solidFill>
                  <a:srgbClr val="DCD7E5"/>
                </a:solidFill>
                <a:latin typeface="Heebo" pitchFamily="34" charset="0"/>
                <a:ea typeface="Heebo" pitchFamily="34" charset="-122"/>
                <a:cs typeface="Heebo" pitchFamily="34" charset="-120"/>
              </a:rPr>
              <a:t> features like sender, recipient, subject, and timestamp to identify suspicious patterns.</a:t>
            </a:r>
            <a:endParaRPr lang="en-US" sz="1750" dirty="0"/>
          </a:p>
        </p:txBody>
      </p:sp>
      <p:sp>
        <p:nvSpPr>
          <p:cNvPr id="7" name="Text 3"/>
          <p:cNvSpPr/>
          <p:nvPr/>
        </p:nvSpPr>
        <p:spPr>
          <a:xfrm>
            <a:off x="1188601" y="4442698"/>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DCD7E5"/>
                </a:solidFill>
                <a:latin typeface="Heebo" pitchFamily="34" charset="0"/>
                <a:ea typeface="Heebo" pitchFamily="34" charset="-122"/>
                <a:cs typeface="Heebo" pitchFamily="34" charset="-120"/>
              </a:rPr>
              <a:t>Analyze </a:t>
            </a:r>
            <a:r>
              <a:rPr lang="en-US" sz="1750" u="sng" dirty="0">
                <a:solidFill>
                  <a:srgbClr val="DCD7E5"/>
                </a:solidFill>
                <a:latin typeface="Heebo" pitchFamily="34" charset="0"/>
                <a:ea typeface="Heebo" pitchFamily="34" charset="-122"/>
                <a:cs typeface="Heebo" pitchFamily="34" charset="-120"/>
              </a:rPr>
              <a:t>email body</a:t>
            </a:r>
            <a:r>
              <a:rPr lang="en-US" sz="1750" dirty="0">
                <a:solidFill>
                  <a:srgbClr val="DCD7E5"/>
                </a:solidFill>
                <a:latin typeface="Heebo" pitchFamily="34" charset="0"/>
                <a:ea typeface="Heebo" pitchFamily="34" charset="-122"/>
                <a:cs typeface="Heebo" pitchFamily="34" charset="-120"/>
              </a:rPr>
              <a:t> for keywords, links, and attachments that are commonly associated with spam.</a:t>
            </a:r>
            <a:endParaRPr lang="en-US" sz="1750" dirty="0"/>
          </a:p>
        </p:txBody>
      </p:sp>
      <p:sp>
        <p:nvSpPr>
          <p:cNvPr id="8" name="Text 4"/>
          <p:cNvSpPr/>
          <p:nvPr/>
        </p:nvSpPr>
        <p:spPr>
          <a:xfrm>
            <a:off x="1188601" y="5242322"/>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DCD7E5"/>
                </a:solidFill>
                <a:latin typeface="Heebo" pitchFamily="34" charset="0"/>
                <a:ea typeface="Heebo" pitchFamily="34" charset="-122"/>
                <a:cs typeface="Heebo" pitchFamily="34" charset="-120"/>
              </a:rPr>
              <a:t>Engineer </a:t>
            </a:r>
            <a:r>
              <a:rPr lang="en-US" sz="1750" b="1" dirty="0">
                <a:solidFill>
                  <a:srgbClr val="DCD7E5"/>
                </a:solidFill>
                <a:latin typeface="Heebo" pitchFamily="34" charset="0"/>
                <a:ea typeface="Heebo" pitchFamily="34" charset="-122"/>
                <a:cs typeface="Heebo" pitchFamily="34" charset="-120"/>
              </a:rPr>
              <a:t>natural language processing</a:t>
            </a:r>
            <a:r>
              <a:rPr lang="en-US" sz="1750" dirty="0">
                <a:solidFill>
                  <a:srgbClr val="DCD7E5"/>
                </a:solidFill>
                <a:latin typeface="Heebo" pitchFamily="34" charset="0"/>
                <a:ea typeface="Heebo" pitchFamily="34" charset="-122"/>
                <a:cs typeface="Heebo" pitchFamily="34" charset="-120"/>
              </a:rPr>
              <a:t> features like sentiment, sentiment, readability, and topic modelling to differentiate spam from legitimate emails.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925473"/>
            <a:ext cx="8760738"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Ensemble Learning Techniques</a:t>
            </a:r>
            <a:endParaRPr lang="en-US" sz="4374" dirty="0"/>
          </a:p>
        </p:txBody>
      </p:sp>
      <p:sp>
        <p:nvSpPr>
          <p:cNvPr id="5" name="Shape 2"/>
          <p:cNvSpPr/>
          <p:nvPr/>
        </p:nvSpPr>
        <p:spPr>
          <a:xfrm>
            <a:off x="2349103" y="1953101"/>
            <a:ext cx="44410" cy="5351026"/>
          </a:xfrm>
          <a:prstGeom prst="roundRect">
            <a:avLst>
              <a:gd name="adj" fmla="val 225151"/>
            </a:avLst>
          </a:prstGeom>
          <a:solidFill>
            <a:srgbClr val="552C86"/>
          </a:solidFill>
          <a:ln/>
        </p:spPr>
      </p:sp>
      <p:sp>
        <p:nvSpPr>
          <p:cNvPr id="6" name="Shape 3"/>
          <p:cNvSpPr/>
          <p:nvPr/>
        </p:nvSpPr>
        <p:spPr>
          <a:xfrm>
            <a:off x="2621220" y="2354401"/>
            <a:ext cx="777597" cy="44410"/>
          </a:xfrm>
          <a:prstGeom prst="roundRect">
            <a:avLst>
              <a:gd name="adj" fmla="val 225151"/>
            </a:avLst>
          </a:prstGeom>
          <a:solidFill>
            <a:srgbClr val="552C86"/>
          </a:solidFill>
          <a:ln/>
        </p:spPr>
      </p:sp>
      <p:sp>
        <p:nvSpPr>
          <p:cNvPr id="7" name="Shape 4"/>
          <p:cNvSpPr/>
          <p:nvPr/>
        </p:nvSpPr>
        <p:spPr>
          <a:xfrm>
            <a:off x="2121277" y="2126694"/>
            <a:ext cx="499943" cy="499943"/>
          </a:xfrm>
          <a:prstGeom prst="roundRect">
            <a:avLst>
              <a:gd name="adj" fmla="val 20000"/>
            </a:avLst>
          </a:prstGeom>
          <a:noFill/>
          <a:ln w="7620">
            <a:solidFill>
              <a:srgbClr val="552C86"/>
            </a:solidFill>
            <a:prstDash val="solid"/>
          </a:ln>
        </p:spPr>
      </p:sp>
      <p:sp>
        <p:nvSpPr>
          <p:cNvPr id="8" name="Text 5"/>
          <p:cNvSpPr/>
          <p:nvPr/>
        </p:nvSpPr>
        <p:spPr>
          <a:xfrm>
            <a:off x="2311063" y="2168366"/>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9" name="Text 6"/>
          <p:cNvSpPr/>
          <p:nvPr/>
        </p:nvSpPr>
        <p:spPr>
          <a:xfrm>
            <a:off x="3593306" y="2175272"/>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Bagging</a:t>
            </a:r>
            <a:endParaRPr lang="en-US" sz="2187" dirty="0"/>
          </a:p>
        </p:txBody>
      </p:sp>
      <p:sp>
        <p:nvSpPr>
          <p:cNvPr id="10" name="Text 7"/>
          <p:cNvSpPr/>
          <p:nvPr/>
        </p:nvSpPr>
        <p:spPr>
          <a:xfrm>
            <a:off x="3593306" y="2655689"/>
            <a:ext cx="8999101" cy="710803"/>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Bagging, or Bootstrap Aggregating, combines multiple models trained on random samples of the data to improve stability and accuracy.</a:t>
            </a:r>
            <a:endParaRPr lang="en-US" sz="1750" dirty="0"/>
          </a:p>
        </p:txBody>
      </p:sp>
      <p:sp>
        <p:nvSpPr>
          <p:cNvPr id="11" name="Shape 8"/>
          <p:cNvSpPr/>
          <p:nvPr/>
        </p:nvSpPr>
        <p:spPr>
          <a:xfrm>
            <a:off x="2621220" y="4212134"/>
            <a:ext cx="777597" cy="44410"/>
          </a:xfrm>
          <a:prstGeom prst="roundRect">
            <a:avLst>
              <a:gd name="adj" fmla="val 225151"/>
            </a:avLst>
          </a:prstGeom>
          <a:solidFill>
            <a:srgbClr val="552C86"/>
          </a:solidFill>
          <a:ln/>
        </p:spPr>
      </p:sp>
      <p:sp>
        <p:nvSpPr>
          <p:cNvPr id="12" name="Shape 9"/>
          <p:cNvSpPr/>
          <p:nvPr/>
        </p:nvSpPr>
        <p:spPr>
          <a:xfrm>
            <a:off x="2121277" y="3984427"/>
            <a:ext cx="499943" cy="499943"/>
          </a:xfrm>
          <a:prstGeom prst="roundRect">
            <a:avLst>
              <a:gd name="adj" fmla="val 20000"/>
            </a:avLst>
          </a:prstGeom>
          <a:noFill/>
          <a:ln w="7620">
            <a:solidFill>
              <a:srgbClr val="552C86"/>
            </a:solidFill>
            <a:prstDash val="solid"/>
          </a:ln>
        </p:spPr>
      </p:sp>
      <p:sp>
        <p:nvSpPr>
          <p:cNvPr id="13" name="Text 10"/>
          <p:cNvSpPr/>
          <p:nvPr/>
        </p:nvSpPr>
        <p:spPr>
          <a:xfrm>
            <a:off x="2276535" y="4026098"/>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4" name="Text 11"/>
          <p:cNvSpPr/>
          <p:nvPr/>
        </p:nvSpPr>
        <p:spPr>
          <a:xfrm>
            <a:off x="3593306" y="4033004"/>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Boosting</a:t>
            </a:r>
            <a:endParaRPr lang="en-US" sz="2187" dirty="0"/>
          </a:p>
        </p:txBody>
      </p:sp>
      <p:sp>
        <p:nvSpPr>
          <p:cNvPr id="15" name="Text 12"/>
          <p:cNvSpPr/>
          <p:nvPr/>
        </p:nvSpPr>
        <p:spPr>
          <a:xfrm>
            <a:off x="3593306" y="4513421"/>
            <a:ext cx="8999101" cy="710803"/>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Boosting sequentially trains weak learners, focusing on examples that were misclassified by previous models, to create a strong, accurate classifier.</a:t>
            </a:r>
            <a:endParaRPr lang="en-US" sz="1750" dirty="0"/>
          </a:p>
        </p:txBody>
      </p:sp>
      <p:sp>
        <p:nvSpPr>
          <p:cNvPr id="16" name="Shape 13"/>
          <p:cNvSpPr/>
          <p:nvPr/>
        </p:nvSpPr>
        <p:spPr>
          <a:xfrm>
            <a:off x="2621220" y="6069866"/>
            <a:ext cx="777597" cy="44410"/>
          </a:xfrm>
          <a:prstGeom prst="roundRect">
            <a:avLst>
              <a:gd name="adj" fmla="val 225151"/>
            </a:avLst>
          </a:prstGeom>
          <a:solidFill>
            <a:srgbClr val="552C86"/>
          </a:solidFill>
          <a:ln/>
        </p:spPr>
      </p:sp>
      <p:sp>
        <p:nvSpPr>
          <p:cNvPr id="17" name="Shape 14"/>
          <p:cNvSpPr/>
          <p:nvPr/>
        </p:nvSpPr>
        <p:spPr>
          <a:xfrm>
            <a:off x="2121277" y="5842159"/>
            <a:ext cx="499943" cy="499943"/>
          </a:xfrm>
          <a:prstGeom prst="roundRect">
            <a:avLst>
              <a:gd name="adj" fmla="val 20000"/>
            </a:avLst>
          </a:prstGeom>
          <a:noFill/>
          <a:ln w="7620">
            <a:solidFill>
              <a:srgbClr val="552C86"/>
            </a:solidFill>
            <a:prstDash val="solid"/>
          </a:ln>
        </p:spPr>
      </p:sp>
      <p:sp>
        <p:nvSpPr>
          <p:cNvPr id="18" name="Text 15"/>
          <p:cNvSpPr/>
          <p:nvPr/>
        </p:nvSpPr>
        <p:spPr>
          <a:xfrm>
            <a:off x="2277249" y="5883831"/>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9" name="Text 16"/>
          <p:cNvSpPr/>
          <p:nvPr/>
        </p:nvSpPr>
        <p:spPr>
          <a:xfrm>
            <a:off x="3593306" y="5890736"/>
            <a:ext cx="2777490"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Random Forest</a:t>
            </a:r>
            <a:endParaRPr lang="en-US" sz="2187" dirty="0"/>
          </a:p>
        </p:txBody>
      </p:sp>
      <p:sp>
        <p:nvSpPr>
          <p:cNvPr id="20" name="Text 17"/>
          <p:cNvSpPr/>
          <p:nvPr/>
        </p:nvSpPr>
        <p:spPr>
          <a:xfrm>
            <a:off x="3593306" y="6371153"/>
            <a:ext cx="8999101" cy="710803"/>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Random Forest is an ensemble of decision trees, each trained on a random subset of features, which votes on the final prediction.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632579"/>
            <a:ext cx="5554980" cy="694373"/>
          </a:xfrm>
          <a:prstGeom prst="rect">
            <a:avLst/>
          </a:prstGeom>
          <a:noFill/>
          <a:ln/>
        </p:spPr>
        <p:txBody>
          <a:bodyPr wrap="none" rtlCol="0" anchor="t"/>
          <a:lstStyle/>
          <a:p>
            <a:pPr marL="0" indent="0">
              <a:lnSpc>
                <a:spcPts val="5468"/>
              </a:lnSpc>
              <a:buNone/>
            </a:pPr>
            <a:endParaRPr lang="en-US" sz="4374" dirty="0"/>
          </a:p>
        </p:txBody>
      </p:sp>
      <p:pic>
        <p:nvPicPr>
          <p:cNvPr id="5" name="Image 1" descr="preencoded.png"/>
          <p:cNvPicPr>
            <a:picLocks noChangeAspect="1"/>
          </p:cNvPicPr>
          <p:nvPr/>
        </p:nvPicPr>
        <p:blipFill>
          <a:blip r:embed="rId4"/>
          <a:stretch>
            <a:fillRect/>
          </a:stretch>
        </p:blipFill>
        <p:spPr>
          <a:xfrm>
            <a:off x="2037993" y="1660208"/>
            <a:ext cx="10554414" cy="59368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409825"/>
            <a:ext cx="6908483"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Random Forest Classifier</a:t>
            </a:r>
            <a:endParaRPr lang="en-US" sz="4374" dirty="0"/>
          </a:p>
        </p:txBody>
      </p:sp>
      <p:sp>
        <p:nvSpPr>
          <p:cNvPr id="5" name="Text 2"/>
          <p:cNvSpPr/>
          <p:nvPr/>
        </p:nvSpPr>
        <p:spPr>
          <a:xfrm>
            <a:off x="2037993" y="3437453"/>
            <a:ext cx="10554414"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Random Forest is an ensemble learning method that combines multiple decision trees to improve predictive accuracy and reduce overfitting. It generates a "forest" of decision trees, each trained on a random subset of the data and features.</a:t>
            </a:r>
            <a:endParaRPr lang="en-US" sz="1750" dirty="0"/>
          </a:p>
        </p:txBody>
      </p:sp>
      <p:sp>
        <p:nvSpPr>
          <p:cNvPr id="6" name="Text 3"/>
          <p:cNvSpPr/>
          <p:nvPr/>
        </p:nvSpPr>
        <p:spPr>
          <a:xfrm>
            <a:off x="2037993" y="4753570"/>
            <a:ext cx="10554414"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final prediction is made by aggregating the outputs of the individual trees, either through majority voting (classification) or averaging (regression). This approach adds robustness and reduces the variance of the model.</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645676"/>
            <a:ext cx="5554980" cy="694373"/>
          </a:xfrm>
          <a:prstGeom prst="rect">
            <a:avLst/>
          </a:prstGeom>
          <a:noFill/>
          <a:ln/>
        </p:spPr>
        <p:txBody>
          <a:bodyPr wrap="none" rtlCol="0" anchor="t"/>
          <a:lstStyle/>
          <a:p>
            <a:pPr marL="0" indent="0">
              <a:lnSpc>
                <a:spcPts val="5468"/>
              </a:lnSpc>
              <a:buNone/>
            </a:pPr>
            <a:endParaRPr lang="en-US" sz="4374" dirty="0"/>
          </a:p>
        </p:txBody>
      </p:sp>
      <p:pic>
        <p:nvPicPr>
          <p:cNvPr id="5" name="Image 1" descr="preencoded.png"/>
          <p:cNvPicPr>
            <a:picLocks noChangeAspect="1"/>
          </p:cNvPicPr>
          <p:nvPr/>
        </p:nvPicPr>
        <p:blipFill>
          <a:blip r:embed="rId4"/>
          <a:stretch>
            <a:fillRect/>
          </a:stretch>
        </p:blipFill>
        <p:spPr>
          <a:xfrm>
            <a:off x="929640" y="645676"/>
            <a:ext cx="12771119" cy="71496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847963"/>
            <a:ext cx="8456414"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Model Training and Evaluation</a:t>
            </a:r>
            <a:endParaRPr lang="en-US" sz="4374" dirty="0"/>
          </a:p>
        </p:txBody>
      </p:sp>
      <p:sp>
        <p:nvSpPr>
          <p:cNvPr id="5" name="Text 2"/>
          <p:cNvSpPr/>
          <p:nvPr/>
        </p:nvSpPr>
        <p:spPr>
          <a:xfrm>
            <a:off x="2037993" y="2075498"/>
            <a:ext cx="500622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After feature engineering, we can train a Random Forest classifier on the preprocessed email data. This ensemble method combines multiple decision trees to make robust predictions on spam versus ham emails.</a:t>
            </a:r>
            <a:endParaRPr lang="en-US" sz="1750" dirty="0"/>
          </a:p>
        </p:txBody>
      </p:sp>
      <p:sp>
        <p:nvSpPr>
          <p:cNvPr id="6" name="Text 3"/>
          <p:cNvSpPr/>
          <p:nvPr/>
        </p:nvSpPr>
        <p:spPr>
          <a:xfrm>
            <a:off x="2037993" y="4052411"/>
            <a:ext cx="500622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model is evaluated using metrics like accuracy, precision, recall, and F1-score to assess its performance on a held-out test set. This helps us understand the model's ability to correctly identify spam emails.</a:t>
            </a:r>
            <a:endParaRPr lang="en-US" sz="1750" dirty="0"/>
          </a:p>
        </p:txBody>
      </p:sp>
      <p:pic>
        <p:nvPicPr>
          <p:cNvPr id="7" name="Image 1" descr="preencoded.png"/>
          <p:cNvPicPr>
            <a:picLocks noChangeAspect="1"/>
          </p:cNvPicPr>
          <p:nvPr/>
        </p:nvPicPr>
        <p:blipFill>
          <a:blip r:embed="rId4"/>
          <a:stretch>
            <a:fillRect/>
          </a:stretch>
        </p:blipFill>
        <p:spPr>
          <a:xfrm>
            <a:off x="7593806" y="2125504"/>
            <a:ext cx="5006221" cy="50062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958</Words>
  <Application>Microsoft Office PowerPoint</Application>
  <PresentationFormat>Custom</PresentationFormat>
  <Paragraphs>90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4</cp:revision>
  <dcterms:created xsi:type="dcterms:W3CDTF">2024-03-30T11:29:57Z</dcterms:created>
  <dcterms:modified xsi:type="dcterms:W3CDTF">2024-03-31T16:20:49Z</dcterms:modified>
</cp:coreProperties>
</file>