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embeddedFontLst>
    <p:embeddedFont>
      <p:font typeface="Poppins Light"/>
      <p:regular r:id="rId16"/>
    </p:embeddedFont>
    <p:embeddedFont>
      <p:font typeface="Poppins Light"/>
      <p:regular r:id="rId17"/>
    </p:embeddedFont>
    <p:embeddedFont>
      <p:font typeface="Poppins Light"/>
      <p:regular r:id="rId18"/>
    </p:embeddedFont>
    <p:embeddedFont>
      <p:font typeface="Poppins Light"/>
      <p:regular r:id="rId19"/>
    </p:embeddedFont>
    <p:embeddedFont>
      <p:font typeface="Roboto Light"/>
      <p:regular r:id="rId20"/>
    </p:embeddedFont>
    <p:embeddedFont>
      <p:font typeface="Roboto Light"/>
      <p:regular r:id="rId21"/>
    </p:embeddedFont>
    <p:embeddedFont>
      <p:font typeface="Roboto Light"/>
      <p:regular r:id="rId22"/>
    </p:embeddedFont>
    <p:embeddedFont>
      <p:font typeface="Roboto Light"/>
      <p:regular r:id="rId2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font" Target="fonts/font1.fntdata"/><Relationship Id="rId17" Type="http://schemas.openxmlformats.org/officeDocument/2006/relationships/font" Target="fonts/font2.fntdata"/><Relationship Id="rId18" Type="http://schemas.openxmlformats.org/officeDocument/2006/relationships/font" Target="fonts/font3.fntdata"/><Relationship Id="rId19" Type="http://schemas.openxmlformats.org/officeDocument/2006/relationships/font" Target="fonts/font4.fntdata"/><Relationship Id="rId20" Type="http://schemas.openxmlformats.org/officeDocument/2006/relationships/font" Target="fonts/font5.fntdata"/><Relationship Id="rId21" Type="http://schemas.openxmlformats.org/officeDocument/2006/relationships/font" Target="fonts/font6.fntdata"/><Relationship Id="rId22" Type="http://schemas.openxmlformats.org/officeDocument/2006/relationships/font" Target="fonts/font7.fntdata"/><Relationship Id="rId23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87297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Evaluation &amp; Wrap-Up for RAG Systems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63069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Understanding how to properly evaluate and optimize Retrieval-Augmented Generation systems for maximum performance and reliability.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91157"/>
            <a:ext cx="453651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Key Goals</a:t>
            </a:r>
            <a:endParaRPr lang="en-US" sz="3550" dirty="0"/>
          </a:p>
        </p:txBody>
      </p:sp>
      <p:sp>
        <p:nvSpPr>
          <p:cNvPr id="3" name="Shape 1"/>
          <p:cNvSpPr/>
          <p:nvPr/>
        </p:nvSpPr>
        <p:spPr>
          <a:xfrm>
            <a:off x="793790" y="361176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530906" y="3689628"/>
            <a:ext cx="5642491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Understand how to measure both correctness and faithfulness of answers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7456884" y="361176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8194000" y="3689628"/>
            <a:ext cx="56426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Learn common evaluation metrics used in RAG &amp; related tasks</a:t>
            </a:r>
            <a:endParaRPr lang="en-US" sz="2200" dirty="0"/>
          </a:p>
        </p:txBody>
      </p:sp>
      <p:sp>
        <p:nvSpPr>
          <p:cNvPr id="7" name="Shape 5"/>
          <p:cNvSpPr/>
          <p:nvPr/>
        </p:nvSpPr>
        <p:spPr>
          <a:xfrm>
            <a:off x="793790" y="485191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1530906" y="4929783"/>
            <a:ext cx="5642491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See how tuning (chunk size, top-k, overlap) affects performance</a:t>
            </a:r>
            <a:endParaRPr lang="en-US" sz="2200" dirty="0"/>
          </a:p>
        </p:txBody>
      </p:sp>
      <p:sp>
        <p:nvSpPr>
          <p:cNvPr id="9" name="Shape 7"/>
          <p:cNvSpPr/>
          <p:nvPr/>
        </p:nvSpPr>
        <p:spPr>
          <a:xfrm>
            <a:off x="7456884" y="485191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8194000" y="4929783"/>
            <a:ext cx="56426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Know how to detect and limit hallucinations</a:t>
            </a: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2114" y="567809"/>
            <a:ext cx="4126349" cy="515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050"/>
              </a:lnSpc>
              <a:buNone/>
            </a:pPr>
            <a:r>
              <a:rPr lang="en-US" sz="3200" dirty="0">
                <a:solidFill>
                  <a:srgbClr val="000000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🧠</a:t>
            </a:r>
            <a:pPr algn="l" indent="0" marL="0">
              <a:lnSpc>
                <a:spcPts val="4050"/>
              </a:lnSpc>
              <a:buNone/>
            </a:pPr>
            <a:r>
              <a:rPr lang="en-US" sz="3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 Retrieval Metrics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722114" y="1289804"/>
            <a:ext cx="13186172" cy="7734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4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These measure how well the retrieval component (before generation) is doing: whether it brings in relevant documents/chunks.</a:t>
            </a:r>
            <a:endParaRPr lang="en-US" sz="2400" dirty="0"/>
          </a:p>
        </p:txBody>
      </p:sp>
      <p:sp>
        <p:nvSpPr>
          <p:cNvPr id="4" name="Shape 2"/>
          <p:cNvSpPr/>
          <p:nvPr/>
        </p:nvSpPr>
        <p:spPr>
          <a:xfrm>
            <a:off x="722114" y="2372678"/>
            <a:ext cx="13186172" cy="5288994"/>
          </a:xfrm>
          <a:prstGeom prst="roundRect">
            <a:avLst>
              <a:gd name="adj" fmla="val 1638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29734" y="2380297"/>
            <a:ext cx="13170932" cy="59269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4"/>
          <p:cNvSpPr/>
          <p:nvPr/>
        </p:nvSpPr>
        <p:spPr>
          <a:xfrm>
            <a:off x="936188" y="2511623"/>
            <a:ext cx="2217896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Metric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3574137" y="2511623"/>
            <a:ext cx="4848225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What it measures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8842415" y="2511623"/>
            <a:ext cx="4852035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Example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729734" y="2972991"/>
            <a:ext cx="13170932" cy="92273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936188" y="3104317"/>
            <a:ext cx="2217896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Precision@k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3574137" y="3104317"/>
            <a:ext cx="4848225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Fraction of retrieved top-k items that are relevant.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8842415" y="3104317"/>
            <a:ext cx="4852035" cy="660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If you retrieve 5 documents for a query, and 3 of them are relevant, Precision@5 = 3/5 = 0.6.</a:t>
            </a:r>
            <a:endParaRPr lang="en-US" sz="1600" dirty="0"/>
          </a:p>
        </p:txBody>
      </p:sp>
      <p:sp>
        <p:nvSpPr>
          <p:cNvPr id="13" name="Shape 11"/>
          <p:cNvSpPr/>
          <p:nvPr/>
        </p:nvSpPr>
        <p:spPr>
          <a:xfrm>
            <a:off x="729734" y="3895725"/>
            <a:ext cx="13170932" cy="92273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2"/>
          <p:cNvSpPr/>
          <p:nvPr/>
        </p:nvSpPr>
        <p:spPr>
          <a:xfrm>
            <a:off x="936188" y="4027051"/>
            <a:ext cx="2217896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Recall@k</a:t>
            </a:r>
            <a:endParaRPr lang="en-US" sz="1600" dirty="0"/>
          </a:p>
        </p:txBody>
      </p:sp>
      <p:sp>
        <p:nvSpPr>
          <p:cNvPr id="15" name="Text 13"/>
          <p:cNvSpPr/>
          <p:nvPr/>
        </p:nvSpPr>
        <p:spPr>
          <a:xfrm>
            <a:off x="3574137" y="4027051"/>
            <a:ext cx="4848225" cy="660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Fraction of all relevant items that appear in top-k retrieved ones.</a:t>
            </a:r>
            <a:endParaRPr lang="en-US" sz="1600" dirty="0"/>
          </a:p>
        </p:txBody>
      </p:sp>
      <p:sp>
        <p:nvSpPr>
          <p:cNvPr id="16" name="Text 14"/>
          <p:cNvSpPr/>
          <p:nvPr/>
        </p:nvSpPr>
        <p:spPr>
          <a:xfrm>
            <a:off x="8842415" y="4027051"/>
            <a:ext cx="4852035" cy="660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If there are 10 relevant docs overall, and your top-5 retrieval contains 4 of them, Recall@5 = 4/10 = 0.4.</a:t>
            </a:r>
            <a:endParaRPr lang="en-US" sz="1600" dirty="0"/>
          </a:p>
        </p:txBody>
      </p:sp>
      <p:sp>
        <p:nvSpPr>
          <p:cNvPr id="17" name="Shape 15"/>
          <p:cNvSpPr/>
          <p:nvPr/>
        </p:nvSpPr>
        <p:spPr>
          <a:xfrm>
            <a:off x="729734" y="4818459"/>
            <a:ext cx="13170932" cy="15828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6"/>
          <p:cNvSpPr/>
          <p:nvPr/>
        </p:nvSpPr>
        <p:spPr>
          <a:xfrm>
            <a:off x="936188" y="4949785"/>
            <a:ext cx="2217896" cy="660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Mean Reciprocal Rank (MRR)</a:t>
            </a:r>
            <a:endParaRPr lang="en-US" sz="1600" dirty="0"/>
          </a:p>
        </p:txBody>
      </p:sp>
      <p:sp>
        <p:nvSpPr>
          <p:cNvPr id="19" name="Text 17"/>
          <p:cNvSpPr/>
          <p:nvPr/>
        </p:nvSpPr>
        <p:spPr>
          <a:xfrm>
            <a:off x="3574137" y="4949785"/>
            <a:ext cx="4848225" cy="660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How early (on average) the first relevant document appears in the ranking.</a:t>
            </a:r>
            <a:endParaRPr lang="en-US" sz="1600" dirty="0"/>
          </a:p>
        </p:txBody>
      </p:sp>
      <p:sp>
        <p:nvSpPr>
          <p:cNvPr id="20" name="Text 18"/>
          <p:cNvSpPr/>
          <p:nvPr/>
        </p:nvSpPr>
        <p:spPr>
          <a:xfrm>
            <a:off x="8842415" y="4949785"/>
            <a:ext cx="4852035" cy="13201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If for Query1 the first relevant doc appears at rank 2 (so reciprocal rank is 1/2 = 0.5), for Query2 at rank 4 (1/4 = 0.25), then MRR for those two = (0.5 + 0.25)/2 = 0.375.</a:t>
            </a:r>
            <a:endParaRPr lang="en-US" sz="1600" dirty="0"/>
          </a:p>
        </p:txBody>
      </p:sp>
      <p:sp>
        <p:nvSpPr>
          <p:cNvPr id="21" name="Shape 19"/>
          <p:cNvSpPr/>
          <p:nvPr/>
        </p:nvSpPr>
        <p:spPr>
          <a:xfrm>
            <a:off x="729734" y="6401276"/>
            <a:ext cx="13170932" cy="125277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2" name="Text 20"/>
          <p:cNvSpPr/>
          <p:nvPr/>
        </p:nvSpPr>
        <p:spPr>
          <a:xfrm>
            <a:off x="936188" y="6532602"/>
            <a:ext cx="2217896" cy="660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Mean Average Precision (MAP@k)</a:t>
            </a:r>
            <a:endParaRPr lang="en-US" sz="1600" dirty="0"/>
          </a:p>
        </p:txBody>
      </p:sp>
      <p:sp>
        <p:nvSpPr>
          <p:cNvPr id="23" name="Text 21"/>
          <p:cNvSpPr/>
          <p:nvPr/>
        </p:nvSpPr>
        <p:spPr>
          <a:xfrm>
            <a:off x="3574137" y="6532602"/>
            <a:ext cx="4848225" cy="9901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Takes into account both relevance and position; average of precision at all relevant-item ranks, averaged across queries.</a:t>
            </a:r>
            <a:endParaRPr lang="en-US" sz="1600" dirty="0"/>
          </a:p>
        </p:txBody>
      </p:sp>
      <p:sp>
        <p:nvSpPr>
          <p:cNvPr id="24" name="Text 22"/>
          <p:cNvSpPr/>
          <p:nvPr/>
        </p:nvSpPr>
        <p:spPr>
          <a:xfrm>
            <a:off x="8842415" y="6532602"/>
            <a:ext cx="4852035" cy="9901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If a query has relevant docs at positions 1, 3, 7 out of retrieved 10, compute precision at each of those cutoff points and average.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9369" y="566261"/>
            <a:ext cx="6945868" cy="6053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700"/>
              </a:lnSpc>
              <a:buNone/>
            </a:pPr>
            <a:r>
              <a:rPr lang="en-US" sz="3750" dirty="0">
                <a:solidFill>
                  <a:srgbClr val="000000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📊</a:t>
            </a:r>
            <a:pPr algn="l" indent="0" marL="0">
              <a:lnSpc>
                <a:spcPts val="4700"/>
              </a:lnSpc>
              <a:buNone/>
            </a:pPr>
            <a:r>
              <a:rPr lang="en-US" sz="37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 Retrieval Metrics Examples</a:t>
            </a:r>
            <a:endParaRPr lang="en-US" sz="3750" dirty="0"/>
          </a:p>
        </p:txBody>
      </p:sp>
      <p:sp>
        <p:nvSpPr>
          <p:cNvPr id="3" name="Shape 1"/>
          <p:cNvSpPr/>
          <p:nvPr/>
        </p:nvSpPr>
        <p:spPr>
          <a:xfrm>
            <a:off x="669369" y="1673543"/>
            <a:ext cx="6412587" cy="2963704"/>
          </a:xfrm>
          <a:prstGeom prst="roundRect">
            <a:avLst>
              <a:gd name="adj" fmla="val 2711"/>
            </a:avLst>
          </a:prstGeom>
          <a:solidFill>
            <a:srgbClr val="050505"/>
          </a:solidFill>
          <a:ln w="22860">
            <a:solidFill>
              <a:srgbClr val="56565B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83444" y="1887617"/>
            <a:ext cx="2516505" cy="2988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Precision@k Example: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83444" y="2377678"/>
            <a:ext cx="5984438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Query: "What is machine learning?"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883444" y="2855595"/>
            <a:ext cx="5984438" cy="6117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Retrieved 5 documents: [ML textbook chapter, AI history, cooking recipe, ML tutorial, sports article]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883444" y="3639383"/>
            <a:ext cx="5984438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Relevant documents: 3 out of 5 (ML textbook, ML tutorial, AI history)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883444" y="4117300"/>
            <a:ext cx="5984438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Precision@5 = 3/5 = 0.6 (60% of retrieved docs are relevant)</a:t>
            </a:r>
            <a:endParaRPr lang="en-US" sz="1500" dirty="0"/>
          </a:p>
        </p:txBody>
      </p:sp>
      <p:sp>
        <p:nvSpPr>
          <p:cNvPr id="9" name="Shape 7"/>
          <p:cNvSpPr/>
          <p:nvPr/>
        </p:nvSpPr>
        <p:spPr>
          <a:xfrm>
            <a:off x="669369" y="4828461"/>
            <a:ext cx="6412587" cy="2179915"/>
          </a:xfrm>
          <a:prstGeom prst="roundRect">
            <a:avLst>
              <a:gd name="adj" fmla="val 3685"/>
            </a:avLst>
          </a:prstGeom>
          <a:solidFill>
            <a:srgbClr val="050505"/>
          </a:solidFill>
          <a:ln w="22860">
            <a:solidFill>
              <a:srgbClr val="56565B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883444" y="5042535"/>
            <a:ext cx="2390894" cy="2988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Recall@k Example:</a:t>
            </a:r>
            <a:endParaRPr lang="en-US" sz="1850" dirty="0"/>
          </a:p>
        </p:txBody>
      </p:sp>
      <p:sp>
        <p:nvSpPr>
          <p:cNvPr id="11" name="Text 9"/>
          <p:cNvSpPr/>
          <p:nvPr/>
        </p:nvSpPr>
        <p:spPr>
          <a:xfrm>
            <a:off x="883444" y="5532596"/>
            <a:ext cx="5984438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Total relevant documents in database: 10</a:t>
            </a: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883444" y="6010513"/>
            <a:ext cx="5984438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Retrieved in top-5: 3 relevant documents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883444" y="6488430"/>
            <a:ext cx="5984438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Recall@5 = 3/10 = 0.3 (30% of all relevant docs were retrieved)</a:t>
            </a:r>
            <a:endParaRPr lang="en-US" sz="1500" dirty="0"/>
          </a:p>
        </p:txBody>
      </p:sp>
      <p:sp>
        <p:nvSpPr>
          <p:cNvPr id="14" name="Shape 12"/>
          <p:cNvSpPr/>
          <p:nvPr/>
        </p:nvSpPr>
        <p:spPr>
          <a:xfrm>
            <a:off x="7556063" y="1673543"/>
            <a:ext cx="6412587" cy="2657832"/>
          </a:xfrm>
          <a:prstGeom prst="roundRect">
            <a:avLst>
              <a:gd name="adj" fmla="val 3023"/>
            </a:avLst>
          </a:prstGeom>
          <a:solidFill>
            <a:srgbClr val="050505"/>
          </a:solidFill>
          <a:ln w="22860">
            <a:solidFill>
              <a:srgbClr val="56565B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770138" y="1887617"/>
            <a:ext cx="2390894" cy="2988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MRR Example:</a:t>
            </a:r>
            <a:endParaRPr lang="en-US" sz="1850" dirty="0"/>
          </a:p>
        </p:txBody>
      </p:sp>
      <p:sp>
        <p:nvSpPr>
          <p:cNvPr id="16" name="Text 14"/>
          <p:cNvSpPr/>
          <p:nvPr/>
        </p:nvSpPr>
        <p:spPr>
          <a:xfrm>
            <a:off x="7770138" y="2377678"/>
            <a:ext cx="5984438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Query 1: First relevant doc at rank 2 → reciprocal rank = 1/2 = 0.5</a:t>
            </a:r>
            <a:endParaRPr lang="en-US" sz="1500" dirty="0"/>
          </a:p>
        </p:txBody>
      </p:sp>
      <p:sp>
        <p:nvSpPr>
          <p:cNvPr id="17" name="Text 15"/>
          <p:cNvSpPr/>
          <p:nvPr/>
        </p:nvSpPr>
        <p:spPr>
          <a:xfrm>
            <a:off x="7770138" y="2855595"/>
            <a:ext cx="5984438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Query 2: First relevant doc at rank 4 → reciprocal rank = 1/4 = 0.25</a:t>
            </a:r>
            <a:endParaRPr lang="en-US" sz="1500" dirty="0"/>
          </a:p>
        </p:txBody>
      </p:sp>
      <p:sp>
        <p:nvSpPr>
          <p:cNvPr id="18" name="Text 16"/>
          <p:cNvSpPr/>
          <p:nvPr/>
        </p:nvSpPr>
        <p:spPr>
          <a:xfrm>
            <a:off x="7770138" y="3333512"/>
            <a:ext cx="5984438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Query 3: First relevant doc at rank 1 → reciprocal rank = 1/1 = 1.0</a:t>
            </a:r>
            <a:endParaRPr lang="en-US" sz="1500" dirty="0"/>
          </a:p>
        </p:txBody>
      </p:sp>
      <p:sp>
        <p:nvSpPr>
          <p:cNvPr id="19" name="Text 17"/>
          <p:cNvSpPr/>
          <p:nvPr/>
        </p:nvSpPr>
        <p:spPr>
          <a:xfrm>
            <a:off x="7770138" y="3811429"/>
            <a:ext cx="5984438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MRR = (0.5 + 0.25 + 1.0) / 3 = 0.583</a:t>
            </a:r>
            <a:endParaRPr lang="en-US" sz="1500" dirty="0"/>
          </a:p>
        </p:txBody>
      </p:sp>
      <p:sp>
        <p:nvSpPr>
          <p:cNvPr id="20" name="Shape 18"/>
          <p:cNvSpPr/>
          <p:nvPr/>
        </p:nvSpPr>
        <p:spPr>
          <a:xfrm>
            <a:off x="7556063" y="4522589"/>
            <a:ext cx="6412587" cy="2925485"/>
          </a:xfrm>
          <a:prstGeom prst="roundRect">
            <a:avLst>
              <a:gd name="adj" fmla="val 2746"/>
            </a:avLst>
          </a:prstGeom>
          <a:solidFill>
            <a:srgbClr val="050505"/>
          </a:solidFill>
          <a:ln w="22860">
            <a:solidFill>
              <a:srgbClr val="56565B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7770138" y="4736663"/>
            <a:ext cx="2390894" cy="2988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MAP@k Example:</a:t>
            </a:r>
            <a:endParaRPr lang="en-US" sz="1850" dirty="0"/>
          </a:p>
        </p:txBody>
      </p:sp>
      <p:sp>
        <p:nvSpPr>
          <p:cNvPr id="22" name="Text 20"/>
          <p:cNvSpPr/>
          <p:nvPr/>
        </p:nvSpPr>
        <p:spPr>
          <a:xfrm>
            <a:off x="7770138" y="5226725"/>
            <a:ext cx="5984438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Query with relevant docs at positions 1, 3, 5 out of top-10:</a:t>
            </a:r>
            <a:endParaRPr lang="en-US" sz="1500" dirty="0"/>
          </a:p>
        </p:txBody>
      </p:sp>
      <p:sp>
        <p:nvSpPr>
          <p:cNvPr id="23" name="Text 21"/>
          <p:cNvSpPr/>
          <p:nvPr/>
        </p:nvSpPr>
        <p:spPr>
          <a:xfrm>
            <a:off x="7770138" y="5704642"/>
            <a:ext cx="5984438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Precision@1 = 1/1 = 1.0</a:t>
            </a:r>
            <a:endParaRPr lang="en-US" sz="1500" dirty="0"/>
          </a:p>
        </p:txBody>
      </p:sp>
      <p:sp>
        <p:nvSpPr>
          <p:cNvPr id="24" name="Text 22"/>
          <p:cNvSpPr/>
          <p:nvPr/>
        </p:nvSpPr>
        <p:spPr>
          <a:xfrm>
            <a:off x="7770138" y="6077426"/>
            <a:ext cx="5984438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Precision@3 = 2/3 = 0.67</a:t>
            </a:r>
            <a:endParaRPr lang="en-US" sz="1500" dirty="0"/>
          </a:p>
        </p:txBody>
      </p:sp>
      <p:sp>
        <p:nvSpPr>
          <p:cNvPr id="25" name="Text 23"/>
          <p:cNvSpPr/>
          <p:nvPr/>
        </p:nvSpPr>
        <p:spPr>
          <a:xfrm>
            <a:off x="7770138" y="6450211"/>
            <a:ext cx="5984438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Precision@5 = 3/5 = 0.6</a:t>
            </a:r>
            <a:endParaRPr lang="en-US" sz="1500" dirty="0"/>
          </a:p>
        </p:txBody>
      </p:sp>
      <p:sp>
        <p:nvSpPr>
          <p:cNvPr id="26" name="Text 24"/>
          <p:cNvSpPr/>
          <p:nvPr/>
        </p:nvSpPr>
        <p:spPr>
          <a:xfrm>
            <a:off x="7770138" y="6928128"/>
            <a:ext cx="5984438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Average Precision = (1.0 + 0.67 + 0.6) / 3 = 0.76</a:t>
            </a: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5902" y="558284"/>
            <a:ext cx="4242435" cy="4873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800"/>
              </a:lnSpc>
              <a:buNone/>
            </a:pPr>
            <a:r>
              <a:rPr lang="en-US" sz="3050" dirty="0">
                <a:solidFill>
                  <a:srgbClr val="000000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📝</a:t>
            </a:r>
            <a:pPr algn="l" indent="0" marL="0">
              <a:lnSpc>
                <a:spcPts val="3800"/>
              </a:lnSpc>
              <a:buNone/>
            </a:pPr>
            <a:r>
              <a:rPr lang="en-US" sz="30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 Generation Metrics</a:t>
            </a:r>
            <a:endParaRPr lang="en-US" sz="3050" dirty="0"/>
          </a:p>
        </p:txBody>
      </p:sp>
      <p:sp>
        <p:nvSpPr>
          <p:cNvPr id="3" name="Text 1"/>
          <p:cNvSpPr/>
          <p:nvPr/>
        </p:nvSpPr>
        <p:spPr>
          <a:xfrm>
            <a:off x="545902" y="1279565"/>
            <a:ext cx="13538597" cy="7798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These measure how good the generated answer is, given the retrieved context + reference (if available).</a:t>
            </a:r>
            <a:endParaRPr lang="en-US" sz="2450" dirty="0"/>
          </a:p>
        </p:txBody>
      </p:sp>
      <p:sp>
        <p:nvSpPr>
          <p:cNvPr id="4" name="Shape 2"/>
          <p:cNvSpPr/>
          <p:nvPr/>
        </p:nvSpPr>
        <p:spPr>
          <a:xfrm>
            <a:off x="545902" y="2293382"/>
            <a:ext cx="13538597" cy="5377815"/>
          </a:xfrm>
          <a:prstGeom prst="roundRect">
            <a:avLst>
              <a:gd name="adj" fmla="val 1218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53522" y="2301002"/>
            <a:ext cx="13523357" cy="45196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4"/>
          <p:cNvSpPr/>
          <p:nvPr/>
        </p:nvSpPr>
        <p:spPr>
          <a:xfrm>
            <a:off x="709732" y="2402205"/>
            <a:ext cx="2388870" cy="2495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Metric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3418165" y="2402205"/>
            <a:ext cx="5089684" cy="2495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What it measures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8827413" y="2402205"/>
            <a:ext cx="5093494" cy="2495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Example</a:t>
            </a:r>
            <a:endParaRPr lang="en-US" sz="1200" dirty="0"/>
          </a:p>
        </p:txBody>
      </p:sp>
      <p:sp>
        <p:nvSpPr>
          <p:cNvPr id="9" name="Shape 7"/>
          <p:cNvSpPr/>
          <p:nvPr/>
        </p:nvSpPr>
        <p:spPr>
          <a:xfrm>
            <a:off x="553522" y="2752963"/>
            <a:ext cx="13523357" cy="70151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709732" y="2854166"/>
            <a:ext cx="2388870" cy="4991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ROUGE (ROUGE-1, ROUGE-2, ROUGE-L, etc.)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3418165" y="2854166"/>
            <a:ext cx="5089684" cy="4991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Overlap between generated answer and reference text. Higher = more overlap.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8827413" y="2854166"/>
            <a:ext cx="5093494" cy="4991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If reference: "The cat sat on the mat." and generated: "The cat is sitting on a mat." ROUGE-1 (unigram) quite high, ROUGE-2 (bigrams) somewhat lower.</a:t>
            </a:r>
            <a:endParaRPr lang="en-US" sz="1200" dirty="0"/>
          </a:p>
        </p:txBody>
      </p:sp>
      <p:sp>
        <p:nvSpPr>
          <p:cNvPr id="13" name="Shape 11"/>
          <p:cNvSpPr/>
          <p:nvPr/>
        </p:nvSpPr>
        <p:spPr>
          <a:xfrm>
            <a:off x="553522" y="3454479"/>
            <a:ext cx="13523357" cy="70151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2"/>
          <p:cNvSpPr/>
          <p:nvPr/>
        </p:nvSpPr>
        <p:spPr>
          <a:xfrm>
            <a:off x="709732" y="3555683"/>
            <a:ext cx="2388870" cy="2495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BLEU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3418165" y="3555683"/>
            <a:ext cx="5089684" cy="4991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Precision of n-grams in generated vs reference; penalizes missing or wrong phrases.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8827413" y="3555683"/>
            <a:ext cx="5093494" cy="4991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If generated uses many exact phrases from reference, BLEU score is high; if wording very different, BLEU drops.</a:t>
            </a:r>
            <a:endParaRPr lang="en-US" sz="1200" dirty="0"/>
          </a:p>
        </p:txBody>
      </p:sp>
      <p:sp>
        <p:nvSpPr>
          <p:cNvPr id="17" name="Shape 15"/>
          <p:cNvSpPr/>
          <p:nvPr/>
        </p:nvSpPr>
        <p:spPr>
          <a:xfrm>
            <a:off x="553522" y="4155996"/>
            <a:ext cx="13523357" cy="70151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6"/>
          <p:cNvSpPr/>
          <p:nvPr/>
        </p:nvSpPr>
        <p:spPr>
          <a:xfrm>
            <a:off x="709732" y="4257199"/>
            <a:ext cx="2388870" cy="2495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BERTScore</a:t>
            </a:r>
            <a:endParaRPr lang="en-US" sz="1200" dirty="0"/>
          </a:p>
        </p:txBody>
      </p:sp>
      <p:sp>
        <p:nvSpPr>
          <p:cNvPr id="19" name="Text 17"/>
          <p:cNvSpPr/>
          <p:nvPr/>
        </p:nvSpPr>
        <p:spPr>
          <a:xfrm>
            <a:off x="3418165" y="4257199"/>
            <a:ext cx="5089684" cy="4991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Semantic similarity using embeddings; captures similarity beyond exact n-grams.</a:t>
            </a:r>
            <a:endParaRPr lang="en-US" sz="1200" dirty="0"/>
          </a:p>
        </p:txBody>
      </p:sp>
      <p:sp>
        <p:nvSpPr>
          <p:cNvPr id="20" name="Text 18"/>
          <p:cNvSpPr/>
          <p:nvPr/>
        </p:nvSpPr>
        <p:spPr>
          <a:xfrm>
            <a:off x="8827413" y="4257199"/>
            <a:ext cx="5093494" cy="4991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If generated paraphrases reference, BERTScore will reflect similarity even when ROUGE/BLEU are low.</a:t>
            </a:r>
            <a:endParaRPr lang="en-US" sz="1200" dirty="0"/>
          </a:p>
        </p:txBody>
      </p:sp>
      <p:sp>
        <p:nvSpPr>
          <p:cNvPr id="21" name="Shape 19"/>
          <p:cNvSpPr/>
          <p:nvPr/>
        </p:nvSpPr>
        <p:spPr>
          <a:xfrm>
            <a:off x="553522" y="4857512"/>
            <a:ext cx="13523357" cy="70151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2" name="Text 20"/>
          <p:cNvSpPr/>
          <p:nvPr/>
        </p:nvSpPr>
        <p:spPr>
          <a:xfrm>
            <a:off x="709732" y="4958715"/>
            <a:ext cx="2388870" cy="2495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Answer Relevancy</a:t>
            </a:r>
            <a:endParaRPr lang="en-US" sz="1200" dirty="0"/>
          </a:p>
        </p:txBody>
      </p:sp>
      <p:sp>
        <p:nvSpPr>
          <p:cNvPr id="23" name="Text 21"/>
          <p:cNvSpPr/>
          <p:nvPr/>
        </p:nvSpPr>
        <p:spPr>
          <a:xfrm>
            <a:off x="3418165" y="4958715"/>
            <a:ext cx="5089684" cy="4991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How much the generated answer is relevant to the question (addresses the query). Doesn't check correctness necessarily.</a:t>
            </a:r>
            <a:endParaRPr lang="en-US" sz="1200" dirty="0"/>
          </a:p>
        </p:txBody>
      </p:sp>
      <p:sp>
        <p:nvSpPr>
          <p:cNvPr id="24" name="Text 22"/>
          <p:cNvSpPr/>
          <p:nvPr/>
        </p:nvSpPr>
        <p:spPr>
          <a:xfrm>
            <a:off x="8827413" y="4958715"/>
            <a:ext cx="5093494" cy="4991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If question: "What causes rain?" and answer talks about evaporation &amp; clouds, good relevancy. If it digresses into unrelated info, relevancy lower.</a:t>
            </a:r>
            <a:endParaRPr lang="en-US" sz="1200" dirty="0"/>
          </a:p>
        </p:txBody>
      </p:sp>
      <p:sp>
        <p:nvSpPr>
          <p:cNvPr id="25" name="Shape 23"/>
          <p:cNvSpPr/>
          <p:nvPr/>
        </p:nvSpPr>
        <p:spPr>
          <a:xfrm>
            <a:off x="553522" y="5559028"/>
            <a:ext cx="13523357" cy="70151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6" name="Text 24"/>
          <p:cNvSpPr/>
          <p:nvPr/>
        </p:nvSpPr>
        <p:spPr>
          <a:xfrm>
            <a:off x="709732" y="5660231"/>
            <a:ext cx="2388870" cy="2495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Faithfulness / Groundedness</a:t>
            </a:r>
            <a:endParaRPr lang="en-US" sz="1200" dirty="0"/>
          </a:p>
        </p:txBody>
      </p:sp>
      <p:sp>
        <p:nvSpPr>
          <p:cNvPr id="27" name="Text 25"/>
          <p:cNvSpPr/>
          <p:nvPr/>
        </p:nvSpPr>
        <p:spPr>
          <a:xfrm>
            <a:off x="3418165" y="5660231"/>
            <a:ext cx="5089684" cy="4991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Whether the generated answer's claims are supported by the retrieved documents/context; limit hallucinations.</a:t>
            </a:r>
            <a:endParaRPr lang="en-US" sz="1200" dirty="0"/>
          </a:p>
        </p:txBody>
      </p:sp>
      <p:sp>
        <p:nvSpPr>
          <p:cNvPr id="28" name="Text 26"/>
          <p:cNvSpPr/>
          <p:nvPr/>
        </p:nvSpPr>
        <p:spPr>
          <a:xfrm>
            <a:off x="8827413" y="5660231"/>
            <a:ext cx="5093494" cy="4991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If the answer says "X is true" but that fact is nowhere in the retrieved context, that lowers faithfulness.</a:t>
            </a:r>
            <a:endParaRPr lang="en-US" sz="1200" dirty="0"/>
          </a:p>
        </p:txBody>
      </p:sp>
      <p:sp>
        <p:nvSpPr>
          <p:cNvPr id="29" name="Shape 27"/>
          <p:cNvSpPr/>
          <p:nvPr/>
        </p:nvSpPr>
        <p:spPr>
          <a:xfrm>
            <a:off x="553522" y="6260544"/>
            <a:ext cx="13523357" cy="70151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0" name="Text 28"/>
          <p:cNvSpPr/>
          <p:nvPr/>
        </p:nvSpPr>
        <p:spPr>
          <a:xfrm>
            <a:off x="709732" y="6361748"/>
            <a:ext cx="2388870" cy="2495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Answer Correctness / Accuracy</a:t>
            </a:r>
            <a:endParaRPr lang="en-US" sz="1200" dirty="0"/>
          </a:p>
        </p:txBody>
      </p:sp>
      <p:sp>
        <p:nvSpPr>
          <p:cNvPr id="31" name="Text 29"/>
          <p:cNvSpPr/>
          <p:nvPr/>
        </p:nvSpPr>
        <p:spPr>
          <a:xfrm>
            <a:off x="3418165" y="6361748"/>
            <a:ext cx="5089684" cy="4991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Whether the answer is factually correct (compared to reference / trusted source) given the retrieved info.</a:t>
            </a:r>
            <a:endParaRPr lang="en-US" sz="1200" dirty="0"/>
          </a:p>
        </p:txBody>
      </p:sp>
      <p:sp>
        <p:nvSpPr>
          <p:cNvPr id="32" name="Text 30"/>
          <p:cNvSpPr/>
          <p:nvPr/>
        </p:nvSpPr>
        <p:spPr>
          <a:xfrm>
            <a:off x="8827413" y="6361748"/>
            <a:ext cx="5093494" cy="4991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If retrieved document says "COVID-19 first identified in 2019 in China" and generated answer says same, that's correct; if it says "2020", that's wrong.</a:t>
            </a:r>
            <a:endParaRPr lang="en-US" sz="1200" dirty="0"/>
          </a:p>
        </p:txBody>
      </p:sp>
      <p:sp>
        <p:nvSpPr>
          <p:cNvPr id="33" name="Shape 31"/>
          <p:cNvSpPr/>
          <p:nvPr/>
        </p:nvSpPr>
        <p:spPr>
          <a:xfrm>
            <a:off x="553522" y="6962061"/>
            <a:ext cx="13523357" cy="70151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4" name="Text 32"/>
          <p:cNvSpPr/>
          <p:nvPr/>
        </p:nvSpPr>
        <p:spPr>
          <a:xfrm>
            <a:off x="709732" y="7063264"/>
            <a:ext cx="2388870" cy="2495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Hallucination Rate</a:t>
            </a:r>
            <a:endParaRPr lang="en-US" sz="1200" dirty="0"/>
          </a:p>
        </p:txBody>
      </p:sp>
      <p:sp>
        <p:nvSpPr>
          <p:cNvPr id="35" name="Text 33"/>
          <p:cNvSpPr/>
          <p:nvPr/>
        </p:nvSpPr>
        <p:spPr>
          <a:xfrm>
            <a:off x="3418165" y="7063264"/>
            <a:ext cx="5089684" cy="4991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The proportion of statements in generated answer that are not supported by context or truth.</a:t>
            </a:r>
            <a:endParaRPr lang="en-US" sz="1200" dirty="0"/>
          </a:p>
        </p:txBody>
      </p:sp>
      <p:sp>
        <p:nvSpPr>
          <p:cNvPr id="36" name="Text 34"/>
          <p:cNvSpPr/>
          <p:nvPr/>
        </p:nvSpPr>
        <p:spPr>
          <a:xfrm>
            <a:off x="8827413" y="7063264"/>
            <a:ext cx="5093494" cy="2495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If answer has 5 claims, 2 are unsupported → hallucination rate ≈ 40%.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0175" y="364927"/>
            <a:ext cx="5096351" cy="4019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2500" dirty="0">
                <a:solidFill>
                  <a:srgbClr val="000000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📝</a:t>
            </a:r>
            <a:pPr algn="l" indent="0" marL="0">
              <a:lnSpc>
                <a:spcPts val="3150"/>
              </a:lnSpc>
              <a:buNone/>
            </a:pPr>
            <a:r>
              <a:rPr lang="en-US" sz="25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 Generation Metrics Examples</a:t>
            </a:r>
            <a:endParaRPr lang="en-US" sz="2500" dirty="0"/>
          </a:p>
        </p:txBody>
      </p:sp>
      <p:sp>
        <p:nvSpPr>
          <p:cNvPr id="3" name="Shape 1"/>
          <p:cNvSpPr/>
          <p:nvPr/>
        </p:nvSpPr>
        <p:spPr>
          <a:xfrm>
            <a:off x="450175" y="1104424"/>
            <a:ext cx="6708100" cy="2173010"/>
          </a:xfrm>
          <a:prstGeom prst="roundRect">
            <a:avLst>
              <a:gd name="adj" fmla="val 2486"/>
            </a:avLst>
          </a:prstGeom>
          <a:solidFill>
            <a:srgbClr val="050505"/>
          </a:solidFill>
          <a:ln w="15240">
            <a:solidFill>
              <a:srgbClr val="56565B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594003" y="1248251"/>
            <a:ext cx="1607820" cy="2008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12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ROUGE Example</a:t>
            </a:r>
            <a:endParaRPr lang="en-US" sz="1250" dirty="0"/>
          </a:p>
        </p:txBody>
      </p:sp>
      <p:sp>
        <p:nvSpPr>
          <p:cNvPr id="5" name="Text 3"/>
          <p:cNvSpPr/>
          <p:nvPr/>
        </p:nvSpPr>
        <p:spPr>
          <a:xfrm>
            <a:off x="594003" y="1577697"/>
            <a:ext cx="6420445" cy="2057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Reference: "The cat sat on the mat and slept peacefully."</a:t>
            </a:r>
            <a:endParaRPr lang="en-US" sz="1000" dirty="0"/>
          </a:p>
        </p:txBody>
      </p:sp>
      <p:sp>
        <p:nvSpPr>
          <p:cNvPr id="6" name="Text 4"/>
          <p:cNvSpPr/>
          <p:nvPr/>
        </p:nvSpPr>
        <p:spPr>
          <a:xfrm>
            <a:off x="594003" y="1899166"/>
            <a:ext cx="6420445" cy="2057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Generated: "A cat was sitting on a mat and sleeping."</a:t>
            </a:r>
            <a:endParaRPr lang="en-US" sz="1000" dirty="0"/>
          </a:p>
        </p:txBody>
      </p:sp>
      <p:sp>
        <p:nvSpPr>
          <p:cNvPr id="7" name="Text 5"/>
          <p:cNvSpPr/>
          <p:nvPr/>
        </p:nvSpPr>
        <p:spPr>
          <a:xfrm>
            <a:off x="594003" y="2220635"/>
            <a:ext cx="6420445" cy="2057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ROUGE-1 (unigrams): 5 matching words out of 8 → 0.625</a:t>
            </a:r>
            <a:endParaRPr lang="en-US" sz="1000" dirty="0"/>
          </a:p>
        </p:txBody>
      </p:sp>
      <p:sp>
        <p:nvSpPr>
          <p:cNvPr id="8" name="Text 6"/>
          <p:cNvSpPr/>
          <p:nvPr/>
        </p:nvSpPr>
        <p:spPr>
          <a:xfrm>
            <a:off x="594003" y="2471380"/>
            <a:ext cx="6420445" cy="2057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ROUGE-2 (bigrams): 1 matching bigram ("on a/the") out of 7 → 0.14</a:t>
            </a:r>
            <a:endParaRPr lang="en-US" sz="1000" dirty="0"/>
          </a:p>
        </p:txBody>
      </p:sp>
      <p:sp>
        <p:nvSpPr>
          <p:cNvPr id="9" name="Text 7"/>
          <p:cNvSpPr/>
          <p:nvPr/>
        </p:nvSpPr>
        <p:spPr>
          <a:xfrm>
            <a:off x="594003" y="2722126"/>
            <a:ext cx="6420445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ROUGE-L (longest sequence): "cat...on...mat" → 0.5</a:t>
            </a:r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Can remember it as recall</a:t>
            </a:r>
            <a:endParaRPr lang="en-US" sz="1000" dirty="0"/>
          </a:p>
        </p:txBody>
      </p:sp>
      <p:sp>
        <p:nvSpPr>
          <p:cNvPr id="10" name="Shape 8"/>
          <p:cNvSpPr/>
          <p:nvPr/>
        </p:nvSpPr>
        <p:spPr>
          <a:xfrm>
            <a:off x="450175" y="3406021"/>
            <a:ext cx="6708100" cy="2218015"/>
          </a:xfrm>
          <a:prstGeom prst="roundRect">
            <a:avLst>
              <a:gd name="adj" fmla="val 2436"/>
            </a:avLst>
          </a:prstGeom>
          <a:solidFill>
            <a:srgbClr val="050505"/>
          </a:solidFill>
          <a:ln w="15240">
            <a:solidFill>
              <a:srgbClr val="56565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594003" y="3549848"/>
            <a:ext cx="1607820" cy="2008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12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BLEU Example</a:t>
            </a:r>
            <a:endParaRPr lang="en-US" sz="1250" dirty="0"/>
          </a:p>
        </p:txBody>
      </p:sp>
      <p:sp>
        <p:nvSpPr>
          <p:cNvPr id="12" name="Text 10"/>
          <p:cNvSpPr/>
          <p:nvPr/>
        </p:nvSpPr>
        <p:spPr>
          <a:xfrm>
            <a:off x="594003" y="3879294"/>
            <a:ext cx="6420445" cy="2057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Reference: "The quick brown fox jumps over the lazy dog"</a:t>
            </a:r>
            <a:endParaRPr lang="en-US" sz="1000" dirty="0"/>
          </a:p>
        </p:txBody>
      </p:sp>
      <p:sp>
        <p:nvSpPr>
          <p:cNvPr id="13" name="Text 11"/>
          <p:cNvSpPr/>
          <p:nvPr/>
        </p:nvSpPr>
        <p:spPr>
          <a:xfrm>
            <a:off x="594003" y="4200763"/>
            <a:ext cx="6420445" cy="2057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Generated: "A quick brown fox leaps over a lazy dog"</a:t>
            </a:r>
            <a:endParaRPr lang="en-US" sz="1000" dirty="0"/>
          </a:p>
        </p:txBody>
      </p:sp>
      <p:sp>
        <p:nvSpPr>
          <p:cNvPr id="14" name="Text 12"/>
          <p:cNvSpPr/>
          <p:nvPr/>
        </p:nvSpPr>
        <p:spPr>
          <a:xfrm>
            <a:off x="594003" y="4522232"/>
            <a:ext cx="6420445" cy="2057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1-gram precision: 7/9 = 0.78</a:t>
            </a:r>
            <a:endParaRPr lang="en-US" sz="1000" dirty="0"/>
          </a:p>
        </p:txBody>
      </p:sp>
      <p:sp>
        <p:nvSpPr>
          <p:cNvPr id="15" name="Text 13"/>
          <p:cNvSpPr/>
          <p:nvPr/>
        </p:nvSpPr>
        <p:spPr>
          <a:xfrm>
            <a:off x="594003" y="4772978"/>
            <a:ext cx="6420445" cy="2057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2-gram precision: 5/8 = 0.625</a:t>
            </a:r>
            <a:endParaRPr lang="en-US" sz="1000" dirty="0"/>
          </a:p>
        </p:txBody>
      </p:sp>
      <p:sp>
        <p:nvSpPr>
          <p:cNvPr id="16" name="Text 14"/>
          <p:cNvSpPr/>
          <p:nvPr/>
        </p:nvSpPr>
        <p:spPr>
          <a:xfrm>
            <a:off x="594003" y="5023723"/>
            <a:ext cx="6420445" cy="2057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BLEU score considers all n-grams with brevity penalty</a:t>
            </a:r>
            <a:endParaRPr lang="en-US" sz="1000" dirty="0"/>
          </a:p>
        </p:txBody>
      </p:sp>
      <p:sp>
        <p:nvSpPr>
          <p:cNvPr id="17" name="Text 15"/>
          <p:cNvSpPr/>
          <p:nvPr/>
        </p:nvSpPr>
        <p:spPr>
          <a:xfrm>
            <a:off x="594003" y="5274469"/>
            <a:ext cx="6420445" cy="2057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Can remember it as precision</a:t>
            </a:r>
            <a:endParaRPr lang="en-US" sz="1000" dirty="0"/>
          </a:p>
        </p:txBody>
      </p:sp>
      <p:sp>
        <p:nvSpPr>
          <p:cNvPr id="18" name="Shape 16"/>
          <p:cNvSpPr/>
          <p:nvPr/>
        </p:nvSpPr>
        <p:spPr>
          <a:xfrm>
            <a:off x="450175" y="5752624"/>
            <a:ext cx="6708100" cy="1967270"/>
          </a:xfrm>
          <a:prstGeom prst="roundRect">
            <a:avLst>
              <a:gd name="adj" fmla="val 2746"/>
            </a:avLst>
          </a:prstGeom>
          <a:solidFill>
            <a:srgbClr val="050505"/>
          </a:solidFill>
          <a:ln w="15240">
            <a:solidFill>
              <a:srgbClr val="56565B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594003" y="5896451"/>
            <a:ext cx="1607820" cy="2008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12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BERT Score Example</a:t>
            </a:r>
            <a:endParaRPr lang="en-US" sz="1250" dirty="0"/>
          </a:p>
        </p:txBody>
      </p:sp>
      <p:sp>
        <p:nvSpPr>
          <p:cNvPr id="20" name="Text 18"/>
          <p:cNvSpPr/>
          <p:nvPr/>
        </p:nvSpPr>
        <p:spPr>
          <a:xfrm>
            <a:off x="594003" y="6225897"/>
            <a:ext cx="6420445" cy="2057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Reference: "The weather is sunny today"</a:t>
            </a:r>
            <a:endParaRPr lang="en-US" sz="1000" dirty="0"/>
          </a:p>
        </p:txBody>
      </p:sp>
      <p:sp>
        <p:nvSpPr>
          <p:cNvPr id="21" name="Text 19"/>
          <p:cNvSpPr/>
          <p:nvPr/>
        </p:nvSpPr>
        <p:spPr>
          <a:xfrm>
            <a:off x="594003" y="6547366"/>
            <a:ext cx="6420445" cy="2057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Generated: "It's a bright day outside"</a:t>
            </a:r>
            <a:endParaRPr lang="en-US" sz="1000" dirty="0"/>
          </a:p>
        </p:txBody>
      </p:sp>
      <p:sp>
        <p:nvSpPr>
          <p:cNvPr id="22" name="Text 20"/>
          <p:cNvSpPr/>
          <p:nvPr/>
        </p:nvSpPr>
        <p:spPr>
          <a:xfrm>
            <a:off x="594003" y="6868835"/>
            <a:ext cx="6420445" cy="2057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Word-level semantic similarity using BERT embeddings</a:t>
            </a:r>
            <a:endParaRPr lang="en-US" sz="1000" dirty="0"/>
          </a:p>
        </p:txBody>
      </p:sp>
      <p:sp>
        <p:nvSpPr>
          <p:cNvPr id="23" name="Text 21"/>
          <p:cNvSpPr/>
          <p:nvPr/>
        </p:nvSpPr>
        <p:spPr>
          <a:xfrm>
            <a:off x="594003" y="7119580"/>
            <a:ext cx="6420445" cy="2057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BERTScore: 0.85 (high semantic similarity despite different words)</a:t>
            </a:r>
            <a:endParaRPr lang="en-US" sz="1000" dirty="0"/>
          </a:p>
        </p:txBody>
      </p:sp>
      <p:sp>
        <p:nvSpPr>
          <p:cNvPr id="24" name="Text 22"/>
          <p:cNvSpPr/>
          <p:nvPr/>
        </p:nvSpPr>
        <p:spPr>
          <a:xfrm>
            <a:off x="594003" y="7370326"/>
            <a:ext cx="6420445" cy="2057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ROUGE would be low due to no exact word matches</a:t>
            </a:r>
            <a:endParaRPr lang="en-US" sz="1000" dirty="0"/>
          </a:p>
        </p:txBody>
      </p:sp>
      <p:sp>
        <p:nvSpPr>
          <p:cNvPr id="25" name="Shape 23"/>
          <p:cNvSpPr/>
          <p:nvPr/>
        </p:nvSpPr>
        <p:spPr>
          <a:xfrm>
            <a:off x="7479744" y="1104424"/>
            <a:ext cx="6708100" cy="1395055"/>
          </a:xfrm>
          <a:prstGeom prst="roundRect">
            <a:avLst>
              <a:gd name="adj" fmla="val 3873"/>
            </a:avLst>
          </a:prstGeom>
          <a:solidFill>
            <a:srgbClr val="050505"/>
          </a:solidFill>
          <a:ln w="15240">
            <a:solidFill>
              <a:srgbClr val="56565B"/>
            </a:solidFill>
            <a:prstDash val="solid"/>
          </a:ln>
        </p:spPr>
      </p:sp>
      <p:sp>
        <p:nvSpPr>
          <p:cNvPr id="26" name="Text 24"/>
          <p:cNvSpPr/>
          <p:nvPr/>
        </p:nvSpPr>
        <p:spPr>
          <a:xfrm>
            <a:off x="7623572" y="1248251"/>
            <a:ext cx="2154079" cy="2008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12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Answer Relevancy Example</a:t>
            </a:r>
            <a:endParaRPr lang="en-US" sz="1250" dirty="0"/>
          </a:p>
        </p:txBody>
      </p:sp>
      <p:sp>
        <p:nvSpPr>
          <p:cNvPr id="27" name="Text 25"/>
          <p:cNvSpPr/>
          <p:nvPr/>
        </p:nvSpPr>
        <p:spPr>
          <a:xfrm>
            <a:off x="7623572" y="1577697"/>
            <a:ext cx="6420445" cy="2057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Question: "How do you make coffee?"</a:t>
            </a:r>
            <a:endParaRPr lang="en-US" sz="1000" dirty="0"/>
          </a:p>
        </p:txBody>
      </p:sp>
      <p:sp>
        <p:nvSpPr>
          <p:cNvPr id="28" name="Text 26"/>
          <p:cNvSpPr/>
          <p:nvPr/>
        </p:nvSpPr>
        <p:spPr>
          <a:xfrm>
            <a:off x="7623572" y="1899166"/>
            <a:ext cx="6420445" cy="2057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Good answer: "Grind beans, add hot water, brew for 4 minutes" → High relevancy</a:t>
            </a:r>
            <a:endParaRPr lang="en-US" sz="1000" dirty="0"/>
          </a:p>
        </p:txBody>
      </p:sp>
      <p:sp>
        <p:nvSpPr>
          <p:cNvPr id="29" name="Text 27"/>
          <p:cNvSpPr/>
          <p:nvPr/>
        </p:nvSpPr>
        <p:spPr>
          <a:xfrm>
            <a:off x="7623572" y="2149912"/>
            <a:ext cx="6420445" cy="2057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Poor answer: "Coffee was discovered in Ethiopia centuries ago" → Low relevancy (factual but irrelevant)</a:t>
            </a:r>
            <a:endParaRPr lang="en-US" sz="1000" dirty="0"/>
          </a:p>
        </p:txBody>
      </p:sp>
      <p:sp>
        <p:nvSpPr>
          <p:cNvPr id="30" name="Shape 28"/>
          <p:cNvSpPr/>
          <p:nvPr/>
        </p:nvSpPr>
        <p:spPr>
          <a:xfrm>
            <a:off x="7479744" y="2628067"/>
            <a:ext cx="6708100" cy="1600795"/>
          </a:xfrm>
          <a:prstGeom prst="roundRect">
            <a:avLst>
              <a:gd name="adj" fmla="val 3375"/>
            </a:avLst>
          </a:prstGeom>
          <a:solidFill>
            <a:srgbClr val="050505"/>
          </a:solidFill>
          <a:ln w="15240">
            <a:solidFill>
              <a:srgbClr val="56565B"/>
            </a:solidFill>
            <a:prstDash val="solid"/>
          </a:ln>
        </p:spPr>
      </p:sp>
      <p:sp>
        <p:nvSpPr>
          <p:cNvPr id="31" name="Text 29"/>
          <p:cNvSpPr/>
          <p:nvPr/>
        </p:nvSpPr>
        <p:spPr>
          <a:xfrm>
            <a:off x="7623572" y="2771894"/>
            <a:ext cx="1656874" cy="2008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12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Faithfulness Example</a:t>
            </a:r>
            <a:endParaRPr lang="en-US" sz="1250" dirty="0"/>
          </a:p>
        </p:txBody>
      </p:sp>
      <p:sp>
        <p:nvSpPr>
          <p:cNvPr id="32" name="Text 30"/>
          <p:cNvSpPr/>
          <p:nvPr/>
        </p:nvSpPr>
        <p:spPr>
          <a:xfrm>
            <a:off x="7623572" y="3101340"/>
            <a:ext cx="6420445" cy="2057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Retrieved context: "Paris is the capital of France. It has 2.2 million residents."</a:t>
            </a:r>
            <a:endParaRPr lang="en-US" sz="1000" dirty="0"/>
          </a:p>
        </p:txBody>
      </p:sp>
      <p:sp>
        <p:nvSpPr>
          <p:cNvPr id="33" name="Text 31"/>
          <p:cNvSpPr/>
          <p:nvPr/>
        </p:nvSpPr>
        <p:spPr>
          <a:xfrm>
            <a:off x="7623572" y="3422809"/>
            <a:ext cx="6420445" cy="2057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Faithful answer: "Paris, France's capital, has about 2.2 million people"</a:t>
            </a:r>
            <a:endParaRPr lang="en-US" sz="1000" dirty="0"/>
          </a:p>
        </p:txBody>
      </p:sp>
      <p:sp>
        <p:nvSpPr>
          <p:cNvPr id="34" name="Text 32"/>
          <p:cNvSpPr/>
          <p:nvPr/>
        </p:nvSpPr>
        <p:spPr>
          <a:xfrm>
            <a:off x="7623572" y="3673554"/>
            <a:ext cx="6420445" cy="4114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Unfaithful answer: "Paris has 3 million residents and is known for its beaches" (wrong population, unsupported claim about beaches)</a:t>
            </a:r>
            <a:endParaRPr lang="en-US" sz="1000" dirty="0"/>
          </a:p>
        </p:txBody>
      </p:sp>
      <p:sp>
        <p:nvSpPr>
          <p:cNvPr id="35" name="Shape 33"/>
          <p:cNvSpPr/>
          <p:nvPr/>
        </p:nvSpPr>
        <p:spPr>
          <a:xfrm>
            <a:off x="7479744" y="4357449"/>
            <a:ext cx="6708100" cy="1144310"/>
          </a:xfrm>
          <a:prstGeom prst="roundRect">
            <a:avLst>
              <a:gd name="adj" fmla="val 4721"/>
            </a:avLst>
          </a:prstGeom>
          <a:solidFill>
            <a:srgbClr val="050505"/>
          </a:solidFill>
          <a:ln w="15240">
            <a:solidFill>
              <a:srgbClr val="56565B"/>
            </a:solidFill>
            <a:prstDash val="solid"/>
          </a:ln>
        </p:spPr>
      </p:sp>
      <p:sp>
        <p:nvSpPr>
          <p:cNvPr id="36" name="Text 34"/>
          <p:cNvSpPr/>
          <p:nvPr/>
        </p:nvSpPr>
        <p:spPr>
          <a:xfrm>
            <a:off x="7623572" y="4501277"/>
            <a:ext cx="2158603" cy="2008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12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Hallucination Rate Example</a:t>
            </a:r>
            <a:endParaRPr lang="en-US" sz="1250" dirty="0"/>
          </a:p>
        </p:txBody>
      </p:sp>
      <p:sp>
        <p:nvSpPr>
          <p:cNvPr id="37" name="Text 35"/>
          <p:cNvSpPr/>
          <p:nvPr/>
        </p:nvSpPr>
        <p:spPr>
          <a:xfrm>
            <a:off x="7623572" y="4830723"/>
            <a:ext cx="6420445" cy="2057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Answer with 4 claims: [Paris is capital ✓, Has 2.2M people ✓, Famous for Eiffel Tower ✗, Has best beaches ✗]</a:t>
            </a:r>
            <a:endParaRPr lang="en-US" sz="1000" dirty="0"/>
          </a:p>
        </p:txBody>
      </p:sp>
      <p:sp>
        <p:nvSpPr>
          <p:cNvPr id="38" name="Text 36"/>
          <p:cNvSpPr/>
          <p:nvPr/>
        </p:nvSpPr>
        <p:spPr>
          <a:xfrm>
            <a:off x="7623572" y="5152192"/>
            <a:ext cx="6420445" cy="2057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00"/>
              </a:lnSpc>
              <a:buSzPct val="100000"/>
              <a:buChar char="•"/>
            </a:pPr>
            <a:r>
              <a:rPr lang="en-US" sz="10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Hallucination rate = 2/4 = 50% (2 unsupported claims out of 4 total)</a:t>
            </a:r>
            <a:endParaRPr lang="en-US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6835" y="399931"/>
            <a:ext cx="406253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🎯</a:t>
            </a:r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 When to Use Which Metric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396835" y="924282"/>
            <a:ext cx="1969056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For Retrieval Evaluation:</a:t>
            </a:r>
            <a:endParaRPr lang="en-US" sz="1300" dirty="0"/>
          </a:p>
        </p:txBody>
      </p:sp>
      <p:sp>
        <p:nvSpPr>
          <p:cNvPr id="4" name="Shape 2"/>
          <p:cNvSpPr/>
          <p:nvPr/>
        </p:nvSpPr>
        <p:spPr>
          <a:xfrm>
            <a:off x="396835" y="1306949"/>
            <a:ext cx="4536638" cy="1125974"/>
          </a:xfrm>
          <a:prstGeom prst="roundRect">
            <a:avLst>
              <a:gd name="adj" fmla="val 6497"/>
            </a:avLst>
          </a:prstGeom>
          <a:solidFill>
            <a:srgbClr val="050505"/>
          </a:solidFill>
          <a:ln w="15240">
            <a:solidFill>
              <a:srgbClr val="56565B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81595" y="1306949"/>
            <a:ext cx="60960" cy="1125974"/>
          </a:xfrm>
          <a:prstGeom prst="roundRect">
            <a:avLst>
              <a:gd name="adj" fmla="val 78139"/>
            </a:avLst>
          </a:prstGeom>
          <a:solidFill>
            <a:srgbClr val="F2F2F3"/>
          </a:solidFill>
          <a:ln/>
        </p:spPr>
      </p:sp>
      <p:sp>
        <p:nvSpPr>
          <p:cNvPr id="6" name="Text 4"/>
          <p:cNvSpPr/>
          <p:nvPr/>
        </p:nvSpPr>
        <p:spPr>
          <a:xfrm>
            <a:off x="571143" y="1435537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Precision@k</a:t>
            </a:r>
            <a:endParaRPr lang="en-US" sz="1100" dirty="0"/>
          </a:p>
        </p:txBody>
      </p:sp>
      <p:sp>
        <p:nvSpPr>
          <p:cNvPr id="7" name="Text 5"/>
          <p:cNvSpPr/>
          <p:nvPr/>
        </p:nvSpPr>
        <p:spPr>
          <a:xfrm>
            <a:off x="571143" y="1680686"/>
            <a:ext cx="4233743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You care about the quality of retrieved results</a:t>
            </a:r>
            <a:endParaRPr lang="en-US" sz="850" dirty="0"/>
          </a:p>
        </p:txBody>
      </p:sp>
      <p:sp>
        <p:nvSpPr>
          <p:cNvPr id="8" name="Text 6"/>
          <p:cNvSpPr/>
          <p:nvPr/>
        </p:nvSpPr>
        <p:spPr>
          <a:xfrm>
            <a:off x="571143" y="1901785"/>
            <a:ext cx="4233743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False positives are costly (retrieving irrelevant docs wastes generation resources)</a:t>
            </a:r>
            <a:endParaRPr lang="en-US" sz="850" dirty="0"/>
          </a:p>
        </p:txBody>
      </p:sp>
      <p:sp>
        <p:nvSpPr>
          <p:cNvPr id="9" name="Text 7"/>
          <p:cNvSpPr/>
          <p:nvPr/>
        </p:nvSpPr>
        <p:spPr>
          <a:xfrm>
            <a:off x="571143" y="2122884"/>
            <a:ext cx="4233743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You have limited context window for generation</a:t>
            </a:r>
            <a:endParaRPr lang="en-US" sz="850" dirty="0"/>
          </a:p>
        </p:txBody>
      </p:sp>
      <p:sp>
        <p:nvSpPr>
          <p:cNvPr id="10" name="Shape 8"/>
          <p:cNvSpPr/>
          <p:nvPr/>
        </p:nvSpPr>
        <p:spPr>
          <a:xfrm>
            <a:off x="5046821" y="1306949"/>
            <a:ext cx="4536638" cy="1125974"/>
          </a:xfrm>
          <a:prstGeom prst="roundRect">
            <a:avLst>
              <a:gd name="adj" fmla="val 6497"/>
            </a:avLst>
          </a:prstGeom>
          <a:solidFill>
            <a:srgbClr val="050505"/>
          </a:solidFill>
          <a:ln w="15240">
            <a:solidFill>
              <a:srgbClr val="56565B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5031581" y="1306949"/>
            <a:ext cx="60960" cy="1125974"/>
          </a:xfrm>
          <a:prstGeom prst="roundRect">
            <a:avLst>
              <a:gd name="adj" fmla="val 78139"/>
            </a:avLst>
          </a:prstGeom>
          <a:solidFill>
            <a:srgbClr val="F2F2F3"/>
          </a:solidFill>
          <a:ln/>
        </p:spPr>
      </p:sp>
      <p:sp>
        <p:nvSpPr>
          <p:cNvPr id="12" name="Text 10"/>
          <p:cNvSpPr/>
          <p:nvPr/>
        </p:nvSpPr>
        <p:spPr>
          <a:xfrm>
            <a:off x="5221129" y="1435537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Recall@k</a:t>
            </a:r>
            <a:endParaRPr lang="en-US" sz="1100" dirty="0"/>
          </a:p>
        </p:txBody>
      </p:sp>
      <p:sp>
        <p:nvSpPr>
          <p:cNvPr id="13" name="Text 11"/>
          <p:cNvSpPr/>
          <p:nvPr/>
        </p:nvSpPr>
        <p:spPr>
          <a:xfrm>
            <a:off x="5221129" y="1680686"/>
            <a:ext cx="4233743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You want to ensure you don't miss important information</a:t>
            </a:r>
            <a:endParaRPr lang="en-US" sz="850" dirty="0"/>
          </a:p>
        </p:txBody>
      </p:sp>
      <p:sp>
        <p:nvSpPr>
          <p:cNvPr id="14" name="Text 12"/>
          <p:cNvSpPr/>
          <p:nvPr/>
        </p:nvSpPr>
        <p:spPr>
          <a:xfrm>
            <a:off x="5221129" y="1901785"/>
            <a:ext cx="4233743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False negatives are costly (missing relevant docs hurts answer quality)</a:t>
            </a:r>
            <a:endParaRPr lang="en-US" sz="850" dirty="0"/>
          </a:p>
        </p:txBody>
      </p:sp>
      <p:sp>
        <p:nvSpPr>
          <p:cNvPr id="15" name="Text 13"/>
          <p:cNvSpPr/>
          <p:nvPr/>
        </p:nvSpPr>
        <p:spPr>
          <a:xfrm>
            <a:off x="5221129" y="2122884"/>
            <a:ext cx="4233743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You have comprehensive knowledge base coverage</a:t>
            </a:r>
            <a:endParaRPr lang="en-US" sz="850" dirty="0"/>
          </a:p>
        </p:txBody>
      </p:sp>
      <p:sp>
        <p:nvSpPr>
          <p:cNvPr id="16" name="Shape 14"/>
          <p:cNvSpPr/>
          <p:nvPr/>
        </p:nvSpPr>
        <p:spPr>
          <a:xfrm>
            <a:off x="9696807" y="1306949"/>
            <a:ext cx="4536638" cy="1125974"/>
          </a:xfrm>
          <a:prstGeom prst="roundRect">
            <a:avLst>
              <a:gd name="adj" fmla="val 6497"/>
            </a:avLst>
          </a:prstGeom>
          <a:solidFill>
            <a:srgbClr val="050505"/>
          </a:solidFill>
          <a:ln w="15240">
            <a:solidFill>
              <a:srgbClr val="56565B"/>
            </a:solidFill>
            <a:prstDash val="solid"/>
          </a:ln>
        </p:spPr>
      </p:sp>
      <p:sp>
        <p:nvSpPr>
          <p:cNvPr id="17" name="Shape 15"/>
          <p:cNvSpPr/>
          <p:nvPr/>
        </p:nvSpPr>
        <p:spPr>
          <a:xfrm>
            <a:off x="9681567" y="1306949"/>
            <a:ext cx="60960" cy="1125974"/>
          </a:xfrm>
          <a:prstGeom prst="roundRect">
            <a:avLst>
              <a:gd name="adj" fmla="val 78139"/>
            </a:avLst>
          </a:prstGeom>
          <a:solidFill>
            <a:srgbClr val="F2F2F3"/>
          </a:solidFill>
          <a:ln/>
        </p:spPr>
      </p:sp>
      <p:sp>
        <p:nvSpPr>
          <p:cNvPr id="18" name="Text 16"/>
          <p:cNvSpPr/>
          <p:nvPr/>
        </p:nvSpPr>
        <p:spPr>
          <a:xfrm>
            <a:off x="9871115" y="1435537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MRR</a:t>
            </a:r>
            <a:endParaRPr lang="en-US" sz="1100" dirty="0"/>
          </a:p>
        </p:txBody>
      </p:sp>
      <p:sp>
        <p:nvSpPr>
          <p:cNvPr id="19" name="Text 17"/>
          <p:cNvSpPr/>
          <p:nvPr/>
        </p:nvSpPr>
        <p:spPr>
          <a:xfrm>
            <a:off x="9871115" y="1680686"/>
            <a:ext cx="4233743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You care about finding the first relevant result quickly</a:t>
            </a:r>
            <a:endParaRPr lang="en-US" sz="850" dirty="0"/>
          </a:p>
        </p:txBody>
      </p:sp>
      <p:sp>
        <p:nvSpPr>
          <p:cNvPr id="20" name="Text 18"/>
          <p:cNvSpPr/>
          <p:nvPr/>
        </p:nvSpPr>
        <p:spPr>
          <a:xfrm>
            <a:off x="9871115" y="1901785"/>
            <a:ext cx="4233743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Users typically look at top results only</a:t>
            </a:r>
            <a:endParaRPr lang="en-US" sz="850" dirty="0"/>
          </a:p>
        </p:txBody>
      </p:sp>
      <p:sp>
        <p:nvSpPr>
          <p:cNvPr id="21" name="Text 19"/>
          <p:cNvSpPr/>
          <p:nvPr/>
        </p:nvSpPr>
        <p:spPr>
          <a:xfrm>
            <a:off x="9871115" y="2122884"/>
            <a:ext cx="4233743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Speed and early relevance matter most</a:t>
            </a:r>
            <a:endParaRPr lang="en-US" sz="850" dirty="0"/>
          </a:p>
        </p:txBody>
      </p:sp>
      <p:sp>
        <p:nvSpPr>
          <p:cNvPr id="22" name="Shape 20"/>
          <p:cNvSpPr/>
          <p:nvPr/>
        </p:nvSpPr>
        <p:spPr>
          <a:xfrm>
            <a:off x="396835" y="2546271"/>
            <a:ext cx="4536638" cy="1125974"/>
          </a:xfrm>
          <a:prstGeom prst="roundRect">
            <a:avLst>
              <a:gd name="adj" fmla="val 6497"/>
            </a:avLst>
          </a:prstGeom>
          <a:solidFill>
            <a:srgbClr val="050505"/>
          </a:solidFill>
          <a:ln w="15240">
            <a:solidFill>
              <a:srgbClr val="56565B"/>
            </a:solidFill>
            <a:prstDash val="solid"/>
          </a:ln>
        </p:spPr>
      </p:sp>
      <p:sp>
        <p:nvSpPr>
          <p:cNvPr id="23" name="Shape 21"/>
          <p:cNvSpPr/>
          <p:nvPr/>
        </p:nvSpPr>
        <p:spPr>
          <a:xfrm>
            <a:off x="381595" y="2546271"/>
            <a:ext cx="60960" cy="1125974"/>
          </a:xfrm>
          <a:prstGeom prst="roundRect">
            <a:avLst>
              <a:gd name="adj" fmla="val 78139"/>
            </a:avLst>
          </a:prstGeom>
          <a:solidFill>
            <a:srgbClr val="F2F2F3"/>
          </a:solidFill>
          <a:ln/>
        </p:spPr>
      </p:sp>
      <p:sp>
        <p:nvSpPr>
          <p:cNvPr id="24" name="Text 22"/>
          <p:cNvSpPr/>
          <p:nvPr/>
        </p:nvSpPr>
        <p:spPr>
          <a:xfrm>
            <a:off x="571143" y="2674858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MAP@k</a:t>
            </a:r>
            <a:endParaRPr lang="en-US" sz="1100" dirty="0"/>
          </a:p>
        </p:txBody>
      </p:sp>
      <p:sp>
        <p:nvSpPr>
          <p:cNvPr id="25" name="Text 23"/>
          <p:cNvSpPr/>
          <p:nvPr/>
        </p:nvSpPr>
        <p:spPr>
          <a:xfrm>
            <a:off x="571143" y="2920008"/>
            <a:ext cx="4233743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You need balanced view of precision across all relevant items</a:t>
            </a:r>
            <a:endParaRPr lang="en-US" sz="850" dirty="0"/>
          </a:p>
        </p:txBody>
      </p:sp>
      <p:sp>
        <p:nvSpPr>
          <p:cNvPr id="26" name="Text 24"/>
          <p:cNvSpPr/>
          <p:nvPr/>
        </p:nvSpPr>
        <p:spPr>
          <a:xfrm>
            <a:off x="571143" y="3141107"/>
            <a:ext cx="4233743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Multiple relevant documents exist per query</a:t>
            </a:r>
            <a:endParaRPr lang="en-US" sz="850" dirty="0"/>
          </a:p>
        </p:txBody>
      </p:sp>
      <p:sp>
        <p:nvSpPr>
          <p:cNvPr id="27" name="Text 25"/>
          <p:cNvSpPr/>
          <p:nvPr/>
        </p:nvSpPr>
        <p:spPr>
          <a:xfrm>
            <a:off x="571143" y="3362206"/>
            <a:ext cx="4233743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You want to reward systems that rank relevant items higher</a:t>
            </a:r>
            <a:endParaRPr lang="en-US" sz="850" dirty="0"/>
          </a:p>
        </p:txBody>
      </p:sp>
      <p:sp>
        <p:nvSpPr>
          <p:cNvPr id="28" name="Text 26"/>
          <p:cNvSpPr/>
          <p:nvPr/>
        </p:nvSpPr>
        <p:spPr>
          <a:xfrm>
            <a:off x="396835" y="3842266"/>
            <a:ext cx="2194679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For Generation Evaluation:</a:t>
            </a:r>
            <a:endParaRPr lang="en-US" sz="1300" dirty="0"/>
          </a:p>
        </p:txBody>
      </p:sp>
      <p:sp>
        <p:nvSpPr>
          <p:cNvPr id="29" name="Shape 27"/>
          <p:cNvSpPr/>
          <p:nvPr/>
        </p:nvSpPr>
        <p:spPr>
          <a:xfrm>
            <a:off x="396835" y="4224933"/>
            <a:ext cx="6861691" cy="1125974"/>
          </a:xfrm>
          <a:prstGeom prst="roundRect">
            <a:avLst>
              <a:gd name="adj" fmla="val 6497"/>
            </a:avLst>
          </a:prstGeom>
          <a:solidFill>
            <a:srgbClr val="050505"/>
          </a:solidFill>
          <a:ln w="15240">
            <a:solidFill>
              <a:srgbClr val="56565B"/>
            </a:solidFill>
            <a:prstDash val="solid"/>
          </a:ln>
        </p:spPr>
      </p:sp>
      <p:sp>
        <p:nvSpPr>
          <p:cNvPr id="30" name="Shape 28"/>
          <p:cNvSpPr/>
          <p:nvPr/>
        </p:nvSpPr>
        <p:spPr>
          <a:xfrm>
            <a:off x="381595" y="4224933"/>
            <a:ext cx="60960" cy="1125974"/>
          </a:xfrm>
          <a:prstGeom prst="roundRect">
            <a:avLst>
              <a:gd name="adj" fmla="val 78139"/>
            </a:avLst>
          </a:prstGeom>
          <a:solidFill>
            <a:srgbClr val="F2F2F3"/>
          </a:solidFill>
          <a:ln/>
        </p:spPr>
      </p:sp>
      <p:sp>
        <p:nvSpPr>
          <p:cNvPr id="31" name="Text 29"/>
          <p:cNvSpPr/>
          <p:nvPr/>
        </p:nvSpPr>
        <p:spPr>
          <a:xfrm>
            <a:off x="571143" y="4353520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ROUGE</a:t>
            </a:r>
            <a:endParaRPr lang="en-US" sz="1100" dirty="0"/>
          </a:p>
        </p:txBody>
      </p:sp>
      <p:sp>
        <p:nvSpPr>
          <p:cNvPr id="32" name="Text 30"/>
          <p:cNvSpPr/>
          <p:nvPr/>
        </p:nvSpPr>
        <p:spPr>
          <a:xfrm>
            <a:off x="571143" y="4598670"/>
            <a:ext cx="655879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You have reference answers available</a:t>
            </a:r>
            <a:endParaRPr lang="en-US" sz="850" dirty="0"/>
          </a:p>
        </p:txBody>
      </p:sp>
      <p:sp>
        <p:nvSpPr>
          <p:cNvPr id="33" name="Text 31"/>
          <p:cNvSpPr/>
          <p:nvPr/>
        </p:nvSpPr>
        <p:spPr>
          <a:xfrm>
            <a:off x="571143" y="4819769"/>
            <a:ext cx="655879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Exact word overlap matters</a:t>
            </a:r>
            <a:endParaRPr lang="en-US" sz="850" dirty="0"/>
          </a:p>
        </p:txBody>
      </p:sp>
      <p:sp>
        <p:nvSpPr>
          <p:cNvPr id="34" name="Text 32"/>
          <p:cNvSpPr/>
          <p:nvPr/>
        </p:nvSpPr>
        <p:spPr>
          <a:xfrm>
            <a:off x="571143" y="5040868"/>
            <a:ext cx="655879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Evaluating summarization tasks</a:t>
            </a:r>
            <a:endParaRPr lang="en-US" sz="850" dirty="0"/>
          </a:p>
        </p:txBody>
      </p:sp>
      <p:sp>
        <p:nvSpPr>
          <p:cNvPr id="35" name="Shape 33"/>
          <p:cNvSpPr/>
          <p:nvPr/>
        </p:nvSpPr>
        <p:spPr>
          <a:xfrm>
            <a:off x="7371874" y="4224933"/>
            <a:ext cx="6861691" cy="1125974"/>
          </a:xfrm>
          <a:prstGeom prst="roundRect">
            <a:avLst>
              <a:gd name="adj" fmla="val 6497"/>
            </a:avLst>
          </a:prstGeom>
          <a:solidFill>
            <a:srgbClr val="050505"/>
          </a:solidFill>
          <a:ln w="15240">
            <a:solidFill>
              <a:srgbClr val="56565B"/>
            </a:solidFill>
            <a:prstDash val="solid"/>
          </a:ln>
        </p:spPr>
      </p:sp>
      <p:sp>
        <p:nvSpPr>
          <p:cNvPr id="36" name="Shape 34"/>
          <p:cNvSpPr/>
          <p:nvPr/>
        </p:nvSpPr>
        <p:spPr>
          <a:xfrm>
            <a:off x="7356634" y="4224933"/>
            <a:ext cx="60960" cy="1125974"/>
          </a:xfrm>
          <a:prstGeom prst="roundRect">
            <a:avLst>
              <a:gd name="adj" fmla="val 78139"/>
            </a:avLst>
          </a:prstGeom>
          <a:solidFill>
            <a:srgbClr val="F2F2F3"/>
          </a:solidFill>
          <a:ln/>
        </p:spPr>
      </p:sp>
      <p:sp>
        <p:nvSpPr>
          <p:cNvPr id="37" name="Text 35"/>
          <p:cNvSpPr/>
          <p:nvPr/>
        </p:nvSpPr>
        <p:spPr>
          <a:xfrm>
            <a:off x="7546181" y="4353520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BLEU</a:t>
            </a:r>
            <a:endParaRPr lang="en-US" sz="1100" dirty="0"/>
          </a:p>
        </p:txBody>
      </p:sp>
      <p:sp>
        <p:nvSpPr>
          <p:cNvPr id="38" name="Text 36"/>
          <p:cNvSpPr/>
          <p:nvPr/>
        </p:nvSpPr>
        <p:spPr>
          <a:xfrm>
            <a:off x="7546181" y="4598670"/>
            <a:ext cx="655879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You have reference answers</a:t>
            </a:r>
            <a:endParaRPr lang="en-US" sz="850" dirty="0"/>
          </a:p>
        </p:txBody>
      </p:sp>
      <p:sp>
        <p:nvSpPr>
          <p:cNvPr id="39" name="Text 37"/>
          <p:cNvSpPr/>
          <p:nvPr/>
        </p:nvSpPr>
        <p:spPr>
          <a:xfrm>
            <a:off x="7546181" y="4819769"/>
            <a:ext cx="655879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Precision of exact phrases is important</a:t>
            </a:r>
            <a:endParaRPr lang="en-US" sz="850" dirty="0"/>
          </a:p>
        </p:txBody>
      </p:sp>
      <p:sp>
        <p:nvSpPr>
          <p:cNvPr id="40" name="Text 38"/>
          <p:cNvSpPr/>
          <p:nvPr/>
        </p:nvSpPr>
        <p:spPr>
          <a:xfrm>
            <a:off x="7546181" y="5040868"/>
            <a:ext cx="655879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Evaluating translation-like tasks</a:t>
            </a:r>
            <a:endParaRPr lang="en-US" sz="850" dirty="0"/>
          </a:p>
        </p:txBody>
      </p:sp>
      <p:sp>
        <p:nvSpPr>
          <p:cNvPr id="41" name="Shape 39"/>
          <p:cNvSpPr/>
          <p:nvPr/>
        </p:nvSpPr>
        <p:spPr>
          <a:xfrm>
            <a:off x="396835" y="5464254"/>
            <a:ext cx="6861691" cy="1125974"/>
          </a:xfrm>
          <a:prstGeom prst="roundRect">
            <a:avLst>
              <a:gd name="adj" fmla="val 6497"/>
            </a:avLst>
          </a:prstGeom>
          <a:solidFill>
            <a:srgbClr val="050505"/>
          </a:solidFill>
          <a:ln w="15240">
            <a:solidFill>
              <a:srgbClr val="56565B"/>
            </a:solidFill>
            <a:prstDash val="solid"/>
          </a:ln>
        </p:spPr>
      </p:sp>
      <p:sp>
        <p:nvSpPr>
          <p:cNvPr id="42" name="Shape 40"/>
          <p:cNvSpPr/>
          <p:nvPr/>
        </p:nvSpPr>
        <p:spPr>
          <a:xfrm>
            <a:off x="381595" y="5464254"/>
            <a:ext cx="60960" cy="1125974"/>
          </a:xfrm>
          <a:prstGeom prst="roundRect">
            <a:avLst>
              <a:gd name="adj" fmla="val 78139"/>
            </a:avLst>
          </a:prstGeom>
          <a:solidFill>
            <a:srgbClr val="F2F2F3"/>
          </a:solidFill>
          <a:ln/>
        </p:spPr>
      </p:sp>
      <p:sp>
        <p:nvSpPr>
          <p:cNvPr id="43" name="Text 41"/>
          <p:cNvSpPr/>
          <p:nvPr/>
        </p:nvSpPr>
        <p:spPr>
          <a:xfrm>
            <a:off x="571143" y="5592842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BERTScore</a:t>
            </a:r>
            <a:endParaRPr lang="en-US" sz="1100" dirty="0"/>
          </a:p>
        </p:txBody>
      </p:sp>
      <p:sp>
        <p:nvSpPr>
          <p:cNvPr id="44" name="Text 42"/>
          <p:cNvSpPr/>
          <p:nvPr/>
        </p:nvSpPr>
        <p:spPr>
          <a:xfrm>
            <a:off x="571143" y="5837992"/>
            <a:ext cx="655879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You want semantic similarity beyond exact words</a:t>
            </a:r>
            <a:endParaRPr lang="en-US" sz="850" dirty="0"/>
          </a:p>
        </p:txBody>
      </p:sp>
      <p:sp>
        <p:nvSpPr>
          <p:cNvPr id="45" name="Text 43"/>
          <p:cNvSpPr/>
          <p:nvPr/>
        </p:nvSpPr>
        <p:spPr>
          <a:xfrm>
            <a:off x="571143" y="6059091"/>
            <a:ext cx="655879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Paraphrasing should be rewarded</a:t>
            </a:r>
            <a:endParaRPr lang="en-US" sz="850" dirty="0"/>
          </a:p>
        </p:txBody>
      </p:sp>
      <p:sp>
        <p:nvSpPr>
          <p:cNvPr id="46" name="Text 44"/>
          <p:cNvSpPr/>
          <p:nvPr/>
        </p:nvSpPr>
        <p:spPr>
          <a:xfrm>
            <a:off x="571143" y="6280190"/>
            <a:ext cx="655879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Reference answers use different vocabulary</a:t>
            </a:r>
            <a:endParaRPr lang="en-US" sz="850" dirty="0"/>
          </a:p>
        </p:txBody>
      </p:sp>
      <p:sp>
        <p:nvSpPr>
          <p:cNvPr id="47" name="Shape 45"/>
          <p:cNvSpPr/>
          <p:nvPr/>
        </p:nvSpPr>
        <p:spPr>
          <a:xfrm>
            <a:off x="7371874" y="5464254"/>
            <a:ext cx="6861691" cy="1125974"/>
          </a:xfrm>
          <a:prstGeom prst="roundRect">
            <a:avLst>
              <a:gd name="adj" fmla="val 6497"/>
            </a:avLst>
          </a:prstGeom>
          <a:solidFill>
            <a:srgbClr val="050505"/>
          </a:solidFill>
          <a:ln w="15240">
            <a:solidFill>
              <a:srgbClr val="56565B"/>
            </a:solidFill>
            <a:prstDash val="solid"/>
          </a:ln>
        </p:spPr>
      </p:sp>
      <p:sp>
        <p:nvSpPr>
          <p:cNvPr id="48" name="Shape 46"/>
          <p:cNvSpPr/>
          <p:nvPr/>
        </p:nvSpPr>
        <p:spPr>
          <a:xfrm>
            <a:off x="7356634" y="5464254"/>
            <a:ext cx="60960" cy="1125974"/>
          </a:xfrm>
          <a:prstGeom prst="roundRect">
            <a:avLst>
              <a:gd name="adj" fmla="val 78139"/>
            </a:avLst>
          </a:prstGeom>
          <a:solidFill>
            <a:srgbClr val="F2F2F3"/>
          </a:solidFill>
          <a:ln/>
        </p:spPr>
      </p:sp>
      <p:sp>
        <p:nvSpPr>
          <p:cNvPr id="49" name="Text 47"/>
          <p:cNvSpPr/>
          <p:nvPr/>
        </p:nvSpPr>
        <p:spPr>
          <a:xfrm>
            <a:off x="7546181" y="5592842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Answer Relevancy</a:t>
            </a:r>
            <a:endParaRPr lang="en-US" sz="1100" dirty="0"/>
          </a:p>
        </p:txBody>
      </p:sp>
      <p:sp>
        <p:nvSpPr>
          <p:cNvPr id="50" name="Text 48"/>
          <p:cNvSpPr/>
          <p:nvPr/>
        </p:nvSpPr>
        <p:spPr>
          <a:xfrm>
            <a:off x="7546181" y="5837992"/>
            <a:ext cx="655879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You want to check if the answer addresses the question</a:t>
            </a:r>
            <a:endParaRPr lang="en-US" sz="850" dirty="0"/>
          </a:p>
        </p:txBody>
      </p:sp>
      <p:sp>
        <p:nvSpPr>
          <p:cNvPr id="51" name="Text 49"/>
          <p:cNvSpPr/>
          <p:nvPr/>
        </p:nvSpPr>
        <p:spPr>
          <a:xfrm>
            <a:off x="7546181" y="6059091"/>
            <a:ext cx="655879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No reference answer available</a:t>
            </a:r>
            <a:endParaRPr lang="en-US" sz="850" dirty="0"/>
          </a:p>
        </p:txBody>
      </p:sp>
      <p:sp>
        <p:nvSpPr>
          <p:cNvPr id="52" name="Text 50"/>
          <p:cNvSpPr/>
          <p:nvPr/>
        </p:nvSpPr>
        <p:spPr>
          <a:xfrm>
            <a:off x="7546181" y="6280190"/>
            <a:ext cx="655879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Evaluating question-answering systems</a:t>
            </a:r>
            <a:endParaRPr lang="en-US" sz="850" dirty="0"/>
          </a:p>
        </p:txBody>
      </p:sp>
      <p:sp>
        <p:nvSpPr>
          <p:cNvPr id="53" name="Shape 51"/>
          <p:cNvSpPr/>
          <p:nvPr/>
        </p:nvSpPr>
        <p:spPr>
          <a:xfrm>
            <a:off x="396835" y="6703576"/>
            <a:ext cx="6861691" cy="1125974"/>
          </a:xfrm>
          <a:prstGeom prst="roundRect">
            <a:avLst>
              <a:gd name="adj" fmla="val 6497"/>
            </a:avLst>
          </a:prstGeom>
          <a:solidFill>
            <a:srgbClr val="050505"/>
          </a:solidFill>
          <a:ln w="15240">
            <a:solidFill>
              <a:srgbClr val="56565B"/>
            </a:solidFill>
            <a:prstDash val="solid"/>
          </a:ln>
        </p:spPr>
      </p:sp>
      <p:sp>
        <p:nvSpPr>
          <p:cNvPr id="54" name="Shape 52"/>
          <p:cNvSpPr/>
          <p:nvPr/>
        </p:nvSpPr>
        <p:spPr>
          <a:xfrm>
            <a:off x="381595" y="6703576"/>
            <a:ext cx="60960" cy="1125974"/>
          </a:xfrm>
          <a:prstGeom prst="roundRect">
            <a:avLst>
              <a:gd name="adj" fmla="val 78139"/>
            </a:avLst>
          </a:prstGeom>
          <a:solidFill>
            <a:srgbClr val="F2F2F3"/>
          </a:solidFill>
          <a:ln/>
        </p:spPr>
      </p:sp>
      <p:sp>
        <p:nvSpPr>
          <p:cNvPr id="55" name="Text 53"/>
          <p:cNvSpPr/>
          <p:nvPr/>
        </p:nvSpPr>
        <p:spPr>
          <a:xfrm>
            <a:off x="571143" y="6832163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Faithfulness</a:t>
            </a:r>
            <a:endParaRPr lang="en-US" sz="1100" dirty="0"/>
          </a:p>
        </p:txBody>
      </p:sp>
      <p:sp>
        <p:nvSpPr>
          <p:cNvPr id="56" name="Text 54"/>
          <p:cNvSpPr/>
          <p:nvPr/>
        </p:nvSpPr>
        <p:spPr>
          <a:xfrm>
            <a:off x="571143" y="7077313"/>
            <a:ext cx="655879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Preventing hallucinations is critical</a:t>
            </a:r>
            <a:endParaRPr lang="en-US" sz="850" dirty="0"/>
          </a:p>
        </p:txBody>
      </p:sp>
      <p:sp>
        <p:nvSpPr>
          <p:cNvPr id="57" name="Text 55"/>
          <p:cNvSpPr/>
          <p:nvPr/>
        </p:nvSpPr>
        <p:spPr>
          <a:xfrm>
            <a:off x="571143" y="7298412"/>
            <a:ext cx="655879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You have retrieved context to verify against</a:t>
            </a:r>
            <a:endParaRPr lang="en-US" sz="850" dirty="0"/>
          </a:p>
        </p:txBody>
      </p:sp>
      <p:sp>
        <p:nvSpPr>
          <p:cNvPr id="58" name="Text 56"/>
          <p:cNvSpPr/>
          <p:nvPr/>
        </p:nvSpPr>
        <p:spPr>
          <a:xfrm>
            <a:off x="571143" y="7519511"/>
            <a:ext cx="655879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Trustworthiness is paramount</a:t>
            </a:r>
            <a:endParaRPr lang="en-US" sz="850" dirty="0"/>
          </a:p>
        </p:txBody>
      </p:sp>
      <p:sp>
        <p:nvSpPr>
          <p:cNvPr id="59" name="Shape 57"/>
          <p:cNvSpPr/>
          <p:nvPr/>
        </p:nvSpPr>
        <p:spPr>
          <a:xfrm>
            <a:off x="7371874" y="6703576"/>
            <a:ext cx="6861691" cy="1125974"/>
          </a:xfrm>
          <a:prstGeom prst="roundRect">
            <a:avLst>
              <a:gd name="adj" fmla="val 6497"/>
            </a:avLst>
          </a:prstGeom>
          <a:solidFill>
            <a:srgbClr val="050505"/>
          </a:solidFill>
          <a:ln w="15240">
            <a:solidFill>
              <a:srgbClr val="56565B"/>
            </a:solidFill>
            <a:prstDash val="solid"/>
          </a:ln>
        </p:spPr>
      </p:sp>
      <p:sp>
        <p:nvSpPr>
          <p:cNvPr id="60" name="Shape 58"/>
          <p:cNvSpPr/>
          <p:nvPr/>
        </p:nvSpPr>
        <p:spPr>
          <a:xfrm>
            <a:off x="7356634" y="6703576"/>
            <a:ext cx="60960" cy="1125974"/>
          </a:xfrm>
          <a:prstGeom prst="roundRect">
            <a:avLst>
              <a:gd name="adj" fmla="val 78139"/>
            </a:avLst>
          </a:prstGeom>
          <a:solidFill>
            <a:srgbClr val="F2F2F3"/>
          </a:solidFill>
          <a:ln/>
        </p:spPr>
      </p:sp>
      <p:sp>
        <p:nvSpPr>
          <p:cNvPr id="61" name="Text 59"/>
          <p:cNvSpPr/>
          <p:nvPr/>
        </p:nvSpPr>
        <p:spPr>
          <a:xfrm>
            <a:off x="7546181" y="6832163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1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Accuracy</a:t>
            </a:r>
            <a:endParaRPr lang="en-US" sz="1100" dirty="0"/>
          </a:p>
        </p:txBody>
      </p:sp>
      <p:sp>
        <p:nvSpPr>
          <p:cNvPr id="62" name="Text 60"/>
          <p:cNvSpPr/>
          <p:nvPr/>
        </p:nvSpPr>
        <p:spPr>
          <a:xfrm>
            <a:off x="7546181" y="7077313"/>
            <a:ext cx="655879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You have ground truth answers</a:t>
            </a:r>
            <a:endParaRPr lang="en-US" sz="850" dirty="0"/>
          </a:p>
        </p:txBody>
      </p:sp>
      <p:sp>
        <p:nvSpPr>
          <p:cNvPr id="63" name="Text 61"/>
          <p:cNvSpPr/>
          <p:nvPr/>
        </p:nvSpPr>
        <p:spPr>
          <a:xfrm>
            <a:off x="7546181" y="7298412"/>
            <a:ext cx="655879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Factual correctness is most important</a:t>
            </a:r>
            <a:endParaRPr lang="en-US" sz="850" dirty="0"/>
          </a:p>
        </p:txBody>
      </p:sp>
      <p:sp>
        <p:nvSpPr>
          <p:cNvPr id="64" name="Text 62"/>
          <p:cNvSpPr/>
          <p:nvPr/>
        </p:nvSpPr>
        <p:spPr>
          <a:xfrm>
            <a:off x="7546181" y="7519511"/>
            <a:ext cx="655879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Evaluating knowledge-based systems</a:t>
            </a:r>
            <a:endParaRPr lang="en-US" sz="8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78054"/>
            <a:ext cx="5374600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Hyperparameter Tuning</a:t>
            </a:r>
            <a:endParaRPr lang="en-US" sz="3550" dirty="0"/>
          </a:p>
        </p:txBody>
      </p:sp>
      <p:sp>
        <p:nvSpPr>
          <p:cNvPr id="3" name="Shape 1"/>
          <p:cNvSpPr/>
          <p:nvPr/>
        </p:nvSpPr>
        <p:spPr>
          <a:xfrm>
            <a:off x="793790" y="2598658"/>
            <a:ext cx="13042821" cy="4052888"/>
          </a:xfrm>
          <a:prstGeom prst="roundRect">
            <a:avLst>
              <a:gd name="adj" fmla="val 2351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2606278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28343" y="2749987"/>
            <a:ext cx="2799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Hyperparameter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4288988" y="2749987"/>
            <a:ext cx="409836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What it controls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8848606" y="2749987"/>
            <a:ext cx="47535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Trade-offs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801410" y="3256598"/>
            <a:ext cx="13027581" cy="187511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1028343" y="3400306"/>
            <a:ext cx="2799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Chunk size &amp; overlap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4288988" y="3400306"/>
            <a:ext cx="409836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How big document pieces are, how much context each chunk has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8848606" y="3400306"/>
            <a:ext cx="47535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Larger chunks → more context, fewer splits, but risk mixing irrelevant info; 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8848606" y="4262199"/>
            <a:ext cx="47535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smaller chunks with overlap → better coverage but more redundancy / cost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01410" y="5131713"/>
            <a:ext cx="13027581" cy="151221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2"/>
          <p:cNvSpPr/>
          <p:nvPr/>
        </p:nvSpPr>
        <p:spPr>
          <a:xfrm>
            <a:off x="1028343" y="5275421"/>
            <a:ext cx="27993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Top-k (retrieved items)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4288988" y="5275421"/>
            <a:ext cx="409836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How many retrieved chunks are fed to the generator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8848606" y="5275421"/>
            <a:ext cx="47535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Too few → may miss needed info; 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8848606" y="5774412"/>
            <a:ext cx="47535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too many → more noise and delay, maybe conflicting context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75435"/>
            <a:ext cx="5769173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Practical Evaluation Steps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2596039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01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2951083"/>
            <a:ext cx="4196358" cy="30480"/>
          </a:xfrm>
          <a:prstGeom prst="rect">
            <a:avLst/>
          </a:prstGeom>
          <a:solidFill>
            <a:srgbClr val="F2F2F3"/>
          </a:solidFill>
          <a:ln/>
        </p:spPr>
      </p:sp>
      <p:sp>
        <p:nvSpPr>
          <p:cNvPr id="5" name="Text 3"/>
          <p:cNvSpPr/>
          <p:nvPr/>
        </p:nvSpPr>
        <p:spPr>
          <a:xfrm>
            <a:off x="793790" y="31253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Prepare a </a:t>
            </a:r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test set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3615809"/>
            <a:ext cx="419635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queries + reference answers + known relevant documents/chunks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216962" y="2596039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02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16962" y="2951083"/>
            <a:ext cx="4196358" cy="30480"/>
          </a:xfrm>
          <a:prstGeom prst="rect">
            <a:avLst/>
          </a:prstGeom>
          <a:solidFill>
            <a:srgbClr val="F2F2F3"/>
          </a:solidFill>
          <a:ln/>
        </p:spPr>
      </p:sp>
      <p:sp>
        <p:nvSpPr>
          <p:cNvPr id="9" name="Text 7"/>
          <p:cNvSpPr/>
          <p:nvPr/>
        </p:nvSpPr>
        <p:spPr>
          <a:xfrm>
            <a:off x="5216962" y="3125391"/>
            <a:ext cx="400776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Evaluate retriever separately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216962" y="3615809"/>
            <a:ext cx="419635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using Precision@k, Recall@k, MRR, MAP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640133" y="2596039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03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9640133" y="2951083"/>
            <a:ext cx="4196358" cy="30480"/>
          </a:xfrm>
          <a:prstGeom prst="rect">
            <a:avLst/>
          </a:prstGeom>
          <a:solidFill>
            <a:srgbClr val="F2F2F3"/>
          </a:solidFill>
          <a:ln/>
        </p:spPr>
      </p:sp>
      <p:sp>
        <p:nvSpPr>
          <p:cNvPr id="13" name="Text 11"/>
          <p:cNvSpPr/>
          <p:nvPr/>
        </p:nvSpPr>
        <p:spPr>
          <a:xfrm>
            <a:off x="9640133" y="31253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Evaluate generation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9640133" y="3615809"/>
            <a:ext cx="419635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compare generated answers to references using ROUGE, BLEU, BERTScore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93790" y="4738449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04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93790" y="5093494"/>
            <a:ext cx="6407944" cy="30480"/>
          </a:xfrm>
          <a:prstGeom prst="rect">
            <a:avLst/>
          </a:prstGeom>
          <a:solidFill>
            <a:srgbClr val="F2F2F3"/>
          </a:solidFill>
          <a:ln/>
        </p:spPr>
      </p:sp>
      <p:sp>
        <p:nvSpPr>
          <p:cNvPr id="17" name="Text 15"/>
          <p:cNvSpPr/>
          <p:nvPr/>
        </p:nvSpPr>
        <p:spPr>
          <a:xfrm>
            <a:off x="793790" y="5267801"/>
            <a:ext cx="481191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Check faithfulness / hallucinations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793790" y="5758220"/>
            <a:ext cx="640794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see if statements are supported by retrieved context; possibly have human or LLM judge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7428548" y="4738449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05</a:t>
            </a:r>
            <a:endParaRPr lang="en-US" sz="1750" dirty="0"/>
          </a:p>
        </p:txBody>
      </p:sp>
      <p:sp>
        <p:nvSpPr>
          <p:cNvPr id="20" name="Shape 18"/>
          <p:cNvSpPr/>
          <p:nvPr/>
        </p:nvSpPr>
        <p:spPr>
          <a:xfrm>
            <a:off x="7428548" y="5093494"/>
            <a:ext cx="6407944" cy="30480"/>
          </a:xfrm>
          <a:prstGeom prst="rect">
            <a:avLst/>
          </a:prstGeom>
          <a:solidFill>
            <a:srgbClr val="F2F2F3"/>
          </a:solidFill>
          <a:ln/>
        </p:spPr>
      </p:sp>
      <p:sp>
        <p:nvSpPr>
          <p:cNvPr id="21" name="Text 19"/>
          <p:cNvSpPr/>
          <p:nvPr/>
        </p:nvSpPr>
        <p:spPr>
          <a:xfrm>
            <a:off x="7428548" y="52678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Experiment</a:t>
            </a:r>
            <a:endParaRPr lang="en-US" sz="2200" dirty="0"/>
          </a:p>
        </p:txBody>
      </p:sp>
      <p:sp>
        <p:nvSpPr>
          <p:cNvPr id="22" name="Text 20"/>
          <p:cNvSpPr/>
          <p:nvPr/>
        </p:nvSpPr>
        <p:spPr>
          <a:xfrm>
            <a:off x="7428548" y="5758220"/>
            <a:ext cx="640794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vary chunk size, overlap, top-k → observe how metrics change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2025-09-16T14:39:50Z</dcterms:created>
  <dcterms:modified xsi:type="dcterms:W3CDTF">2025-09-16T14:39:50Z</dcterms:modified>
</cp:coreProperties>
</file>