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0"/>
  </p:normalViewPr>
  <p:slideViewPr>
    <p:cSldViewPr snapToGrid="0" snapToObjects="1">
      <p:cViewPr varScale="1">
        <p:scale>
          <a:sx n="115" d="100"/>
          <a:sy n="115" d="100"/>
        </p:scale>
        <p:origin x="4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11/25/19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11/25/19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11/25/19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7117-DCEF-DE4F-A124-8DD1A3FEEBD0}"/>
              </a:ext>
            </a:extLst>
          </p:cNvPr>
          <p:cNvSpPr>
            <a:spLocks noGrp="1"/>
          </p:cNvSpPr>
          <p:nvPr>
            <p:ph type="ctrTitle"/>
          </p:nvPr>
        </p:nvSpPr>
        <p:spPr>
          <a:xfrm>
            <a:off x="1433736" y="751352"/>
            <a:ext cx="8825658" cy="2677648"/>
          </a:xfrm>
        </p:spPr>
        <p:txBody>
          <a:bodyPr/>
          <a:lstStyle/>
          <a:p>
            <a:pPr algn="ctr"/>
            <a:r>
              <a:rPr lang="en-IN" dirty="0"/>
              <a:t>UE17CS303 - MACHINE LEARNING ASSIGNMENT</a:t>
            </a:r>
            <a:endParaRPr lang="en-US" dirty="0"/>
          </a:p>
        </p:txBody>
      </p:sp>
      <p:sp>
        <p:nvSpPr>
          <p:cNvPr id="6" name="TextBox 5">
            <a:extLst>
              <a:ext uri="{FF2B5EF4-FFF2-40B4-BE49-F238E27FC236}">
                <a16:creationId xmlns:a16="http://schemas.microsoft.com/office/drawing/2014/main" id="{628BFC7D-18C1-064D-B9BB-90C1685FA9D2}"/>
              </a:ext>
            </a:extLst>
          </p:cNvPr>
          <p:cNvSpPr txBox="1"/>
          <p:nvPr/>
        </p:nvSpPr>
        <p:spPr>
          <a:xfrm>
            <a:off x="1433736" y="3769112"/>
            <a:ext cx="9338342" cy="2031325"/>
          </a:xfrm>
          <a:prstGeom prst="rect">
            <a:avLst/>
          </a:prstGeom>
          <a:noFill/>
        </p:spPr>
        <p:txBody>
          <a:bodyPr wrap="square" rtlCol="0">
            <a:spAutoFit/>
          </a:bodyPr>
          <a:lstStyle/>
          <a:p>
            <a:r>
              <a:rPr lang="en-US" dirty="0">
                <a:solidFill>
                  <a:schemeClr val="bg2"/>
                </a:solidFill>
              </a:rPr>
              <a:t>Project Title : Classification </a:t>
            </a:r>
            <a:r>
              <a:rPr lang="en-US">
                <a:solidFill>
                  <a:schemeClr val="bg2"/>
                </a:solidFill>
              </a:rPr>
              <a:t>of Photometric </a:t>
            </a:r>
            <a:r>
              <a:rPr lang="en-US" dirty="0">
                <a:solidFill>
                  <a:schemeClr val="bg2"/>
                </a:solidFill>
              </a:rPr>
              <a:t>Data As Stars or Quasars Using Decision 			</a:t>
            </a:r>
            <a:r>
              <a:rPr lang="en-US">
                <a:solidFill>
                  <a:schemeClr val="bg2"/>
                </a:solidFill>
              </a:rPr>
              <a:t> 	 Trees</a:t>
            </a:r>
            <a:endParaRPr lang="en-US" dirty="0">
              <a:solidFill>
                <a:schemeClr val="bg2"/>
              </a:solidFill>
            </a:endParaRPr>
          </a:p>
          <a:p>
            <a:r>
              <a:rPr lang="en-US" dirty="0">
                <a:solidFill>
                  <a:schemeClr val="bg2"/>
                </a:solidFill>
              </a:rPr>
              <a:t>Team Members : </a:t>
            </a:r>
          </a:p>
          <a:p>
            <a:r>
              <a:rPr lang="en-US" dirty="0">
                <a:solidFill>
                  <a:schemeClr val="bg2"/>
                </a:solidFill>
              </a:rPr>
              <a:t>			Sanjay Chari, PES1201700278</a:t>
            </a:r>
          </a:p>
          <a:p>
            <a:r>
              <a:rPr lang="en-US" dirty="0">
                <a:solidFill>
                  <a:schemeClr val="bg2"/>
                </a:solidFill>
              </a:rPr>
              <a:t>			Aditya Shankaran, PES1201700710</a:t>
            </a:r>
          </a:p>
          <a:p>
            <a:r>
              <a:rPr lang="en-US" dirty="0">
                <a:solidFill>
                  <a:schemeClr val="bg2"/>
                </a:solidFill>
              </a:rPr>
              <a:t>			Athul Sandosh, PES1201701110</a:t>
            </a:r>
          </a:p>
          <a:p>
            <a:r>
              <a:rPr lang="en-US" dirty="0"/>
              <a:t>		</a:t>
            </a:r>
          </a:p>
        </p:txBody>
      </p:sp>
    </p:spTree>
    <p:extLst>
      <p:ext uri="{BB962C8B-B14F-4D97-AF65-F5344CB8AC3E}">
        <p14:creationId xmlns:p14="http://schemas.microsoft.com/office/powerpoint/2010/main" val="126223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593A-6C82-024B-B858-B5A75682F3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D715A76-DDDD-2B49-AD54-F348AB47F324}"/>
              </a:ext>
            </a:extLst>
          </p:cNvPr>
          <p:cNvSpPr>
            <a:spLocks noGrp="1"/>
          </p:cNvSpPr>
          <p:nvPr>
            <p:ph idx="1"/>
          </p:nvPr>
        </p:nvSpPr>
        <p:spPr/>
        <p:txBody>
          <a:bodyPr/>
          <a:lstStyle/>
          <a:p>
            <a:r>
              <a:rPr lang="en-US" dirty="0"/>
              <a:t>We were provided with </a:t>
            </a:r>
            <a:r>
              <a:rPr lang="en-US"/>
              <a:t>four catalogues</a:t>
            </a:r>
            <a:r>
              <a:rPr lang="en-US" dirty="0"/>
              <a:t>, each with a collection of photometric data regarding astronomical entities.</a:t>
            </a:r>
          </a:p>
          <a:p>
            <a:r>
              <a:rPr lang="en-US" dirty="0"/>
              <a:t>We were required to classify each of the data points in the csv file of every catalog, as star or quasar.</a:t>
            </a:r>
          </a:p>
          <a:p>
            <a:r>
              <a:rPr lang="en-US" dirty="0"/>
              <a:t>The csv files contain 39 columns, with column headings such as galex_objid, sdss_objid, and so on.</a:t>
            </a:r>
          </a:p>
          <a:p>
            <a:r>
              <a:rPr lang="en-US" dirty="0"/>
              <a:t>The task given to us was to beat the baseline accuracy mentioned in the paper, using any machine learning algorithm of our choice.</a:t>
            </a:r>
          </a:p>
        </p:txBody>
      </p:sp>
    </p:spTree>
    <p:extLst>
      <p:ext uri="{BB962C8B-B14F-4D97-AF65-F5344CB8AC3E}">
        <p14:creationId xmlns:p14="http://schemas.microsoft.com/office/powerpoint/2010/main" val="418059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4DC2-5A16-DC4E-B4BD-D37B348E1451}"/>
              </a:ext>
            </a:extLst>
          </p:cNvPr>
          <p:cNvSpPr>
            <a:spLocks noGrp="1"/>
          </p:cNvSpPr>
          <p:nvPr>
            <p:ph type="title"/>
          </p:nvPr>
        </p:nvSpPr>
        <p:spPr>
          <a:xfrm>
            <a:off x="1154954" y="973668"/>
            <a:ext cx="8761413" cy="706964"/>
          </a:xfrm>
        </p:spPr>
        <p:txBody>
          <a:bodyPr>
            <a:normAutofit/>
          </a:bodyPr>
          <a:lstStyle/>
          <a:p>
            <a:r>
              <a:rPr lang="en-US">
                <a:solidFill>
                  <a:srgbClr val="EBEBEB"/>
                </a:solidFill>
              </a:rPr>
              <a:t>METHOD</a:t>
            </a:r>
          </a:p>
        </p:txBody>
      </p:sp>
      <p:sp>
        <p:nvSpPr>
          <p:cNvPr id="3" name="Content Placeholder 2">
            <a:extLst>
              <a:ext uri="{FF2B5EF4-FFF2-40B4-BE49-F238E27FC236}">
                <a16:creationId xmlns:a16="http://schemas.microsoft.com/office/drawing/2014/main" id="{C4009AD1-8E08-A843-93D7-266C14693552}"/>
              </a:ext>
            </a:extLst>
          </p:cNvPr>
          <p:cNvSpPr>
            <a:spLocks noGrp="1"/>
          </p:cNvSpPr>
          <p:nvPr>
            <p:ph idx="1"/>
          </p:nvPr>
        </p:nvSpPr>
        <p:spPr>
          <a:xfrm>
            <a:off x="1154954" y="2400300"/>
            <a:ext cx="6217397" cy="3943350"/>
          </a:xfrm>
        </p:spPr>
        <p:txBody>
          <a:bodyPr anchor="ctr">
            <a:normAutofit fontScale="92500" lnSpcReduction="20000"/>
          </a:bodyPr>
          <a:lstStyle/>
          <a:p>
            <a:pPr>
              <a:lnSpc>
                <a:spcPct val="90000"/>
              </a:lnSpc>
            </a:pPr>
            <a:r>
              <a:rPr lang="en-US" sz="1500" dirty="0"/>
              <a:t>We decided to use a decision tree for our classification task, as when we compared its performance with other algorithms, we achieved convergence faster with decision tree, and achieved good accuracy too.</a:t>
            </a:r>
          </a:p>
          <a:p>
            <a:pPr marL="0" indent="0">
              <a:lnSpc>
                <a:spcPct val="90000"/>
              </a:lnSpc>
              <a:buNone/>
            </a:pPr>
            <a:endParaRPr lang="en-US" sz="1500" dirty="0"/>
          </a:p>
          <a:p>
            <a:pPr>
              <a:lnSpc>
                <a:spcPct val="90000"/>
              </a:lnSpc>
            </a:pPr>
            <a:r>
              <a:rPr lang="en-US" sz="1500" dirty="0"/>
              <a:t>We make use of the CART(Classification And Regression Trees) algorithm to train our tree.</a:t>
            </a:r>
          </a:p>
          <a:p>
            <a:pPr marL="0" indent="0">
              <a:lnSpc>
                <a:spcPct val="90000"/>
              </a:lnSpc>
              <a:buNone/>
            </a:pPr>
            <a:endParaRPr lang="en-US" sz="1500" dirty="0"/>
          </a:p>
          <a:p>
            <a:pPr>
              <a:lnSpc>
                <a:spcPct val="90000"/>
              </a:lnSpc>
            </a:pPr>
            <a:r>
              <a:rPr lang="en-US" sz="1500" dirty="0"/>
              <a:t>In this algorithm, we make use of a metric called Gini impurity. Gini impurity refers to the distribution of classes for a given node.</a:t>
            </a:r>
          </a:p>
          <a:p>
            <a:pPr marL="0" indent="0">
              <a:lnSpc>
                <a:spcPct val="90000"/>
              </a:lnSpc>
              <a:buNone/>
            </a:pPr>
            <a:endParaRPr lang="en-US" sz="1500" dirty="0"/>
          </a:p>
          <a:p>
            <a:pPr>
              <a:lnSpc>
                <a:spcPct val="90000"/>
              </a:lnSpc>
            </a:pPr>
            <a:r>
              <a:rPr lang="en-IN" sz="1500" dirty="0"/>
              <a:t>A node is pure (</a:t>
            </a:r>
            <a:r>
              <a:rPr lang="en-IN" sz="1500" i="1" dirty="0"/>
              <a:t>G = 0</a:t>
            </a:r>
            <a:r>
              <a:rPr lang="en-IN" sz="1500" dirty="0"/>
              <a:t>) if all its samples belong to the same class, while a node with many samples from many different classes will have a Gini closer to 1.</a:t>
            </a:r>
          </a:p>
          <a:p>
            <a:pPr marL="0" indent="0">
              <a:lnSpc>
                <a:spcPct val="90000"/>
              </a:lnSpc>
              <a:buNone/>
            </a:pPr>
            <a:endParaRPr lang="en-IN" sz="1500" dirty="0"/>
          </a:p>
          <a:p>
            <a:pPr>
              <a:lnSpc>
                <a:spcPct val="90000"/>
              </a:lnSpc>
            </a:pPr>
            <a:r>
              <a:rPr lang="en-IN" sz="1500" dirty="0"/>
              <a:t>Each node is split so that the Gini impurity of the children is minimized</a:t>
            </a:r>
            <a:r>
              <a:rPr lang="en-IN" sz="1400" dirty="0"/>
              <a:t>.</a:t>
            </a:r>
            <a:endParaRPr lang="en-US" sz="1400" dirty="0"/>
          </a:p>
        </p:txBody>
      </p:sp>
      <p:pic>
        <p:nvPicPr>
          <p:cNvPr id="5" name="Picture 4" descr="A close up of a clock&#10;&#10;Description automatically generated">
            <a:extLst>
              <a:ext uri="{FF2B5EF4-FFF2-40B4-BE49-F238E27FC236}">
                <a16:creationId xmlns:a16="http://schemas.microsoft.com/office/drawing/2014/main" id="{58494CE0-6D08-534E-9218-B92744F5A112}"/>
              </a:ext>
            </a:extLst>
          </p:cNvPr>
          <p:cNvPicPr>
            <a:picLocks noChangeAspect="1"/>
          </p:cNvPicPr>
          <p:nvPr/>
        </p:nvPicPr>
        <p:blipFill>
          <a:blip r:embed="rId2"/>
          <a:stretch>
            <a:fillRect/>
          </a:stretch>
        </p:blipFill>
        <p:spPr>
          <a:xfrm>
            <a:off x="8249171" y="2581235"/>
            <a:ext cx="2423592" cy="107849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8261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7" name="Freeform: Shape 26">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B2D460F-7DA7-B34F-9B8F-1B0B2FA88A31}"/>
              </a:ext>
            </a:extLst>
          </p:cNvPr>
          <p:cNvSpPr>
            <a:spLocks noGrp="1"/>
          </p:cNvSpPr>
          <p:nvPr>
            <p:ph type="title"/>
          </p:nvPr>
        </p:nvSpPr>
        <p:spPr>
          <a:xfrm>
            <a:off x="1154955" y="973668"/>
            <a:ext cx="2942210" cy="1020232"/>
          </a:xfrm>
        </p:spPr>
        <p:txBody>
          <a:bodyPr>
            <a:normAutofit/>
          </a:bodyPr>
          <a:lstStyle/>
          <a:p>
            <a:pPr>
              <a:lnSpc>
                <a:spcPct val="90000"/>
              </a:lnSpc>
            </a:pPr>
            <a:r>
              <a:rPr lang="en-US" sz="2000">
                <a:solidFill>
                  <a:srgbClr val="FFFFFE"/>
                </a:solidFill>
              </a:rPr>
              <a:t>CHOOSING THE OPTIMAL MAXIMUM DEPTH </a:t>
            </a:r>
          </a:p>
        </p:txBody>
      </p:sp>
      <p:sp>
        <p:nvSpPr>
          <p:cNvPr id="31"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7" name="Picture 6" descr="A screenshot of a cell phone&#10;&#10;Description automatically generated">
            <a:extLst>
              <a:ext uri="{FF2B5EF4-FFF2-40B4-BE49-F238E27FC236}">
                <a16:creationId xmlns:a16="http://schemas.microsoft.com/office/drawing/2014/main" id="{0A85E4F7-67D4-754C-A2A0-896D2005ECE4}"/>
              </a:ext>
            </a:extLst>
          </p:cNvPr>
          <p:cNvPicPr>
            <a:picLocks noChangeAspect="1"/>
          </p:cNvPicPr>
          <p:nvPr/>
        </p:nvPicPr>
        <p:blipFill>
          <a:blip r:embed="rId2"/>
          <a:stretch>
            <a:fillRect/>
          </a:stretch>
        </p:blipFill>
        <p:spPr>
          <a:xfrm>
            <a:off x="5194607" y="2257394"/>
            <a:ext cx="3113903" cy="2343211"/>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E8B8353-DE5D-244A-A704-6F7500AE81FF}"/>
              </a:ext>
            </a:extLst>
          </p:cNvPr>
          <p:cNvPicPr>
            <a:picLocks noChangeAspect="1"/>
          </p:cNvPicPr>
          <p:nvPr/>
        </p:nvPicPr>
        <p:blipFill>
          <a:blip r:embed="rId3"/>
          <a:stretch>
            <a:fillRect/>
          </a:stretch>
        </p:blipFill>
        <p:spPr>
          <a:xfrm>
            <a:off x="8472236" y="2257393"/>
            <a:ext cx="3113904" cy="2343212"/>
          </a:xfrm>
          <a:prstGeom prst="rect">
            <a:avLst/>
          </a:prstGeom>
        </p:spPr>
      </p:pic>
      <p:sp>
        <p:nvSpPr>
          <p:cNvPr id="33" name="Rectangle 32">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72F7DD-4931-9F4F-A151-4AD035600B17}"/>
              </a:ext>
            </a:extLst>
          </p:cNvPr>
          <p:cNvSpPr>
            <a:spLocks noGrp="1"/>
          </p:cNvSpPr>
          <p:nvPr>
            <p:ph idx="1"/>
          </p:nvPr>
        </p:nvSpPr>
        <p:spPr>
          <a:xfrm>
            <a:off x="605860" y="2128838"/>
            <a:ext cx="4023073" cy="4326996"/>
          </a:xfrm>
        </p:spPr>
        <p:txBody>
          <a:bodyPr>
            <a:normAutofit/>
          </a:bodyPr>
          <a:lstStyle/>
          <a:p>
            <a:pPr>
              <a:lnSpc>
                <a:spcPct val="90000"/>
              </a:lnSpc>
            </a:pPr>
            <a:r>
              <a:rPr lang="en-IN" sz="1100" dirty="0">
                <a:solidFill>
                  <a:srgbClr val="FFFFFE"/>
                </a:solidFill>
              </a:rPr>
              <a:t>The algorithm stops when the maximum depth, a hyperparameter</a:t>
            </a:r>
            <a:r>
              <a:rPr lang="en-IN" sz="1100" i="1" dirty="0">
                <a:solidFill>
                  <a:srgbClr val="FFFFFE"/>
                </a:solidFill>
              </a:rPr>
              <a:t>,</a:t>
            </a:r>
            <a:r>
              <a:rPr lang="en-IN" sz="1100" dirty="0">
                <a:solidFill>
                  <a:srgbClr val="FFFFFE"/>
                </a:solidFill>
              </a:rPr>
              <a:t> is reached, or when no split can lead to two children purer than their parent.</a:t>
            </a:r>
          </a:p>
          <a:p>
            <a:pPr>
              <a:lnSpc>
                <a:spcPct val="90000"/>
              </a:lnSpc>
            </a:pPr>
            <a:endParaRPr lang="en-IN" sz="1100" dirty="0">
              <a:solidFill>
                <a:srgbClr val="FFFFFE"/>
              </a:solidFill>
            </a:endParaRPr>
          </a:p>
          <a:p>
            <a:pPr>
              <a:lnSpc>
                <a:spcPct val="90000"/>
              </a:lnSpc>
            </a:pPr>
            <a:r>
              <a:rPr lang="en-IN" sz="1100" dirty="0">
                <a:solidFill>
                  <a:srgbClr val="FFFFFE"/>
                </a:solidFill>
              </a:rPr>
              <a:t>To choose the optimal value for the maximum depth hyperparameter, we compared the training time and average of validation accuracy, precision, recall and f1 scores for various values of maximum depth across all catalogues.</a:t>
            </a:r>
          </a:p>
          <a:p>
            <a:pPr>
              <a:lnSpc>
                <a:spcPct val="90000"/>
              </a:lnSpc>
            </a:pPr>
            <a:endParaRPr lang="en-IN" sz="1100" dirty="0">
              <a:solidFill>
                <a:srgbClr val="FFFFFE"/>
              </a:solidFill>
            </a:endParaRPr>
          </a:p>
          <a:p>
            <a:pPr>
              <a:lnSpc>
                <a:spcPct val="90000"/>
              </a:lnSpc>
            </a:pPr>
            <a:r>
              <a:rPr lang="en-IN" sz="1100" dirty="0">
                <a:solidFill>
                  <a:srgbClr val="FFFFFE"/>
                </a:solidFill>
              </a:rPr>
              <a:t>As can be observed in the graphs, the average of the scores plateaus at maximum depth = 8, while the training time goes on increasing.</a:t>
            </a:r>
          </a:p>
          <a:p>
            <a:pPr>
              <a:lnSpc>
                <a:spcPct val="90000"/>
              </a:lnSpc>
            </a:pPr>
            <a:endParaRPr lang="en-IN" sz="1100" dirty="0">
              <a:solidFill>
                <a:srgbClr val="FFFFFE"/>
              </a:solidFill>
            </a:endParaRPr>
          </a:p>
          <a:p>
            <a:pPr>
              <a:lnSpc>
                <a:spcPct val="90000"/>
              </a:lnSpc>
            </a:pPr>
            <a:r>
              <a:rPr lang="en-IN" sz="1100" dirty="0">
                <a:solidFill>
                  <a:srgbClr val="FFFFFE"/>
                </a:solidFill>
              </a:rPr>
              <a:t>For this reason, the value of maximum depth was chosen to be 8.</a:t>
            </a:r>
          </a:p>
          <a:p>
            <a:pPr>
              <a:lnSpc>
                <a:spcPct val="90000"/>
              </a:lnSpc>
            </a:pPr>
            <a:endParaRPr lang="en-IN" sz="1100" dirty="0">
              <a:solidFill>
                <a:srgbClr val="FFFFFE"/>
              </a:solidFill>
            </a:endParaRPr>
          </a:p>
          <a:p>
            <a:pPr>
              <a:lnSpc>
                <a:spcPct val="90000"/>
              </a:lnSpc>
            </a:pPr>
            <a:endParaRPr lang="en-IN" sz="1100" dirty="0">
              <a:solidFill>
                <a:srgbClr val="FFFFFE"/>
              </a:solidFill>
            </a:endParaRPr>
          </a:p>
          <a:p>
            <a:pPr>
              <a:lnSpc>
                <a:spcPct val="90000"/>
              </a:lnSpc>
            </a:pPr>
            <a:endParaRPr lang="en-IN" sz="1100" dirty="0">
              <a:solidFill>
                <a:srgbClr val="FFFFFE"/>
              </a:solidFill>
            </a:endParaRPr>
          </a:p>
          <a:p>
            <a:pPr>
              <a:lnSpc>
                <a:spcPct val="90000"/>
              </a:lnSpc>
            </a:pPr>
            <a:endParaRPr lang="en-IN" sz="1100" dirty="0">
              <a:solidFill>
                <a:srgbClr val="FFFFFE"/>
              </a:solidFill>
            </a:endParaRPr>
          </a:p>
          <a:p>
            <a:pPr marL="0" indent="0">
              <a:lnSpc>
                <a:spcPct val="90000"/>
              </a:lnSpc>
              <a:buNone/>
            </a:pPr>
            <a:endParaRPr lang="en-US" sz="1100" dirty="0">
              <a:solidFill>
                <a:srgbClr val="FFFFFE"/>
              </a:solidFill>
            </a:endParaRPr>
          </a:p>
        </p:txBody>
      </p:sp>
    </p:spTree>
    <p:extLst>
      <p:ext uri="{BB962C8B-B14F-4D97-AF65-F5344CB8AC3E}">
        <p14:creationId xmlns:p14="http://schemas.microsoft.com/office/powerpoint/2010/main" val="11197050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D007-18D0-D747-97F8-6FBFAFBCCAB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243E1D7-1F4D-E744-88A8-8B2BCB179B4C}"/>
              </a:ext>
            </a:extLst>
          </p:cNvPr>
          <p:cNvSpPr>
            <a:spLocks noGrp="1"/>
          </p:cNvSpPr>
          <p:nvPr>
            <p:ph idx="1"/>
          </p:nvPr>
        </p:nvSpPr>
        <p:spPr/>
        <p:txBody>
          <a:bodyPr>
            <a:normAutofit fontScale="92500" lnSpcReduction="20000"/>
          </a:bodyPr>
          <a:lstStyle/>
          <a:p>
            <a:r>
              <a:rPr lang="en-US" dirty="0"/>
              <a:t>We performed 10-fold cross validation on our model to check our results. The results obtained are summarized below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In conclusion, we were able to achieve reasonable results when compared to the baseline paper using decision trees.</a:t>
            </a:r>
          </a:p>
        </p:txBody>
      </p:sp>
      <p:graphicFrame>
        <p:nvGraphicFramePr>
          <p:cNvPr id="4" name="Table 3">
            <a:extLst>
              <a:ext uri="{FF2B5EF4-FFF2-40B4-BE49-F238E27FC236}">
                <a16:creationId xmlns:a16="http://schemas.microsoft.com/office/drawing/2014/main" id="{EE4613DF-B499-024C-A9C5-3736FCB404B5}"/>
              </a:ext>
            </a:extLst>
          </p:cNvPr>
          <p:cNvGraphicFramePr>
            <a:graphicFrameLocks noGrp="1"/>
          </p:cNvGraphicFramePr>
          <p:nvPr>
            <p:extLst>
              <p:ext uri="{D42A27DB-BD31-4B8C-83A1-F6EECF244321}">
                <p14:modId xmlns:p14="http://schemas.microsoft.com/office/powerpoint/2010/main" val="1206146599"/>
              </p:ext>
            </p:extLst>
          </p:nvPr>
        </p:nvGraphicFramePr>
        <p:xfrm>
          <a:off x="1471660" y="3429000"/>
          <a:ext cx="8128002" cy="1854200"/>
        </p:xfrm>
        <a:graphic>
          <a:graphicData uri="http://schemas.openxmlformats.org/drawingml/2006/table">
            <a:tbl>
              <a:tblPr firstRow="1" bandRow="1">
                <a:tableStyleId>{5C22544A-7EE6-4342-B048-85BDC9FD1C3A}</a:tableStyleId>
              </a:tblPr>
              <a:tblGrid>
                <a:gridCol w="1427657">
                  <a:extLst>
                    <a:ext uri="{9D8B030D-6E8A-4147-A177-3AD203B41FA5}">
                      <a16:colId xmlns:a16="http://schemas.microsoft.com/office/drawing/2014/main" val="1739115610"/>
                    </a:ext>
                  </a:extLst>
                </a:gridCol>
                <a:gridCol w="1349298">
                  <a:extLst>
                    <a:ext uri="{9D8B030D-6E8A-4147-A177-3AD203B41FA5}">
                      <a16:colId xmlns:a16="http://schemas.microsoft.com/office/drawing/2014/main" val="3481649629"/>
                    </a:ext>
                  </a:extLst>
                </a:gridCol>
                <a:gridCol w="1287046">
                  <a:extLst>
                    <a:ext uri="{9D8B030D-6E8A-4147-A177-3AD203B41FA5}">
                      <a16:colId xmlns:a16="http://schemas.microsoft.com/office/drawing/2014/main" val="2904348761"/>
                    </a:ext>
                  </a:extLst>
                </a:gridCol>
                <a:gridCol w="1354667">
                  <a:extLst>
                    <a:ext uri="{9D8B030D-6E8A-4147-A177-3AD203B41FA5}">
                      <a16:colId xmlns:a16="http://schemas.microsoft.com/office/drawing/2014/main" val="1092229489"/>
                    </a:ext>
                  </a:extLst>
                </a:gridCol>
                <a:gridCol w="1354667">
                  <a:extLst>
                    <a:ext uri="{9D8B030D-6E8A-4147-A177-3AD203B41FA5}">
                      <a16:colId xmlns:a16="http://schemas.microsoft.com/office/drawing/2014/main" val="2353475141"/>
                    </a:ext>
                  </a:extLst>
                </a:gridCol>
                <a:gridCol w="1354667">
                  <a:extLst>
                    <a:ext uri="{9D8B030D-6E8A-4147-A177-3AD203B41FA5}">
                      <a16:colId xmlns:a16="http://schemas.microsoft.com/office/drawing/2014/main" val="3070613448"/>
                    </a:ext>
                  </a:extLst>
                </a:gridCol>
              </a:tblGrid>
              <a:tr h="370840">
                <a:tc>
                  <a:txBody>
                    <a:bodyPr/>
                    <a:lstStyle/>
                    <a:p>
                      <a:r>
                        <a:rPr lang="en-US" dirty="0"/>
                        <a:t>Catalogue</a:t>
                      </a:r>
                    </a:p>
                  </a:txBody>
                  <a:tcPr/>
                </a:tc>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a:t>F1 Score</a:t>
                      </a:r>
                    </a:p>
                  </a:txBody>
                  <a:tcPr/>
                </a:tc>
                <a:tc>
                  <a:txBody>
                    <a:bodyPr/>
                    <a:lstStyle/>
                    <a:p>
                      <a:r>
                        <a:rPr lang="en-US" dirty="0"/>
                        <a:t>Time(in s)</a:t>
                      </a:r>
                    </a:p>
                  </a:txBody>
                  <a:tcPr/>
                </a:tc>
                <a:extLst>
                  <a:ext uri="{0D108BD9-81ED-4DB2-BD59-A6C34878D82A}">
                    <a16:rowId xmlns:a16="http://schemas.microsoft.com/office/drawing/2014/main" val="491897159"/>
                  </a:ext>
                </a:extLst>
              </a:tr>
              <a:tr h="370840">
                <a:tc>
                  <a:txBody>
                    <a:bodyPr/>
                    <a:lstStyle/>
                    <a:p>
                      <a:r>
                        <a:rPr lang="en-US" dirty="0"/>
                        <a:t>1</a:t>
                      </a:r>
                    </a:p>
                  </a:txBody>
                  <a:tcPr/>
                </a:tc>
                <a:tc>
                  <a:txBody>
                    <a:bodyPr/>
                    <a:lstStyle/>
                    <a:p>
                      <a:r>
                        <a:rPr lang="en-US" dirty="0"/>
                        <a:t>0.9505</a:t>
                      </a:r>
                    </a:p>
                  </a:txBody>
                  <a:tcPr/>
                </a:tc>
                <a:tc>
                  <a:txBody>
                    <a:bodyPr/>
                    <a:lstStyle/>
                    <a:p>
                      <a:r>
                        <a:rPr lang="en-US" dirty="0"/>
                        <a:t>0.9809</a:t>
                      </a:r>
                    </a:p>
                  </a:txBody>
                  <a:tcPr/>
                </a:tc>
                <a:tc>
                  <a:txBody>
                    <a:bodyPr/>
                    <a:lstStyle/>
                    <a:p>
                      <a:r>
                        <a:rPr lang="en-US" dirty="0"/>
                        <a:t>0.9648</a:t>
                      </a:r>
                    </a:p>
                  </a:txBody>
                  <a:tcPr/>
                </a:tc>
                <a:tc>
                  <a:txBody>
                    <a:bodyPr/>
                    <a:lstStyle/>
                    <a:p>
                      <a:r>
                        <a:rPr lang="en-US" dirty="0"/>
                        <a:t>0.9725</a:t>
                      </a:r>
                    </a:p>
                  </a:txBody>
                  <a:tcPr/>
                </a:tc>
                <a:tc>
                  <a:txBody>
                    <a:bodyPr/>
                    <a:lstStyle/>
                    <a:p>
                      <a:r>
                        <a:rPr lang="en-US" dirty="0"/>
                        <a:t>9.4159</a:t>
                      </a:r>
                    </a:p>
                  </a:txBody>
                  <a:tcPr/>
                </a:tc>
                <a:extLst>
                  <a:ext uri="{0D108BD9-81ED-4DB2-BD59-A6C34878D82A}">
                    <a16:rowId xmlns:a16="http://schemas.microsoft.com/office/drawing/2014/main" val="3590863632"/>
                  </a:ext>
                </a:extLst>
              </a:tr>
              <a:tr h="370840">
                <a:tc>
                  <a:txBody>
                    <a:bodyPr/>
                    <a:lstStyle/>
                    <a:p>
                      <a:r>
                        <a:rPr lang="en-US" dirty="0"/>
                        <a:t>2</a:t>
                      </a:r>
                    </a:p>
                  </a:txBody>
                  <a:tcPr/>
                </a:tc>
                <a:tc>
                  <a:txBody>
                    <a:bodyPr/>
                    <a:lstStyle/>
                    <a:p>
                      <a:r>
                        <a:rPr lang="en-US" dirty="0"/>
                        <a:t>0.9391</a:t>
                      </a:r>
                    </a:p>
                  </a:txBody>
                  <a:tcPr/>
                </a:tc>
                <a:tc>
                  <a:txBody>
                    <a:bodyPr/>
                    <a:lstStyle/>
                    <a:p>
                      <a:r>
                        <a:rPr lang="en-US" dirty="0"/>
                        <a:t>0.9598</a:t>
                      </a:r>
                    </a:p>
                  </a:txBody>
                  <a:tcPr/>
                </a:tc>
                <a:tc>
                  <a:txBody>
                    <a:bodyPr/>
                    <a:lstStyle/>
                    <a:p>
                      <a:r>
                        <a:rPr lang="en-US" dirty="0"/>
                        <a:t>0.9704</a:t>
                      </a:r>
                    </a:p>
                  </a:txBody>
                  <a:tcPr/>
                </a:tc>
                <a:tc>
                  <a:txBody>
                    <a:bodyPr/>
                    <a:lstStyle/>
                    <a:p>
                      <a:r>
                        <a:rPr lang="en-US" dirty="0"/>
                        <a:t>0.9650</a:t>
                      </a:r>
                    </a:p>
                  </a:txBody>
                  <a:tcPr/>
                </a:tc>
                <a:tc>
                  <a:txBody>
                    <a:bodyPr/>
                    <a:lstStyle/>
                    <a:p>
                      <a:r>
                        <a:rPr lang="en-US" dirty="0"/>
                        <a:t>47.5209</a:t>
                      </a:r>
                    </a:p>
                  </a:txBody>
                  <a:tcPr/>
                </a:tc>
                <a:extLst>
                  <a:ext uri="{0D108BD9-81ED-4DB2-BD59-A6C34878D82A}">
                    <a16:rowId xmlns:a16="http://schemas.microsoft.com/office/drawing/2014/main" val="179921319"/>
                  </a:ext>
                </a:extLst>
              </a:tr>
              <a:tr h="370840">
                <a:tc>
                  <a:txBody>
                    <a:bodyPr/>
                    <a:lstStyle/>
                    <a:p>
                      <a:r>
                        <a:rPr lang="en-US" dirty="0"/>
                        <a:t>3</a:t>
                      </a:r>
                    </a:p>
                  </a:txBody>
                  <a:tcPr/>
                </a:tc>
                <a:tc>
                  <a:txBody>
                    <a:bodyPr/>
                    <a:lstStyle/>
                    <a:p>
                      <a:r>
                        <a:rPr lang="en-US" dirty="0"/>
                        <a:t>0.9478</a:t>
                      </a:r>
                    </a:p>
                  </a:txBody>
                  <a:tcPr/>
                </a:tc>
                <a:tc>
                  <a:txBody>
                    <a:bodyPr/>
                    <a:lstStyle/>
                    <a:p>
                      <a:r>
                        <a:rPr lang="en-US" dirty="0"/>
                        <a:t>0.9634</a:t>
                      </a:r>
                    </a:p>
                  </a:txBody>
                  <a:tcPr/>
                </a:tc>
                <a:tc>
                  <a:txBody>
                    <a:bodyPr/>
                    <a:lstStyle/>
                    <a:p>
                      <a:r>
                        <a:rPr lang="en-US" dirty="0"/>
                        <a:t>0.9776</a:t>
                      </a:r>
                    </a:p>
                  </a:txBody>
                  <a:tcPr/>
                </a:tc>
                <a:tc>
                  <a:txBody>
                    <a:bodyPr/>
                    <a:lstStyle/>
                    <a:p>
                      <a:r>
                        <a:rPr lang="en-US" dirty="0"/>
                        <a:t>0.9704</a:t>
                      </a:r>
                    </a:p>
                  </a:txBody>
                  <a:tcPr/>
                </a:tc>
                <a:tc>
                  <a:txBody>
                    <a:bodyPr/>
                    <a:lstStyle/>
                    <a:p>
                      <a:r>
                        <a:rPr lang="en-US"/>
                        <a:t>54.3841</a:t>
                      </a:r>
                      <a:endParaRPr lang="en-US" dirty="0"/>
                    </a:p>
                  </a:txBody>
                  <a:tcPr/>
                </a:tc>
                <a:extLst>
                  <a:ext uri="{0D108BD9-81ED-4DB2-BD59-A6C34878D82A}">
                    <a16:rowId xmlns:a16="http://schemas.microsoft.com/office/drawing/2014/main" val="2012241012"/>
                  </a:ext>
                </a:extLst>
              </a:tr>
              <a:tr h="370840">
                <a:tc>
                  <a:txBody>
                    <a:bodyPr/>
                    <a:lstStyle/>
                    <a:p>
                      <a:r>
                        <a:rPr lang="en-US" dirty="0"/>
                        <a:t>4</a:t>
                      </a:r>
                    </a:p>
                  </a:txBody>
                  <a:tcPr/>
                </a:tc>
                <a:tc>
                  <a:txBody>
                    <a:bodyPr/>
                    <a:lstStyle/>
                    <a:p>
                      <a:r>
                        <a:rPr lang="en-US" dirty="0"/>
                        <a:t>0.8504</a:t>
                      </a:r>
                    </a:p>
                  </a:txBody>
                  <a:tcPr/>
                </a:tc>
                <a:tc>
                  <a:txBody>
                    <a:bodyPr/>
                    <a:lstStyle/>
                    <a:p>
                      <a:r>
                        <a:rPr lang="en-US" dirty="0"/>
                        <a:t>0.8821</a:t>
                      </a:r>
                    </a:p>
                  </a:txBody>
                  <a:tcPr/>
                </a:tc>
                <a:tc>
                  <a:txBody>
                    <a:bodyPr/>
                    <a:lstStyle/>
                    <a:p>
                      <a:r>
                        <a:rPr lang="en-US" dirty="0"/>
                        <a:t>0.8711</a:t>
                      </a:r>
                    </a:p>
                  </a:txBody>
                  <a:tcPr/>
                </a:tc>
                <a:tc>
                  <a:txBody>
                    <a:bodyPr/>
                    <a:lstStyle/>
                    <a:p>
                      <a:r>
                        <a:rPr lang="en-US" dirty="0"/>
                        <a:t>0.8764</a:t>
                      </a:r>
                    </a:p>
                  </a:txBody>
                  <a:tcPr/>
                </a:tc>
                <a:tc>
                  <a:txBody>
                    <a:bodyPr/>
                    <a:lstStyle/>
                    <a:p>
                      <a:r>
                        <a:rPr lang="en-US" dirty="0"/>
                        <a:t>413.3804</a:t>
                      </a:r>
                    </a:p>
                  </a:txBody>
                  <a:tcPr/>
                </a:tc>
                <a:extLst>
                  <a:ext uri="{0D108BD9-81ED-4DB2-BD59-A6C34878D82A}">
                    <a16:rowId xmlns:a16="http://schemas.microsoft.com/office/drawing/2014/main" val="3287192009"/>
                  </a:ext>
                </a:extLst>
              </a:tr>
            </a:tbl>
          </a:graphicData>
        </a:graphic>
      </p:graphicFrame>
    </p:spTree>
    <p:extLst>
      <p:ext uri="{BB962C8B-B14F-4D97-AF65-F5344CB8AC3E}">
        <p14:creationId xmlns:p14="http://schemas.microsoft.com/office/powerpoint/2010/main" val="302651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7117-DCEF-DE4F-A124-8DD1A3FEEBD0}"/>
              </a:ext>
            </a:extLst>
          </p:cNvPr>
          <p:cNvSpPr>
            <a:spLocks noGrp="1"/>
          </p:cNvSpPr>
          <p:nvPr>
            <p:ph type="ctrTitle"/>
          </p:nvPr>
        </p:nvSpPr>
        <p:spPr>
          <a:xfrm>
            <a:off x="1433736" y="751352"/>
            <a:ext cx="8825658" cy="2677648"/>
          </a:xfrm>
        </p:spPr>
        <p:txBody>
          <a:bodyPr/>
          <a:lstStyle/>
          <a:p>
            <a:pPr algn="ctr"/>
            <a:r>
              <a:rPr lang="en-US" dirty="0"/>
              <a:t>THANK YOU</a:t>
            </a:r>
          </a:p>
        </p:txBody>
      </p:sp>
    </p:spTree>
    <p:extLst>
      <p:ext uri="{BB962C8B-B14F-4D97-AF65-F5344CB8AC3E}">
        <p14:creationId xmlns:p14="http://schemas.microsoft.com/office/powerpoint/2010/main" val="3278804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13</TotalTime>
  <Words>469</Words>
  <Application>Microsoft Macintosh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UE17CS303 - MACHINE LEARNING ASSIGNMENT</vt:lpstr>
      <vt:lpstr>PROBLEM STATEMENT</vt:lpstr>
      <vt:lpstr>METHOD</vt:lpstr>
      <vt:lpstr>CHOOSING THE OPTIMAL MAXIMUM DEPTH </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UE17CS303 - MACHINE LEARNING ASSIGNMENT</dc:title>
  <dc:creator>Sanjay Chari</dc:creator>
  <cp:lastModifiedBy>Sanjay Chari</cp:lastModifiedBy>
  <cp:revision>9</cp:revision>
  <dcterms:created xsi:type="dcterms:W3CDTF">2019-11-24T14:25:04Z</dcterms:created>
  <dcterms:modified xsi:type="dcterms:W3CDTF">2019-11-25T14:01:40Z</dcterms:modified>
</cp:coreProperties>
</file>