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2" r:id="rId5"/>
    <p:sldId id="265" r:id="rId6"/>
    <p:sldId id="263" r:id="rId7"/>
    <p:sldId id="264" r:id="rId8"/>
    <p:sldId id="267"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0" d="100"/>
          <a:sy n="110" d="100"/>
        </p:scale>
        <p:origin x="6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4/23/19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4/23/19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C7344-379E-400B-B899-6078B52E4580}"/>
              </a:ext>
            </a:extLst>
          </p:cNvPr>
          <p:cNvSpPr>
            <a:spLocks noGrp="1"/>
          </p:cNvSpPr>
          <p:nvPr>
            <p:ph type="ctrTitle"/>
          </p:nvPr>
        </p:nvSpPr>
        <p:spPr/>
        <p:txBody>
          <a:bodyPr>
            <a:normAutofit/>
          </a:bodyPr>
          <a:lstStyle/>
          <a:p>
            <a:pPr algn="ctr"/>
            <a:r>
              <a:rPr lang="en-IN" u="sng" dirty="0"/>
              <a:t>Saa LIBRARY</a:t>
            </a:r>
          </a:p>
        </p:txBody>
      </p:sp>
      <p:sp>
        <p:nvSpPr>
          <p:cNvPr id="3" name="Subtitle 2">
            <a:extLst>
              <a:ext uri="{FF2B5EF4-FFF2-40B4-BE49-F238E27FC236}">
                <a16:creationId xmlns:a16="http://schemas.microsoft.com/office/drawing/2014/main" id="{5E1660CE-B451-4F2F-B58D-A0F51F5E08F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916632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8BAF-2DF6-4A76-934F-BAE92261E905}"/>
              </a:ext>
            </a:extLst>
          </p:cNvPr>
          <p:cNvSpPr>
            <a:spLocks noGrp="1"/>
          </p:cNvSpPr>
          <p:nvPr>
            <p:ph type="title"/>
          </p:nvPr>
        </p:nvSpPr>
        <p:spPr/>
        <p:txBody>
          <a:bodyPr/>
          <a:lstStyle/>
          <a:p>
            <a:r>
              <a:rPr lang="en-IN" dirty="0"/>
              <a:t>CASE study and comparison</a:t>
            </a:r>
          </a:p>
        </p:txBody>
      </p:sp>
      <p:sp>
        <p:nvSpPr>
          <p:cNvPr id="3" name="Text Placeholder 2">
            <a:extLst>
              <a:ext uri="{FF2B5EF4-FFF2-40B4-BE49-F238E27FC236}">
                <a16:creationId xmlns:a16="http://schemas.microsoft.com/office/drawing/2014/main" id="{3C9104B6-8C68-480F-8230-DB630BA3A7AF}"/>
              </a:ext>
            </a:extLst>
          </p:cNvPr>
          <p:cNvSpPr>
            <a:spLocks noGrp="1"/>
          </p:cNvSpPr>
          <p:nvPr>
            <p:ph type="body" idx="1"/>
          </p:nvPr>
        </p:nvSpPr>
        <p:spPr/>
        <p:txBody>
          <a:bodyPr/>
          <a:lstStyle/>
          <a:p>
            <a:r>
              <a:rPr lang="en-IN" dirty="0"/>
              <a:t>Library management system</a:t>
            </a:r>
          </a:p>
        </p:txBody>
      </p:sp>
      <p:sp>
        <p:nvSpPr>
          <p:cNvPr id="4" name="Content Placeholder 3">
            <a:extLst>
              <a:ext uri="{FF2B5EF4-FFF2-40B4-BE49-F238E27FC236}">
                <a16:creationId xmlns:a16="http://schemas.microsoft.com/office/drawing/2014/main" id="{46A5FA57-DD89-4776-AD5C-1C1791691489}"/>
              </a:ext>
            </a:extLst>
          </p:cNvPr>
          <p:cNvSpPr>
            <a:spLocks noGrp="1"/>
          </p:cNvSpPr>
          <p:nvPr>
            <p:ph sz="half" idx="2"/>
          </p:nvPr>
        </p:nvSpPr>
        <p:spPr/>
        <p:txBody>
          <a:bodyPr>
            <a:normAutofit fontScale="70000" lnSpcReduction="20000"/>
          </a:bodyPr>
          <a:lstStyle/>
          <a:p>
            <a:r>
              <a:rPr lang="en-US" dirty="0"/>
              <a:t>Any library member should be able to search books by their title, author, subject category as well by the publication date.</a:t>
            </a:r>
          </a:p>
          <a:p>
            <a:r>
              <a:rPr lang="en-US" dirty="0"/>
              <a:t>Each book will have a unique identification number and other details including a rack number which will help to locate the book.</a:t>
            </a:r>
          </a:p>
          <a:p>
            <a:r>
              <a:rPr lang="en-US" dirty="0"/>
              <a:t>There could be more than one copy of a book, and library members should be able to check-out and reserve any copy. We will call each copy of a book, a book item.</a:t>
            </a:r>
          </a:p>
          <a:p>
            <a:endParaRPr lang="en-IN" dirty="0"/>
          </a:p>
        </p:txBody>
      </p:sp>
      <p:sp>
        <p:nvSpPr>
          <p:cNvPr id="5" name="Text Placeholder 4">
            <a:extLst>
              <a:ext uri="{FF2B5EF4-FFF2-40B4-BE49-F238E27FC236}">
                <a16:creationId xmlns:a16="http://schemas.microsoft.com/office/drawing/2014/main" id="{79ACEBDE-DA32-458A-B2B7-1CFA202D0A47}"/>
              </a:ext>
            </a:extLst>
          </p:cNvPr>
          <p:cNvSpPr>
            <a:spLocks noGrp="1"/>
          </p:cNvSpPr>
          <p:nvPr>
            <p:ph type="body" sz="quarter" idx="3"/>
          </p:nvPr>
        </p:nvSpPr>
        <p:spPr/>
        <p:txBody>
          <a:bodyPr/>
          <a:lstStyle/>
          <a:p>
            <a:r>
              <a:rPr lang="en-IN" dirty="0"/>
              <a:t>Saa library</a:t>
            </a:r>
          </a:p>
        </p:txBody>
      </p:sp>
      <p:sp>
        <p:nvSpPr>
          <p:cNvPr id="6" name="Content Placeholder 5">
            <a:extLst>
              <a:ext uri="{FF2B5EF4-FFF2-40B4-BE49-F238E27FC236}">
                <a16:creationId xmlns:a16="http://schemas.microsoft.com/office/drawing/2014/main" id="{F23A234C-0AA8-4CDF-BE73-39DA05145335}"/>
              </a:ext>
            </a:extLst>
          </p:cNvPr>
          <p:cNvSpPr>
            <a:spLocks noGrp="1"/>
          </p:cNvSpPr>
          <p:nvPr>
            <p:ph sz="quarter" idx="4"/>
          </p:nvPr>
        </p:nvSpPr>
        <p:spPr/>
        <p:txBody>
          <a:bodyPr>
            <a:normAutofit fontScale="70000" lnSpcReduction="20000"/>
          </a:bodyPr>
          <a:lstStyle/>
          <a:p>
            <a:r>
              <a:rPr lang="en-US" dirty="0"/>
              <a:t>Any library member can search for books by their title, author, subject category, genre, publisher .</a:t>
            </a:r>
          </a:p>
          <a:p>
            <a:r>
              <a:rPr lang="en-US" dirty="0"/>
              <a:t>Each book has a unique identification number and other details regarding the book which will help locate the book.</a:t>
            </a:r>
          </a:p>
          <a:p>
            <a:r>
              <a:rPr lang="en-US" dirty="0"/>
              <a:t>There could be more than one copy of a book, and library members can check-out any copy. Each copy of a book has a unique book ID.</a:t>
            </a:r>
          </a:p>
          <a:p>
            <a:endParaRPr lang="en-IN" dirty="0"/>
          </a:p>
          <a:p>
            <a:pPr marL="0" indent="0">
              <a:buNone/>
            </a:pPr>
            <a:endParaRPr lang="en-IN" dirty="0"/>
          </a:p>
        </p:txBody>
      </p:sp>
    </p:spTree>
    <p:extLst>
      <p:ext uri="{BB962C8B-B14F-4D97-AF65-F5344CB8AC3E}">
        <p14:creationId xmlns:p14="http://schemas.microsoft.com/office/powerpoint/2010/main" val="2924914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7720D-9923-4102-A99D-6FC252F62C3B}"/>
              </a:ext>
            </a:extLst>
          </p:cNvPr>
          <p:cNvSpPr>
            <a:spLocks noGrp="1"/>
          </p:cNvSpPr>
          <p:nvPr>
            <p:ph type="title"/>
          </p:nvPr>
        </p:nvSpPr>
        <p:spPr/>
        <p:txBody>
          <a:bodyPr/>
          <a:lstStyle/>
          <a:p>
            <a:r>
              <a:rPr lang="en-IN" dirty="0"/>
              <a:t>Case study and comparison</a:t>
            </a:r>
          </a:p>
        </p:txBody>
      </p:sp>
      <p:sp>
        <p:nvSpPr>
          <p:cNvPr id="3" name="Text Placeholder 2">
            <a:extLst>
              <a:ext uri="{FF2B5EF4-FFF2-40B4-BE49-F238E27FC236}">
                <a16:creationId xmlns:a16="http://schemas.microsoft.com/office/drawing/2014/main" id="{BF1CF10E-7CD4-4029-9419-B3DACE9F275C}"/>
              </a:ext>
            </a:extLst>
          </p:cNvPr>
          <p:cNvSpPr>
            <a:spLocks noGrp="1"/>
          </p:cNvSpPr>
          <p:nvPr>
            <p:ph type="body" idx="1"/>
          </p:nvPr>
        </p:nvSpPr>
        <p:spPr/>
        <p:txBody>
          <a:bodyPr/>
          <a:lstStyle/>
          <a:p>
            <a:r>
              <a:rPr lang="en-IN" dirty="0"/>
              <a:t>Library management system</a:t>
            </a:r>
          </a:p>
        </p:txBody>
      </p:sp>
      <p:sp>
        <p:nvSpPr>
          <p:cNvPr id="4" name="Content Placeholder 3">
            <a:extLst>
              <a:ext uri="{FF2B5EF4-FFF2-40B4-BE49-F238E27FC236}">
                <a16:creationId xmlns:a16="http://schemas.microsoft.com/office/drawing/2014/main" id="{FAE42DA8-FBF5-4E90-9CFE-2D9EE422E35F}"/>
              </a:ext>
            </a:extLst>
          </p:cNvPr>
          <p:cNvSpPr>
            <a:spLocks noGrp="1"/>
          </p:cNvSpPr>
          <p:nvPr>
            <p:ph sz="half" idx="2"/>
          </p:nvPr>
        </p:nvSpPr>
        <p:spPr/>
        <p:txBody>
          <a:bodyPr>
            <a:normAutofit fontScale="70000" lnSpcReduction="20000"/>
          </a:bodyPr>
          <a:lstStyle/>
          <a:p>
            <a:r>
              <a:rPr lang="en-US" dirty="0"/>
              <a:t>The system should be able to retrieve information like who took a particular book or what are the books checked-out by a specific library member.</a:t>
            </a:r>
          </a:p>
          <a:p>
            <a:r>
              <a:rPr lang="en-US" dirty="0"/>
              <a:t>There should be a maximum limit on how many books a member can check-out.</a:t>
            </a:r>
          </a:p>
          <a:p>
            <a:r>
              <a:rPr lang="en-US" dirty="0"/>
              <a:t>The system should be able to collect fines for books returned after the due date.</a:t>
            </a:r>
          </a:p>
          <a:p>
            <a:r>
              <a:rPr lang="en-US" dirty="0"/>
              <a:t>The system should be able to send notifications whenever the reserved books become available, as well as when the book is not returned within the due date.</a:t>
            </a:r>
            <a:endParaRPr lang="en-IN" dirty="0"/>
          </a:p>
        </p:txBody>
      </p:sp>
      <p:sp>
        <p:nvSpPr>
          <p:cNvPr id="5" name="Text Placeholder 4">
            <a:extLst>
              <a:ext uri="{FF2B5EF4-FFF2-40B4-BE49-F238E27FC236}">
                <a16:creationId xmlns:a16="http://schemas.microsoft.com/office/drawing/2014/main" id="{88A4C8F5-8FE4-4F13-964D-5A784C00A356}"/>
              </a:ext>
            </a:extLst>
          </p:cNvPr>
          <p:cNvSpPr>
            <a:spLocks noGrp="1"/>
          </p:cNvSpPr>
          <p:nvPr>
            <p:ph type="body" sz="quarter" idx="3"/>
          </p:nvPr>
        </p:nvSpPr>
        <p:spPr/>
        <p:txBody>
          <a:bodyPr/>
          <a:lstStyle/>
          <a:p>
            <a:r>
              <a:rPr lang="en-IN" dirty="0"/>
              <a:t>Saa library</a:t>
            </a:r>
          </a:p>
        </p:txBody>
      </p:sp>
      <p:sp>
        <p:nvSpPr>
          <p:cNvPr id="6" name="Content Placeholder 5">
            <a:extLst>
              <a:ext uri="{FF2B5EF4-FFF2-40B4-BE49-F238E27FC236}">
                <a16:creationId xmlns:a16="http://schemas.microsoft.com/office/drawing/2014/main" id="{C62229BB-623A-4F1B-9B07-697DD4C7DEF4}"/>
              </a:ext>
            </a:extLst>
          </p:cNvPr>
          <p:cNvSpPr>
            <a:spLocks noGrp="1"/>
          </p:cNvSpPr>
          <p:nvPr>
            <p:ph sz="quarter" idx="4"/>
          </p:nvPr>
        </p:nvSpPr>
        <p:spPr/>
        <p:txBody>
          <a:bodyPr>
            <a:normAutofit fontScale="70000" lnSpcReduction="20000"/>
          </a:bodyPr>
          <a:lstStyle/>
          <a:p>
            <a:r>
              <a:rPr lang="en-US" dirty="0"/>
              <a:t>The system can retrieve information like who took a particular book or what are the books checked-out by a specific library member.</a:t>
            </a:r>
          </a:p>
          <a:p>
            <a:r>
              <a:rPr lang="en-US" dirty="0"/>
              <a:t>There is no limit on how many books a particular member can check-out.</a:t>
            </a:r>
          </a:p>
          <a:p>
            <a:r>
              <a:rPr lang="en-US" dirty="0"/>
              <a:t>The system collects fines for books returned after the due date. The fee increases by a fixed amount for each day’s delay.</a:t>
            </a:r>
          </a:p>
          <a:p>
            <a:r>
              <a:rPr lang="en-US" dirty="0"/>
              <a:t>The system does not send notifications to the borrowers about reservations or due date approaching</a:t>
            </a:r>
            <a:endParaRPr lang="en-IN" dirty="0"/>
          </a:p>
        </p:txBody>
      </p:sp>
    </p:spTree>
    <p:extLst>
      <p:ext uri="{BB962C8B-B14F-4D97-AF65-F5344CB8AC3E}">
        <p14:creationId xmlns:p14="http://schemas.microsoft.com/office/powerpoint/2010/main" val="3403956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B64D7-04D0-4ACF-A6EB-E922149C5F04}"/>
              </a:ext>
            </a:extLst>
          </p:cNvPr>
          <p:cNvSpPr>
            <a:spLocks noGrp="1"/>
          </p:cNvSpPr>
          <p:nvPr>
            <p:ph type="title"/>
          </p:nvPr>
        </p:nvSpPr>
        <p:spPr/>
        <p:txBody>
          <a:bodyPr/>
          <a:lstStyle/>
          <a:p>
            <a:r>
              <a:rPr lang="en-US" b="1" dirty="0"/>
              <a:t>The RELATIONS in our system:</a:t>
            </a:r>
            <a:br>
              <a:rPr lang="en-US" b="1" dirty="0"/>
            </a:br>
            <a:endParaRPr lang="en-IN" dirty="0"/>
          </a:p>
        </p:txBody>
      </p:sp>
      <p:sp>
        <p:nvSpPr>
          <p:cNvPr id="3" name="Content Placeholder 2">
            <a:extLst>
              <a:ext uri="{FF2B5EF4-FFF2-40B4-BE49-F238E27FC236}">
                <a16:creationId xmlns:a16="http://schemas.microsoft.com/office/drawing/2014/main" id="{F46AB2E6-920C-4CF7-9690-108C90E8BB32}"/>
              </a:ext>
            </a:extLst>
          </p:cNvPr>
          <p:cNvSpPr>
            <a:spLocks noGrp="1"/>
          </p:cNvSpPr>
          <p:nvPr>
            <p:ph idx="1"/>
          </p:nvPr>
        </p:nvSpPr>
        <p:spPr/>
        <p:txBody>
          <a:bodyPr>
            <a:normAutofit fontScale="70000" lnSpcReduction="20000"/>
          </a:bodyPr>
          <a:lstStyle/>
          <a:p>
            <a:r>
              <a:rPr lang="en-US" b="1" dirty="0"/>
              <a:t>Admin:</a:t>
            </a:r>
            <a:r>
              <a:rPr lang="en-US" dirty="0"/>
              <a:t> Mainly responsible for adding and modifying books, book items, and users.</a:t>
            </a:r>
          </a:p>
          <a:p>
            <a:r>
              <a:rPr lang="en-US" b="1" dirty="0"/>
              <a:t>Student</a:t>
            </a:r>
          </a:p>
          <a:p>
            <a:r>
              <a:rPr lang="en-US" b="1" dirty="0"/>
              <a:t>Faculty</a:t>
            </a:r>
          </a:p>
          <a:p>
            <a:r>
              <a:rPr lang="en-IN" b="1" dirty="0"/>
              <a:t>Book</a:t>
            </a:r>
          </a:p>
          <a:p>
            <a:r>
              <a:rPr lang="en-IN" b="1" dirty="0"/>
              <a:t>Author</a:t>
            </a:r>
          </a:p>
          <a:p>
            <a:r>
              <a:rPr lang="en-IN" b="1" dirty="0"/>
              <a:t>Publisher</a:t>
            </a:r>
          </a:p>
          <a:p>
            <a:r>
              <a:rPr lang="en-IN" b="1" dirty="0"/>
              <a:t>Department</a:t>
            </a:r>
          </a:p>
          <a:p>
            <a:r>
              <a:rPr lang="en-IN" b="1" dirty="0"/>
              <a:t>Branch</a:t>
            </a:r>
          </a:p>
          <a:p>
            <a:r>
              <a:rPr lang="en-IN" b="1" dirty="0"/>
              <a:t>Borrows</a:t>
            </a:r>
          </a:p>
          <a:p>
            <a:r>
              <a:rPr lang="en-IN" b="1" dirty="0"/>
              <a:t>Issues</a:t>
            </a:r>
          </a:p>
          <a:p>
            <a:endParaRPr lang="en-IN" dirty="0"/>
          </a:p>
        </p:txBody>
      </p:sp>
    </p:spTree>
    <p:extLst>
      <p:ext uri="{BB962C8B-B14F-4D97-AF65-F5344CB8AC3E}">
        <p14:creationId xmlns:p14="http://schemas.microsoft.com/office/powerpoint/2010/main" val="2053860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8F9B-069C-47D2-A074-FC89FD79FC14}"/>
              </a:ext>
            </a:extLst>
          </p:cNvPr>
          <p:cNvSpPr>
            <a:spLocks noGrp="1"/>
          </p:cNvSpPr>
          <p:nvPr>
            <p:ph type="title"/>
          </p:nvPr>
        </p:nvSpPr>
        <p:spPr/>
        <p:txBody>
          <a:bodyPr/>
          <a:lstStyle/>
          <a:p>
            <a:r>
              <a:rPr lang="en-IN" b="1" dirty="0"/>
              <a:t>The Uses</a:t>
            </a:r>
            <a:endParaRPr lang="en-IN" dirty="0"/>
          </a:p>
        </p:txBody>
      </p:sp>
      <p:sp>
        <p:nvSpPr>
          <p:cNvPr id="3" name="Content Placeholder 2">
            <a:extLst>
              <a:ext uri="{FF2B5EF4-FFF2-40B4-BE49-F238E27FC236}">
                <a16:creationId xmlns:a16="http://schemas.microsoft.com/office/drawing/2014/main" id="{E70D752C-1A1B-471A-BEBE-DBDCFE4DCDD4}"/>
              </a:ext>
            </a:extLst>
          </p:cNvPr>
          <p:cNvSpPr>
            <a:spLocks noGrp="1"/>
          </p:cNvSpPr>
          <p:nvPr>
            <p:ph idx="1"/>
          </p:nvPr>
        </p:nvSpPr>
        <p:spPr/>
        <p:txBody>
          <a:bodyPr/>
          <a:lstStyle/>
          <a:p>
            <a:r>
              <a:rPr lang="en-US" b="1" dirty="0"/>
              <a:t>Add/Remove/Edit book:</a:t>
            </a:r>
            <a:r>
              <a:rPr lang="en-US" dirty="0"/>
              <a:t> To add, remove or modify a book or book item.</a:t>
            </a:r>
          </a:p>
          <a:p>
            <a:r>
              <a:rPr lang="en-US" b="1" dirty="0"/>
              <a:t>Search catalog:</a:t>
            </a:r>
            <a:r>
              <a:rPr lang="en-US" dirty="0"/>
              <a:t> To search books by title, author, subject or publication date.</a:t>
            </a:r>
          </a:p>
          <a:p>
            <a:r>
              <a:rPr lang="en-US" b="1" dirty="0"/>
              <a:t>Check-out book:</a:t>
            </a:r>
            <a:r>
              <a:rPr lang="en-US" dirty="0"/>
              <a:t> To borrow a book from the library.</a:t>
            </a:r>
          </a:p>
          <a:p>
            <a:r>
              <a:rPr lang="en-US" b="1" dirty="0"/>
              <a:t>Return a book:</a:t>
            </a:r>
            <a:r>
              <a:rPr lang="en-US" dirty="0"/>
              <a:t> To return a book to the library which was issued to a member.</a:t>
            </a:r>
          </a:p>
          <a:p>
            <a:pPr marL="0" indent="0">
              <a:buNone/>
            </a:pPr>
            <a:endParaRPr lang="en-IN" dirty="0"/>
          </a:p>
        </p:txBody>
      </p:sp>
    </p:spTree>
    <p:extLst>
      <p:ext uri="{BB962C8B-B14F-4D97-AF65-F5344CB8AC3E}">
        <p14:creationId xmlns:p14="http://schemas.microsoft.com/office/powerpoint/2010/main" val="4205103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4FB58-E75D-491D-AFC9-B2F7EEF72AFB}"/>
              </a:ext>
            </a:extLst>
          </p:cNvPr>
          <p:cNvSpPr>
            <a:spLocks noGrp="1"/>
          </p:cNvSpPr>
          <p:nvPr>
            <p:ph type="title"/>
          </p:nvPr>
        </p:nvSpPr>
        <p:spPr/>
        <p:txBody>
          <a:bodyPr/>
          <a:lstStyle/>
          <a:p>
            <a:r>
              <a:rPr lang="en-IN" dirty="0"/>
              <a:t>Problems faced by the system and how to solve them</a:t>
            </a:r>
          </a:p>
        </p:txBody>
      </p:sp>
      <p:sp>
        <p:nvSpPr>
          <p:cNvPr id="3" name="Content Placeholder 2">
            <a:extLst>
              <a:ext uri="{FF2B5EF4-FFF2-40B4-BE49-F238E27FC236}">
                <a16:creationId xmlns:a16="http://schemas.microsoft.com/office/drawing/2014/main" id="{0CD17A6F-C19C-45F8-B2B9-3D6935AA9B17}"/>
              </a:ext>
            </a:extLst>
          </p:cNvPr>
          <p:cNvSpPr>
            <a:spLocks noGrp="1"/>
          </p:cNvSpPr>
          <p:nvPr>
            <p:ph idx="1"/>
          </p:nvPr>
        </p:nvSpPr>
        <p:spPr/>
        <p:txBody>
          <a:bodyPr>
            <a:normAutofit/>
          </a:bodyPr>
          <a:lstStyle/>
          <a:p>
            <a:r>
              <a:rPr lang="en-IN" sz="2400" dirty="0"/>
              <a:t>The various actors in our database are identified by a unique string of characters, that act as the primary keys for their respective tables. The user is not expected to provide their id as input; instead, it is supposed to be auto incremented. To achieve this, a php script is being used. This could also be achieved using the PostgreSQL serial datatype.</a:t>
            </a:r>
          </a:p>
        </p:txBody>
      </p:sp>
    </p:spTree>
    <p:extLst>
      <p:ext uri="{BB962C8B-B14F-4D97-AF65-F5344CB8AC3E}">
        <p14:creationId xmlns:p14="http://schemas.microsoft.com/office/powerpoint/2010/main" val="2262842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5B40-0B4D-4BA5-A5F9-081D15BFD056}"/>
              </a:ext>
            </a:extLst>
          </p:cNvPr>
          <p:cNvSpPr>
            <a:spLocks noGrp="1"/>
          </p:cNvSpPr>
          <p:nvPr>
            <p:ph type="title"/>
          </p:nvPr>
        </p:nvSpPr>
        <p:spPr/>
        <p:txBody>
          <a:bodyPr/>
          <a:lstStyle/>
          <a:p>
            <a:r>
              <a:rPr lang="en-IN" dirty="0"/>
              <a:t>Problems faced by the system and how to solve them</a:t>
            </a:r>
          </a:p>
        </p:txBody>
      </p:sp>
      <p:sp>
        <p:nvSpPr>
          <p:cNvPr id="3" name="Content Placeholder 2">
            <a:extLst>
              <a:ext uri="{FF2B5EF4-FFF2-40B4-BE49-F238E27FC236}">
                <a16:creationId xmlns:a16="http://schemas.microsoft.com/office/drawing/2014/main" id="{0FAABD00-9853-409C-89CD-B6C638A2622B}"/>
              </a:ext>
            </a:extLst>
          </p:cNvPr>
          <p:cNvSpPr>
            <a:spLocks noGrp="1"/>
          </p:cNvSpPr>
          <p:nvPr>
            <p:ph idx="1"/>
          </p:nvPr>
        </p:nvSpPr>
        <p:spPr/>
        <p:txBody>
          <a:bodyPr>
            <a:normAutofit/>
          </a:bodyPr>
          <a:lstStyle/>
          <a:p>
            <a:r>
              <a:rPr lang="en-IN" sz="2400" dirty="0"/>
              <a:t>There are no notifications sent to the borrower about due date approaching. This may lead to borrowers facing late fees in case they forget to return the book. This could be solved by sending a reminder to the user in the form of a notification when they log in to the website and as an e-mail.</a:t>
            </a:r>
          </a:p>
          <a:p>
            <a:endParaRPr lang="en-IN" sz="2400" dirty="0"/>
          </a:p>
        </p:txBody>
      </p:sp>
    </p:spTree>
    <p:extLst>
      <p:ext uri="{BB962C8B-B14F-4D97-AF65-F5344CB8AC3E}">
        <p14:creationId xmlns:p14="http://schemas.microsoft.com/office/powerpoint/2010/main" val="323503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3F5D2-6076-C943-8BD8-4730CBF614A1}"/>
              </a:ext>
            </a:extLst>
          </p:cNvPr>
          <p:cNvSpPr>
            <a:spLocks noGrp="1"/>
          </p:cNvSpPr>
          <p:nvPr>
            <p:ph type="title"/>
          </p:nvPr>
        </p:nvSpPr>
        <p:spPr/>
        <p:txBody>
          <a:bodyPr/>
          <a:lstStyle/>
          <a:p>
            <a:r>
              <a:rPr lang="en-US" dirty="0"/>
              <a:t>UNIQUE FEATURES OF SAA LIBRARY</a:t>
            </a:r>
          </a:p>
        </p:txBody>
      </p:sp>
      <p:sp>
        <p:nvSpPr>
          <p:cNvPr id="3" name="Content Placeholder 2">
            <a:extLst>
              <a:ext uri="{FF2B5EF4-FFF2-40B4-BE49-F238E27FC236}">
                <a16:creationId xmlns:a16="http://schemas.microsoft.com/office/drawing/2014/main" id="{55A38202-EE6A-E24F-A074-BEC274245790}"/>
              </a:ext>
            </a:extLst>
          </p:cNvPr>
          <p:cNvSpPr>
            <a:spLocks noGrp="1"/>
          </p:cNvSpPr>
          <p:nvPr>
            <p:ph idx="1"/>
          </p:nvPr>
        </p:nvSpPr>
        <p:spPr/>
        <p:txBody>
          <a:bodyPr/>
          <a:lstStyle/>
          <a:p>
            <a:r>
              <a:rPr lang="en-US" dirty="0"/>
              <a:t>Displaying Overdue Fees</a:t>
            </a:r>
          </a:p>
          <a:p>
            <a:r>
              <a:rPr lang="en-US" dirty="0"/>
              <a:t>Displaying High Rated Books</a:t>
            </a:r>
          </a:p>
          <a:p>
            <a:r>
              <a:rPr lang="en-US" dirty="0"/>
              <a:t>Fictional Books Recommendation based on Previously Borrowed Books</a:t>
            </a:r>
          </a:p>
          <a:p>
            <a:r>
              <a:rPr lang="en-US" dirty="0"/>
              <a:t>Educational Books based on department/semester of the borrower</a:t>
            </a:r>
          </a:p>
        </p:txBody>
      </p:sp>
    </p:spTree>
    <p:extLst>
      <p:ext uri="{BB962C8B-B14F-4D97-AF65-F5344CB8AC3E}">
        <p14:creationId xmlns:p14="http://schemas.microsoft.com/office/powerpoint/2010/main" val="955793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4BE18-CF28-4A45-9FFC-6BD4F5E17995}"/>
              </a:ext>
            </a:extLst>
          </p:cNvPr>
          <p:cNvSpPr>
            <a:spLocks noGrp="1"/>
          </p:cNvSpPr>
          <p:nvPr>
            <p:ph type="ctrTitle"/>
          </p:nvPr>
        </p:nvSpPr>
        <p:spPr/>
        <p:txBody>
          <a:bodyPr/>
          <a:lstStyle/>
          <a:p>
            <a:pPr algn="ctr"/>
            <a:r>
              <a:rPr lang="en-IN" dirty="0"/>
              <a:t>THANK YOU!</a:t>
            </a:r>
          </a:p>
        </p:txBody>
      </p:sp>
      <p:sp>
        <p:nvSpPr>
          <p:cNvPr id="3" name="Subtitle 2">
            <a:extLst>
              <a:ext uri="{FF2B5EF4-FFF2-40B4-BE49-F238E27FC236}">
                <a16:creationId xmlns:a16="http://schemas.microsoft.com/office/drawing/2014/main" id="{6F27E5C5-ECAF-4093-A740-A3AF5FADBBA9}"/>
              </a:ext>
            </a:extLst>
          </p:cNvPr>
          <p:cNvSpPr>
            <a:spLocks noGrp="1"/>
          </p:cNvSpPr>
          <p:nvPr>
            <p:ph type="subTitle" idx="1"/>
          </p:nvPr>
        </p:nvSpPr>
        <p:spPr>
          <a:xfrm>
            <a:off x="2417780" y="3514272"/>
            <a:ext cx="8637072" cy="1572634"/>
          </a:xfrm>
        </p:spPr>
        <p:txBody>
          <a:bodyPr>
            <a:normAutofit fontScale="85000" lnSpcReduction="10000"/>
          </a:bodyPr>
          <a:lstStyle/>
          <a:p>
            <a:pPr algn="r"/>
            <a:r>
              <a:rPr lang="en-IN" dirty="0"/>
              <a:t>Project Presented by:</a:t>
            </a:r>
          </a:p>
          <a:p>
            <a:pPr algn="r"/>
            <a:r>
              <a:rPr lang="en-IN" dirty="0"/>
              <a:t>Aditya Shankaran	PES1201700710</a:t>
            </a:r>
          </a:p>
          <a:p>
            <a:pPr algn="r"/>
            <a:r>
              <a:rPr lang="en-IN" dirty="0"/>
              <a:t>Athul Sandosh		Pes1201701110</a:t>
            </a:r>
          </a:p>
          <a:p>
            <a:pPr algn="r"/>
            <a:r>
              <a:rPr lang="en-IN" dirty="0"/>
              <a:t>Sanjay chari		PES1201700278</a:t>
            </a:r>
          </a:p>
        </p:txBody>
      </p:sp>
    </p:spTree>
    <p:extLst>
      <p:ext uri="{BB962C8B-B14F-4D97-AF65-F5344CB8AC3E}">
        <p14:creationId xmlns:p14="http://schemas.microsoft.com/office/powerpoint/2010/main" val="88706992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129</TotalTime>
  <Words>541</Words>
  <Application>Microsoft Macintosh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Saa LIBRARY</vt:lpstr>
      <vt:lpstr>CASE study and comparison</vt:lpstr>
      <vt:lpstr>Case study and comparison</vt:lpstr>
      <vt:lpstr>The RELATIONS in our system: </vt:lpstr>
      <vt:lpstr>The Uses</vt:lpstr>
      <vt:lpstr>Problems faced by the system and how to solve them</vt:lpstr>
      <vt:lpstr>Problems faced by the system and how to solve them</vt:lpstr>
      <vt:lpstr>UNIQUE FEATURES OF SAA LIBRARY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Saa LIBRARY</dc:title>
  <dc:creator>Athul Sandosh</dc:creator>
  <cp:lastModifiedBy>Sanjay Chari</cp:lastModifiedBy>
  <cp:revision>12</cp:revision>
  <dcterms:created xsi:type="dcterms:W3CDTF">2019-04-22T05:32:28Z</dcterms:created>
  <dcterms:modified xsi:type="dcterms:W3CDTF">2019-04-23T04:45:58Z</dcterms:modified>
</cp:coreProperties>
</file>