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73" r:id="rId13"/>
    <p:sldId id="274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C4E0A"/>
    <a:srgbClr val="99550B"/>
    <a:srgbClr val="800000"/>
    <a:srgbClr val="361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fa khan" userId="e459a40a6fee01f2" providerId="LiveId" clId="{F55103C2-AE14-4F73-ADFF-AB84A4225F0A}"/>
    <pc:docChg chg="custSel modSld">
      <pc:chgData name="shifa khan" userId="e459a40a6fee01f2" providerId="LiveId" clId="{F55103C2-AE14-4F73-ADFF-AB84A4225F0A}" dt="2024-03-01T16:45:23.833" v="6" actId="478"/>
      <pc:docMkLst>
        <pc:docMk/>
      </pc:docMkLst>
      <pc:sldChg chg="addSp delSp modSp mod">
        <pc:chgData name="shifa khan" userId="e459a40a6fee01f2" providerId="LiveId" clId="{F55103C2-AE14-4F73-ADFF-AB84A4225F0A}" dt="2024-03-01T16:45:23.833" v="6" actId="478"/>
        <pc:sldMkLst>
          <pc:docMk/>
          <pc:sldMk cId="1362085748" sldId="273"/>
        </pc:sldMkLst>
        <pc:picChg chg="add del mod">
          <ac:chgData name="shifa khan" userId="e459a40a6fee01f2" providerId="LiveId" clId="{F55103C2-AE14-4F73-ADFF-AB84A4225F0A}" dt="2024-03-01T16:45:23.833" v="6" actId="478"/>
          <ac:picMkLst>
            <pc:docMk/>
            <pc:sldMk cId="1362085748" sldId="273"/>
            <ac:picMk id="7" creationId="{FB727C1B-903B-7A01-EE39-E00F5914B8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47F9-66DA-4925-9701-2558E303F0B2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A1110-CBC1-4E51-93D8-C87C5DF8F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A1110-CBC1-4E51-93D8-C87C5DF8F4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4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A1110-CBC1-4E51-93D8-C87C5DF8F4D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0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FE20CA-EA33-95AE-10B1-687FC88B4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0551C31-F881-1B94-8CA9-55D15FD17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940E7F0-5BF7-6098-9BB4-7FC5F0916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FF2B3B-991A-B07A-1861-62CECF7E3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A1110-CBC1-4E51-93D8-C87C5DF8F4D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7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A1110-CBC1-4E51-93D8-C87C5DF8F4D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50AFC6-BC16-B961-34D0-F926DB431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7C58A5-A6A3-DD58-05D5-3A1371FDA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4C0520-A9B0-C76B-7B52-91AD1FA1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56D5B5-1A6B-5897-061C-301AAB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F232FA-C441-E558-8DEB-2274A402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C39B6-025E-A490-9691-64964259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E7646A0-D058-95AD-FB2C-A813173B2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43C689-E2A9-0E76-CDCD-DEC676CB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894D83-A919-C62E-F9AE-078FF183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C6DA8A-809F-B942-5095-307DC629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B377330-D359-0B2C-8688-EE6AF6398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5D60A39-057E-A6A0-BE76-B9B09334B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A2BD1E-7EDB-181D-4331-0A4A9F4B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28D67D-7AE1-CC19-6D14-7B2CBDC4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251367-7D6B-3FF9-4337-FCC84AB2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7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FC831-B12C-6498-CF24-69799B50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CD97A7-3BAE-8A92-1BB7-CE60A531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380E7D-3650-7B99-E263-7116D989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5BE3E1-AA50-3AFC-B949-18986357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B6EFD7-25BA-5C61-6D80-5935B74C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2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4C4B27-9B87-4BF4-7B16-4228040C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5EB245-51F9-7096-CF5A-F1C10829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ECD8F6-8BD5-336A-F0F9-F4CF604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4D01C6-3A8C-097A-0795-54A95006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74891D-4628-71CB-C476-283449C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5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482928-48DD-F02C-4AE5-F73C8B9A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6609A4-6AAF-BC79-F086-BD3F11690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938058-88FA-3E7F-BE09-1C0D7D439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4D37DC-E225-AA76-F595-B23BD62C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AFAC76-F234-A99F-F90F-BEA85366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667017-4CAC-034E-874C-13C398C6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3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6C9A6-8465-2045-5768-E4D9FA1D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4D80B4-8AF6-1647-DB9A-72DA32B2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81969F-AE04-BCDA-E3ED-2BE11EA05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4AF8DC-754A-84D9-CB72-F3A33316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888E59-F4AE-B444-B3A6-46FD3C18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DD73EC8-5D1F-6EB1-B5D3-31A17F6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E33658F-6664-1421-EB60-BC097C4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FB8AC8-F4B8-921A-43A6-C1F3CE2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13033-C706-FF2D-9E05-1BD25ADC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4FF3BD-9F6A-5EB1-EB71-27C678B6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BA0516E-5FE6-D9C6-23BC-CEEE182A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0A74CA-360C-21EE-EE5A-CC76B2D8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0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D8F216F-3790-C332-1D03-07722A4B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C5F292-16F0-84A4-C25F-9BC8C55B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478A59-44AF-D664-093E-5B414923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4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C7A02D-2892-0FFB-E323-2B4BBF4E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89C273-EDE1-930A-2B8A-D0D3F5F8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8F787DC-AD34-C228-0BEA-4409FD85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A7827D-1DC7-620B-FB15-5A5F0007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EC683D-B6E2-E4BA-30C0-9265F04F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BA564D-3A3B-677A-3138-7E340D94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47756-3C27-0D6E-9D62-493DC281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106188A-6E68-84F4-035B-9E3278DCF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B3209F-1BE2-CE8C-13F4-6F8A5DBF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528401-2C48-50F4-968A-1810898A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951F0D-C6D8-B1FA-D389-06DDAD3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4893EA-6D3F-A37A-F065-238CE8A6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1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F16027-85EF-8106-8D08-A89681D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959C46-D0C9-A4B1-C268-792D4E15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9DDD1E-C5CC-50BC-D44F-F682409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D14A-AA7A-4F6F-B381-8EAC64C44523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5ACE24-B4CB-0773-2DB5-14DCD8694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495608-E78B-CED0-B198-0D86E55F4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FEA0-6059-452A-9E4F-391FF3244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="" xmlns:a16="http://schemas.microsoft.com/office/drawing/2014/main" id="{7B779616-F3D0-2F76-0A7C-91937C1A85DA}"/>
              </a:ext>
            </a:extLst>
          </p:cNvPr>
          <p:cNvSpPr/>
          <p:nvPr/>
        </p:nvSpPr>
        <p:spPr>
          <a:xfrm>
            <a:off x="2733369" y="254555"/>
            <a:ext cx="1012722" cy="1082632"/>
          </a:xfrm>
          <a:prstGeom prst="flowChartConnector">
            <a:avLst/>
          </a:prstGeom>
          <a:solidFill>
            <a:srgbClr val="995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72213-9226-DDD1-B904-6F43BDCC4C4C}"/>
              </a:ext>
            </a:extLst>
          </p:cNvPr>
          <p:cNvSpPr txBox="1"/>
          <p:nvPr/>
        </p:nvSpPr>
        <p:spPr>
          <a:xfrm>
            <a:off x="469322" y="898811"/>
            <a:ext cx="11253356" cy="3139321"/>
          </a:xfrm>
          <a:custGeom>
            <a:avLst/>
            <a:gdLst>
              <a:gd name="connsiteX0" fmla="*/ 0 w 11253356"/>
              <a:gd name="connsiteY0" fmla="*/ 0 h 3139321"/>
              <a:gd name="connsiteX1" fmla="*/ 11253356 w 11253356"/>
              <a:gd name="connsiteY1" fmla="*/ 0 h 3139321"/>
              <a:gd name="connsiteX2" fmla="*/ 11253356 w 11253356"/>
              <a:gd name="connsiteY2" fmla="*/ 3139321 h 3139321"/>
              <a:gd name="connsiteX3" fmla="*/ 0 w 11253356"/>
              <a:gd name="connsiteY3" fmla="*/ 3139321 h 3139321"/>
              <a:gd name="connsiteX4" fmla="*/ 0 w 11253356"/>
              <a:gd name="connsiteY4" fmla="*/ 0 h 31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3356" h="3139321" fill="none" extrusionOk="0">
                <a:moveTo>
                  <a:pt x="0" y="0"/>
                </a:moveTo>
                <a:cubicBezTo>
                  <a:pt x="1267664" y="156920"/>
                  <a:pt x="5710918" y="80191"/>
                  <a:pt x="11253356" y="0"/>
                </a:cubicBezTo>
                <a:cubicBezTo>
                  <a:pt x="11236045" y="955313"/>
                  <a:pt x="11379292" y="2368495"/>
                  <a:pt x="11253356" y="3139321"/>
                </a:cubicBezTo>
                <a:cubicBezTo>
                  <a:pt x="9725460" y="3095526"/>
                  <a:pt x="4135209" y="3122827"/>
                  <a:pt x="0" y="3139321"/>
                </a:cubicBezTo>
                <a:cubicBezTo>
                  <a:pt x="-23497" y="2718932"/>
                  <a:pt x="24073" y="551871"/>
                  <a:pt x="0" y="0"/>
                </a:cubicBezTo>
                <a:close/>
              </a:path>
              <a:path w="11253356" h="3139321" stroke="0" extrusionOk="0">
                <a:moveTo>
                  <a:pt x="0" y="0"/>
                </a:moveTo>
                <a:cubicBezTo>
                  <a:pt x="4171724" y="28541"/>
                  <a:pt x="5852860" y="-8242"/>
                  <a:pt x="11253356" y="0"/>
                </a:cubicBezTo>
                <a:cubicBezTo>
                  <a:pt x="11379644" y="450347"/>
                  <a:pt x="11365758" y="2138541"/>
                  <a:pt x="11253356" y="3139321"/>
                </a:cubicBezTo>
                <a:cubicBezTo>
                  <a:pt x="6640405" y="3019099"/>
                  <a:pt x="4573055" y="3024885"/>
                  <a:pt x="0" y="3139321"/>
                </a:cubicBezTo>
                <a:cubicBezTo>
                  <a:pt x="93402" y="1631533"/>
                  <a:pt x="-71408" y="1146275"/>
                  <a:pt x="0" y="0"/>
                </a:cubicBezTo>
                <a:close/>
              </a:path>
            </a:pathLst>
          </a:custGeom>
          <a:solidFill>
            <a:srgbClr val="361E04"/>
          </a:solidFill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118731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857250" indent="-857250">
              <a:buFont typeface="Wingdings" panose="05000000000000000000" pitchFamily="2" charset="2"/>
              <a:buChar char="§"/>
            </a:pPr>
            <a:r>
              <a:rPr lang="en-IN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FACTOR ANALYSIS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IN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PRINCIPAL COMPONENT ANALYSIS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IN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REGRESSION ANALYSIS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810409-21D0-9063-1713-B10EEBBF8018}"/>
              </a:ext>
            </a:extLst>
          </p:cNvPr>
          <p:cNvSpPr txBox="1"/>
          <p:nvPr/>
        </p:nvSpPr>
        <p:spPr>
          <a:xfrm>
            <a:off x="9656435" y="5264684"/>
            <a:ext cx="29603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61E04"/>
                </a:solidFill>
              </a:rPr>
              <a:t>PRESENTED BY:</a:t>
            </a:r>
          </a:p>
          <a:p>
            <a:r>
              <a:rPr lang="en-IN" dirty="0">
                <a:solidFill>
                  <a:srgbClr val="361E04"/>
                </a:solidFill>
              </a:rPr>
              <a:t>Chanda Pandey  920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361E04"/>
                </a:solidFill>
              </a:rPr>
              <a:t>Shifa khan 907</a:t>
            </a:r>
          </a:p>
          <a:p>
            <a:pPr>
              <a:defRPr/>
            </a:pPr>
            <a:r>
              <a:rPr lang="en-IN" dirty="0">
                <a:solidFill>
                  <a:srgbClr val="361E04"/>
                </a:solidFill>
              </a:rPr>
              <a:t>Sanjay Chauhan 904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solidFill>
                <a:srgbClr val="361E04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6236A4DD-6FF8-9003-05F9-FF6A23E63146}"/>
              </a:ext>
            </a:extLst>
          </p:cNvPr>
          <p:cNvSpPr/>
          <p:nvPr/>
        </p:nvSpPr>
        <p:spPr>
          <a:xfrm>
            <a:off x="167149" y="4847304"/>
            <a:ext cx="1838632" cy="170540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="" xmlns:a16="http://schemas.microsoft.com/office/drawing/2014/main" id="{504D2258-CFF2-0F2B-0BC0-6A1F3A69961F}"/>
              </a:ext>
            </a:extLst>
          </p:cNvPr>
          <p:cNvSpPr/>
          <p:nvPr/>
        </p:nvSpPr>
        <p:spPr>
          <a:xfrm>
            <a:off x="1676401" y="5636076"/>
            <a:ext cx="1056967" cy="1047134"/>
          </a:xfrm>
          <a:prstGeom prst="flowChartConnector">
            <a:avLst/>
          </a:prstGeom>
          <a:solidFill>
            <a:srgbClr val="995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D50B16D9-80F3-29E5-3D5C-AA0022A5116A}"/>
              </a:ext>
            </a:extLst>
          </p:cNvPr>
          <p:cNvSpPr/>
          <p:nvPr/>
        </p:nvSpPr>
        <p:spPr>
          <a:xfrm>
            <a:off x="5118270" y="5559917"/>
            <a:ext cx="712838" cy="64622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="" xmlns:a16="http://schemas.microsoft.com/office/drawing/2014/main" id="{295252A2-3F6E-7767-2888-0F20D2C56395}"/>
              </a:ext>
            </a:extLst>
          </p:cNvPr>
          <p:cNvSpPr/>
          <p:nvPr/>
        </p:nvSpPr>
        <p:spPr>
          <a:xfrm>
            <a:off x="8180441" y="5439728"/>
            <a:ext cx="1324031" cy="1302284"/>
          </a:xfrm>
          <a:prstGeom prst="flowChartConnector">
            <a:avLst/>
          </a:prstGeom>
          <a:solidFill>
            <a:srgbClr val="9955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="" xmlns:a16="http://schemas.microsoft.com/office/drawing/2014/main" id="{10F3EB23-B8C5-6E15-83A5-F77152A82F08}"/>
              </a:ext>
            </a:extLst>
          </p:cNvPr>
          <p:cNvSpPr/>
          <p:nvPr/>
        </p:nvSpPr>
        <p:spPr>
          <a:xfrm>
            <a:off x="8180441" y="73988"/>
            <a:ext cx="712838" cy="64622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2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8DE706B-AE63-4FDD-EC11-FDD65C15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3" y="290945"/>
            <a:ext cx="10925754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34EA85-2081-87CB-2F36-6DDC7458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1620983"/>
            <a:ext cx="8520544" cy="5060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2E9371-0FD4-828E-AD98-473BF8E6A809}"/>
              </a:ext>
            </a:extLst>
          </p:cNvPr>
          <p:cNvSpPr txBox="1"/>
          <p:nvPr/>
        </p:nvSpPr>
        <p:spPr>
          <a:xfrm>
            <a:off x="241917" y="1097763"/>
            <a:ext cx="2789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New Dataset</a:t>
            </a:r>
          </a:p>
        </p:txBody>
      </p:sp>
    </p:spTree>
    <p:extLst>
      <p:ext uri="{BB962C8B-B14F-4D97-AF65-F5344CB8AC3E}">
        <p14:creationId xmlns:p14="http://schemas.microsoft.com/office/powerpoint/2010/main" val="287164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E7D28A-E865-70EF-E451-434E79782EDC}"/>
              </a:ext>
            </a:extLst>
          </p:cNvPr>
          <p:cNvSpPr txBox="1"/>
          <p:nvPr/>
        </p:nvSpPr>
        <p:spPr>
          <a:xfrm>
            <a:off x="3198965" y="150277"/>
            <a:ext cx="5794070" cy="707886"/>
          </a:xfrm>
          <a:custGeom>
            <a:avLst/>
            <a:gdLst>
              <a:gd name="connsiteX0" fmla="*/ 0 w 5794070"/>
              <a:gd name="connsiteY0" fmla="*/ 0 h 707886"/>
              <a:gd name="connsiteX1" fmla="*/ 5794070 w 5794070"/>
              <a:gd name="connsiteY1" fmla="*/ 0 h 707886"/>
              <a:gd name="connsiteX2" fmla="*/ 5794070 w 5794070"/>
              <a:gd name="connsiteY2" fmla="*/ 707886 h 707886"/>
              <a:gd name="connsiteX3" fmla="*/ 0 w 5794070"/>
              <a:gd name="connsiteY3" fmla="*/ 707886 h 707886"/>
              <a:gd name="connsiteX4" fmla="*/ 0 w 5794070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4070" h="707886" fill="none" extrusionOk="0">
                <a:moveTo>
                  <a:pt x="0" y="0"/>
                </a:moveTo>
                <a:cubicBezTo>
                  <a:pt x="1952551" y="156920"/>
                  <a:pt x="3562254" y="80191"/>
                  <a:pt x="5794070" y="0"/>
                </a:cubicBezTo>
                <a:cubicBezTo>
                  <a:pt x="5752153" y="307602"/>
                  <a:pt x="5795741" y="517564"/>
                  <a:pt x="5794070" y="707886"/>
                </a:cubicBezTo>
                <a:cubicBezTo>
                  <a:pt x="5175982" y="664091"/>
                  <a:pt x="2126892" y="691392"/>
                  <a:pt x="0" y="707886"/>
                </a:cubicBezTo>
                <a:cubicBezTo>
                  <a:pt x="31176" y="395767"/>
                  <a:pt x="-11064" y="204921"/>
                  <a:pt x="0" y="0"/>
                </a:cubicBezTo>
                <a:close/>
              </a:path>
              <a:path w="5794070" h="707886" stroke="0" extrusionOk="0">
                <a:moveTo>
                  <a:pt x="0" y="0"/>
                </a:moveTo>
                <a:cubicBezTo>
                  <a:pt x="1953179" y="28541"/>
                  <a:pt x="4868347" y="-8242"/>
                  <a:pt x="5794070" y="0"/>
                </a:cubicBezTo>
                <a:cubicBezTo>
                  <a:pt x="5744514" y="348174"/>
                  <a:pt x="5776658" y="489298"/>
                  <a:pt x="5794070" y="707886"/>
                </a:cubicBezTo>
                <a:cubicBezTo>
                  <a:pt x="3264141" y="587664"/>
                  <a:pt x="2085657" y="593450"/>
                  <a:pt x="0" y="707886"/>
                </a:cubicBezTo>
                <a:cubicBezTo>
                  <a:pt x="-13672" y="632328"/>
                  <a:pt x="-880" y="251249"/>
                  <a:pt x="0" y="0"/>
                </a:cubicBezTo>
                <a:close/>
              </a:path>
            </a:pathLst>
          </a:custGeom>
          <a:solidFill>
            <a:srgbClr val="361E04"/>
          </a:solidFill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118731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97B984-7730-FBC7-F3F1-588CDD6EDA3D}"/>
              </a:ext>
            </a:extLst>
          </p:cNvPr>
          <p:cNvSpPr txBox="1"/>
          <p:nvPr/>
        </p:nvSpPr>
        <p:spPr>
          <a:xfrm>
            <a:off x="355319" y="1214288"/>
            <a:ext cx="426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Logistic Regression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A6B5193-642E-3EAD-7470-EE746ED57CD6}"/>
              </a:ext>
            </a:extLst>
          </p:cNvPr>
          <p:cNvSpPr txBox="1"/>
          <p:nvPr/>
        </p:nvSpPr>
        <p:spPr>
          <a:xfrm>
            <a:off x="355319" y="2052429"/>
            <a:ext cx="11433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9"/>
                </a:solidFill>
                <a:effectLst/>
                <a:latin typeface="Baskerville Old Face" panose="02020602080505020303" pitchFamily="18" charset="0"/>
                <a:cs typeface="Aldhabi" panose="01000000000000000000" pitchFamily="2" charset="-78"/>
              </a:rPr>
              <a:t>Logistic regression is a supervised machine learning algorithm that accomplishes binary classification tasks by predicting the probability of an outcome. The model delivers a binary or dichotomous outcome.</a:t>
            </a:r>
            <a:endParaRPr lang="en-IN" sz="2400" dirty="0">
              <a:latin typeface="Baskerville Old Face" panose="02020602080505020303" pitchFamily="18" charset="0"/>
              <a:cs typeface="Aldhabi" panose="01000000000000000000" pitchFamily="2" charset="-78"/>
            </a:endParaRPr>
          </a:p>
        </p:txBody>
      </p:sp>
      <p:pic>
        <p:nvPicPr>
          <p:cNvPr id="1026" name="Picture 2" descr="sigmoid function">
            <a:extLst>
              <a:ext uri="{FF2B5EF4-FFF2-40B4-BE49-F238E27FC236}">
                <a16:creationId xmlns="" xmlns:a16="http://schemas.microsoft.com/office/drawing/2014/main" id="{E51812AC-6ABE-34DF-004D-BE33F1EAA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57" y="4923671"/>
            <a:ext cx="25431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9F45D9C-1C4C-813B-FCD1-D1337D6A6644}"/>
              </a:ext>
            </a:extLst>
          </p:cNvPr>
          <p:cNvSpPr txBox="1"/>
          <p:nvPr/>
        </p:nvSpPr>
        <p:spPr>
          <a:xfrm>
            <a:off x="403514" y="3429000"/>
            <a:ext cx="11384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80809"/>
                </a:solidFill>
                <a:effectLst/>
                <a:latin typeface="Baskerville Old Face" panose="02020602080505020303" pitchFamily="18" charset="0"/>
              </a:rPr>
              <a:t>Logistic regression uses a logistic function called a sigmoid function to map predictions and their probabilities. The sigmoid function refers to an S-shaped curve that converts any real value to a range between 0 and 1.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9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0" y="964602"/>
            <a:ext cx="11319529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01" y="4095747"/>
            <a:ext cx="3300889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6DD104-2C51-DA0A-0686-83692EBFE594}"/>
              </a:ext>
            </a:extLst>
          </p:cNvPr>
          <p:cNvSpPr txBox="1"/>
          <p:nvPr/>
        </p:nvSpPr>
        <p:spPr>
          <a:xfrm>
            <a:off x="307899" y="267750"/>
            <a:ext cx="426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Checking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36208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9" y="890587"/>
            <a:ext cx="449649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50" y="890588"/>
            <a:ext cx="679138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CF7B2E-1A2D-B21C-4F32-DCB52DCB8DB7}"/>
              </a:ext>
            </a:extLst>
          </p:cNvPr>
          <p:cNvSpPr txBox="1"/>
          <p:nvPr/>
        </p:nvSpPr>
        <p:spPr>
          <a:xfrm>
            <a:off x="355319" y="248633"/>
            <a:ext cx="426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Fitting the Model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0" y="1927214"/>
            <a:ext cx="9410700" cy="45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0" y="4851400"/>
            <a:ext cx="813057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39000" y="4851400"/>
            <a:ext cx="698500" cy="138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68550" y="3886200"/>
            <a:ext cx="4077050" cy="32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5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99550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8837533-D114-01EF-B9E2-D29223D35D13}"/>
              </a:ext>
            </a:extLst>
          </p:cNvPr>
          <p:cNvSpPr txBox="1"/>
          <p:nvPr/>
        </p:nvSpPr>
        <p:spPr>
          <a:xfrm>
            <a:off x="259772" y="3896591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Check Accuracy Score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7A63D9B-3A0A-F69D-C7BD-B0059B81DFDE}"/>
              </a:ext>
            </a:extLst>
          </p:cNvPr>
          <p:cNvSpPr txBox="1"/>
          <p:nvPr/>
        </p:nvSpPr>
        <p:spPr>
          <a:xfrm>
            <a:off x="259771" y="2782330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Fitted Model </a:t>
            </a:r>
          </a:p>
        </p:txBody>
      </p:sp>
      <p:pic>
        <p:nvPicPr>
          <p:cNvPr id="3078" name="Picture 6" descr="A Handbook for Logistic Regression | by Abhishek Mungoli | Towards Data  Science">
            <a:extLst>
              <a:ext uri="{FF2B5EF4-FFF2-40B4-BE49-F238E27FC236}">
                <a16:creationId xmlns="" xmlns:a16="http://schemas.microsoft.com/office/drawing/2014/main" id="{21F77398-321C-D965-8EF8-7B8B289F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63" y="64608"/>
            <a:ext cx="6203372" cy="271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B1B3CDB-1E7E-B48D-864E-642435CBCD0E}"/>
              </a:ext>
            </a:extLst>
          </p:cNvPr>
          <p:cNvSpPr txBox="1"/>
          <p:nvPr/>
        </p:nvSpPr>
        <p:spPr>
          <a:xfrm>
            <a:off x="635421" y="3370238"/>
            <a:ext cx="12954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C0C0C0"/>
                </a:highlight>
                <a:latin typeface="Baskerville Old Face" panose="02020602080505020303" pitchFamily="18" charset="0"/>
              </a:rPr>
              <a:t>Y = </a:t>
            </a:r>
            <a:r>
              <a:rPr lang="en-IN" sz="2400" dirty="0" smtClean="0">
                <a:highlight>
                  <a:srgbClr val="C0C0C0"/>
                </a:highlight>
                <a:latin typeface="Baskerville Old Face" panose="02020602080505020303" pitchFamily="18" charset="0"/>
              </a:rPr>
              <a:t>0.3620 </a:t>
            </a:r>
            <a:r>
              <a:rPr lang="en-IN" sz="2400" dirty="0">
                <a:highlight>
                  <a:srgbClr val="C0C0C0"/>
                </a:highlight>
                <a:latin typeface="Baskerville Old Face" panose="02020602080505020303" pitchFamily="18" charset="0"/>
              </a:rPr>
              <a:t>+ </a:t>
            </a:r>
            <a:r>
              <a:rPr lang="en-IN" sz="2400" dirty="0" smtClean="0">
                <a:highlight>
                  <a:srgbClr val="C0C0C0"/>
                </a:highlight>
                <a:latin typeface="Baskerville Old Face" panose="02020602080505020303" pitchFamily="18" charset="0"/>
              </a:rPr>
              <a:t>3.0873 X1 </a:t>
            </a:r>
            <a:r>
              <a:rPr lang="en-IN" sz="2400" dirty="0">
                <a:highlight>
                  <a:srgbClr val="C0C0C0"/>
                </a:highlight>
                <a:latin typeface="Baskerville Old Face" panose="02020602080505020303" pitchFamily="18" charset="0"/>
              </a:rPr>
              <a:t>+</a:t>
            </a:r>
            <a:r>
              <a:rPr lang="en-IN" sz="2400" dirty="0" smtClean="0">
                <a:highlight>
                  <a:srgbClr val="C0C0C0"/>
                </a:highlight>
                <a:latin typeface="Baskerville Old Face" panose="02020602080505020303" pitchFamily="18" charset="0"/>
              </a:rPr>
              <a:t>1.0127 </a:t>
            </a:r>
            <a:r>
              <a:rPr lang="en-IN" sz="2400" dirty="0">
                <a:highlight>
                  <a:srgbClr val="C0C0C0"/>
                </a:highlight>
                <a:latin typeface="Baskerville Old Face" panose="02020602080505020303" pitchFamily="18" charset="0"/>
              </a:rPr>
              <a:t>X2 + </a:t>
            </a:r>
            <a:r>
              <a:rPr lang="en-IN" sz="2400" dirty="0" smtClean="0">
                <a:highlight>
                  <a:srgbClr val="C0C0C0"/>
                </a:highlight>
                <a:latin typeface="Baskerville Old Face" panose="02020602080505020303" pitchFamily="18" charset="0"/>
              </a:rPr>
              <a:t>2.1641 </a:t>
            </a:r>
            <a:r>
              <a:rPr lang="en-IN" sz="2400" dirty="0">
                <a:highlight>
                  <a:srgbClr val="C0C0C0"/>
                </a:highlight>
                <a:latin typeface="Baskerville Old Face" panose="02020602080505020303" pitchFamily="18" charset="0"/>
              </a:rPr>
              <a:t>X3 + </a:t>
            </a:r>
            <a:r>
              <a:rPr lang="en-IN" sz="2400" dirty="0" smtClean="0">
                <a:highlight>
                  <a:srgbClr val="C0C0C0"/>
                </a:highlight>
                <a:latin typeface="Baskerville Old Face" panose="02020602080505020303" pitchFamily="18" charset="0"/>
              </a:rPr>
              <a:t>1.4372 </a:t>
            </a:r>
            <a:r>
              <a:rPr lang="en-IN" sz="2400" dirty="0">
                <a:highlight>
                  <a:srgbClr val="C0C0C0"/>
                </a:highlight>
                <a:latin typeface="Baskerville Old Face" panose="02020602080505020303" pitchFamily="18" charset="0"/>
              </a:rPr>
              <a:t>X4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428171"/>
            <a:ext cx="7037387" cy="194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6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4954BC-929D-2AC9-102C-C0C60FFF634C}"/>
              </a:ext>
            </a:extLst>
          </p:cNvPr>
          <p:cNvSpPr txBox="1"/>
          <p:nvPr/>
        </p:nvSpPr>
        <p:spPr>
          <a:xfrm>
            <a:off x="155863" y="0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Confusion Matrix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" y="586859"/>
            <a:ext cx="8522778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1773794"/>
            <a:ext cx="50768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99" y="2016124"/>
            <a:ext cx="5764861" cy="364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8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99550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30EEAF-21C7-326B-D44C-FF934B900748}"/>
              </a:ext>
            </a:extLst>
          </p:cNvPr>
          <p:cNvSpPr txBox="1"/>
          <p:nvPr/>
        </p:nvSpPr>
        <p:spPr>
          <a:xfrm>
            <a:off x="2828059" y="2576946"/>
            <a:ext cx="6535882" cy="1107996"/>
          </a:xfrm>
          <a:custGeom>
            <a:avLst/>
            <a:gdLst>
              <a:gd name="connsiteX0" fmla="*/ 0 w 6535882"/>
              <a:gd name="connsiteY0" fmla="*/ 0 h 1107996"/>
              <a:gd name="connsiteX1" fmla="*/ 6535882 w 6535882"/>
              <a:gd name="connsiteY1" fmla="*/ 0 h 1107996"/>
              <a:gd name="connsiteX2" fmla="*/ 6535882 w 6535882"/>
              <a:gd name="connsiteY2" fmla="*/ 1107996 h 1107996"/>
              <a:gd name="connsiteX3" fmla="*/ 0 w 6535882"/>
              <a:gd name="connsiteY3" fmla="*/ 1107996 h 1107996"/>
              <a:gd name="connsiteX4" fmla="*/ 0 w 6535882"/>
              <a:gd name="connsiteY4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5882" h="1107996" fill="none" extrusionOk="0">
                <a:moveTo>
                  <a:pt x="0" y="0"/>
                </a:moveTo>
                <a:cubicBezTo>
                  <a:pt x="2125758" y="156920"/>
                  <a:pt x="4536516" y="80191"/>
                  <a:pt x="6535882" y="0"/>
                </a:cubicBezTo>
                <a:cubicBezTo>
                  <a:pt x="6624189" y="153941"/>
                  <a:pt x="6508363" y="682974"/>
                  <a:pt x="6535882" y="1107996"/>
                </a:cubicBezTo>
                <a:cubicBezTo>
                  <a:pt x="4860560" y="1064201"/>
                  <a:pt x="2113148" y="1091502"/>
                  <a:pt x="0" y="1107996"/>
                </a:cubicBezTo>
                <a:cubicBezTo>
                  <a:pt x="76562" y="964984"/>
                  <a:pt x="-93315" y="501287"/>
                  <a:pt x="0" y="0"/>
                </a:cubicBezTo>
                <a:close/>
              </a:path>
              <a:path w="6535882" h="1107996" stroke="0" extrusionOk="0">
                <a:moveTo>
                  <a:pt x="0" y="0"/>
                </a:moveTo>
                <a:cubicBezTo>
                  <a:pt x="1758808" y="28541"/>
                  <a:pt x="5289451" y="-8242"/>
                  <a:pt x="6535882" y="0"/>
                </a:cubicBezTo>
                <a:cubicBezTo>
                  <a:pt x="6511624" y="464158"/>
                  <a:pt x="6544494" y="899463"/>
                  <a:pt x="6535882" y="1107996"/>
                </a:cubicBezTo>
                <a:cubicBezTo>
                  <a:pt x="4655826" y="987774"/>
                  <a:pt x="1042421" y="993560"/>
                  <a:pt x="0" y="1107996"/>
                </a:cubicBezTo>
                <a:cubicBezTo>
                  <a:pt x="83057" y="694711"/>
                  <a:pt x="-55035" y="131028"/>
                  <a:pt x="0" y="0"/>
                </a:cubicBezTo>
                <a:close/>
              </a:path>
            </a:pathLst>
          </a:custGeom>
          <a:solidFill>
            <a:srgbClr val="361E04"/>
          </a:solidFill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118731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IN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15890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180959-5A25-6658-0DAD-D53C6CA2C609}"/>
              </a:ext>
            </a:extLst>
          </p:cNvPr>
          <p:cNvSpPr txBox="1"/>
          <p:nvPr/>
        </p:nvSpPr>
        <p:spPr>
          <a:xfrm>
            <a:off x="4234068" y="228677"/>
            <a:ext cx="3252191" cy="830997"/>
          </a:xfrm>
          <a:custGeom>
            <a:avLst/>
            <a:gdLst>
              <a:gd name="connsiteX0" fmla="*/ 0 w 3252191"/>
              <a:gd name="connsiteY0" fmla="*/ 0 h 830997"/>
              <a:gd name="connsiteX1" fmla="*/ 3252191 w 3252191"/>
              <a:gd name="connsiteY1" fmla="*/ 0 h 830997"/>
              <a:gd name="connsiteX2" fmla="*/ 3252191 w 3252191"/>
              <a:gd name="connsiteY2" fmla="*/ 830997 h 830997"/>
              <a:gd name="connsiteX3" fmla="*/ 0 w 3252191"/>
              <a:gd name="connsiteY3" fmla="*/ 830997 h 830997"/>
              <a:gd name="connsiteX4" fmla="*/ 0 w 3252191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191" h="830997" fill="none" extrusionOk="0">
                <a:moveTo>
                  <a:pt x="0" y="0"/>
                </a:moveTo>
                <a:cubicBezTo>
                  <a:pt x="823718" y="156920"/>
                  <a:pt x="2053228" y="80191"/>
                  <a:pt x="3252191" y="0"/>
                </a:cubicBezTo>
                <a:cubicBezTo>
                  <a:pt x="3265708" y="344750"/>
                  <a:pt x="3249602" y="431535"/>
                  <a:pt x="3252191" y="830997"/>
                </a:cubicBezTo>
                <a:cubicBezTo>
                  <a:pt x="2119666" y="787202"/>
                  <a:pt x="902849" y="814503"/>
                  <a:pt x="0" y="830997"/>
                </a:cubicBezTo>
                <a:cubicBezTo>
                  <a:pt x="51632" y="494245"/>
                  <a:pt x="-68386" y="364824"/>
                  <a:pt x="0" y="0"/>
                </a:cubicBezTo>
                <a:close/>
              </a:path>
              <a:path w="3252191" h="830997" stroke="0" extrusionOk="0">
                <a:moveTo>
                  <a:pt x="0" y="0"/>
                </a:moveTo>
                <a:cubicBezTo>
                  <a:pt x="340319" y="28541"/>
                  <a:pt x="2239208" y="-8242"/>
                  <a:pt x="3252191" y="0"/>
                </a:cubicBezTo>
                <a:cubicBezTo>
                  <a:pt x="3203003" y="102089"/>
                  <a:pt x="3235873" y="427796"/>
                  <a:pt x="3252191" y="830997"/>
                </a:cubicBezTo>
                <a:cubicBezTo>
                  <a:pt x="2488126" y="710775"/>
                  <a:pt x="1435743" y="716561"/>
                  <a:pt x="0" y="830997"/>
                </a:cubicBezTo>
                <a:cubicBezTo>
                  <a:pt x="8267" y="447515"/>
                  <a:pt x="19755" y="103504"/>
                  <a:pt x="0" y="0"/>
                </a:cubicBezTo>
                <a:close/>
              </a:path>
            </a:pathLst>
          </a:custGeom>
          <a:solidFill>
            <a:srgbClr val="361E04"/>
          </a:solidFill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118731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Objective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075154-2136-9AA5-7BB4-B6B245FEF679}"/>
              </a:ext>
            </a:extLst>
          </p:cNvPr>
          <p:cNvSpPr txBox="1"/>
          <p:nvPr/>
        </p:nvSpPr>
        <p:spPr>
          <a:xfrm>
            <a:off x="312268" y="1687699"/>
            <a:ext cx="11095789" cy="455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Applying factor analysis in data having large number of variable to reduce dimensionality preserving the most important information using PCA technique.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Identify underlying patterns and relationships.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Simplify data to apply regression analysis.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Employ regression analysis to assess the predictive power of the identified factors in estimating divorce risk.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83ACCB-40D4-393B-5A17-8B5C83D18DB6}"/>
              </a:ext>
            </a:extLst>
          </p:cNvPr>
          <p:cNvSpPr txBox="1"/>
          <p:nvPr/>
        </p:nvSpPr>
        <p:spPr>
          <a:xfrm>
            <a:off x="781917" y="1237163"/>
            <a:ext cx="3104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17488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637056A-0BF6-7481-73B7-75DE0380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5B4700-7D7C-5799-32F6-0D61B336B12C}"/>
              </a:ext>
            </a:extLst>
          </p:cNvPr>
          <p:cNvSpPr txBox="1"/>
          <p:nvPr/>
        </p:nvSpPr>
        <p:spPr>
          <a:xfrm>
            <a:off x="3875053" y="188678"/>
            <a:ext cx="4441894" cy="830997"/>
          </a:xfrm>
          <a:custGeom>
            <a:avLst/>
            <a:gdLst>
              <a:gd name="connsiteX0" fmla="*/ 0 w 4441894"/>
              <a:gd name="connsiteY0" fmla="*/ 0 h 830997"/>
              <a:gd name="connsiteX1" fmla="*/ 4441894 w 4441894"/>
              <a:gd name="connsiteY1" fmla="*/ 0 h 830997"/>
              <a:gd name="connsiteX2" fmla="*/ 4441894 w 4441894"/>
              <a:gd name="connsiteY2" fmla="*/ 830997 h 830997"/>
              <a:gd name="connsiteX3" fmla="*/ 0 w 4441894"/>
              <a:gd name="connsiteY3" fmla="*/ 830997 h 830997"/>
              <a:gd name="connsiteX4" fmla="*/ 0 w 4441894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894" h="830997" fill="none" extrusionOk="0">
                <a:moveTo>
                  <a:pt x="0" y="0"/>
                </a:moveTo>
                <a:cubicBezTo>
                  <a:pt x="749403" y="156920"/>
                  <a:pt x="2851347" y="80191"/>
                  <a:pt x="4441894" y="0"/>
                </a:cubicBezTo>
                <a:cubicBezTo>
                  <a:pt x="4455411" y="344750"/>
                  <a:pt x="4439305" y="431535"/>
                  <a:pt x="4441894" y="830997"/>
                </a:cubicBezTo>
                <a:cubicBezTo>
                  <a:pt x="2306481" y="787202"/>
                  <a:pt x="1905119" y="814503"/>
                  <a:pt x="0" y="830997"/>
                </a:cubicBezTo>
                <a:cubicBezTo>
                  <a:pt x="51632" y="494245"/>
                  <a:pt x="-68386" y="364824"/>
                  <a:pt x="0" y="0"/>
                </a:cubicBezTo>
                <a:close/>
              </a:path>
              <a:path w="4441894" h="830997" stroke="0" extrusionOk="0">
                <a:moveTo>
                  <a:pt x="0" y="0"/>
                </a:moveTo>
                <a:cubicBezTo>
                  <a:pt x="1480133" y="28541"/>
                  <a:pt x="3224429" y="-8242"/>
                  <a:pt x="4441894" y="0"/>
                </a:cubicBezTo>
                <a:cubicBezTo>
                  <a:pt x="4392706" y="102089"/>
                  <a:pt x="4425576" y="427796"/>
                  <a:pt x="4441894" y="830997"/>
                </a:cubicBezTo>
                <a:cubicBezTo>
                  <a:pt x="3518223" y="710775"/>
                  <a:pt x="1238902" y="716561"/>
                  <a:pt x="0" y="830997"/>
                </a:cubicBezTo>
                <a:cubicBezTo>
                  <a:pt x="8267" y="447515"/>
                  <a:pt x="19755" y="103504"/>
                  <a:pt x="0" y="0"/>
                </a:cubicBezTo>
                <a:close/>
              </a:path>
            </a:pathLst>
          </a:custGeom>
          <a:solidFill>
            <a:srgbClr val="361E04"/>
          </a:solidFill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118731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About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54BCEE9-ADDD-3006-EF67-4B5EB11C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542" y="2416479"/>
            <a:ext cx="4539731" cy="4252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90702DA-BA0A-0AF0-5A38-BC6D4CD0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558" y="1652015"/>
            <a:ext cx="1719954" cy="568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685C096-BC1D-FC68-609D-FD157D7938D1}"/>
              </a:ext>
            </a:extLst>
          </p:cNvPr>
          <p:cNvSpPr txBox="1"/>
          <p:nvPr/>
        </p:nvSpPr>
        <p:spPr>
          <a:xfrm>
            <a:off x="261698" y="688837"/>
            <a:ext cx="687652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0" i="0" dirty="0">
              <a:solidFill>
                <a:srgbClr val="361E04"/>
              </a:solidFill>
              <a:effectLst/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This dataset contains 170 marriage couples record.</a:t>
            </a:r>
            <a:endParaRPr lang="en-US" sz="2400" b="0" i="0" dirty="0">
              <a:solidFill>
                <a:srgbClr val="361E04"/>
              </a:solidFill>
              <a:effectLst/>
              <a:latin typeface="Baskerville Old Face" panose="02020602080505020303" pitchFamily="18" charset="0"/>
            </a:endParaRPr>
          </a:p>
          <a:p>
            <a:pPr algn="l"/>
            <a:r>
              <a:rPr lang="en-US" sz="24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Total 5</a:t>
            </a:r>
            <a:r>
              <a:rPr lang="en-US" sz="24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4</a:t>
            </a:r>
            <a:r>
              <a:rPr lang="en-US" sz="24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 features as questions asked and a final answer - Divorced or not.</a:t>
            </a:r>
          </a:p>
          <a:p>
            <a:pPr algn="l"/>
            <a:r>
              <a:rPr lang="en-US" sz="24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All answers are in a scale of 0-4</a:t>
            </a:r>
          </a:p>
          <a:p>
            <a:pPr algn="l"/>
            <a:r>
              <a:rPr lang="en-US" sz="2400" b="0" i="0" dirty="0">
                <a:solidFill>
                  <a:srgbClr val="361E04"/>
                </a:solidFill>
                <a:effectLst/>
                <a:latin typeface="Baskerville Old Face" panose="02020602080505020303" pitchFamily="18" charset="0"/>
              </a:rPr>
              <a:t>(0=Never, 1=Seldom, 2=Averagely, 3=Frequently, 4=Always)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3209E24-4B45-1B5A-612B-DCDCE4A39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8" y="3491507"/>
            <a:ext cx="630990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6EE9E7B-B3F5-28E2-44E1-0A897535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53CAB48-54CD-0922-9B12-EBA5CA017A06}"/>
              </a:ext>
            </a:extLst>
          </p:cNvPr>
          <p:cNvSpPr txBox="1"/>
          <p:nvPr/>
        </p:nvSpPr>
        <p:spPr>
          <a:xfrm>
            <a:off x="3848694" y="98322"/>
            <a:ext cx="3889294" cy="707886"/>
          </a:xfrm>
          <a:custGeom>
            <a:avLst/>
            <a:gdLst>
              <a:gd name="connsiteX0" fmla="*/ 0 w 3889294"/>
              <a:gd name="connsiteY0" fmla="*/ 0 h 707886"/>
              <a:gd name="connsiteX1" fmla="*/ 3889294 w 3889294"/>
              <a:gd name="connsiteY1" fmla="*/ 0 h 707886"/>
              <a:gd name="connsiteX2" fmla="*/ 3889294 w 3889294"/>
              <a:gd name="connsiteY2" fmla="*/ 707886 h 707886"/>
              <a:gd name="connsiteX3" fmla="*/ 0 w 3889294"/>
              <a:gd name="connsiteY3" fmla="*/ 707886 h 707886"/>
              <a:gd name="connsiteX4" fmla="*/ 0 w 3889294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9294" h="707886" fill="none" extrusionOk="0">
                <a:moveTo>
                  <a:pt x="0" y="0"/>
                </a:moveTo>
                <a:cubicBezTo>
                  <a:pt x="1560913" y="156920"/>
                  <a:pt x="2390521" y="80191"/>
                  <a:pt x="3889294" y="0"/>
                </a:cubicBezTo>
                <a:cubicBezTo>
                  <a:pt x="3847377" y="307602"/>
                  <a:pt x="3890965" y="517564"/>
                  <a:pt x="3889294" y="707886"/>
                </a:cubicBezTo>
                <a:cubicBezTo>
                  <a:pt x="3243703" y="664091"/>
                  <a:pt x="862800" y="691392"/>
                  <a:pt x="0" y="707886"/>
                </a:cubicBezTo>
                <a:cubicBezTo>
                  <a:pt x="31176" y="395767"/>
                  <a:pt x="-11064" y="204921"/>
                  <a:pt x="0" y="0"/>
                </a:cubicBezTo>
                <a:close/>
              </a:path>
              <a:path w="3889294" h="707886" stroke="0" extrusionOk="0">
                <a:moveTo>
                  <a:pt x="0" y="0"/>
                </a:moveTo>
                <a:cubicBezTo>
                  <a:pt x="1080270" y="28541"/>
                  <a:pt x="2176430" y="-8242"/>
                  <a:pt x="3889294" y="0"/>
                </a:cubicBezTo>
                <a:cubicBezTo>
                  <a:pt x="3839738" y="348174"/>
                  <a:pt x="3871882" y="489298"/>
                  <a:pt x="3889294" y="707886"/>
                </a:cubicBezTo>
                <a:cubicBezTo>
                  <a:pt x="2231440" y="587664"/>
                  <a:pt x="1685305" y="593450"/>
                  <a:pt x="0" y="707886"/>
                </a:cubicBezTo>
                <a:cubicBezTo>
                  <a:pt x="-13672" y="632328"/>
                  <a:pt x="-880" y="251249"/>
                  <a:pt x="0" y="0"/>
                </a:cubicBezTo>
                <a:close/>
              </a:path>
            </a:pathLst>
          </a:custGeom>
          <a:solidFill>
            <a:srgbClr val="361E04"/>
          </a:solidFill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21187310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Factor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A167286-690D-53E9-083C-53B6AF5E9CB3}"/>
              </a:ext>
            </a:extLst>
          </p:cNvPr>
          <p:cNvSpPr txBox="1"/>
          <p:nvPr/>
        </p:nvSpPr>
        <p:spPr>
          <a:xfrm>
            <a:off x="431978" y="1070319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Import all the necessary libraries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F9A2E9C-5173-6E52-5E63-312A50B3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8" y="1593539"/>
            <a:ext cx="4770250" cy="13115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A5BF00D-304C-CECA-27DC-E98921FD5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274" y="1890071"/>
            <a:ext cx="6685094" cy="48696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F65ACFB-2B8F-B3AF-7728-84DF3C9999FE}"/>
              </a:ext>
            </a:extLst>
          </p:cNvPr>
          <p:cNvSpPr txBox="1"/>
          <p:nvPr/>
        </p:nvSpPr>
        <p:spPr>
          <a:xfrm>
            <a:off x="431976" y="3564541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Import data using pandas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5099045D-5B20-3F44-42A2-5B5ED528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78" y="5457670"/>
            <a:ext cx="4659567" cy="6600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9212296-ED5F-2C9B-ADA6-C21D3E1AD7BE}"/>
              </a:ext>
            </a:extLst>
          </p:cNvPr>
          <p:cNvSpPr txBox="1"/>
          <p:nvPr/>
        </p:nvSpPr>
        <p:spPr>
          <a:xfrm>
            <a:off x="431977" y="4916989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Drop the dependent variable.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44BD9B93-71EE-2B08-B770-9CF10B27B1A6}"/>
              </a:ext>
            </a:extLst>
          </p:cNvPr>
          <p:cNvCxnSpPr/>
          <p:nvPr/>
        </p:nvCxnSpPr>
        <p:spPr>
          <a:xfrm>
            <a:off x="4530436" y="3826151"/>
            <a:ext cx="800100" cy="0"/>
          </a:xfrm>
          <a:prstGeom prst="straightConnector1">
            <a:avLst/>
          </a:prstGeom>
          <a:ln w="5715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0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22365F-2C7D-F7B5-20AE-6E87FE027982}"/>
              </a:ext>
            </a:extLst>
          </p:cNvPr>
          <p:cNvSpPr txBox="1"/>
          <p:nvPr/>
        </p:nvSpPr>
        <p:spPr>
          <a:xfrm>
            <a:off x="307287" y="135138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for checking adequacy of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868C375-8330-D6E9-54B6-E5AFE763756B}"/>
              </a:ext>
            </a:extLst>
          </p:cNvPr>
          <p:cNvSpPr txBox="1"/>
          <p:nvPr/>
        </p:nvSpPr>
        <p:spPr>
          <a:xfrm>
            <a:off x="390414" y="866176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1. Bartlett’s test of Sphericity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0CDF3F9-BF42-F54B-F542-B497C9F7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214"/>
            <a:ext cx="6207813" cy="4034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81B2CB4-D5EB-0459-C84F-EC20B2A667D0}"/>
              </a:ext>
            </a:extLst>
          </p:cNvPr>
          <p:cNvSpPr txBox="1"/>
          <p:nvPr/>
        </p:nvSpPr>
        <p:spPr>
          <a:xfrm>
            <a:off x="61369" y="5768755"/>
            <a:ext cx="64260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We reject null hypothesis </a:t>
            </a:r>
          </a:p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i.e. there is correlation between variables.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FAF0A69-66FC-1A4B-38FC-D2324F78D306}"/>
              </a:ext>
            </a:extLst>
          </p:cNvPr>
          <p:cNvSpPr txBox="1"/>
          <p:nvPr/>
        </p:nvSpPr>
        <p:spPr>
          <a:xfrm>
            <a:off x="6487391" y="845394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2. Kaiser-Meyer Olkin test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9A1F118-2865-A11B-DF27-473DADB7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36" y="1597214"/>
            <a:ext cx="5832764" cy="261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BC351E9-0563-58D3-38FE-74BA713FB85D}"/>
              </a:ext>
            </a:extLst>
          </p:cNvPr>
          <p:cNvSpPr txBox="1"/>
          <p:nvPr/>
        </p:nvSpPr>
        <p:spPr>
          <a:xfrm>
            <a:off x="6733310" y="4442114"/>
            <a:ext cx="5330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800000"/>
                </a:solidFill>
                <a:latin typeface="Baskerville Old Face" panose="02020602080505020303" pitchFamily="18" charset="0"/>
              </a:rPr>
              <a:t>i.e. correlation between pairs of variables explained by the other variables.</a:t>
            </a:r>
            <a:endParaRPr lang="en-IN" sz="2400" dirty="0">
              <a:solidFill>
                <a:srgbClr val="80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2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23DEE69-5110-BE7D-810E-999F5A994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6BA6CBD-5143-9D95-65D8-E879CC5A4561}"/>
              </a:ext>
            </a:extLst>
          </p:cNvPr>
          <p:cNvSpPr txBox="1"/>
          <p:nvPr/>
        </p:nvSpPr>
        <p:spPr>
          <a:xfrm>
            <a:off x="307287" y="135138"/>
            <a:ext cx="6696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To decide how many factors should extract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557B76E-CB07-9300-3020-A2DBC6BF9A3E}"/>
              </a:ext>
            </a:extLst>
          </p:cNvPr>
          <p:cNvSpPr txBox="1"/>
          <p:nvPr/>
        </p:nvSpPr>
        <p:spPr>
          <a:xfrm>
            <a:off x="390414" y="866176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1. Eigen Value criterion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BFAD392-6D4E-CA69-F21B-C3F98A885D0A}"/>
              </a:ext>
            </a:extLst>
          </p:cNvPr>
          <p:cNvSpPr txBox="1"/>
          <p:nvPr/>
        </p:nvSpPr>
        <p:spPr>
          <a:xfrm>
            <a:off x="6487391" y="845394"/>
            <a:ext cx="5314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2. Scree plot criterion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FA0898F-BDCD-CEA9-8DB5-25C80320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8" y="1555650"/>
            <a:ext cx="5667486" cy="4928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2F0359F-615F-72EF-9248-3567D412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18" y="1368614"/>
            <a:ext cx="4256809" cy="1883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3CDC5CA-94BF-8771-C44F-90C203300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392" y="3429000"/>
            <a:ext cx="4464626" cy="31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3692800-26C9-A3E4-35E5-791875DE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78" y="684019"/>
            <a:ext cx="7610586" cy="1459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054D352-477E-6784-A115-456930DF3C90}"/>
              </a:ext>
            </a:extLst>
          </p:cNvPr>
          <p:cNvSpPr txBox="1"/>
          <p:nvPr/>
        </p:nvSpPr>
        <p:spPr>
          <a:xfrm>
            <a:off x="317678" y="135138"/>
            <a:ext cx="6696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Execution Of Factor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6B807B-9A11-01C2-A32D-CF1120640AB4}"/>
              </a:ext>
            </a:extLst>
          </p:cNvPr>
          <p:cNvSpPr txBox="1"/>
          <p:nvPr/>
        </p:nvSpPr>
        <p:spPr>
          <a:xfrm>
            <a:off x="8065833" y="2601458"/>
            <a:ext cx="29668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rgbClr val="800000"/>
                </a:solidFill>
                <a:latin typeface="Baskerville Old Face" panose="02020602080505020303" pitchFamily="18" charset="0"/>
              </a:rPr>
              <a:t>Types of Rotation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5764CE-089C-2A51-F381-2AED7BAC5281}"/>
              </a:ext>
            </a:extLst>
          </p:cNvPr>
          <p:cNvSpPr txBox="1"/>
          <p:nvPr/>
        </p:nvSpPr>
        <p:spPr>
          <a:xfrm>
            <a:off x="567059" y="2696813"/>
            <a:ext cx="534190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rgbClr val="800000"/>
                </a:solidFill>
                <a:latin typeface="Baskerville Old Face" panose="02020602080505020303" pitchFamily="18" charset="0"/>
              </a:rPr>
              <a:t>Methods of Extraction of Factors </a:t>
            </a:r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:</a:t>
            </a:r>
          </a:p>
          <a:p>
            <a:endParaRPr lang="en-IN" sz="2800" dirty="0">
              <a:solidFill>
                <a:srgbClr val="800000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800000"/>
                </a:solidFill>
                <a:highlight>
                  <a:srgbClr val="C0C0C0"/>
                </a:highlight>
                <a:latin typeface="Baskerville Old Face" panose="02020602080505020303" pitchFamily="18" charset="0"/>
              </a:rPr>
              <a:t>Principal component analysis</a:t>
            </a: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Using unweighted least square methods</a:t>
            </a: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Generalized least square method</a:t>
            </a: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800000"/>
                </a:solidFill>
                <a:latin typeface="Baskerville Old Face" panose="02020602080505020303" pitchFamily="18" charset="0"/>
              </a:rPr>
              <a:t>Maximum likelihood method</a:t>
            </a: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Principal axis factoring</a:t>
            </a: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Alpha</a:t>
            </a:r>
          </a:p>
          <a:p>
            <a:pPr marL="457200" indent="-457200"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Image factoring</a:t>
            </a:r>
          </a:p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="" xmlns:a16="http://schemas.microsoft.com/office/drawing/2014/main" id="{566BE16C-7578-0D3E-E2DE-1F19902FBC02}"/>
              </a:ext>
            </a:extLst>
          </p:cNvPr>
          <p:cNvSpPr/>
          <p:nvPr/>
        </p:nvSpPr>
        <p:spPr>
          <a:xfrm rot="5400000">
            <a:off x="9198662" y="1854280"/>
            <a:ext cx="426028" cy="2966825"/>
          </a:xfrm>
          <a:prstGeom prst="leftBrac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4EA63D-89BC-C9B3-F123-E21848D4ED8C}"/>
              </a:ext>
            </a:extLst>
          </p:cNvPr>
          <p:cNvSpPr txBox="1"/>
          <p:nvPr/>
        </p:nvSpPr>
        <p:spPr>
          <a:xfrm>
            <a:off x="6876073" y="3582510"/>
            <a:ext cx="2104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Orthogonal </a:t>
            </a:r>
            <a:r>
              <a:rPr lang="en-IN" sz="2800" u="sng" dirty="0">
                <a:solidFill>
                  <a:srgbClr val="800000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F782293-34CB-8069-A51D-7E69CCEADC7F}"/>
              </a:ext>
            </a:extLst>
          </p:cNvPr>
          <p:cNvSpPr txBox="1"/>
          <p:nvPr/>
        </p:nvSpPr>
        <p:spPr>
          <a:xfrm>
            <a:off x="10238620" y="3533618"/>
            <a:ext cx="14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Oblique </a:t>
            </a:r>
            <a:r>
              <a:rPr lang="en-IN" sz="2800" u="sng" dirty="0">
                <a:solidFill>
                  <a:srgbClr val="800000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92F7145-A897-247E-39AD-12F435EE351C}"/>
              </a:ext>
            </a:extLst>
          </p:cNvPr>
          <p:cNvCxnSpPr/>
          <p:nvPr/>
        </p:nvCxnSpPr>
        <p:spPr>
          <a:xfrm>
            <a:off x="7564582" y="4105730"/>
            <a:ext cx="0" cy="230546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574D91C0-603B-CEED-6A47-C4A251C3F3C5}"/>
              </a:ext>
            </a:extLst>
          </p:cNvPr>
          <p:cNvCxnSpPr/>
          <p:nvPr/>
        </p:nvCxnSpPr>
        <p:spPr>
          <a:xfrm>
            <a:off x="7564582" y="4592782"/>
            <a:ext cx="290945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FE4BCDC-7144-610A-DBBE-0DBCADCB721F}"/>
              </a:ext>
            </a:extLst>
          </p:cNvPr>
          <p:cNvCxnSpPr/>
          <p:nvPr/>
        </p:nvCxnSpPr>
        <p:spPr>
          <a:xfrm>
            <a:off x="7581900" y="5258460"/>
            <a:ext cx="290945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D711016-4DA3-15B8-5639-C3C23446C2A8}"/>
              </a:ext>
            </a:extLst>
          </p:cNvPr>
          <p:cNvCxnSpPr/>
          <p:nvPr/>
        </p:nvCxnSpPr>
        <p:spPr>
          <a:xfrm>
            <a:off x="7571509" y="6061364"/>
            <a:ext cx="290945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9390350-6E10-5052-AEDC-85E389CDAED5}"/>
              </a:ext>
            </a:extLst>
          </p:cNvPr>
          <p:cNvSpPr txBox="1"/>
          <p:nvPr/>
        </p:nvSpPr>
        <p:spPr>
          <a:xfrm>
            <a:off x="8032174" y="4309211"/>
            <a:ext cx="14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800000"/>
                </a:solidFill>
                <a:highlight>
                  <a:srgbClr val="C0C0C0"/>
                </a:highlight>
                <a:latin typeface="Baskerville Old Face" panose="02020602080505020303" pitchFamily="18" charset="0"/>
              </a:rPr>
              <a:t>Varimax </a:t>
            </a:r>
            <a:r>
              <a:rPr lang="en-IN" sz="2800" u="sng" dirty="0">
                <a:solidFill>
                  <a:srgbClr val="800000"/>
                </a:solidFill>
                <a:highlight>
                  <a:srgbClr val="C0C0C0"/>
                </a:highlight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E8381DA-CA9A-B1B7-F945-44C591C66A77}"/>
              </a:ext>
            </a:extLst>
          </p:cNvPr>
          <p:cNvSpPr txBox="1"/>
          <p:nvPr/>
        </p:nvSpPr>
        <p:spPr>
          <a:xfrm>
            <a:off x="8060372" y="4996850"/>
            <a:ext cx="200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800000"/>
                </a:solidFill>
                <a:latin typeface="Baskerville Old Face" panose="02020602080505020303" pitchFamily="18" charset="0"/>
              </a:rPr>
              <a:t>Quartimax</a:t>
            </a:r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 </a:t>
            </a:r>
            <a:r>
              <a:rPr lang="en-IN" sz="2800" u="sng" dirty="0">
                <a:solidFill>
                  <a:srgbClr val="800000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CD6EFAA-271E-B9E8-A455-EA316A631C90}"/>
              </a:ext>
            </a:extLst>
          </p:cNvPr>
          <p:cNvSpPr txBox="1"/>
          <p:nvPr/>
        </p:nvSpPr>
        <p:spPr>
          <a:xfrm>
            <a:off x="8065833" y="5799754"/>
            <a:ext cx="1450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800000"/>
                </a:solidFill>
                <a:latin typeface="Baskerville Old Face" panose="02020602080505020303" pitchFamily="18" charset="0"/>
              </a:rPr>
              <a:t>Equimax</a:t>
            </a:r>
            <a:r>
              <a:rPr lang="en-IN" sz="2800" dirty="0">
                <a:solidFill>
                  <a:srgbClr val="800000"/>
                </a:solidFill>
                <a:latin typeface="Baskerville Old Face" panose="02020602080505020303" pitchFamily="18" charset="0"/>
              </a:rPr>
              <a:t> </a:t>
            </a:r>
            <a:r>
              <a:rPr lang="en-IN" sz="2800" u="sng" dirty="0">
                <a:solidFill>
                  <a:srgbClr val="800000"/>
                </a:solidFill>
                <a:latin typeface="Baskerville Old Face" panose="0202060208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6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5D4E013-1051-2A6D-EC8E-DF78FC9E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3" y="574434"/>
            <a:ext cx="6238986" cy="1448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3B249EF-7398-25A0-B6BE-F1E4B2E78F53}"/>
              </a:ext>
            </a:extLst>
          </p:cNvPr>
          <p:cNvSpPr txBox="1"/>
          <p:nvPr/>
        </p:nvSpPr>
        <p:spPr>
          <a:xfrm>
            <a:off x="328069" y="51214"/>
            <a:ext cx="2789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Loading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4E75922-8654-FB23-B1A4-780066CE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1973"/>
            <a:ext cx="3821759" cy="4436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DA65CCC-FB80-124E-84C9-A2E503B3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66" y="2421972"/>
            <a:ext cx="3900393" cy="4436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04D0DDD-9689-7DFC-4831-8020C31F4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567" y="2421973"/>
            <a:ext cx="4069433" cy="44360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7A3EED8-52A4-CFD3-089E-FD3362FB2301}"/>
              </a:ext>
            </a:extLst>
          </p:cNvPr>
          <p:cNvSpPr/>
          <p:nvPr/>
        </p:nvSpPr>
        <p:spPr>
          <a:xfrm>
            <a:off x="3117273" y="3844637"/>
            <a:ext cx="623454" cy="207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288125-E886-FF10-F861-03F69E798ADB}"/>
              </a:ext>
            </a:extLst>
          </p:cNvPr>
          <p:cNvSpPr/>
          <p:nvPr/>
        </p:nvSpPr>
        <p:spPr>
          <a:xfrm>
            <a:off x="3117273" y="4062846"/>
            <a:ext cx="623454" cy="207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DC40D7-A934-FBFC-26AA-5775CE216A95}"/>
              </a:ext>
            </a:extLst>
          </p:cNvPr>
          <p:cNvSpPr/>
          <p:nvPr/>
        </p:nvSpPr>
        <p:spPr>
          <a:xfrm>
            <a:off x="1191491" y="2698173"/>
            <a:ext cx="623454" cy="11464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2D104B6-3866-6C3B-A718-E314799F7787}"/>
              </a:ext>
            </a:extLst>
          </p:cNvPr>
          <p:cNvSpPr/>
          <p:nvPr/>
        </p:nvSpPr>
        <p:spPr>
          <a:xfrm>
            <a:off x="1184563" y="4284518"/>
            <a:ext cx="623454" cy="254305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37A639B-E876-F59C-B1D6-8F1339D1BDA1}"/>
              </a:ext>
            </a:extLst>
          </p:cNvPr>
          <p:cNvSpPr/>
          <p:nvPr/>
        </p:nvSpPr>
        <p:spPr>
          <a:xfrm>
            <a:off x="5379882" y="2455608"/>
            <a:ext cx="623454" cy="287492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167740E-14A7-F477-638C-D59FAE27E90C}"/>
              </a:ext>
            </a:extLst>
          </p:cNvPr>
          <p:cNvSpPr/>
          <p:nvPr/>
        </p:nvSpPr>
        <p:spPr>
          <a:xfrm>
            <a:off x="9708573" y="2905991"/>
            <a:ext cx="623454" cy="71004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DC2D17A-C9AB-EED2-CD0E-717859EAD67A}"/>
              </a:ext>
            </a:extLst>
          </p:cNvPr>
          <p:cNvSpPr/>
          <p:nvPr/>
        </p:nvSpPr>
        <p:spPr>
          <a:xfrm>
            <a:off x="9708573" y="4156364"/>
            <a:ext cx="623454" cy="2078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2A7F0F2-C09F-420A-E189-3244817F99F8}"/>
              </a:ext>
            </a:extLst>
          </p:cNvPr>
          <p:cNvSpPr/>
          <p:nvPr/>
        </p:nvSpPr>
        <p:spPr>
          <a:xfrm>
            <a:off x="10300854" y="3657600"/>
            <a:ext cx="587086" cy="4528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303EDC9-C526-9F8A-FA0E-33F2620F17C2}"/>
              </a:ext>
            </a:extLst>
          </p:cNvPr>
          <p:cNvSpPr/>
          <p:nvPr/>
        </p:nvSpPr>
        <p:spPr>
          <a:xfrm>
            <a:off x="10311245" y="4398818"/>
            <a:ext cx="587086" cy="6615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D0DD875-7F8C-523C-BD9B-E1FD584846ED}"/>
              </a:ext>
            </a:extLst>
          </p:cNvPr>
          <p:cNvSpPr/>
          <p:nvPr/>
        </p:nvSpPr>
        <p:spPr>
          <a:xfrm>
            <a:off x="6612081" y="5361709"/>
            <a:ext cx="587086" cy="14443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7FE2BBF-0BCA-6856-EEBE-61C4133FA6F4}"/>
              </a:ext>
            </a:extLst>
          </p:cNvPr>
          <p:cNvSpPr/>
          <p:nvPr/>
        </p:nvSpPr>
        <p:spPr>
          <a:xfrm>
            <a:off x="10893134" y="2429293"/>
            <a:ext cx="587086" cy="4663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CEABCDF-20A9-5ED7-7A8D-6BA4E47E0111}"/>
              </a:ext>
            </a:extLst>
          </p:cNvPr>
          <p:cNvSpPr/>
          <p:nvPr/>
        </p:nvSpPr>
        <p:spPr>
          <a:xfrm>
            <a:off x="10887940" y="5119253"/>
            <a:ext cx="587086" cy="16867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3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rgbClr val="8C4E0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17BC48-0E2D-F3E8-EE76-5FAC91BF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2" y="599349"/>
            <a:ext cx="11604255" cy="2940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DC60E3-3B79-AA06-CF46-2B86E8F9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2" y="4192344"/>
            <a:ext cx="4192159" cy="1367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6CA47BF-F3BA-8A28-BE87-486AB49676FE}"/>
              </a:ext>
            </a:extLst>
          </p:cNvPr>
          <p:cNvSpPr txBox="1"/>
          <p:nvPr/>
        </p:nvSpPr>
        <p:spPr>
          <a:xfrm>
            <a:off x="200354" y="3604550"/>
            <a:ext cx="2789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Factor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3FE964-D2D7-583E-6B5B-9E0386B9970D}"/>
              </a:ext>
            </a:extLst>
          </p:cNvPr>
          <p:cNvSpPr txBox="1"/>
          <p:nvPr/>
        </p:nvSpPr>
        <p:spPr>
          <a:xfrm>
            <a:off x="200354" y="76129"/>
            <a:ext cx="5244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61E04"/>
                </a:solidFill>
                <a:latin typeface="Baskerville Old Face" panose="02020602080505020303" pitchFamily="18" charset="0"/>
              </a:rPr>
              <a:t># According to varimax  rotation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3207F48-977E-4F85-9147-F751F648B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72" y="3604550"/>
            <a:ext cx="4720937" cy="32412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C65D466D-DE6D-4C82-5131-09066045F23C}"/>
              </a:ext>
            </a:extLst>
          </p:cNvPr>
          <p:cNvCxnSpPr/>
          <p:nvPr/>
        </p:nvCxnSpPr>
        <p:spPr>
          <a:xfrm>
            <a:off x="4717473" y="4813287"/>
            <a:ext cx="800100" cy="0"/>
          </a:xfrm>
          <a:prstGeom prst="straightConnector1">
            <a:avLst/>
          </a:prstGeom>
          <a:ln w="5715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0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2847</TotalTime>
  <Words>357</Words>
  <Application>Microsoft Office PowerPoint</Application>
  <PresentationFormat>Custom</PresentationFormat>
  <Paragraphs>68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shifa khan</dc:creator>
  <cp:lastModifiedBy>sanjay</cp:lastModifiedBy>
  <cp:revision>10</cp:revision>
  <dcterms:created xsi:type="dcterms:W3CDTF">2024-02-27T18:27:53Z</dcterms:created>
  <dcterms:modified xsi:type="dcterms:W3CDTF">2024-03-02T04:11:49Z</dcterms:modified>
</cp:coreProperties>
</file>