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lsm" ContentType="application/vnd.ms-excel.sheet.macroEnabled.12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4"/>
  </p:sldMasterIdLst>
  <p:notesMasterIdLst>
    <p:notesMasterId r:id="rId21"/>
  </p:notesMasterIdLst>
  <p:handoutMasterIdLst>
    <p:handoutMasterId r:id="rId22"/>
  </p:handoutMasterIdLst>
  <p:sldIdLst>
    <p:sldId id="277" r:id="rId5"/>
    <p:sldId id="2147483631" r:id="rId6"/>
    <p:sldId id="2147483147" r:id="rId7"/>
    <p:sldId id="2147483608" r:id="rId8"/>
    <p:sldId id="2147483617" r:id="rId9"/>
    <p:sldId id="2147483618" r:id="rId10"/>
    <p:sldId id="2147483619" r:id="rId11"/>
    <p:sldId id="2147483611" r:id="rId12"/>
    <p:sldId id="2147483603" r:id="rId13"/>
    <p:sldId id="260" r:id="rId14"/>
    <p:sldId id="2147483527" r:id="rId15"/>
    <p:sldId id="2147483528" r:id="rId16"/>
    <p:sldId id="2147483628" r:id="rId17"/>
    <p:sldId id="2147483629" r:id="rId18"/>
    <p:sldId id="2147483626" r:id="rId19"/>
    <p:sldId id="2147483630" r:id="rId20"/>
  </p:sldIdLst>
  <p:sldSz cx="12192000" cy="6858000"/>
  <p:notesSz cx="6858000" cy="9144000"/>
  <p:custShowLst>
    <p:custShow name="Custom Show 1" id="0">
      <p:sldLst>
        <p:sld r:id="rId5"/>
        <p:sld r:id="rId7"/>
        <p:sld r:id="rId6"/>
        <p:sld r:id="rId8"/>
        <p:sld r:id="rId9"/>
        <p:sld r:id="rId11"/>
        <p:sld r:id="rId12"/>
        <p:sld r:id="rId13"/>
      </p:sldLst>
    </p:custShow>
    <p:custShow name="Custom Show 2" id="1">
      <p:sldLst>
        <p:sld r:id="rId15"/>
        <p:sld r:id="rId16"/>
      </p:sldLst>
    </p:custShow>
    <p:custShow name="Custom Show 3" id="2">
      <p:sldLst>
        <p:sld r:id="rId17"/>
        <p:sld r:id="rId18"/>
        <p:sld r:id="rId19"/>
        <p:sld r:id="rId20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E86CF63-CF84-4C5D-BAB4-02EEE67C9954}">
          <p14:sldIdLst>
            <p14:sldId id="277"/>
            <p14:sldId id="2147483631"/>
            <p14:sldId id="2147483147"/>
          </p14:sldIdLst>
        </p14:section>
        <p14:section name="Solution" id="{7720E7AB-7803-4A22-AA1F-75C5B6DDCB90}">
          <p14:sldIdLst>
            <p14:sldId id="2147483608"/>
            <p14:sldId id="2147483617"/>
            <p14:sldId id="2147483618"/>
            <p14:sldId id="2147483619"/>
            <p14:sldId id="2147483611"/>
            <p14:sldId id="2147483603"/>
            <p14:sldId id="260"/>
          </p14:sldIdLst>
        </p14:section>
        <p14:section name="Appendix" id="{1AADA59C-F236-4E8B-9046-E3AEDECE89ED}">
          <p14:sldIdLst>
            <p14:sldId id="2147483527"/>
            <p14:sldId id="2147483528"/>
            <p14:sldId id="2147483628"/>
            <p14:sldId id="2147483629"/>
            <p14:sldId id="2147483626"/>
            <p14:sldId id="2147483630"/>
          </p14:sldIdLst>
        </p14:section>
      </p14:sectionLst>
    </p:ext>
    <p:ext uri="{EFAFB233-063F-42B5-8137-9DF3F51BA10A}">
      <p15:sldGuideLst xmlns:p15="http://schemas.microsoft.com/office/powerpoint/2012/main">
        <p15:guide id="1" pos="240" userDrawn="1">
          <p15:clr>
            <a:srgbClr val="A4A3A4"/>
          </p15:clr>
        </p15:guide>
        <p15:guide id="2" orient="horz" pos="2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6C10501-B2B3-99CD-1A0A-F52E76DB02CF}" name="Rajesh naik Bhukya" initials="RnB" userId="S::rajeshnaik.bhukya@hcl.com::f6bb62aa-5c70-4cd9-9a78-408f3fb06fe5" providerId="AD"/>
  <p188:author id="{F868FF03-4468-57A4-15CE-291E280F9DAE}" name="Monisha Jayananda Salian" initials="MS" userId="S::monishajayana.salian@HCL.COM::132b294e-48b4-4f89-a4d6-a30a433738ab" providerId="AD"/>
  <p188:author id="{7E9F780B-1664-E0CC-A497-B7016A8F10E6}" name="Rishi Panwar" initials="RP" userId="S::rishi.panwar@hcl.com::7d2ba709-5e32-4c31-8d39-d0c88df7ec77" providerId="AD"/>
  <p188:author id="{1DE8892A-E931-5C71-CB69-23FE64147F75}" name="Devanathan Rengarajan,Chennai" initials="DR" userId="S::devanathanr@hcl.com::9d3e6f83-6a19-41cf-9e01-ad6b5b9a58f9" providerId="AD"/>
  <p188:author id="{7DBA484F-40D5-472A-B1B8-8E7E41CCEEB2}" name="Anthony Holmes" initials="" userId="S::anthony.holmes@HCL.COM::e2526c2f-2632-45f4-8619-5c39b6998a1d" providerId="AD"/>
  <p188:author id="{A99F0595-B960-4511-E9F6-41EBF0911F14}" name="Rajeev Kumar Sinha" initials="RKS" userId="S::rajeevkumar.sinha@hcl.com::05ccf7b0-aab7-41b0-9fa9-aac2b7942f91" providerId="AD"/>
  <p188:author id="{98440798-2311-535E-9C90-6F9A58AE7660}" name="Monisha Jayananda Salian" initials="" userId="S::monishajayana.salian@hcl.com::132b294e-48b4-4f89-a4d6-a30a433738ab" providerId="AD"/>
  <p188:author id="{99EB11E4-4425-2844-F527-2C2E59D5D179}" name="Srinivasan Varadharajan" initials="SV" userId="S::srinivasan.varad@hcl.com::4ab6f35f-b6f8-4fcc-99b4-d5841c210071" providerId="AD"/>
  <p188:author id="{723A22E5-493E-079A-A1A4-0F9B8D9F59DC}" name="Kumar Kaushal" initials="" userId="S::kumar.kaushal@hcl.com::2d79928d-bcdb-4450-a8ae-08b3d7ee50a7" providerId="AD"/>
  <p188:author id="{BE5F95F3-2C76-B454-9570-49775EDB7AA8}" name="Rajinikanth Krishnaswamy" initials="" userId="S::rajinikanth.krish@hcl.com::0bdd1c5c-65ba-4a1f-969a-7d14c9b92d6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4BB"/>
    <a:srgbClr val="FF0000"/>
    <a:srgbClr val="9CB4D4"/>
    <a:srgbClr val="616161"/>
    <a:srgbClr val="0FA069"/>
    <a:srgbClr val="501BE8"/>
    <a:srgbClr val="9C69E7"/>
    <a:srgbClr val="BD9BEF"/>
    <a:srgbClr val="D1C3F9"/>
    <a:srgbClr val="C5E0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CF0F07-E08C-4686-9D5B-3190AA3013EE}" v="6" dt="2024-09-02T14:36:53.535"/>
  </p1510:revLst>
</p1510:revInfo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1" autoAdjust="0"/>
    <p:restoredTop sz="90903" autoAdjust="0"/>
  </p:normalViewPr>
  <p:slideViewPr>
    <p:cSldViewPr snapToGrid="0">
      <p:cViewPr varScale="1">
        <p:scale>
          <a:sx n="110" d="100"/>
          <a:sy n="110" d="100"/>
        </p:scale>
        <p:origin x="976" y="168"/>
      </p:cViewPr>
      <p:guideLst>
        <p:guide pos="240"/>
        <p:guide orient="horz" pos="206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B5E9BC-525B-9091-ABC7-94FC67856F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HCLTech Roobert" pitchFamily="50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2AD1A-0A4A-0971-303E-1413CDB710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0F28B-E779-FC44-98CC-ABC522272B4B}" type="datetimeFigureOut">
              <a:rPr lang="en-US" smtClean="0">
                <a:latin typeface="HCLTech Roobert" pitchFamily="50" charset="0"/>
              </a:rPr>
              <a:t>3/16/25</a:t>
            </a:fld>
            <a:endParaRPr lang="en-US">
              <a:latin typeface="HCLTech Roobert" pitchFamily="50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7BA9E-7C5E-D210-0374-C5C514E42A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HCLTech Roobert" pitchFamily="50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154BC3-5243-2FB5-CEE7-36047BDD682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3DE10-F7AB-E140-BD57-04D46924F0D3}" type="slidenum">
              <a:rPr lang="en-US" smtClean="0">
                <a:latin typeface="HCLTech Roobert" pitchFamily="50" charset="0"/>
              </a:rPr>
              <a:t>‹#›</a:t>
            </a:fld>
            <a:endParaRPr lang="en-US">
              <a:latin typeface="HCLTech Roober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99974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CLTech Roobert" pitchFamily="50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CLTech Roobert" pitchFamily="50" charset="0"/>
              </a:defRPr>
            </a:lvl1pPr>
          </a:lstStyle>
          <a:p>
            <a:fld id="{EC8850D9-7629-514B-BCED-E1CACCDBC6DE}" type="datetimeFigureOut">
              <a:rPr lang="en-US" smtClean="0"/>
              <a:pPr/>
              <a:t>3/16/25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CLTech Roobert" pitchFamily="50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CLTech Roobert" pitchFamily="50" charset="0"/>
              </a:defRPr>
            </a:lvl1pPr>
          </a:lstStyle>
          <a:p>
            <a:fld id="{345AF4B5-3E5C-F84D-A668-6F62F852D3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8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HCLTech Roobert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HCLTech Roobert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HCLTech Roobert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HCLTech Roobert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HCLTech Roobert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6DF4CF-B93E-4CD3-A5AB-9F995BCD6F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4154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AF4B5-3E5C-F84D-A668-6F62F852D3B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65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AF4B5-3E5C-F84D-A668-6F62F852D3B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46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6DF4CF-B93E-4CD3-A5AB-9F995BCD6F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619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6DF4CF-B93E-4CD3-A5AB-9F995BCD6FF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0688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5AF4B5-3E5C-F84D-A668-6F62F852D3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CLTech Roobert" pitchFamily="50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CLTech Roobert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7091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5AF4B5-3E5C-F84D-A668-6F62F852D3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CLTech Roobert" pitchFamily="50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CLTech Roobert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920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5AF4B5-3E5C-F84D-A668-6F62F852D3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CLTech Roobert" pitchFamily="50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CLTech Roobert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009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5AF4B5-3E5C-F84D-A668-6F62F852D3B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CLTech Roobert" pitchFamily="50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CLTech Roobert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1012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AF4B5-3E5C-F84D-A668-6F62F852D3B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28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5AF4B5-3E5C-F84D-A668-6F62F852D3B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11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object 3">
            <a:extLst>
              <a:ext uri="{FF2B5EF4-FFF2-40B4-BE49-F238E27FC236}">
                <a16:creationId xmlns:a16="http://schemas.microsoft.com/office/drawing/2014/main" id="{5C931129-D884-3125-BA58-033EC34B811E}"/>
              </a:ext>
            </a:extLst>
          </p:cNvPr>
          <p:cNvPicPr/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38" name="object 9">
            <a:extLst>
              <a:ext uri="{FF2B5EF4-FFF2-40B4-BE49-F238E27FC236}">
                <a16:creationId xmlns:a16="http://schemas.microsoft.com/office/drawing/2014/main" id="{96F89763-5FAC-F534-07B2-89D560CF33D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8858" y="29636"/>
            <a:ext cx="7843139" cy="6828364"/>
          </a:xfrm>
          <a:prstGeom prst="rect">
            <a:avLst/>
          </a:prstGeom>
        </p:spPr>
      </p:pic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AE8F102E-DC00-DBE1-F4B3-1BD3932464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948" y="2196502"/>
            <a:ext cx="6059652" cy="1412875"/>
          </a:xfrm>
        </p:spPr>
        <p:txBody>
          <a:bodyPr l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800" b="0">
                <a:solidFill>
                  <a:schemeClr val="bg1"/>
                </a:solidFill>
                <a:latin typeface="HCLTech Roobert Medium" pitchFamily="50" charset="0"/>
                <a:cs typeface="HCLTech Roobert Medium" pitchFamily="50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09BE1CC7-79AA-A1F6-65FF-9B022A7ECA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99948" y="3748640"/>
            <a:ext cx="6059652" cy="633304"/>
          </a:xfrm>
        </p:spPr>
        <p:txBody>
          <a:bodyPr l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B9E6DC15-6519-CB80-B41E-4A4D08F559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9948" y="4930805"/>
            <a:ext cx="6059652" cy="1000542"/>
          </a:xfrm>
        </p:spPr>
        <p:txBody>
          <a:bodyPr l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HCLTech | Supercharged Progress">
            <a:extLst>
              <a:ext uri="{FF2B5EF4-FFF2-40B4-BE49-F238E27FC236}">
                <a16:creationId xmlns:a16="http://schemas.microsoft.com/office/drawing/2014/main" id="{955AD567-A072-FB11-4767-00CD0EE73E7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948" y="501274"/>
            <a:ext cx="3978000" cy="443438"/>
          </a:xfrm>
          <a:prstGeom prst="rect">
            <a:avLst/>
          </a:prstGeom>
        </p:spPr>
      </p:pic>
      <p:pic>
        <p:nvPicPr>
          <p:cNvPr id="5" name="HCL Group">
            <a:extLst>
              <a:ext uri="{FF2B5EF4-FFF2-40B4-BE49-F238E27FC236}">
                <a16:creationId xmlns:a16="http://schemas.microsoft.com/office/drawing/2014/main" id="{567DD868-342C-0CC5-5F27-ACC5514CD5A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79704" y="6372637"/>
            <a:ext cx="1368000" cy="1976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1FCA1F-6DA6-3FEF-0E4E-C3E11F0045F1}"/>
              </a:ext>
            </a:extLst>
          </p:cNvPr>
          <p:cNvSpPr txBox="1"/>
          <p:nvPr userDrawn="1"/>
        </p:nvSpPr>
        <p:spPr>
          <a:xfrm>
            <a:off x="899948" y="6293107"/>
            <a:ext cx="2115323" cy="203133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bg1"/>
                </a:solidFill>
                <a:latin typeface="HCLTech Roobert" pitchFamily="50" charset="0"/>
                <a:cs typeface="HCLTech Roobert" pitchFamily="50" charset="0"/>
              </a:rPr>
              <a:t>Copyright © 2024 HCLTech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172397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flip="none" rotWithShape="1">
          <a:gsLst>
            <a:gs pos="13000">
              <a:srgbClr val="2E5292"/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DF0C3D-5EE2-4B9C-9BAD-4C15CED217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2625E-2239-4B05-94EC-A0D458C3E65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741E91-F2C0-4BBE-BCFC-B9BA69BB83A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89000"/>
                </a:schemeClr>
              </a:gs>
              <a:gs pos="97000">
                <a:srgbClr val="2E5494"/>
              </a:gs>
            </a:gsLst>
            <a:path path="circle">
              <a:fillToRect l="50000" t="50000" r="50000" b="50000"/>
            </a:path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2EA9129-D5B6-4CC9-B5F9-2F3A1FD28C3C}"/>
              </a:ext>
            </a:extLst>
          </p:cNvPr>
          <p:cNvCxnSpPr>
            <a:stCxn id="4" idx="1"/>
            <a:endCxn id="4" idx="3"/>
          </p:cNvCxnSpPr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6A9AB967-EA61-FC30-3EA7-3A057036B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42082" y="2601119"/>
            <a:ext cx="4707835" cy="16557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9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Containt-2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D887-ABF0-B8B4-3E06-12634A6F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1430000" cy="478537"/>
          </a:xfrm>
        </p:spPr>
        <p:txBody>
          <a:bodyPr>
            <a:normAutofit/>
          </a:bodyPr>
          <a:lstStyle>
            <a:lvl1pPr>
              <a:defRPr sz="26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43C3-A3DD-5714-63C6-4923835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577F39-B882-FB4F-BD46-95C2A231B68A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11E4F-B9F7-818C-298B-21F8376D41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34948"/>
            <a:ext cx="11430000" cy="350283"/>
          </a:xfrm>
        </p:spPr>
        <p:txBody>
          <a:bodyPr lIns="0" anchor="ctr">
            <a:no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C3FC5F6-8482-24D8-643E-00F09945440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1001" y="1104900"/>
            <a:ext cx="11430000" cy="5257799"/>
          </a:xfrm>
        </p:spPr>
        <p:txBody>
          <a:bodyPr>
            <a:normAutofit/>
          </a:bodyPr>
          <a:lstStyle>
            <a:lvl1pPr>
              <a:defRPr sz="1400"/>
            </a:lvl1pPr>
            <a:lvl2pPr marL="465138" indent="-233363">
              <a:buFont typeface="System Font Regular"/>
              <a:buChar char="–"/>
              <a:tabLst/>
              <a:defRPr sz="1200"/>
            </a:lvl2pPr>
            <a:lvl3pPr marL="687388" indent="-222250">
              <a:tabLst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3247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B14DDE-2A54-B7CA-6CD0-DB53EF6197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611" t="1126" b="1680"/>
          <a:stretch/>
        </p:blipFill>
        <p:spPr>
          <a:xfrm>
            <a:off x="-1" y="1"/>
            <a:ext cx="611481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AED887-ABF0-B8B4-3E06-12634A6F79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8908" y="764948"/>
            <a:ext cx="4569691" cy="679904"/>
          </a:xfrm>
        </p:spPr>
        <p:txBody>
          <a:bodyPr>
            <a:noAutofit/>
          </a:bodyPr>
          <a:lstStyle>
            <a:lvl1pPr>
              <a:defRPr sz="6000" b="1"/>
            </a:lvl1pPr>
          </a:lstStyle>
          <a:p>
            <a:r>
              <a:rPr lang="en-GB"/>
              <a:t>Agenda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43C3-A3DD-5714-63C6-4923835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50"/>
            </a:lvl1pPr>
          </a:lstStyle>
          <a:p>
            <a:fld id="{AE577F39-B882-FB4F-BD46-95C2A231B6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10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B570F6-8C4A-3319-F8E0-6B6D01527939}"/>
              </a:ext>
            </a:extLst>
          </p:cNvPr>
          <p:cNvSpPr/>
          <p:nvPr userDrawn="1"/>
        </p:nvSpPr>
        <p:spPr>
          <a:xfrm>
            <a:off x="10342880" y="6217920"/>
            <a:ext cx="1747520" cy="558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HCLTech Roobert" pitchFamily="50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B1A2F9C-3066-D414-A15B-93A3341FD904}"/>
              </a:ext>
            </a:extLst>
          </p:cNvPr>
          <p:cNvGrpSpPr/>
          <p:nvPr userDrawn="1"/>
        </p:nvGrpSpPr>
        <p:grpSpPr>
          <a:xfrm>
            <a:off x="1" y="604"/>
            <a:ext cx="12192000" cy="6857999"/>
            <a:chOff x="0" y="0"/>
            <a:chExt cx="20104441" cy="11308746"/>
          </a:xfrm>
        </p:grpSpPr>
        <p:pic>
          <p:nvPicPr>
            <p:cNvPr id="16" name="object 2">
              <a:extLst>
                <a:ext uri="{FF2B5EF4-FFF2-40B4-BE49-F238E27FC236}">
                  <a16:creationId xmlns:a16="http://schemas.microsoft.com/office/drawing/2014/main" id="{41379649-635F-6D27-7E57-C468E2A37EA7}"/>
                </a:ext>
              </a:extLst>
            </p:cNvPr>
            <p:cNvPicPr/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4994580" cy="6262374"/>
            </a:xfrm>
            <a:prstGeom prst="rect">
              <a:avLst/>
            </a:prstGeom>
          </p:spPr>
        </p:pic>
        <p:grpSp>
          <p:nvGrpSpPr>
            <p:cNvPr id="17" name="object 3">
              <a:extLst>
                <a:ext uri="{FF2B5EF4-FFF2-40B4-BE49-F238E27FC236}">
                  <a16:creationId xmlns:a16="http://schemas.microsoft.com/office/drawing/2014/main" id="{106743D8-E5AC-3057-EDC3-F4D7DC973CB3}"/>
                </a:ext>
              </a:extLst>
            </p:cNvPr>
            <p:cNvGrpSpPr/>
            <p:nvPr/>
          </p:nvGrpSpPr>
          <p:grpSpPr>
            <a:xfrm>
              <a:off x="15040316" y="6308121"/>
              <a:ext cx="5064125" cy="5000625"/>
              <a:chOff x="15040316" y="6308121"/>
              <a:chExt cx="5064125" cy="5000625"/>
            </a:xfrm>
          </p:grpSpPr>
          <p:sp>
            <p:nvSpPr>
              <p:cNvPr id="19" name="object 4">
                <a:extLst>
                  <a:ext uri="{FF2B5EF4-FFF2-40B4-BE49-F238E27FC236}">
                    <a16:creationId xmlns:a16="http://schemas.microsoft.com/office/drawing/2014/main" id="{459B025E-4552-F9FA-04A0-2C7A1E98275F}"/>
                  </a:ext>
                </a:extLst>
              </p:cNvPr>
              <p:cNvSpPr/>
              <p:nvPr/>
            </p:nvSpPr>
            <p:spPr>
              <a:xfrm>
                <a:off x="18616004" y="9820466"/>
                <a:ext cx="868044" cy="868044"/>
              </a:xfrm>
              <a:custGeom>
                <a:avLst/>
                <a:gdLst/>
                <a:ahLst/>
                <a:cxnLst/>
                <a:rect l="l" t="t" r="r" b="b"/>
                <a:pathLst>
                  <a:path w="868044" h="868045">
                    <a:moveTo>
                      <a:pt x="819095" y="0"/>
                    </a:moveTo>
                    <a:lnTo>
                      <a:pt x="48961" y="0"/>
                    </a:lnTo>
                    <a:lnTo>
                      <a:pt x="29905" y="3846"/>
                    </a:lnTo>
                    <a:lnTo>
                      <a:pt x="14342" y="14337"/>
                    </a:lnTo>
                    <a:lnTo>
                      <a:pt x="3848" y="29896"/>
                    </a:lnTo>
                    <a:lnTo>
                      <a:pt x="0" y="48951"/>
                    </a:lnTo>
                    <a:lnTo>
                      <a:pt x="0" y="819095"/>
                    </a:lnTo>
                    <a:lnTo>
                      <a:pt x="3848" y="838149"/>
                    </a:lnTo>
                    <a:lnTo>
                      <a:pt x="14342" y="853709"/>
                    </a:lnTo>
                    <a:lnTo>
                      <a:pt x="29905" y="864200"/>
                    </a:lnTo>
                    <a:lnTo>
                      <a:pt x="48961" y="868046"/>
                    </a:lnTo>
                    <a:lnTo>
                      <a:pt x="819095" y="868046"/>
                    </a:lnTo>
                    <a:lnTo>
                      <a:pt x="838149" y="864200"/>
                    </a:lnTo>
                    <a:lnTo>
                      <a:pt x="853709" y="853709"/>
                    </a:lnTo>
                    <a:lnTo>
                      <a:pt x="864200" y="838149"/>
                    </a:lnTo>
                    <a:lnTo>
                      <a:pt x="868046" y="819095"/>
                    </a:lnTo>
                    <a:lnTo>
                      <a:pt x="868046" y="48951"/>
                    </a:lnTo>
                    <a:lnTo>
                      <a:pt x="864200" y="29896"/>
                    </a:lnTo>
                    <a:lnTo>
                      <a:pt x="853709" y="14337"/>
                    </a:lnTo>
                    <a:lnTo>
                      <a:pt x="838149" y="3846"/>
                    </a:lnTo>
                    <a:lnTo>
                      <a:pt x="819095" y="0"/>
                    </a:lnTo>
                    <a:close/>
                  </a:path>
                </a:pathLst>
              </a:custGeom>
              <a:solidFill>
                <a:srgbClr val="8BC7F9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HCLTech Roobert" pitchFamily="50" charset="0"/>
                  <a:cs typeface="HCLTech Roobert" pitchFamily="50" charset="0"/>
                </a:endParaRPr>
              </a:p>
            </p:txBody>
          </p:sp>
          <p:sp>
            <p:nvSpPr>
              <p:cNvPr id="20" name="object 5">
                <a:extLst>
                  <a:ext uri="{FF2B5EF4-FFF2-40B4-BE49-F238E27FC236}">
                    <a16:creationId xmlns:a16="http://schemas.microsoft.com/office/drawing/2014/main" id="{59CEECE1-170C-8DBB-F7A3-B0E3CA66AABF}"/>
                  </a:ext>
                </a:extLst>
              </p:cNvPr>
              <p:cNvSpPr/>
              <p:nvPr/>
            </p:nvSpPr>
            <p:spPr>
              <a:xfrm>
                <a:off x="18616009" y="10714992"/>
                <a:ext cx="868044" cy="593725"/>
              </a:xfrm>
              <a:custGeom>
                <a:avLst/>
                <a:gdLst/>
                <a:ahLst/>
                <a:cxnLst/>
                <a:rect l="l" t="t" r="r" b="b"/>
                <a:pathLst>
                  <a:path w="868044" h="593725">
                    <a:moveTo>
                      <a:pt x="819095" y="0"/>
                    </a:moveTo>
                    <a:lnTo>
                      <a:pt x="48951" y="0"/>
                    </a:lnTo>
                    <a:lnTo>
                      <a:pt x="29896" y="3846"/>
                    </a:lnTo>
                    <a:lnTo>
                      <a:pt x="14337" y="14337"/>
                    </a:lnTo>
                    <a:lnTo>
                      <a:pt x="3846" y="29896"/>
                    </a:lnTo>
                    <a:lnTo>
                      <a:pt x="0" y="48951"/>
                    </a:lnTo>
                    <a:lnTo>
                      <a:pt x="0" y="593563"/>
                    </a:lnTo>
                    <a:lnTo>
                      <a:pt x="868046" y="593563"/>
                    </a:lnTo>
                    <a:lnTo>
                      <a:pt x="868046" y="48951"/>
                    </a:lnTo>
                    <a:lnTo>
                      <a:pt x="864200" y="29896"/>
                    </a:lnTo>
                    <a:lnTo>
                      <a:pt x="853709" y="14337"/>
                    </a:lnTo>
                    <a:lnTo>
                      <a:pt x="838149" y="3846"/>
                    </a:lnTo>
                    <a:lnTo>
                      <a:pt x="819095" y="0"/>
                    </a:lnTo>
                    <a:close/>
                  </a:path>
                </a:pathLst>
              </a:custGeom>
              <a:solidFill>
                <a:srgbClr val="DCE6EF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HCLTech Roobert" pitchFamily="50" charset="0"/>
                  <a:cs typeface="HCLTech Roobert" pitchFamily="50" charset="0"/>
                </a:endParaRPr>
              </a:p>
            </p:txBody>
          </p:sp>
          <p:pic>
            <p:nvPicPr>
              <p:cNvPr id="21" name="object 6">
                <a:extLst>
                  <a:ext uri="{FF2B5EF4-FFF2-40B4-BE49-F238E27FC236}">
                    <a16:creationId xmlns:a16="http://schemas.microsoft.com/office/drawing/2014/main" id="{2E69838C-7F59-281A-CDCD-E5835EE3784B}"/>
                  </a:ext>
                </a:extLst>
              </p:cNvPr>
              <p:cNvPicPr/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5040316" y="9820465"/>
                <a:ext cx="3542017" cy="868057"/>
              </a:xfrm>
              <a:prstGeom prst="rect">
                <a:avLst/>
              </a:prstGeom>
            </p:spPr>
          </p:pic>
          <p:pic>
            <p:nvPicPr>
              <p:cNvPr id="22" name="object 7">
                <a:extLst>
                  <a:ext uri="{FF2B5EF4-FFF2-40B4-BE49-F238E27FC236}">
                    <a16:creationId xmlns:a16="http://schemas.microsoft.com/office/drawing/2014/main" id="{B8DB9457-38DA-2D83-C337-AA3FE719CB2D}"/>
                  </a:ext>
                </a:extLst>
              </p:cNvPr>
              <p:cNvPicPr/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5040316" y="10714992"/>
                <a:ext cx="3542017" cy="593563"/>
              </a:xfrm>
              <a:prstGeom prst="rect">
                <a:avLst/>
              </a:prstGeom>
            </p:spPr>
          </p:pic>
          <p:sp>
            <p:nvSpPr>
              <p:cNvPr id="23" name="object 8">
                <a:extLst>
                  <a:ext uri="{FF2B5EF4-FFF2-40B4-BE49-F238E27FC236}">
                    <a16:creationId xmlns:a16="http://schemas.microsoft.com/office/drawing/2014/main" id="{DA472AC8-C63B-B405-6903-2FC93CCA1BF5}"/>
                  </a:ext>
                </a:extLst>
              </p:cNvPr>
              <p:cNvSpPr/>
              <p:nvPr/>
            </p:nvSpPr>
            <p:spPr>
              <a:xfrm>
                <a:off x="19510536" y="9820466"/>
                <a:ext cx="593725" cy="868044"/>
              </a:xfrm>
              <a:custGeom>
                <a:avLst/>
                <a:gdLst/>
                <a:ahLst/>
                <a:cxnLst/>
                <a:rect l="l" t="t" r="r" b="b"/>
                <a:pathLst>
                  <a:path w="593725" h="868045">
                    <a:moveTo>
                      <a:pt x="593563" y="0"/>
                    </a:moveTo>
                    <a:lnTo>
                      <a:pt x="48951" y="0"/>
                    </a:lnTo>
                    <a:lnTo>
                      <a:pt x="29896" y="3846"/>
                    </a:lnTo>
                    <a:lnTo>
                      <a:pt x="14337" y="14337"/>
                    </a:lnTo>
                    <a:lnTo>
                      <a:pt x="3846" y="29896"/>
                    </a:lnTo>
                    <a:lnTo>
                      <a:pt x="0" y="48951"/>
                    </a:lnTo>
                    <a:lnTo>
                      <a:pt x="0" y="819095"/>
                    </a:lnTo>
                    <a:lnTo>
                      <a:pt x="3846" y="838149"/>
                    </a:lnTo>
                    <a:lnTo>
                      <a:pt x="14337" y="853709"/>
                    </a:lnTo>
                    <a:lnTo>
                      <a:pt x="29896" y="864200"/>
                    </a:lnTo>
                    <a:lnTo>
                      <a:pt x="48951" y="868046"/>
                    </a:lnTo>
                    <a:lnTo>
                      <a:pt x="593563" y="868046"/>
                    </a:lnTo>
                    <a:lnTo>
                      <a:pt x="593563" y="0"/>
                    </a:lnTo>
                    <a:close/>
                  </a:path>
                </a:pathLst>
              </a:custGeom>
              <a:solidFill>
                <a:srgbClr val="DCE6EF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HCLTech Roobert" pitchFamily="50" charset="0"/>
                  <a:cs typeface="HCLTech Roobert" pitchFamily="50" charset="0"/>
                </a:endParaRPr>
              </a:p>
            </p:txBody>
          </p:sp>
          <p:pic>
            <p:nvPicPr>
              <p:cNvPr id="24" name="object 9">
                <a:extLst>
                  <a:ext uri="{FF2B5EF4-FFF2-40B4-BE49-F238E27FC236}">
                    <a16:creationId xmlns:a16="http://schemas.microsoft.com/office/drawing/2014/main" id="{E396225A-FCD6-23F9-5D4A-408CBC5C7EA8}"/>
                  </a:ext>
                </a:extLst>
              </p:cNvPr>
              <p:cNvPicPr/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9510526" y="6308121"/>
                <a:ext cx="593573" cy="3479192"/>
              </a:xfrm>
              <a:prstGeom prst="rect">
                <a:avLst/>
              </a:prstGeom>
            </p:spPr>
          </p:pic>
          <p:pic>
            <p:nvPicPr>
              <p:cNvPr id="25" name="object 10">
                <a:extLst>
                  <a:ext uri="{FF2B5EF4-FFF2-40B4-BE49-F238E27FC236}">
                    <a16:creationId xmlns:a16="http://schemas.microsoft.com/office/drawing/2014/main" id="{25235960-5FA8-7589-0CF5-15478B5A0E20}"/>
                  </a:ext>
                </a:extLst>
              </p:cNvPr>
              <p:cNvPicPr/>
              <p:nvPr/>
            </p:nvPicPr>
            <p:blipFill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5040316" y="6308121"/>
                <a:ext cx="3542017" cy="3479192"/>
              </a:xfrm>
              <a:prstGeom prst="rect">
                <a:avLst/>
              </a:prstGeom>
            </p:spPr>
          </p:pic>
          <p:pic>
            <p:nvPicPr>
              <p:cNvPr id="26" name="object 11">
                <a:extLst>
                  <a:ext uri="{FF2B5EF4-FFF2-40B4-BE49-F238E27FC236}">
                    <a16:creationId xmlns:a16="http://schemas.microsoft.com/office/drawing/2014/main" id="{614D1B0F-1A03-E975-CB46-082F2B84DAC9}"/>
                  </a:ext>
                </a:extLst>
              </p:cNvPr>
              <p:cNvPicPr/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8616009" y="6308121"/>
                <a:ext cx="868046" cy="3479192"/>
              </a:xfrm>
              <a:prstGeom prst="rect">
                <a:avLst/>
              </a:prstGeom>
            </p:spPr>
          </p:pic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AB7788-226C-A65B-8EB0-D6F16CAC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D46506-45F9-9D96-836C-7BB9DF31B69A}"/>
              </a:ext>
            </a:extLst>
          </p:cNvPr>
          <p:cNvSpPr/>
          <p:nvPr userDrawn="1"/>
        </p:nvSpPr>
        <p:spPr>
          <a:xfrm>
            <a:off x="150652" y="6360867"/>
            <a:ext cx="1193239" cy="497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CLTech Roobert" pitchFamily="50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7971B4F-A90C-A073-1244-8B6FF658A0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7362" y="4059735"/>
            <a:ext cx="8686800" cy="891644"/>
          </a:xfrm>
        </p:spPr>
        <p:txBody>
          <a:bodyPr lIns="91440" tIns="91440" rIns="91440" bIns="91440" anchor="t" anchorCtr="0">
            <a:noAutofit/>
          </a:bodyPr>
          <a:lstStyle>
            <a:lvl1pPr>
              <a:lnSpc>
                <a:spcPct val="100000"/>
              </a:lnSpc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</a:t>
            </a:r>
            <a:endParaRPr lang="en-US"/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06D1671A-5DB8-3C6F-D431-D06C71E5DF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93212" y="575551"/>
            <a:ext cx="2738619" cy="2948854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0">
                <a:solidFill>
                  <a:schemeClr val="tx1"/>
                </a:solidFill>
              </a:defRPr>
            </a:lvl1pPr>
            <a:lvl2pPr marL="457200" indent="0">
              <a:buNone/>
              <a:defRPr sz="25000">
                <a:solidFill>
                  <a:schemeClr val="bg1"/>
                </a:solidFill>
              </a:defRPr>
            </a:lvl2pPr>
            <a:lvl3pPr marL="914400" indent="0">
              <a:buNone/>
              <a:defRPr sz="25000">
                <a:solidFill>
                  <a:schemeClr val="bg1"/>
                </a:solidFill>
              </a:defRPr>
            </a:lvl3pPr>
            <a:lvl4pPr marL="1371600" indent="0">
              <a:buNone/>
              <a:defRPr sz="25000">
                <a:solidFill>
                  <a:schemeClr val="bg1"/>
                </a:solidFill>
              </a:defRPr>
            </a:lvl4pPr>
            <a:lvl5pPr marL="1828800" indent="0">
              <a:buNone/>
              <a:defRPr sz="25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9" name="Text Placeholder 20">
            <a:extLst>
              <a:ext uri="{FF2B5EF4-FFF2-40B4-BE49-F238E27FC236}">
                <a16:creationId xmlns:a16="http://schemas.microsoft.com/office/drawing/2014/main" id="{7DEE0A31-7A67-47E4-0B65-9910492F4A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7362" y="4991603"/>
            <a:ext cx="8686800" cy="758825"/>
          </a:xfrm>
        </p:spPr>
        <p:txBody>
          <a:bodyPr vert="horz" lIns="45720" tIns="45720" rIns="45720" bIns="45720" numCol="2" spcCol="91440" rtlCol="0" anchor="ctr" anchorCtr="0">
            <a:noAutofit/>
          </a:bodyPr>
          <a:lstStyle>
            <a:lvl1pPr marL="457200" indent="-457200" defTabSz="1431925">
              <a:lnSpc>
                <a:spcPct val="100000"/>
              </a:lnSpc>
              <a:buFont typeface="Arial" panose="020B0604020202020204" pitchFamily="34" charset="0"/>
              <a:buChar char="•"/>
              <a:defRPr lang="en-GB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CLTech Roobert" pitchFamily="50" charset="0"/>
                <a:ea typeface="+mj-ea"/>
                <a:cs typeface="+mj-cs"/>
              </a:defRPr>
            </a:lvl1pPr>
          </a:lstStyle>
          <a:p>
            <a:pPr marL="228600" lvl="0" indent="-45720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8075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-2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D887-ABF0-B8B4-3E06-12634A6F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1430000" cy="478537"/>
          </a:xfrm>
        </p:spPr>
        <p:txBody>
          <a:bodyPr lIns="91440">
            <a:noAutofit/>
          </a:bodyPr>
          <a:lstStyle>
            <a:lvl1pPr>
              <a:lnSpc>
                <a:spcPct val="100000"/>
              </a:lnSpc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43C3-A3DD-5714-63C6-4923835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E11E4F-B9F7-818C-298B-21F8376D41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634948"/>
            <a:ext cx="11430000" cy="350283"/>
          </a:xfrm>
        </p:spPr>
        <p:txBody>
          <a:bodyPr lIns="9144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AE0068-60AA-A1C7-4D5A-226D50E17652}"/>
              </a:ext>
            </a:extLst>
          </p:cNvPr>
          <p:cNvSpPr txBox="1"/>
          <p:nvPr userDrawn="1"/>
        </p:nvSpPr>
        <p:spPr>
          <a:xfrm>
            <a:off x="731520" y="6534388"/>
            <a:ext cx="2087554" cy="203133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>
                <a:solidFill>
                  <a:schemeClr val="tx1"/>
                </a:solidFill>
                <a:latin typeface="HCLTech Roobert" pitchFamily="50" charset="0"/>
                <a:cs typeface="HCLTech Roobert" pitchFamily="50" charset="0"/>
              </a:rPr>
              <a:t>Copyright © 2024 HCLTech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40409978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D91822-D26C-5A83-9D38-14CAA13CB9B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580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177432-2394-23B8-8DED-84F3E69D56E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2284" y="6183775"/>
            <a:ext cx="1347432" cy="185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4BC22C-AF05-74ED-8E84-26FAB558512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354718" y="2918497"/>
            <a:ext cx="5482564" cy="59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4124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3505"/>
            <a:ext cx="11430000" cy="5508559"/>
          </a:xfrm>
        </p:spPr>
        <p:txBody>
          <a:bodyPr/>
          <a:lstStyle>
            <a:lvl1pPr>
              <a:defRPr>
                <a:latin typeface="HCLTech Roobert" panose="020B0504030202060203" pitchFamily="34" charset="0"/>
              </a:defRPr>
            </a:lvl1pPr>
            <a:lvl2pPr>
              <a:defRPr>
                <a:latin typeface="HCLTech Roobert" panose="020B0504030202060203" pitchFamily="34" charset="0"/>
              </a:defRPr>
            </a:lvl2pPr>
            <a:lvl3pPr>
              <a:defRPr>
                <a:latin typeface="HCLTech Roobert" panose="020B0504030202060203" pitchFamily="34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1560476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D887-ABF0-B8B4-3E06-12634A6F7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2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43C3-A3DD-5714-63C6-49238356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50"/>
            </a:lvl1pPr>
          </a:lstStyle>
          <a:p>
            <a:fld id="{AE577F39-B882-FB4F-BD46-95C2A231B6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C097AFB3-976B-0C23-8228-5B5E5C87A8B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81000" y="1104900"/>
            <a:ext cx="11430000" cy="5257800"/>
          </a:xfrm>
        </p:spPr>
        <p:txBody>
          <a:bodyPr>
            <a:normAutofit/>
          </a:bodyPr>
          <a:lstStyle>
            <a:lvl1pPr>
              <a:defRPr sz="1200"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10855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BF70-3C2B-D69A-BBEA-C0A8CEDC1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124440" cy="5134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413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A8F2-41BA-B3CF-60CC-0E5E78348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99724-FC64-3D20-0278-46C14AE224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577F39-B882-FB4F-BD46-95C2A231B6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06D29C-F022-A3D7-021B-79BD456E700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1000" y="1104900"/>
            <a:ext cx="560070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532E13-1A30-1204-62FB-5249880C64CB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10300" y="1104900"/>
            <a:ext cx="560070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974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400AC-CC54-2BFB-B8F2-12DC8F045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6411"/>
            <a:ext cx="10124440" cy="679904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7B4D8-1F0A-976F-6927-87FBA5778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04900"/>
            <a:ext cx="114300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51DB-0A49-C9EA-2B85-DF369E2FB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0865" y="6469454"/>
            <a:ext cx="326497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/>
                </a:solidFill>
                <a:latin typeface="HCLTech Roobert" pitchFamily="50" charset="0"/>
              </a:defRPr>
            </a:lvl1pPr>
          </a:lstStyle>
          <a:p>
            <a:fld id="{AE577F39-B882-FB4F-BD46-95C2A231B68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object 13">
            <a:extLst>
              <a:ext uri="{FF2B5EF4-FFF2-40B4-BE49-F238E27FC236}">
                <a16:creationId xmlns:a16="http://schemas.microsoft.com/office/drawing/2014/main" id="{8CE690C1-F65D-05C8-BA5E-9883EADBA134}"/>
              </a:ext>
            </a:extLst>
          </p:cNvPr>
          <p:cNvPicPr/>
          <p:nvPr userDrawn="1"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617"/>
          <a:stretch/>
        </p:blipFill>
        <p:spPr>
          <a:xfrm>
            <a:off x="10800905" y="6513154"/>
            <a:ext cx="1010095" cy="19574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924EA8D-EDAB-62BF-60F9-905AD82EDC5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1054165" y="83915"/>
            <a:ext cx="756835" cy="752400"/>
            <a:chOff x="1563546" y="2240769"/>
            <a:chExt cx="1980864" cy="1969256"/>
          </a:xfrm>
        </p:grpSpPr>
        <p:sp>
          <p:nvSpPr>
            <p:cNvPr id="7" name="Freeform 24">
              <a:extLst>
                <a:ext uri="{FF2B5EF4-FFF2-40B4-BE49-F238E27FC236}">
                  <a16:creationId xmlns:a16="http://schemas.microsoft.com/office/drawing/2014/main" id="{0A05FA19-8360-76E7-3496-BE6930446FD6}"/>
                </a:ext>
              </a:extLst>
            </p:cNvPr>
            <p:cNvSpPr/>
            <p:nvPr/>
          </p:nvSpPr>
          <p:spPr>
            <a:xfrm>
              <a:off x="1563685" y="2240769"/>
              <a:ext cx="1980724" cy="1969256"/>
            </a:xfrm>
            <a:custGeom>
              <a:avLst/>
              <a:gdLst>
                <a:gd name="connsiteX0" fmla="*/ 990223 w 1980724"/>
                <a:gd name="connsiteY0" fmla="*/ 0 h 1969256"/>
                <a:gd name="connsiteX1" fmla="*/ 1980725 w 1980724"/>
                <a:gd name="connsiteY1" fmla="*/ 984628 h 1969256"/>
                <a:gd name="connsiteX2" fmla="*/ 990223 w 1980724"/>
                <a:gd name="connsiteY2" fmla="*/ 1969256 h 1969256"/>
                <a:gd name="connsiteX3" fmla="*/ 0 w 1980724"/>
                <a:gd name="connsiteY3" fmla="*/ 984628 h 1969256"/>
                <a:gd name="connsiteX4" fmla="*/ 990223 w 1980724"/>
                <a:gd name="connsiteY4" fmla="*/ 0 h 1969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724" h="1969256">
                  <a:moveTo>
                    <a:pt x="990223" y="0"/>
                  </a:moveTo>
                  <a:lnTo>
                    <a:pt x="1980725" y="984628"/>
                  </a:lnTo>
                  <a:lnTo>
                    <a:pt x="990223" y="1969256"/>
                  </a:lnTo>
                  <a:lnTo>
                    <a:pt x="0" y="984628"/>
                  </a:lnTo>
                  <a:lnTo>
                    <a:pt x="990223" y="0"/>
                  </a:lnTo>
                </a:path>
              </a:pathLst>
            </a:custGeom>
            <a:gradFill flip="none" rotWithShape="1">
              <a:gsLst>
                <a:gs pos="56000">
                  <a:srgbClr val="FFFF00"/>
                </a:gs>
                <a:gs pos="78000">
                  <a:srgbClr val="FFCC00"/>
                </a:gs>
              </a:gsLst>
              <a:lin ang="0" scaled="1"/>
              <a:tileRect/>
            </a:gradFill>
            <a:ln w="279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 54">
              <a:extLst>
                <a:ext uri="{FF2B5EF4-FFF2-40B4-BE49-F238E27FC236}">
                  <a16:creationId xmlns:a16="http://schemas.microsoft.com/office/drawing/2014/main" id="{577026F9-48B6-D9B3-7B2F-A29A9190F100}"/>
                </a:ext>
              </a:extLst>
            </p:cNvPr>
            <p:cNvSpPr/>
            <p:nvPr/>
          </p:nvSpPr>
          <p:spPr>
            <a:xfrm>
              <a:off x="1563546" y="2240769"/>
              <a:ext cx="1980724" cy="1969256"/>
            </a:xfrm>
            <a:custGeom>
              <a:avLst/>
              <a:gdLst>
                <a:gd name="connsiteX0" fmla="*/ 990223 w 1980724"/>
                <a:gd name="connsiteY0" fmla="*/ 0 h 1969256"/>
                <a:gd name="connsiteX1" fmla="*/ 1980725 w 1980724"/>
                <a:gd name="connsiteY1" fmla="*/ 984628 h 1969256"/>
                <a:gd name="connsiteX2" fmla="*/ 990223 w 1980724"/>
                <a:gd name="connsiteY2" fmla="*/ 1969256 h 1969256"/>
                <a:gd name="connsiteX3" fmla="*/ 0 w 1980724"/>
                <a:gd name="connsiteY3" fmla="*/ 984628 h 1969256"/>
                <a:gd name="connsiteX4" fmla="*/ 990223 w 1980724"/>
                <a:gd name="connsiteY4" fmla="*/ 0 h 1969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0724" h="1969256">
                  <a:moveTo>
                    <a:pt x="990223" y="0"/>
                  </a:moveTo>
                  <a:lnTo>
                    <a:pt x="1980725" y="984628"/>
                  </a:lnTo>
                  <a:lnTo>
                    <a:pt x="990223" y="1969256"/>
                  </a:lnTo>
                  <a:lnTo>
                    <a:pt x="0" y="984628"/>
                  </a:lnTo>
                  <a:lnTo>
                    <a:pt x="990223" y="0"/>
                  </a:lnTo>
                </a:path>
              </a:pathLst>
            </a:custGeom>
            <a:gradFill flip="none" rotWithShape="1">
              <a:gsLst>
                <a:gs pos="31000">
                  <a:srgbClr val="FFFF00"/>
                </a:gs>
                <a:gs pos="58000">
                  <a:srgbClr val="FED508">
                    <a:alpha val="46000"/>
                  </a:srgbClr>
                </a:gs>
                <a:gs pos="100000">
                  <a:srgbClr val="FFCC00">
                    <a:alpha val="0"/>
                  </a:srgbClr>
                </a:gs>
              </a:gsLst>
              <a:lin ang="2700000" scaled="0"/>
              <a:tileRect/>
            </a:gradFill>
            <a:ln w="279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2BAABBDE-654A-A3E0-4EAD-42A0B26A9F94}"/>
                </a:ext>
              </a:extLst>
            </p:cNvPr>
            <p:cNvSpPr/>
            <p:nvPr/>
          </p:nvSpPr>
          <p:spPr>
            <a:xfrm>
              <a:off x="2553909" y="2969444"/>
              <a:ext cx="990501" cy="1240581"/>
            </a:xfrm>
            <a:custGeom>
              <a:avLst/>
              <a:gdLst>
                <a:gd name="connsiteX0" fmla="*/ 376190 w 990502"/>
                <a:gd name="connsiteY0" fmla="*/ 355722 h 1240581"/>
                <a:gd name="connsiteX1" fmla="*/ 0 w 990502"/>
                <a:gd name="connsiteY1" fmla="*/ 1240581 h 1240581"/>
                <a:gd name="connsiteX2" fmla="*/ 0 w 990502"/>
                <a:gd name="connsiteY2" fmla="*/ 1240581 h 1240581"/>
                <a:gd name="connsiteX3" fmla="*/ 990502 w 990502"/>
                <a:gd name="connsiteY3" fmla="*/ 255953 h 1240581"/>
                <a:gd name="connsiteX4" fmla="*/ 733374 w 990502"/>
                <a:gd name="connsiteY4" fmla="*/ 0 h 1240581"/>
                <a:gd name="connsiteX5" fmla="*/ 376190 w 990502"/>
                <a:gd name="connsiteY5" fmla="*/ 355722 h 124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0502" h="1240581">
                  <a:moveTo>
                    <a:pt x="376190" y="355722"/>
                  </a:moveTo>
                  <a:lnTo>
                    <a:pt x="0" y="1240581"/>
                  </a:lnTo>
                  <a:lnTo>
                    <a:pt x="0" y="1240581"/>
                  </a:lnTo>
                  <a:lnTo>
                    <a:pt x="990502" y="255953"/>
                  </a:lnTo>
                  <a:lnTo>
                    <a:pt x="733374" y="0"/>
                  </a:lnTo>
                  <a:lnTo>
                    <a:pt x="376190" y="355722"/>
                  </a:lnTo>
                  <a:close/>
                </a:path>
              </a:pathLst>
            </a:custGeom>
            <a:gradFill flip="none" rotWithShape="1">
              <a:gsLst>
                <a:gs pos="17000">
                  <a:srgbClr val="874400">
                    <a:alpha val="90000"/>
                  </a:srgbClr>
                </a:gs>
                <a:gs pos="35000">
                  <a:srgbClr val="CD8107"/>
                </a:gs>
                <a:gs pos="46000">
                  <a:srgbClr val="FABC08"/>
                </a:gs>
                <a:gs pos="55000">
                  <a:srgbClr val="FEE103"/>
                </a:gs>
              </a:gsLst>
              <a:lin ang="1920000" scaled="0"/>
              <a:tileRect/>
            </a:gradFill>
            <a:ln w="279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 27">
              <a:extLst>
                <a:ext uri="{FF2B5EF4-FFF2-40B4-BE49-F238E27FC236}">
                  <a16:creationId xmlns:a16="http://schemas.microsoft.com/office/drawing/2014/main" id="{30323CD0-B819-A9E6-C722-9F71CE81FDEA}"/>
                </a:ext>
              </a:extLst>
            </p:cNvPr>
            <p:cNvSpPr/>
            <p:nvPr/>
          </p:nvSpPr>
          <p:spPr>
            <a:xfrm>
              <a:off x="2553908" y="2969444"/>
              <a:ext cx="990501" cy="1240581"/>
            </a:xfrm>
            <a:custGeom>
              <a:avLst/>
              <a:gdLst>
                <a:gd name="connsiteX0" fmla="*/ 376190 w 990502"/>
                <a:gd name="connsiteY0" fmla="*/ 355722 h 1240581"/>
                <a:gd name="connsiteX1" fmla="*/ 0 w 990502"/>
                <a:gd name="connsiteY1" fmla="*/ 1240581 h 1240581"/>
                <a:gd name="connsiteX2" fmla="*/ 0 w 990502"/>
                <a:gd name="connsiteY2" fmla="*/ 1240581 h 1240581"/>
                <a:gd name="connsiteX3" fmla="*/ 990502 w 990502"/>
                <a:gd name="connsiteY3" fmla="*/ 255953 h 1240581"/>
                <a:gd name="connsiteX4" fmla="*/ 733374 w 990502"/>
                <a:gd name="connsiteY4" fmla="*/ 0 h 1240581"/>
                <a:gd name="connsiteX5" fmla="*/ 376190 w 990502"/>
                <a:gd name="connsiteY5" fmla="*/ 355722 h 1240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0502" h="1240581">
                  <a:moveTo>
                    <a:pt x="376190" y="355722"/>
                  </a:moveTo>
                  <a:lnTo>
                    <a:pt x="0" y="1240581"/>
                  </a:lnTo>
                  <a:lnTo>
                    <a:pt x="0" y="1240581"/>
                  </a:lnTo>
                  <a:lnTo>
                    <a:pt x="990502" y="255953"/>
                  </a:lnTo>
                  <a:lnTo>
                    <a:pt x="733374" y="0"/>
                  </a:lnTo>
                  <a:lnTo>
                    <a:pt x="376190" y="355722"/>
                  </a:lnTo>
                  <a:close/>
                </a:path>
              </a:pathLst>
            </a:custGeom>
            <a:gradFill flip="none" rotWithShape="1">
              <a:gsLst>
                <a:gs pos="34000">
                  <a:schemeClr val="tx1">
                    <a:alpha val="39000"/>
                  </a:schemeClr>
                </a:gs>
                <a:gs pos="46000">
                  <a:srgbClr val="F2B400">
                    <a:alpha val="0"/>
                  </a:srgbClr>
                </a:gs>
                <a:gs pos="38000">
                  <a:srgbClr val="D88A00">
                    <a:alpha val="0"/>
                  </a:srgbClr>
                </a:gs>
                <a:gs pos="52000">
                  <a:srgbClr val="FAD202">
                    <a:alpha val="0"/>
                  </a:srgbClr>
                </a:gs>
                <a:gs pos="57000">
                  <a:srgbClr val="FEDF03">
                    <a:alpha val="0"/>
                  </a:srgbClr>
                </a:gs>
              </a:gsLst>
              <a:lin ang="1920000" scaled="0"/>
              <a:tileRect/>
            </a:gradFill>
            <a:ln w="279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7953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715" r:id="rId2"/>
    <p:sldLayoutId id="2147483700" r:id="rId3"/>
    <p:sldLayoutId id="2147483683" r:id="rId4"/>
    <p:sldLayoutId id="2147483689" r:id="rId5"/>
    <p:sldLayoutId id="2147483832" r:id="rId6"/>
    <p:sldLayoutId id="2147483836" r:id="rId7"/>
    <p:sldLayoutId id="2147483911" r:id="rId8"/>
    <p:sldLayoutId id="2147484191" r:id="rId9"/>
    <p:sldLayoutId id="2147484512" r:id="rId10"/>
    <p:sldLayoutId id="214748451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HCLTech Roobert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CLTech Roobert" pitchFamily="50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CLTech Roobert" pitchFamily="50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CLTech Roobert" pitchFamily="50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CLTech Roobert" pitchFamily="50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CLTech Roobert" pitchFamily="50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240" userDrawn="1">
          <p15:clr>
            <a:srgbClr val="F26B43"/>
          </p15:clr>
        </p15:guide>
        <p15:guide id="7" pos="7440" userDrawn="1">
          <p15:clr>
            <a:srgbClr val="F26B43"/>
          </p15:clr>
        </p15:guide>
        <p15:guide id="8" orient="horz" pos="96" userDrawn="1">
          <p15:clr>
            <a:srgbClr val="F26B43"/>
          </p15:clr>
        </p15:guide>
        <p15:guide id="9" orient="horz" pos="4008" userDrawn="1">
          <p15:clr>
            <a:srgbClr val="F26B43"/>
          </p15:clr>
        </p15:guide>
        <p15:guide id="10" orient="horz" pos="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ommbank.atlassian.net/wiki/people/609a0cc497f3d4007096a5e4?ref=confluence" TargetMode="Externa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bank.atlassian.net/wiki/people/609a0cc497f3d4007096a5e4?ref=confluenc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Word_Document.docx"/><Relationship Id="rId3" Type="http://schemas.openxmlformats.org/officeDocument/2006/relationships/image" Target="../media/image26.png"/><Relationship Id="rId7" Type="http://schemas.openxmlformats.org/officeDocument/2006/relationships/package" Target="../embeddings/Microsoft_Excel_Macro-Enabled_Worksheet1.xlsm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8.emf"/><Relationship Id="rId5" Type="http://schemas.openxmlformats.org/officeDocument/2006/relationships/package" Target="../embeddings/Microsoft_Excel_Macro-Enabled_Worksheet.xlsm"/><Relationship Id="rId4" Type="http://schemas.openxmlformats.org/officeDocument/2006/relationships/image" Target="../media/image27.png"/><Relationship Id="rId9" Type="http://schemas.openxmlformats.org/officeDocument/2006/relationships/image" Target="../media/image2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svg"/><Relationship Id="rId4" Type="http://schemas.openxmlformats.org/officeDocument/2006/relationships/image" Target="../media/image21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0DF3D-6B47-AD79-1AA7-3D8A011FEE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8330" y="1923803"/>
            <a:ext cx="4929352" cy="2832515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4400" dirty="0">
                <a:latin typeface="HCLTech Roobert Medium"/>
              </a:rPr>
              <a:t>CBA API &amp; Webservices</a:t>
            </a: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4400" dirty="0">
                <a:latin typeface="HCLTech Roobert Medium"/>
              </a:rPr>
              <a:t>Modernization and Migration to AWS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C28B63C4-4C2A-277D-452C-A7BBF6607AC9}"/>
              </a:ext>
            </a:extLst>
          </p:cNvPr>
          <p:cNvSpPr txBox="1">
            <a:spLocks/>
          </p:cNvSpPr>
          <p:nvPr/>
        </p:nvSpPr>
        <p:spPr>
          <a:xfrm>
            <a:off x="311972" y="4851321"/>
            <a:ext cx="4929352" cy="694456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 b="0" kern="1200">
                <a:solidFill>
                  <a:schemeClr val="bg1"/>
                </a:solidFill>
                <a:latin typeface="HCLTech Roobert Medium" pitchFamily="50" charset="0"/>
                <a:ea typeface="+mn-ea"/>
                <a:cs typeface="HCLTech Roobert Medium" pitchFamily="50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HCLTech Roobert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HCLTech Roobert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HCLTech Roobert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HCLTech Roobert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latin typeface="HCLTech Roobert Medium"/>
              </a:rPr>
              <a:t>Sep 3, 2024</a:t>
            </a:r>
          </a:p>
        </p:txBody>
      </p:sp>
    </p:spTree>
    <p:extLst>
      <p:ext uri="{BB962C8B-B14F-4D97-AF65-F5344CB8AC3E}">
        <p14:creationId xmlns:p14="http://schemas.microsoft.com/office/powerpoint/2010/main" val="831996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944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AD005D-36D8-D7F7-7E59-E3D5E5F9F42E}"/>
              </a:ext>
            </a:extLst>
          </p:cNvPr>
          <p:cNvGraphicFramePr>
            <a:graphicFrameLocks noGrp="1"/>
          </p:cNvGraphicFramePr>
          <p:nvPr/>
        </p:nvGraphicFramePr>
        <p:xfrm>
          <a:off x="209754" y="501442"/>
          <a:ext cx="11746272" cy="668798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63247">
                  <a:extLst>
                    <a:ext uri="{9D8B030D-6E8A-4147-A177-3AD203B41FA5}">
                      <a16:colId xmlns:a16="http://schemas.microsoft.com/office/drawing/2014/main" val="1292402082"/>
                    </a:ext>
                  </a:extLst>
                </a:gridCol>
                <a:gridCol w="1963864">
                  <a:extLst>
                    <a:ext uri="{9D8B030D-6E8A-4147-A177-3AD203B41FA5}">
                      <a16:colId xmlns:a16="http://schemas.microsoft.com/office/drawing/2014/main" val="850262168"/>
                    </a:ext>
                  </a:extLst>
                </a:gridCol>
                <a:gridCol w="1397716">
                  <a:extLst>
                    <a:ext uri="{9D8B030D-6E8A-4147-A177-3AD203B41FA5}">
                      <a16:colId xmlns:a16="http://schemas.microsoft.com/office/drawing/2014/main" val="701662954"/>
                    </a:ext>
                  </a:extLst>
                </a:gridCol>
                <a:gridCol w="1641987">
                  <a:extLst>
                    <a:ext uri="{9D8B030D-6E8A-4147-A177-3AD203B41FA5}">
                      <a16:colId xmlns:a16="http://schemas.microsoft.com/office/drawing/2014/main" val="2897963851"/>
                    </a:ext>
                  </a:extLst>
                </a:gridCol>
                <a:gridCol w="1651819">
                  <a:extLst>
                    <a:ext uri="{9D8B030D-6E8A-4147-A177-3AD203B41FA5}">
                      <a16:colId xmlns:a16="http://schemas.microsoft.com/office/drawing/2014/main" val="3272876838"/>
                    </a:ext>
                  </a:extLst>
                </a:gridCol>
                <a:gridCol w="540774">
                  <a:extLst>
                    <a:ext uri="{9D8B030D-6E8A-4147-A177-3AD203B41FA5}">
                      <a16:colId xmlns:a16="http://schemas.microsoft.com/office/drawing/2014/main" val="8493297"/>
                    </a:ext>
                  </a:extLst>
                </a:gridCol>
                <a:gridCol w="543828">
                  <a:extLst>
                    <a:ext uri="{9D8B030D-6E8A-4147-A177-3AD203B41FA5}">
                      <a16:colId xmlns:a16="http://schemas.microsoft.com/office/drawing/2014/main" val="134854300"/>
                    </a:ext>
                  </a:extLst>
                </a:gridCol>
                <a:gridCol w="478727">
                  <a:extLst>
                    <a:ext uri="{9D8B030D-6E8A-4147-A177-3AD203B41FA5}">
                      <a16:colId xmlns:a16="http://schemas.microsoft.com/office/drawing/2014/main" val="3116804513"/>
                    </a:ext>
                  </a:extLst>
                </a:gridCol>
                <a:gridCol w="1635787">
                  <a:extLst>
                    <a:ext uri="{9D8B030D-6E8A-4147-A177-3AD203B41FA5}">
                      <a16:colId xmlns:a16="http://schemas.microsoft.com/office/drawing/2014/main" val="1255288467"/>
                    </a:ext>
                  </a:extLst>
                </a:gridCol>
                <a:gridCol w="1628523">
                  <a:extLst>
                    <a:ext uri="{9D8B030D-6E8A-4147-A177-3AD203B41FA5}">
                      <a16:colId xmlns:a16="http://schemas.microsoft.com/office/drawing/2014/main" val="1945620532"/>
                    </a:ext>
                  </a:extLst>
                </a:gridCol>
              </a:tblGrid>
              <a:tr h="2628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Standard</a:t>
                      </a:r>
                      <a:endParaRPr lang="en-AU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A. New API (~2023 onwards)</a:t>
                      </a:r>
                      <a:endParaRPr lang="en-AU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B. Modernised (legacy) API</a:t>
                      </a:r>
                      <a:endParaRPr lang="en-AU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C. Re-platformed / </a:t>
                      </a:r>
                      <a:endParaRPr lang="en-AU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Rehost</a:t>
                      </a: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Refactor</a:t>
                      </a: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 Arch</a:t>
                      </a: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Remarks</a:t>
                      </a:r>
                      <a:endParaRPr lang="en-AU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Current State</a:t>
                      </a:r>
                      <a:endParaRPr lang="en-AU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2100454"/>
                  </a:ext>
                </a:extLst>
              </a:tr>
              <a:tr h="132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Re-Hosted (legacy) API</a:t>
                      </a:r>
                      <a:endParaRPr lang="en-AU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028197"/>
                  </a:ext>
                </a:extLst>
              </a:tr>
              <a:tr h="524105"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API Type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REST, GraphQL, AsyncAPI with a properly defined API Spec v3.0 and JSON payload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REST, GraphQL, AsyncAPI with a properly defined API Spec v3.0 and JSON payload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Any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Rest API with a properly defined API Spec v3.0 &amp; JSON Payload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The API Spec is v2.0, REST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265002"/>
                  </a:ext>
                </a:extLst>
              </a:tr>
              <a:tr h="524105"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Is secured behind the relevant Group Domain Gateway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Required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Required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Required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Consumer impact to be assessed as they need to update the way the API is consumed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Uses Consul via CBA DNS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498559"/>
                  </a:ext>
                </a:extLst>
              </a:tr>
              <a:tr h="393462"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If External Facing - Is secured behind the relevant Group Edge Gateway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Required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Required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Required - IBM DataPower is acceptable solution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Consumer impact as they need to update the way the API is consumed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Uses Datapower through Consul via CBA DNS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194236"/>
                  </a:ext>
                </a:extLst>
              </a:tr>
              <a:tr h="292882"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Has an endorsed Service Domain, Crew and Owner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Required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Required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Required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 service domain mapping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287401"/>
                  </a:ext>
                </a:extLst>
              </a:tr>
              <a:tr h="393462"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Complies with the endorsed Enterprise Architecture Integration Guardrails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Required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Compliant with agreed exceptions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Non-compliant / legacy standards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 per the standard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 per the standard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74010"/>
                  </a:ext>
                </a:extLst>
              </a:tr>
              <a:tr h="640553"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Is non-Monolithic in nature (That is, does not contain multiple business logic for multiple products/Service Domains)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Required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Required - Monolithic API’s to be split into discrete components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Non-compliant / legacy standards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Rehost and Refactor will be done on AS is API nature, breaking API to non - monolith will be assessed for Rearch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Is non-Monolothic but no service domain mapping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19853"/>
                  </a:ext>
                </a:extLst>
              </a:tr>
              <a:tr h="132174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Is fully documented and accessed managed (Scopes) in the Redocly API Catalogue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Required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Required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Documented in Redocly Only.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Redocly API Catalogue can be used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Uses API Portal and does not use APICatalogue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448265"/>
                  </a:ext>
                </a:extLst>
              </a:tr>
              <a:tr h="262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Access Management (Scopes) via legacy processes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038699"/>
                  </a:ext>
                </a:extLst>
              </a:tr>
              <a:tr h="512742"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Follows the endorsed Architecture patterns and guardrails for System API, Service API and XAPI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Required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Compliant with agreed exceptions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Non-compliant / legacy standards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The service domain for the API's are to be assessed and the impact will be case by case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No, this does not fall under Service/System API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775256"/>
                  </a:ext>
                </a:extLst>
              </a:tr>
              <a:tr h="397854"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Conforms to coding &amp; linting standards as defined in the Redocly API Catalogue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Gold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Silver (As a minimum)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Baseline (As a minimum)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 (Baseline)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 (Silver)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 (Silver)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Can be aligned to the coding &amp; linting standards as defined in the Redocly API Catalogue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Uses API Portal and does not use APICatalogue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62441"/>
                  </a:ext>
                </a:extLst>
              </a:tr>
              <a:tr h="262818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Is security compliant to CBA Standards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Fully Compliant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Compliant with all critical minimum standards - with agreed exceptions to other aspects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Compliant with all critical minimum standards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Compliant with all critical minimum standards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 per the standard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688933"/>
                  </a:ext>
                </a:extLst>
              </a:tr>
              <a:tr h="26281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sng" strike="noStrike" dirty="0">
                          <a:solidFill>
                            <a:srgbClr val="0563C1"/>
                          </a:solidFill>
                          <a:effectLst/>
                          <a:hlinkClick r:id="rId2"/>
                        </a:rPr>
                        <a:t>Anthony Barry to define ‘minimum’</a:t>
                      </a:r>
                      <a:endParaRPr lang="en-AU" sz="105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ross"/>
                      <a:lightRig rig="flood" dir="t"/>
                    </a:cell3D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738940"/>
                  </a:ext>
                </a:extLst>
              </a:tr>
            </a:tbl>
          </a:graphicData>
        </a:graphic>
      </p:graphicFrame>
      <p:pic>
        <p:nvPicPr>
          <p:cNvPr id="5" name="object 13">
            <a:extLst>
              <a:ext uri="{FF2B5EF4-FFF2-40B4-BE49-F238E27FC236}">
                <a16:creationId xmlns:a16="http://schemas.microsoft.com/office/drawing/2014/main" id="{AD8F8CA9-FBA7-B007-DCE6-57313C7C7E22}"/>
              </a:ext>
            </a:extLst>
          </p:cNvPr>
          <p:cNvPicPr/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617"/>
          <a:stretch/>
        </p:blipFill>
        <p:spPr>
          <a:xfrm>
            <a:off x="10997550" y="123652"/>
            <a:ext cx="1010095" cy="19574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07005AC-0CB8-3022-1707-853A1AEC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3200" b="1" dirty="0"/>
              <a:t>API Standards – Current Analysis</a:t>
            </a:r>
          </a:p>
        </p:txBody>
      </p:sp>
    </p:spTree>
    <p:extLst>
      <p:ext uri="{BB962C8B-B14F-4D97-AF65-F5344CB8AC3E}">
        <p14:creationId xmlns:p14="http://schemas.microsoft.com/office/powerpoint/2010/main" val="524932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AD005D-36D8-D7F7-7E59-E3D5E5F9F42E}"/>
              </a:ext>
            </a:extLst>
          </p:cNvPr>
          <p:cNvGraphicFramePr>
            <a:graphicFrameLocks noGrp="1"/>
          </p:cNvGraphicFramePr>
          <p:nvPr/>
        </p:nvGraphicFramePr>
        <p:xfrm>
          <a:off x="219587" y="615532"/>
          <a:ext cx="11598788" cy="6106996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259942">
                  <a:extLst>
                    <a:ext uri="{9D8B030D-6E8A-4147-A177-3AD203B41FA5}">
                      <a16:colId xmlns:a16="http://schemas.microsoft.com/office/drawing/2014/main" val="1292402082"/>
                    </a:ext>
                  </a:extLst>
                </a:gridCol>
                <a:gridCol w="1939206">
                  <a:extLst>
                    <a:ext uri="{9D8B030D-6E8A-4147-A177-3AD203B41FA5}">
                      <a16:colId xmlns:a16="http://schemas.microsoft.com/office/drawing/2014/main" val="850262168"/>
                    </a:ext>
                  </a:extLst>
                </a:gridCol>
                <a:gridCol w="1199536">
                  <a:extLst>
                    <a:ext uri="{9D8B030D-6E8A-4147-A177-3AD203B41FA5}">
                      <a16:colId xmlns:a16="http://schemas.microsoft.com/office/drawing/2014/main" val="701662954"/>
                    </a:ext>
                  </a:extLst>
                </a:gridCol>
                <a:gridCol w="1858297">
                  <a:extLst>
                    <a:ext uri="{9D8B030D-6E8A-4147-A177-3AD203B41FA5}">
                      <a16:colId xmlns:a16="http://schemas.microsoft.com/office/drawing/2014/main" val="2897963851"/>
                    </a:ext>
                  </a:extLst>
                </a:gridCol>
                <a:gridCol w="1671484">
                  <a:extLst>
                    <a:ext uri="{9D8B030D-6E8A-4147-A177-3AD203B41FA5}">
                      <a16:colId xmlns:a16="http://schemas.microsoft.com/office/drawing/2014/main" val="3272876838"/>
                    </a:ext>
                  </a:extLst>
                </a:gridCol>
                <a:gridCol w="540774">
                  <a:extLst>
                    <a:ext uri="{9D8B030D-6E8A-4147-A177-3AD203B41FA5}">
                      <a16:colId xmlns:a16="http://schemas.microsoft.com/office/drawing/2014/main" val="8493297"/>
                    </a:ext>
                  </a:extLst>
                </a:gridCol>
                <a:gridCol w="589935">
                  <a:extLst>
                    <a:ext uri="{9D8B030D-6E8A-4147-A177-3AD203B41FA5}">
                      <a16:colId xmlns:a16="http://schemas.microsoft.com/office/drawing/2014/main" val="134854300"/>
                    </a:ext>
                  </a:extLst>
                </a:gridCol>
                <a:gridCol w="540774">
                  <a:extLst>
                    <a:ext uri="{9D8B030D-6E8A-4147-A177-3AD203B41FA5}">
                      <a16:colId xmlns:a16="http://schemas.microsoft.com/office/drawing/2014/main" val="3116804513"/>
                    </a:ext>
                  </a:extLst>
                </a:gridCol>
                <a:gridCol w="1390764">
                  <a:extLst>
                    <a:ext uri="{9D8B030D-6E8A-4147-A177-3AD203B41FA5}">
                      <a16:colId xmlns:a16="http://schemas.microsoft.com/office/drawing/2014/main" val="1255288467"/>
                    </a:ext>
                  </a:extLst>
                </a:gridCol>
                <a:gridCol w="1608076">
                  <a:extLst>
                    <a:ext uri="{9D8B030D-6E8A-4147-A177-3AD203B41FA5}">
                      <a16:colId xmlns:a16="http://schemas.microsoft.com/office/drawing/2014/main" val="1945620532"/>
                    </a:ext>
                  </a:extLst>
                </a:gridCol>
              </a:tblGrid>
              <a:tr h="3748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Standard</a:t>
                      </a:r>
                      <a:endParaRPr lang="en-AU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A. New API (~2023 onwards)</a:t>
                      </a:r>
                      <a:endParaRPr lang="en-AU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B. Modernised (legacy) API</a:t>
                      </a:r>
                      <a:endParaRPr lang="en-AU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C. Re-platformed / </a:t>
                      </a:r>
                      <a:endParaRPr lang="en-AU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Rehost</a:t>
                      </a: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Refactor</a:t>
                      </a:r>
                      <a:r>
                        <a:rPr lang="en-AU" sz="1050" b="1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B4C6E7"/>
                          </a:highlight>
                        </a:rPr>
                        <a:t> </a:t>
                      </a:r>
                      <a:endParaRPr lang="en-AU" sz="105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B4C6E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 Arch</a:t>
                      </a:r>
                      <a:r>
                        <a:rPr lang="en-AU" sz="1050" b="1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B4C6E7"/>
                          </a:highlight>
                        </a:rPr>
                        <a:t> </a:t>
                      </a:r>
                      <a:endParaRPr lang="en-AU" sz="105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B4C6E7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Remarks</a:t>
                      </a:r>
                      <a:endParaRPr lang="en-AU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Current State</a:t>
                      </a:r>
                      <a:endParaRPr lang="en-AU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2100454"/>
                  </a:ext>
                </a:extLst>
              </a:tr>
              <a:tr h="37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Re-Hosted (legacy) API</a:t>
                      </a:r>
                      <a:endParaRPr lang="en-AU" sz="105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028197"/>
                  </a:ext>
                </a:extLst>
              </a:tr>
              <a:tr h="64975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Complies with CBA Auth and Entitlements standards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Fully Compliant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Compliant with all critical minimum standards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Compliant with all critical minimum standards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Compliant with all critical minimum standards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 per the standard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149052"/>
                  </a:ext>
                </a:extLst>
              </a:tr>
              <a:tr h="64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Compliant with modern standards such as OAUTH 2,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sng" strike="noStrike" dirty="0">
                          <a:solidFill>
                            <a:srgbClr val="0563C1"/>
                          </a:solidFill>
                          <a:effectLst/>
                          <a:hlinkClick r:id="rId3"/>
                        </a:rPr>
                        <a:t>Anthony Barry to define ‘minimum’</a:t>
                      </a:r>
                      <a:endParaRPr lang="en-AU" sz="1050" b="0" i="0" u="sng" strike="noStrike" dirty="0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138388"/>
                  </a:ext>
                </a:extLst>
              </a:tr>
              <a:tr h="37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with agreed exceptions to other aspects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373899"/>
                  </a:ext>
                </a:extLst>
              </a:tr>
              <a:tr h="194926"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Adheres to Observability Guardrails and guidance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Fully Compliant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Compliant with agreed exceptions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Non-compliant / legacy standards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Rehost - Non-compliant / legacy standards</a:t>
                      </a:r>
                      <a:b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Refactor/Rearch - Compliant with agreed exceptions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 per the standard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104512"/>
                  </a:ext>
                </a:extLst>
              </a:tr>
              <a:tr h="194926"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Performs API Health checking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Fully Compliant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Compliant with agreed exceptions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Non-compliant / legacy standards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 per the standard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 per the standard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079348"/>
                  </a:ext>
                </a:extLst>
              </a:tr>
              <a:tr h="64975"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External facing APIs are Pen Tested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 Medium, High or Critical vulnerabilities present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 Medium, High or Critical vulnerabilities present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 High or Critical vulnerabilities present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 per the standard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 per the standard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9957006"/>
                  </a:ext>
                </a:extLst>
              </a:tr>
              <a:tr h="227413"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Conforms to CBA workload placement policy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q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Required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Required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 per the standard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 per the standard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0718431"/>
                  </a:ext>
                </a:extLst>
              </a:tr>
              <a:tr h="162438"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Uses AWS CBA Whitelisted Services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Required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Required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Non-compliant / legacy standards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 per the standard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Not applicable as they are hosted on-prem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6911652"/>
                  </a:ext>
                </a:extLst>
              </a:tr>
              <a:tr h="244782"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Uses approved datastores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Required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Required with agreed exceptions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Non-compliant / legacy standards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 per the standard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 per the standard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427263"/>
                  </a:ext>
                </a:extLst>
              </a:tr>
              <a:tr h="129951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For Service API’s, has a defined and agreed Data Product to CBA standards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Required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Required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Non-compliant / legacy standards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The service domain for the API's are to be assessed and the impact will be case by case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 service domain mapping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307575"/>
                  </a:ext>
                </a:extLst>
              </a:tr>
              <a:tr h="649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31760"/>
                  </a:ext>
                </a:extLst>
              </a:tr>
              <a:tr h="129951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Consumes IFW or EP , or 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Not permitted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Not permitted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Non-compliant / legacy standards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Non-compliant / legacy standards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Non-compliant / legacy standards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Non-compliant / legacy standards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No, The service domain for the API's are to be assessed and the impact will be case by case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Yes, consumes IFW,EP directly (or) via another MP API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809287"/>
                  </a:ext>
                </a:extLst>
              </a:tr>
              <a:tr h="374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Consumes an MP that in turn consumes IFW/EP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5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endParaRPr lang="en-AU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874" marR="1874" marT="18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50800" prst="hardEdge"/>
                      <a:lightRig rig="flood" dir="t"/>
                    </a:cell3D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100704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05AE2049-FAB0-3CF9-FEA1-41E62A3A2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3200" b="1" dirty="0"/>
              <a:t>API Standards – Current Analysis</a:t>
            </a:r>
          </a:p>
        </p:txBody>
      </p:sp>
    </p:spTree>
    <p:extLst>
      <p:ext uri="{BB962C8B-B14F-4D97-AF65-F5344CB8AC3E}">
        <p14:creationId xmlns:p14="http://schemas.microsoft.com/office/powerpoint/2010/main" val="4010815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5A198B-9AC0-D6F2-76FC-7BE31C301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526" y="0"/>
            <a:ext cx="9030949" cy="676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25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478AA9-14E3-24AF-F3A6-38943A5B8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638" y="0"/>
            <a:ext cx="9980724" cy="677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1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B8504-16E7-ED1D-EA4B-9168E5D76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67F0EC-E4A2-3723-E756-EEB3D0023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086256"/>
              </p:ext>
            </p:extLst>
          </p:nvPr>
        </p:nvGraphicFramePr>
        <p:xfrm>
          <a:off x="381000" y="982756"/>
          <a:ext cx="11280569" cy="533853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948118">
                  <a:extLst>
                    <a:ext uri="{9D8B030D-6E8A-4147-A177-3AD203B41FA5}">
                      <a16:colId xmlns:a16="http://schemas.microsoft.com/office/drawing/2014/main" val="153857080"/>
                    </a:ext>
                  </a:extLst>
                </a:gridCol>
                <a:gridCol w="443899">
                  <a:extLst>
                    <a:ext uri="{9D8B030D-6E8A-4147-A177-3AD203B41FA5}">
                      <a16:colId xmlns:a16="http://schemas.microsoft.com/office/drawing/2014/main" val="833521615"/>
                    </a:ext>
                  </a:extLst>
                </a:gridCol>
                <a:gridCol w="576470">
                  <a:extLst>
                    <a:ext uri="{9D8B030D-6E8A-4147-A177-3AD203B41FA5}">
                      <a16:colId xmlns:a16="http://schemas.microsoft.com/office/drawing/2014/main" val="1678676104"/>
                    </a:ext>
                  </a:extLst>
                </a:gridCol>
                <a:gridCol w="596871">
                  <a:extLst>
                    <a:ext uri="{9D8B030D-6E8A-4147-A177-3AD203B41FA5}">
                      <a16:colId xmlns:a16="http://schemas.microsoft.com/office/drawing/2014/main" val="1074774352"/>
                    </a:ext>
                  </a:extLst>
                </a:gridCol>
                <a:gridCol w="4033860">
                  <a:extLst>
                    <a:ext uri="{9D8B030D-6E8A-4147-A177-3AD203B41FA5}">
                      <a16:colId xmlns:a16="http://schemas.microsoft.com/office/drawing/2014/main" val="2185825879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67451187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79267834"/>
                    </a:ext>
                  </a:extLst>
                </a:gridCol>
                <a:gridCol w="2101933">
                  <a:extLst>
                    <a:ext uri="{9D8B030D-6E8A-4147-A177-3AD203B41FA5}">
                      <a16:colId xmlns:a16="http://schemas.microsoft.com/office/drawing/2014/main" val="3154958150"/>
                    </a:ext>
                  </a:extLst>
                </a:gridCol>
              </a:tblGrid>
              <a:tr h="311318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PackageId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Package</a:t>
                      </a:r>
                    </a:p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Version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Framework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Is  Custom?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 err="1">
                          <a:solidFill>
                            <a:schemeClr val="bg1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GitUrl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DotNet8</a:t>
                      </a:r>
                    </a:p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Compatible?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DotNet8</a:t>
                      </a:r>
                    </a:p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Compatible Version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u="none" strike="noStrike" dirty="0">
                          <a:solidFill>
                            <a:schemeClr val="bg1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Alternate Library</a:t>
                      </a:r>
                      <a:endParaRPr lang="en-US" sz="700" b="1" i="0" u="none" strike="noStrike" dirty="0">
                        <a:solidFill>
                          <a:schemeClr val="bg1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78686660"/>
                  </a:ext>
                </a:extLst>
              </a:tr>
              <a:tr h="14989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Antlr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3.5.0.2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net45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https://github.com/antlr/antlr4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Roslyn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3479365"/>
                  </a:ext>
                </a:extLst>
              </a:tr>
              <a:tr h="14989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bootstrap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3.3.7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net461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https://github.com/twbs/bootstrap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Telerik UI for Blazor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57136104"/>
                  </a:ext>
                </a:extLst>
              </a:tr>
              <a:tr h="14989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bootstrap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4.3.1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net45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https://github.com/twbs/bootstrap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Blazorise or Telerik UI for Blazor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01837900"/>
                  </a:ext>
                </a:extLst>
              </a:tr>
              <a:tr h="14989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EntityFramework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6.2.0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net472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https://github.com/dotnet/EntityFramework.Docs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6.0.0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N/A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92239858"/>
                  </a:ext>
                </a:extLst>
              </a:tr>
              <a:tr h="14989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jQuery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3.3.1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net45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https://github.com/jquery/jquery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117228"/>
                  </a:ext>
                </a:extLst>
              </a:tr>
              <a:tr h="14989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jQuery.Validation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1.17.0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net461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https://github.com/jquery-validation/jquery-validation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4616950"/>
                  </a:ext>
                </a:extLst>
              </a:tr>
              <a:tr h="14989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Microsoft.AspNet.Cors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5.2.7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net461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https://github.com/eduflornet/ApiMicroTiendaVirtual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5.0.0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N/A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30151495"/>
                  </a:ext>
                </a:extLst>
              </a:tr>
              <a:tr h="14989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Microsoft.AspNet.Mvc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5.2.4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net461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https://github.com/Legends/Custom-SignInManager-for-MVC-5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N/A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Microsoft.AspNetCore.Mvc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92892156"/>
                  </a:ext>
                </a:extLst>
              </a:tr>
              <a:tr h="14989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Microsoft.AspNet.Mvc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5.2.7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net45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https://github.com/Legends/Custom-SignInManager-for-MVC-5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N/A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Microsoft.AspNetCore.Mvc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8248930"/>
                  </a:ext>
                </a:extLst>
              </a:tr>
              <a:tr h="14989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Microsoft.AspNet.Razor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3.2.4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net461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https://github.com/jasontaylordev/ContosoUniversity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06216101"/>
                  </a:ext>
                </a:extLst>
              </a:tr>
              <a:tr h="14989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Microsoft.AspNet.Razor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3.2.7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net45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https://github.com/jasontaylordev/ContosoUniversity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5.0.0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N/A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54318115"/>
                  </a:ext>
                </a:extLst>
              </a:tr>
              <a:tr h="14989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Microsoft.AspNet.TelemetryCorrelation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1.0.0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net461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https://github.com/aspnet/Microsoft.AspNet.TelemetryCorrelation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2.0.0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N/A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83422792"/>
                  </a:ext>
                </a:extLst>
              </a:tr>
              <a:tr h="14989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Microsoft.AspNet.Web.Optimization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1.1.3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net45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https://github.com/gothandy/TC.Sitecore.Bundles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System.Web.Optimization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33767676"/>
                  </a:ext>
                </a:extLst>
              </a:tr>
              <a:tr h="14989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Microsoft.AspNet.WebApi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5.2.7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net45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https://github.com/azzlack/Microsoft.AspNet.WebApi.MessageHandlers.Compression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5.2.7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N/A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27621071"/>
                  </a:ext>
                </a:extLst>
              </a:tr>
              <a:tr h="14989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Microsoft.AspNet.WebApi.Client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5.2.7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net461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https://github.com/mauriciomarcos/Microsoft.AspNet.WebApi.Client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Microsoft.AspNetCore.WebApi.Client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92207804"/>
                  </a:ext>
                </a:extLst>
              </a:tr>
              <a:tr h="14989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Microsoft.AspNet.WebApi.Core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5.0.0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net461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https://github.com/fatihsaridag/AspNetCore7-WebApi-Microsoft-Documentation-Work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5.2.7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N/A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72257150"/>
                  </a:ext>
                </a:extLst>
              </a:tr>
              <a:tr h="14989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Microsoft.AspNet.WebApi.Core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5.2.7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net45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https://github.com/fatihsaridag/AspNetCore7-WebApi-Microsoft-Documentation-Work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5.0.0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N/A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62949941"/>
                  </a:ext>
                </a:extLst>
              </a:tr>
              <a:tr h="14989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Microsoft.AspNet.WebApi.Cors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5.2.7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net461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https://github.com/eduflornet/ApiMicroTiendaVirtual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38231214"/>
                  </a:ext>
                </a:extLst>
              </a:tr>
              <a:tr h="14989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Microsoft.AspNet.WebApi.HelpPage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5.2.7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net45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https://github.com/azzlack/Microsoft.AspNet.WebApi.HelpPage.Ex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44159529"/>
                  </a:ext>
                </a:extLst>
              </a:tr>
              <a:tr h="14989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Microsoft.AspNet.WebApi.WebHost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5.2.7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net45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https://github.com/dotnet/aspnetwebstack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N/A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Microsoft.AspNetCore.Mvc.WebApiCompatShim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90953049"/>
                  </a:ext>
                </a:extLst>
              </a:tr>
              <a:tr h="14989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Microsoft.AspNet.WebPages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3.2.4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net461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https://github.com/aspnet/AspNetWebStack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Microsoft.AspNetCore.Mvc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55427224"/>
                  </a:ext>
                </a:extLst>
              </a:tr>
              <a:tr h="14989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Microsoft.AspNet.WebPages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3.2.7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net45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https://github.com/aspnet/AspNetWebPages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Microsoft.AspNetCore.Mvc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77027928"/>
                  </a:ext>
                </a:extLst>
              </a:tr>
              <a:tr h="230606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Microsoft.CodeDom.Providers.DotNetCompilerPlatform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2.0.0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net461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https://github.com/rubenmamo/CVE-2017-0248-Test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3.1.1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N/A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41105816"/>
                  </a:ext>
                </a:extLst>
              </a:tr>
              <a:tr h="14989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Microsoft.jQuery.Unobtrusive.Validation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3.2.4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net461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https://github.com/whyleee/Microsoft.jQuery.Unobtrusive.Validation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33132393"/>
                  </a:ext>
                </a:extLst>
              </a:tr>
              <a:tr h="14989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Microsoft.Web.Infrastructure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1.0.0.0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net45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https://github.com/CaravelLabs/terraform-azure-starter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1.0.0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N/A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81957733"/>
                  </a:ext>
                </a:extLst>
              </a:tr>
              <a:tr h="14989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Modernizr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2.8.3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net45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https://github.com/Modernizr/Modernizr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Modernizr.NET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31717217"/>
                  </a:ext>
                </a:extLst>
              </a:tr>
              <a:tr h="14989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Newtonsoft.Json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13.0.2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net45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https://github.com/JamesNK/Newtonsoft.Json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12.0.3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N/A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59903531"/>
                  </a:ext>
                </a:extLst>
              </a:tr>
              <a:tr h="14989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Newtonsoft.Json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6.0.4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net461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https://github.com/JamesNK/Newtonsoft.Json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13.0.1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N/A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85295716"/>
                  </a:ext>
                </a:extLst>
              </a:tr>
              <a:tr h="14989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popper.js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1.14.3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net45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https://github.com/tvkhoa/react-tippy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Tippy.js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65698080"/>
                  </a:ext>
                </a:extLst>
              </a:tr>
              <a:tr h="14989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Respond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1.4.2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net45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https://github.com/scottjehl/Respond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2.0.0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N/A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109689009"/>
                  </a:ext>
                </a:extLst>
              </a:tr>
              <a:tr h="14989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System.Diagnostics.DiagnosticSource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4.4.1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net461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https://github.com/NLog/NLog.DiagnosticSource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Yes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5.0.0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N/A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969940372"/>
                  </a:ext>
                </a:extLst>
              </a:tr>
              <a:tr h="14989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WebApiContrib.Formatting.Jsonp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3.0.2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net461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https://github.com/WebApiContrib/WebApiContrib.Formatting.Jsonp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N/A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Newtonsoft.JsonP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73258131"/>
                  </a:ext>
                </a:extLst>
              </a:tr>
              <a:tr h="149894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WebGrease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1.6.0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net45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https://github.com/Licshee/WebGrease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No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 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u="none" strike="noStrike" dirty="0" err="1">
                          <a:solidFill>
                            <a:srgbClr val="000000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Microsoft.Extensions.MSBuild.Sdk.Solution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marL="45720" marR="4572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33043800"/>
                  </a:ext>
                </a:extLst>
              </a:tr>
            </a:tbl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857699E-061E-2929-40D0-B838AF333D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495571"/>
              </p:ext>
            </p:extLst>
          </p:nvPr>
        </p:nvGraphicFramePr>
        <p:xfrm>
          <a:off x="9359900" y="266626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3" imgW="914597" imgH="806406" progId="Excel.Sheet.12">
                  <p:embed/>
                </p:oleObj>
              </mc:Choice>
              <mc:Fallback>
                <p:oleObj name="Worksheet" showAsIcon="1" r:id="rId3" imgW="914597" imgH="806406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857699E-061E-2929-40D0-B838AF333D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59900" y="266626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1090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B8504-16E7-ED1D-EA4B-9168E5D76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9BD7F8-FE5C-10A0-C81B-4103B2A6D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21" y="1603353"/>
            <a:ext cx="10846357" cy="8318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E001E7-2FA3-7815-F812-A88A03F5538E}"/>
              </a:ext>
            </a:extLst>
          </p:cNvPr>
          <p:cNvSpPr txBox="1"/>
          <p:nvPr/>
        </p:nvSpPr>
        <p:spPr>
          <a:xfrm>
            <a:off x="314424" y="863600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CLTech Roobert" panose="020B0504030202060203" pitchFamily="34" charset="0"/>
                <a:cs typeface="HCLTech Roobert" panose="020B0504030202060203" pitchFamily="34" charset="0"/>
              </a:rPr>
              <a:t>List of Interfaces: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2980B8-E6C8-FE5B-4BDE-F08032F1F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21" y="3026898"/>
            <a:ext cx="3854648" cy="6540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974727-D68D-993B-54EB-9FE750788F0A}"/>
              </a:ext>
            </a:extLst>
          </p:cNvPr>
          <p:cNvSpPr txBox="1"/>
          <p:nvPr/>
        </p:nvSpPr>
        <p:spPr>
          <a:xfrm>
            <a:off x="314424" y="2546406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CLTech Roobert" panose="020B0504030202060203" pitchFamily="34" charset="0"/>
                <a:cs typeface="HCLTech Roobert" panose="020B0504030202060203" pitchFamily="34" charset="0"/>
              </a:rPr>
              <a:t>DB – GUI mapping: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0AFE3A62-DD2C-CD37-71DF-FF92B3F9A7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595351"/>
              </p:ext>
            </p:extLst>
          </p:nvPr>
        </p:nvGraphicFramePr>
        <p:xfrm>
          <a:off x="10312400" y="2376629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5" imgW="914597" imgH="806406" progId="Excel.SheetMacroEnabled.12">
                  <p:embed/>
                </p:oleObj>
              </mc:Choice>
              <mc:Fallback>
                <p:oleObj name="Macro-Enabled Worksheet" showAsIcon="1" r:id="rId5" imgW="914597" imgH="806406" progId="Excel.SheetMacroEnabled.12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0AFE3A62-DD2C-CD37-71DF-FF92B3F9A7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312400" y="2376629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5797E5F7-6DFC-AD24-D361-92A1ABD821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415568"/>
              </p:ext>
            </p:extLst>
          </p:nvPr>
        </p:nvGraphicFramePr>
        <p:xfrm>
          <a:off x="4986020" y="3025775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7" imgW="914597" imgH="806406" progId="Excel.SheetMacroEnabled.12">
                  <p:embed/>
                </p:oleObj>
              </mc:Choice>
              <mc:Fallback>
                <p:oleObj name="Macro-Enabled Worksheet" showAsIcon="1" r:id="rId7" imgW="914597" imgH="806406" progId="Excel.SheetMacroEnabled.12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5797E5F7-6DFC-AD24-D361-92A1ABD821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86020" y="3025775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AC2B8DEF-3904-1A1B-3EA0-B3BDAC1367B8}"/>
              </a:ext>
            </a:extLst>
          </p:cNvPr>
          <p:cNvSpPr txBox="1"/>
          <p:nvPr/>
        </p:nvSpPr>
        <p:spPr>
          <a:xfrm>
            <a:off x="314424" y="4087968"/>
            <a:ext cx="265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HCLTech Roobert" panose="020B0504030202060203" pitchFamily="34" charset="0"/>
                <a:cs typeface="HCLTech Roobert" panose="020B0504030202060203" pitchFamily="34" charset="0"/>
              </a:rPr>
              <a:t>Functional Description: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814F086A-40E4-E6F1-DECD-84BF18E8D1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613729"/>
              </p:ext>
            </p:extLst>
          </p:nvPr>
        </p:nvGraphicFramePr>
        <p:xfrm>
          <a:off x="2794000" y="4611688"/>
          <a:ext cx="1358900" cy="1198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8" imgW="914597" imgH="806406" progId="Word.Document.12">
                  <p:embed/>
                </p:oleObj>
              </mc:Choice>
              <mc:Fallback>
                <p:oleObj name="Document" showAsIcon="1" r:id="rId8" imgW="914597" imgH="806406" progId="Word.Document.12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814F086A-40E4-E6F1-DECD-84BF18E8D1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94000" y="4611688"/>
                        <a:ext cx="1358900" cy="11984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602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D6EC44C6-CAF0-DA59-3FF1-53CDCCD260A7}"/>
              </a:ext>
            </a:extLst>
          </p:cNvPr>
          <p:cNvSpPr txBox="1">
            <a:spLocks/>
          </p:cNvSpPr>
          <p:nvPr/>
        </p:nvSpPr>
        <p:spPr>
          <a:xfrm>
            <a:off x="214314" y="6564116"/>
            <a:ext cx="535240" cy="3016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577F39-B882-FB4F-BD46-95C2A231B68A}" type="slidenum"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 Light" panose="020B0304030202060203" pitchFamily="34" charset="0"/>
                <a:ea typeface="+mn-ea"/>
                <a:cs typeface="+mn-cs"/>
              </a:rPr>
              <a:pPr marL="0" marR="0" lvl="0" indent="0" algn="ctr" defTabSz="9138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CLTech Roobert Light" panose="020B0304030202060203" pitchFamily="34" charset="0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B74253C-08D8-2434-F2D4-3541BE3E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HCL Tech Roobert"/>
              </a:rPr>
              <a:t>Introduction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AC26AF2-4810-7F63-8647-59CD8410D662}"/>
              </a:ext>
            </a:extLst>
          </p:cNvPr>
          <p:cNvSpPr>
            <a:spLocks noGrp="1"/>
          </p:cNvSpPr>
          <p:nvPr/>
        </p:nvSpPr>
        <p:spPr>
          <a:xfrm>
            <a:off x="598005" y="828022"/>
            <a:ext cx="10995990" cy="52996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cs typeface="HCLTech Roobert" panose="020B0504030202060203" pitchFamily="34" charset="0"/>
              </a:rPr>
              <a:t>The API migration to DHP/AWS involves multiple legacy (on-premise | non-cloud) platforms in CBA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cs typeface="HCLTech Roobert" panose="020B0504030202060203" pitchFamily="34" charset="0"/>
              </a:rPr>
              <a:t>IFW – Information Framework (Legacy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cs typeface="HCLTech Roobert" panose="020B0504030202060203" pitchFamily="34" charset="0"/>
              </a:rPr>
              <a:t>.Net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cs typeface="HCLTech Roobert" panose="020B0504030202060203" pitchFamily="34" charset="0"/>
              </a:rPr>
              <a:t> 3.5 Webservice applications, totaling about 295)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cs typeface="HCLTech Roobert" panose="020B0504030202060203" pitchFamily="34" charset="0"/>
              </a:rPr>
              <a:t>EP – Enterprise Platform (Legacy IBM IID based webservice. Applications, totaling about 300)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cs typeface="HCLTech Roobert" panose="020B0504030202060203" pitchFamily="34" charset="0"/>
              </a:rPr>
              <a:t>MP – Microservice Platform 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cs typeface="HCLTech Roobert" panose="020B0504030202060203" pitchFamily="34" charset="0"/>
              </a:rPr>
              <a:t>.Net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cs typeface="HCLTech Roobert" panose="020B0504030202060203" pitchFamily="34" charset="0"/>
              </a:rPr>
              <a:t> 4.5/4.8 based Rest API’s, totaling about 175)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DP2 APIs totaling about 600 apps that need to be rehosted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cs typeface="HCLTech Roobert" panose="020B0504030202060203" pitchFamily="34" charset="0"/>
              </a:rPr>
              <a:t>The migration is expected to result in a modernized API platform built on latest technologies and simplified architecture, </a:t>
            </a:r>
            <a:r>
              <a:rPr lang="en-US" sz="1800" dirty="0">
                <a:solidFill>
                  <a:srgbClr val="000000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conforming to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cs typeface="HCLTech Roobert" panose="020B0504030202060203" pitchFamily="34" charset="0"/>
              </a:rPr>
              <a:t>CBA blueprints and guardrails.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cs typeface="HCLTech Roobert" panose="020B0504030202060203" pitchFamily="34" charset="0"/>
              </a:rPr>
              <a:t>Multiple dispositions – rehost, refactor, rearchitect and retire – have been potentially identified for the services in scope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cs typeface="HCLTech Roobert" panose="020B0504030202060203" pitchFamily="34" charset="0"/>
              </a:rPr>
              <a:t>Few of the MP APIs (in HB domain) are already being rehosted in the CBA Cloud platform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800" dirty="0">
                <a:solidFill>
                  <a:srgbClr val="000000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Due to the inherent complexities, large volumes and tight coupling that characterize these services, CBA would </a:t>
            </a:r>
            <a:r>
              <a:rPr lang="en-US" sz="1800">
                <a:solidFill>
                  <a:srgbClr val="000000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like to </a:t>
            </a:r>
            <a:r>
              <a:rPr lang="en-US" sz="1800" dirty="0">
                <a:solidFill>
                  <a:srgbClr val="000000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identify the potential bottlenecks and risks associated with the migration before finalizing the ranking/order of migration and the correct dispositions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cs typeface="HCLTech Roobert" panose="020B0504030202060203" pitchFamily="34" charset="0"/>
              </a:rPr>
              <a:t>HCLTech proposes an approach for the same which involves a high level of automation augmented with its factory model for high throughput required for migration as per existing plan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800" dirty="0">
                <a:solidFill>
                  <a:srgbClr val="000000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The high-level approach and the tools finalized by HCLTech are the subject matter of this presentation and demo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CLTech Roobert" panose="020B0504030202060203" pitchFamily="34" charset="0"/>
              <a:cs typeface="HCLTech Roobert" panose="020B0504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298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D6EC44C6-CAF0-DA59-3FF1-53CDCCD260A7}"/>
              </a:ext>
            </a:extLst>
          </p:cNvPr>
          <p:cNvSpPr txBox="1">
            <a:spLocks/>
          </p:cNvSpPr>
          <p:nvPr/>
        </p:nvSpPr>
        <p:spPr>
          <a:xfrm>
            <a:off x="214314" y="6564116"/>
            <a:ext cx="535240" cy="3016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577F39-B882-FB4F-BD46-95C2A231B68A}" type="slidenum"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 Light" panose="020B0304030202060203" pitchFamily="34" charset="0"/>
                <a:ea typeface="+mn-ea"/>
                <a:cs typeface="+mn-cs"/>
              </a:rPr>
              <a:pPr marL="0" marR="0" lvl="0" indent="0" algn="ctr" defTabSz="9138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CLTech Roobert Light" panose="020B0304030202060203" pitchFamily="34" charset="0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B74253C-08D8-2434-F2D4-3541BE3E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HCL Tech Roobert"/>
              </a:rPr>
              <a:t>Context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AC26AF2-4810-7F63-8647-59CD8410D662}"/>
              </a:ext>
            </a:extLst>
          </p:cNvPr>
          <p:cNvSpPr>
            <a:spLocks noGrp="1"/>
          </p:cNvSpPr>
          <p:nvPr/>
        </p:nvSpPr>
        <p:spPr>
          <a:xfrm>
            <a:off x="598005" y="828022"/>
            <a:ext cx="10995990" cy="41857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cs typeface="HCLTech Roobert" panose="020B0504030202060203" pitchFamily="34" charset="0"/>
              </a:rPr>
              <a:t>CBA is aiming to automate key areas as part of its modernization efforts: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CLTech Roobert" panose="020B0504030202060203" pitchFamily="34" charset="0"/>
              <a:cs typeface="HCLTech Roobert" panose="020B050403020206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369B8-67A7-520E-AF6D-BAB013E93C33}"/>
              </a:ext>
            </a:extLst>
          </p:cNvPr>
          <p:cNvSpPr txBox="1"/>
          <p:nvPr/>
        </p:nvSpPr>
        <p:spPr>
          <a:xfrm>
            <a:off x="1894133" y="1287414"/>
            <a:ext cx="41148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cs typeface="HCLTech Roobert" panose="020B0504030202060203" pitchFamily="34" charset="0"/>
              </a:rPr>
              <a:t>Recursive Repo Scanning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cs typeface="HCLTech Roobert" panose="020B0504030202060203" pitchFamily="34" charset="0"/>
              </a:rPr>
              <a:t>: 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cs typeface="HCLTech Roobert" panose="020B0504030202060203" pitchFamily="34" charset="0"/>
              </a:rPr>
              <a:t>Automating the identification and impact analysis of changes in API code bases by scanning and analyzing all external dependencies recursively and generating a report detailing these dependencies and relevant info like the .NET Framework used.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A955E5-50C9-4A5E-2EAC-08EE813AB8AB}"/>
              </a:ext>
            </a:extLst>
          </p:cNvPr>
          <p:cNvSpPr txBox="1"/>
          <p:nvPr/>
        </p:nvSpPr>
        <p:spPr>
          <a:xfrm>
            <a:off x="7479195" y="1287414"/>
            <a:ext cx="41148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cs typeface="HCLTech Roobert" panose="020B0504030202060203" pitchFamily="34" charset="0"/>
              </a:rPr>
              <a:t>Code upgrade with Iterative Learning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cs typeface="HCLTech Roobert" panose="020B0504030202060203" pitchFamily="34" charset="0"/>
              </a:rPr>
              <a:t>: 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cs typeface="HCLTech Roobert" panose="020B0504030202060203" pitchFamily="34" charset="0"/>
              </a:rPr>
              <a:t>Using an iterative process where initial code changes are made by a language model. 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cs typeface="HCLTech Roobert" panose="020B0504030202060203" pitchFamily="34" charset="0"/>
              </a:rPr>
              <a:t>Errors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cs typeface="HCLTech Roobert" panose="020B0504030202060203" pitchFamily="34" charset="0"/>
              </a:rPr>
              <a:t>are refined through learning from further remediation </a:t>
            </a:r>
            <a:r>
              <a:rPr lang="en-US" dirty="0">
                <a:solidFill>
                  <a:srgbClr val="000000"/>
                </a:solidFill>
                <a:latin typeface="HCLTech Roobert" panose="020B0504030202060203" pitchFamily="34" charset="0"/>
                <a:cs typeface="HCLTech Roobert" panose="020B0504030202060203" pitchFamily="34" charset="0"/>
              </a:rPr>
              <a:t>of code done manually.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cs typeface="HCLTech Roobert" panose="020B0504030202060203" pitchFamily="34" charset="0"/>
              </a:rPr>
              <a:t>Code generated should follow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cs typeface="HCLTech Roobert" panose="020B0504030202060203" pitchFamily="34" charset="0"/>
                <a:hlinkClick r:id="rId3" action="ppaction://hlinksldjump"/>
              </a:rPr>
              <a:t>API standards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cs typeface="HCLTech Roobert" panose="020B0504030202060203" pitchFamily="34" charset="0"/>
              </a:rPr>
              <a:t>of CBA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A5305D-FD8F-C5D9-50F3-A3DD8C2E638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8005" y="2031435"/>
            <a:ext cx="1121994" cy="10972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112ED7-2D7A-2D6D-DF27-4958B46178E4}"/>
              </a:ext>
            </a:extLst>
          </p:cNvPr>
          <p:cNvSpPr txBox="1"/>
          <p:nvPr/>
        </p:nvSpPr>
        <p:spPr>
          <a:xfrm>
            <a:off x="1894133" y="3996702"/>
            <a:ext cx="41148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lvl="0"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 kumimoji="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cs typeface="HCLTech Roobert" panose="020B0504030202060203" pitchFamily="34" charset="0"/>
              </a:defRPr>
            </a:lvl1pPr>
          </a:lstStyle>
          <a:p>
            <a:r>
              <a:rPr lang="en-US" dirty="0"/>
              <a:t>Call Trace Analysis: </a:t>
            </a:r>
          </a:p>
          <a:p>
            <a:r>
              <a:rPr lang="en-US" b="0" dirty="0"/>
              <a:t>Automating the identification of upstream/downstream application interactions with APIs through configuration file scanning and providing a visual representation of these interdependencies.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4E4FFE-473E-195B-93C7-71569A00DCDB}"/>
              </a:ext>
            </a:extLst>
          </p:cNvPr>
          <p:cNvSpPr txBox="1"/>
          <p:nvPr/>
        </p:nvSpPr>
        <p:spPr>
          <a:xfrm>
            <a:off x="7479195" y="3996702"/>
            <a:ext cx="41148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cs typeface="HCLTech Roobert" panose="020B0504030202060203" pitchFamily="34" charset="0"/>
              </a:rPr>
              <a:t>Scaffold Generation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cs typeface="HCLTech Roobert" panose="020B0504030202060203" pitchFamily="34" charset="0"/>
              </a:rPr>
              <a:t>: 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cs typeface="HCLTech Roobert" panose="020B0504030202060203" pitchFamily="34" charset="0"/>
              </a:rPr>
              <a:t>Developing tools to automate the creation of boilerplate code for CBA's framework, specifically generating .NET Core equivalents for existing .NET 3.5-based services.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84F99B3-A471-EFDF-62D6-46DD7F90FEF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69235" y="1892936"/>
            <a:ext cx="1135826" cy="10972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38B73A-C713-9543-9687-742F74FFD1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005" y="4737299"/>
            <a:ext cx="1124712" cy="5501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572F1C-0BB2-04EB-E90B-1FEE204221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2317" y="4325225"/>
            <a:ext cx="943494" cy="1097280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39DFDF4-ACC5-4FF1-9C40-2C7B9D02EC6D}"/>
              </a:ext>
            </a:extLst>
          </p:cNvPr>
          <p:cNvSpPr>
            <a:spLocks noGrp="1"/>
          </p:cNvSpPr>
          <p:nvPr/>
        </p:nvSpPr>
        <p:spPr>
          <a:xfrm>
            <a:off x="671240" y="6060708"/>
            <a:ext cx="10995990" cy="41857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cs typeface="HCLTech Roobert" panose="020B0504030202060203" pitchFamily="34" charset="0"/>
              </a:rPr>
              <a:t>The remediated code will undergo full testing cycle before moving to production</a:t>
            </a:r>
          </a:p>
        </p:txBody>
      </p:sp>
    </p:spTree>
    <p:extLst>
      <p:ext uri="{BB962C8B-B14F-4D97-AF65-F5344CB8AC3E}">
        <p14:creationId xmlns:p14="http://schemas.microsoft.com/office/powerpoint/2010/main" val="202953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D6EC44C6-CAF0-DA59-3FF1-53CDCCD260A7}"/>
              </a:ext>
            </a:extLst>
          </p:cNvPr>
          <p:cNvSpPr txBox="1">
            <a:spLocks/>
          </p:cNvSpPr>
          <p:nvPr/>
        </p:nvSpPr>
        <p:spPr>
          <a:xfrm>
            <a:off x="214314" y="6564116"/>
            <a:ext cx="535240" cy="30167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E577F39-B882-FB4F-BD46-95C2A231B68A}" type="slidenum"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 Light" panose="020B0304030202060203" pitchFamily="34" charset="0"/>
                <a:ea typeface="+mn-ea"/>
                <a:cs typeface="+mn-cs"/>
              </a:rPr>
              <a:pPr marL="0" marR="0" lvl="0" indent="0" algn="ctr" defTabSz="91385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CLTech Roobert Light" panose="020B0304030202060203" pitchFamily="34" charset="0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B74253C-08D8-2434-F2D4-3541BE3E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HCL Tech Roobert"/>
              </a:rPr>
              <a:t>High-level migration approach</a:t>
            </a: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582735BD-A006-4A3D-3651-8CE9E8F17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23559"/>
            <a:ext cx="11430000" cy="1032477"/>
          </a:xfrm>
          <a:noFill/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sz="1400" dirty="0">
                <a:solidFill>
                  <a:prstClr val="black"/>
                </a:solidFill>
                <a:latin typeface="HCLTech Roobert" pitchFamily="50" charset="0"/>
                <a:cs typeface="HCLTech Roobert" pitchFamily="50" charset="0"/>
              </a:rPr>
              <a:t>HCLTech tools will be used to identify the right candidate dynamically at the start of each wave, through recursive code walkthrough and analysis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sz="1400" dirty="0">
                <a:solidFill>
                  <a:prstClr val="black"/>
                </a:solidFill>
                <a:latin typeface="HCLTech Roobert" pitchFamily="50" charset="0"/>
                <a:cs typeface="HCLTech Roobert" pitchFamily="50" charset="0"/>
              </a:rPr>
              <a:t>HCLTech will analyze existing in-house framework(s) of CBA and use its ADC tool to generate the parameterized templates needed for generation of boilerplate code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sz="1400" dirty="0">
                <a:solidFill>
                  <a:prstClr val="black"/>
                </a:solidFill>
                <a:latin typeface="HCLTech Roobert" pitchFamily="50" charset="0"/>
                <a:cs typeface="HCLTech Roobert" pitchFamily="50" charset="0"/>
              </a:rPr>
              <a:t>HCLTech will use both OEM tools and in-house accelerators to convert existing legacy code to modern stack before migration to AWS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F899CAE-2D47-5DBF-D205-BB530A242219}"/>
              </a:ext>
            </a:extLst>
          </p:cNvPr>
          <p:cNvSpPr/>
          <p:nvPr/>
        </p:nvSpPr>
        <p:spPr>
          <a:xfrm>
            <a:off x="5082285" y="4806314"/>
            <a:ext cx="2286000" cy="173736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0" vert="horz" wrap="square" lIns="45720" tIns="45720" rIns="45720" bIns="45720" numCol="1" spcCol="1270" rtlCol="0" anchor="t" anchorCtr="0"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Code Scaffolding</a:t>
            </a:r>
          </a:p>
          <a:p>
            <a:pPr marL="171450" marR="0" lvl="0" indent="-171450" algn="just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Scan &amp; Identify API template</a:t>
            </a:r>
          </a:p>
          <a:p>
            <a:pPr marL="171450" marR="0" lvl="0" indent="-171450" algn="just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Generate boilerplate code</a:t>
            </a:r>
          </a:p>
          <a:p>
            <a:pPr marL="171450" marR="0" lvl="0" indent="-171450" algn="just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Add business logic </a:t>
            </a:r>
          </a:p>
          <a:p>
            <a:pPr marL="171450" marR="0" lvl="0" indent="-171450" algn="just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Prepare/ Update unit test and integrated with pipeline</a:t>
            </a:r>
          </a:p>
          <a:p>
            <a:pPr marL="171450" marR="0" lvl="0" indent="-171450" algn="just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Commit to repository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9870D64-69BA-2A11-DDB3-6E74E6D22F93}"/>
              </a:ext>
            </a:extLst>
          </p:cNvPr>
          <p:cNvSpPr/>
          <p:nvPr/>
        </p:nvSpPr>
        <p:spPr>
          <a:xfrm>
            <a:off x="2099786" y="2537459"/>
            <a:ext cx="2286000" cy="1914525"/>
          </a:xfrm>
          <a:prstGeom prst="roundRect">
            <a:avLst/>
          </a:prstGeom>
          <a:solidFill>
            <a:srgbClr val="8C69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0" vert="horz" wrap="square" lIns="45720" tIns="45720" rIns="45720" bIns="45720" numCol="1" spcCol="1270" rtlCol="0" anchor="t" anchorCtr="0"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Intake Process</a:t>
            </a:r>
          </a:p>
          <a:p>
            <a:pPr marL="171450" marR="0" lvl="0" indent="-171450" algn="just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Use tool to identify entire dependency tree recursively</a:t>
            </a:r>
          </a:p>
          <a:p>
            <a:pPr marL="171450" marR="0" lvl="0" indent="-171450" algn="just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Identify interfaces to other services or APIs</a:t>
            </a:r>
          </a:p>
          <a:p>
            <a:pPr marL="171450" marR="0" lvl="0" indent="-171450" algn="just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Check if complexity is within limits</a:t>
            </a:r>
          </a:p>
          <a:p>
            <a:pPr marL="171450" marR="0" lvl="0" indent="-171450" algn="just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Modernize if yes. If not, iterate to identify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6F5D05-30AE-CDC0-7A20-6C260410A03E}"/>
              </a:ext>
            </a:extLst>
          </p:cNvPr>
          <p:cNvSpPr/>
          <p:nvPr/>
        </p:nvSpPr>
        <p:spPr>
          <a:xfrm>
            <a:off x="8073866" y="2537459"/>
            <a:ext cx="2286000" cy="1920240"/>
          </a:xfrm>
          <a:prstGeom prst="roundRect">
            <a:avLst/>
          </a:prstGeom>
          <a:solidFill>
            <a:srgbClr val="8C69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0" vert="horz" wrap="square" lIns="45720" tIns="45720" rIns="45720" bIns="45720" numCol="1" spcCol="1270" rtlCol="0" anchor="t" anchorCtr="0"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Modernization</a:t>
            </a:r>
          </a:p>
          <a:p>
            <a:pPr marL="171450" marR="0" lvl="0" indent="-171450" algn="just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Assess code  &amp; Iteratively accelerate remediation for standard patterns using tool suite</a:t>
            </a:r>
          </a:p>
          <a:p>
            <a:pPr marL="171450" marR="0" lvl="0" indent="-171450" algn="just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Fix any other issues manually</a:t>
            </a:r>
          </a:p>
          <a:p>
            <a:pPr marL="171450" marR="0" lvl="0" indent="-171450" algn="just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Prepare/ Update unit test and integrate with pipeline</a:t>
            </a:r>
          </a:p>
          <a:p>
            <a:pPr marL="171450" marR="0" lvl="0" indent="-171450" algn="just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Commit to repository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8FF8C9-8439-B2B0-0937-3DF46A3BA2BD}"/>
              </a:ext>
            </a:extLst>
          </p:cNvPr>
          <p:cNvSpPr/>
          <p:nvPr/>
        </p:nvSpPr>
        <p:spPr>
          <a:xfrm>
            <a:off x="308610" y="2114550"/>
            <a:ext cx="788670" cy="2743200"/>
          </a:xfrm>
          <a:prstGeom prst="roundRect">
            <a:avLst/>
          </a:prstGeom>
          <a:solidFill>
            <a:srgbClr val="0FA069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0" vert="vert270" wrap="square" lIns="252413" tIns="21336" rIns="209740" bIns="21336" numCol="1" spcCol="1270" rtlCol="0" anchor="ctr" anchorCtr="0"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Baselined code base </a:t>
            </a:r>
          </a:p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(IFW, MP, EP) 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43E3AB15-5ED0-1DF6-A7B1-852DD6C1F36F}"/>
              </a:ext>
            </a:extLst>
          </p:cNvPr>
          <p:cNvSpPr/>
          <p:nvPr/>
        </p:nvSpPr>
        <p:spPr>
          <a:xfrm>
            <a:off x="5388292" y="3000566"/>
            <a:ext cx="1683068" cy="971359"/>
          </a:xfrm>
          <a:prstGeom prst="flowChartDecision">
            <a:avLst/>
          </a:prstGeom>
          <a:solidFill>
            <a:srgbClr val="8C69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0" vert="horz" wrap="square" lIns="18288" tIns="21336" rIns="18288" bIns="21336" numCol="1" spcCol="1270" rtlCol="0" anchor="ctr" anchorCtr="0"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Needs CBA proprietary Framework?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1E6FE6-DBA2-C750-3216-7D443DEB6235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1097280" y="3486150"/>
            <a:ext cx="1002506" cy="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98B3433-4437-6093-9BD7-7C16CEB717E8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4385786" y="3486246"/>
            <a:ext cx="1002506" cy="8476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255E87C-6D65-7C1B-6302-54F91AF8A45E}"/>
              </a:ext>
            </a:extLst>
          </p:cNvPr>
          <p:cNvCxnSpPr>
            <a:cxnSpLocks/>
            <a:stCxn id="7" idx="2"/>
            <a:endCxn id="2" idx="0"/>
          </p:cNvCxnSpPr>
          <p:nvPr/>
        </p:nvCxnSpPr>
        <p:spPr>
          <a:xfrm rot="5400000">
            <a:off x="5810362" y="4386849"/>
            <a:ext cx="834389" cy="4541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AF5775C-7933-19C6-A80B-410CF7471195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7071360" y="3486246"/>
            <a:ext cx="1002506" cy="11333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F81DB7B-EA0C-30CD-88DF-07D47D122151}"/>
              </a:ext>
            </a:extLst>
          </p:cNvPr>
          <p:cNvCxnSpPr>
            <a:cxnSpLocks/>
            <a:stCxn id="3" idx="0"/>
            <a:endCxn id="5" idx="0"/>
          </p:cNvCxnSpPr>
          <p:nvPr/>
        </p:nvCxnSpPr>
        <p:spPr>
          <a:xfrm rot="16200000" flipV="1">
            <a:off x="1761412" y="1056084"/>
            <a:ext cx="422909" cy="2539841"/>
          </a:xfrm>
          <a:prstGeom prst="bentConnector3">
            <a:avLst>
              <a:gd name="adj1" fmla="val 1540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24AB72F9-A79C-2837-37ED-CD0FC44BC924}"/>
              </a:ext>
            </a:extLst>
          </p:cNvPr>
          <p:cNvCxnSpPr>
            <a:cxnSpLocks/>
            <a:stCxn id="2" idx="3"/>
            <a:endCxn id="20" idx="2"/>
          </p:cNvCxnSpPr>
          <p:nvPr/>
        </p:nvCxnSpPr>
        <p:spPr>
          <a:xfrm>
            <a:off x="7368285" y="5674994"/>
            <a:ext cx="717011" cy="2247"/>
          </a:xfrm>
          <a:prstGeom prst="bent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7421BB1-6BAC-096E-F3D8-7A8D58ADBEC0}"/>
              </a:ext>
            </a:extLst>
          </p:cNvPr>
          <p:cNvSpPr txBox="1"/>
          <p:nvPr/>
        </p:nvSpPr>
        <p:spPr>
          <a:xfrm>
            <a:off x="4385786" y="3297414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Candidate for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modernization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AA78B4-3318-8A4F-BF78-080DBF99C8FB}"/>
              </a:ext>
            </a:extLst>
          </p:cNvPr>
          <p:cNvSpPr txBox="1"/>
          <p:nvPr/>
        </p:nvSpPr>
        <p:spPr>
          <a:xfrm>
            <a:off x="1351384" y="1914493"/>
            <a:ext cx="1343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Not a candidate for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modernization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421E7C-DA24-778D-B302-A3A855975A9A}"/>
              </a:ext>
            </a:extLst>
          </p:cNvPr>
          <p:cNvSpPr txBox="1"/>
          <p:nvPr/>
        </p:nvSpPr>
        <p:spPr>
          <a:xfrm>
            <a:off x="7301511" y="3437335"/>
            <a:ext cx="356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645F46-8F2E-C389-476C-A9CFE4BDA4B8}"/>
              </a:ext>
            </a:extLst>
          </p:cNvPr>
          <p:cNvSpPr txBox="1"/>
          <p:nvPr/>
        </p:nvSpPr>
        <p:spPr>
          <a:xfrm>
            <a:off x="6183021" y="4163139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Yes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5E4B1EA2-A3F2-A493-0399-012F677DF857}"/>
              </a:ext>
            </a:extLst>
          </p:cNvPr>
          <p:cNvSpPr/>
          <p:nvPr/>
        </p:nvSpPr>
        <p:spPr>
          <a:xfrm rot="5400000">
            <a:off x="8921415" y="4227999"/>
            <a:ext cx="3887094" cy="322241"/>
          </a:xfrm>
          <a:prstGeom prst="triangle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0" vert="horz" wrap="square" lIns="252413" tIns="21336" rIns="209740" bIns="21336" numCol="1" spcCol="1270" rtlCol="0" anchor="ctr" anchorCtr="0"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DDF44E-5E74-98A3-603D-8936F8B52137}"/>
              </a:ext>
            </a:extLst>
          </p:cNvPr>
          <p:cNvSpPr txBox="1"/>
          <p:nvPr/>
        </p:nvSpPr>
        <p:spPr>
          <a:xfrm rot="16200000">
            <a:off x="10288857" y="4127508"/>
            <a:ext cx="2291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 QA Testing and SDLC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processes of CBA</a:t>
            </a: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A50A39C-1746-6557-617A-F421F7E10CCD}"/>
              </a:ext>
            </a:extLst>
          </p:cNvPr>
          <p:cNvCxnSpPr>
            <a:cxnSpLocks/>
            <a:stCxn id="4" idx="2"/>
            <a:endCxn id="20" idx="1"/>
          </p:cNvCxnSpPr>
          <p:nvPr/>
        </p:nvCxnSpPr>
        <p:spPr>
          <a:xfrm rot="16200000" flipH="1">
            <a:off x="8835695" y="4838870"/>
            <a:ext cx="762342" cy="0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E652544-63A4-222A-8435-651C000A68F5}"/>
              </a:ext>
            </a:extLst>
          </p:cNvPr>
          <p:cNvSpPr txBox="1"/>
          <p:nvPr/>
        </p:nvSpPr>
        <p:spPr>
          <a:xfrm>
            <a:off x="1779143" y="5166359"/>
            <a:ext cx="2103120" cy="1005840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 marL="171450" marR="0" lvl="0" indent="-171450" algn="just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Identify existing code scaffold for legacy applications</a:t>
            </a:r>
          </a:p>
          <a:p>
            <a:pPr marL="171450" marR="0" lvl="0" indent="-171450" algn="just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Identify changes for target environment</a:t>
            </a:r>
          </a:p>
          <a:p>
            <a:pPr marL="171450" marR="0" lvl="0" indent="-171450" algn="just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Generate template 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89AA350-70EA-332E-F1BD-086631FEC7C0}"/>
              </a:ext>
            </a:extLst>
          </p:cNvPr>
          <p:cNvCxnSpPr>
            <a:stCxn id="64" idx="3"/>
            <a:endCxn id="2" idx="1"/>
          </p:cNvCxnSpPr>
          <p:nvPr/>
        </p:nvCxnSpPr>
        <p:spPr>
          <a:xfrm>
            <a:off x="3882263" y="5669279"/>
            <a:ext cx="1200022" cy="0"/>
          </a:xfrm>
          <a:prstGeom prst="straightConnector1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ysDash"/>
            <a:headEnd type="none" w="med" len="med"/>
            <a:tailEnd type="triangle" w="med" len="med"/>
          </a:ln>
        </p:spPr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4DA4E8D-B01B-EC7B-0BC2-4F39C7071B7D}"/>
              </a:ext>
            </a:extLst>
          </p:cNvPr>
          <p:cNvSpPr/>
          <p:nvPr/>
        </p:nvSpPr>
        <p:spPr>
          <a:xfrm>
            <a:off x="2007836" y="6123622"/>
            <a:ext cx="170110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/>
                <a:solidFill>
                  <a:srgbClr val="0F5FDC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ADC.NET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E50B56-414F-AAE2-12B0-708F46A3B8C4}"/>
              </a:ext>
            </a:extLst>
          </p:cNvPr>
          <p:cNvSpPr txBox="1"/>
          <p:nvPr/>
        </p:nvSpPr>
        <p:spPr>
          <a:xfrm>
            <a:off x="308609" y="4831318"/>
            <a:ext cx="101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Input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FF4262B-A7D8-B361-CE66-8668E6E97EA4}"/>
              </a:ext>
            </a:extLst>
          </p:cNvPr>
          <p:cNvSpPr/>
          <p:nvPr/>
        </p:nvSpPr>
        <p:spPr>
          <a:xfrm rot="5400000">
            <a:off x="8771096" y="4534241"/>
            <a:ext cx="914400" cy="22860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spcFirstLastPara="0" vert="vert270" wrap="square" lIns="252413" tIns="21336" rIns="209740" bIns="21336" numCol="1" spcCol="1270" rtlCol="0" anchor="ctr" anchorCtr="0"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Remediated code  base</a:t>
            </a:r>
          </a:p>
          <a:p>
            <a:pPr marL="0" marR="0" lvl="0" indent="0" algn="ctr" defTabSz="7112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(IFW, MP, EP)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19BCCD-1BC7-B2C8-5A4E-3578D10149B7}"/>
              </a:ext>
            </a:extLst>
          </p:cNvPr>
          <p:cNvSpPr txBox="1"/>
          <p:nvPr/>
        </p:nvSpPr>
        <p:spPr>
          <a:xfrm>
            <a:off x="8711769" y="6123622"/>
            <a:ext cx="101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00000"/>
                </a:solidFill>
                <a:latin typeface="Arial" panose="020B0604020202020204"/>
              </a:rPr>
              <a:t>Out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put</a:t>
            </a:r>
          </a:p>
        </p:txBody>
      </p:sp>
    </p:spTree>
    <p:extLst>
      <p:ext uri="{BB962C8B-B14F-4D97-AF65-F5344CB8AC3E}">
        <p14:creationId xmlns:p14="http://schemas.microsoft.com/office/powerpoint/2010/main" val="114528338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7EC576-D1D6-7AC9-1C1E-1EA1EE5D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Intake process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6D19427B-353C-A624-20DF-D38D9AE22FF8}"/>
              </a:ext>
            </a:extLst>
          </p:cNvPr>
          <p:cNvSpPr/>
          <p:nvPr/>
        </p:nvSpPr>
        <p:spPr>
          <a:xfrm>
            <a:off x="297180" y="1310486"/>
            <a:ext cx="914400" cy="301752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START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EFE99807-18DF-D11D-270C-52C1177DF686}"/>
              </a:ext>
            </a:extLst>
          </p:cNvPr>
          <p:cNvSpPr/>
          <p:nvPr/>
        </p:nvSpPr>
        <p:spPr>
          <a:xfrm>
            <a:off x="5358464" y="1049882"/>
            <a:ext cx="2743200" cy="822960"/>
          </a:xfrm>
          <a:prstGeom prst="flowChartProcess">
            <a:avLst/>
          </a:prstGeom>
          <a:noFill/>
          <a:ln w="28575">
            <a:solidFill>
              <a:srgbClr val="0FA0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Parse code to identify </a:t>
            </a:r>
          </a:p>
          <a:p>
            <a:pPr marL="396875" marR="0" lvl="0" indent="-107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Dependent modules</a:t>
            </a:r>
          </a:p>
          <a:p>
            <a:pPr marL="396875" marR="0" lvl="0" indent="-107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.NET assemblies required</a:t>
            </a:r>
          </a:p>
          <a:p>
            <a:pPr marL="396875" marR="0" lvl="0" indent="-1079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External interfaces</a:t>
            </a:r>
          </a:p>
        </p:txBody>
      </p: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37F0BD4A-7246-859D-5C60-3C884CC786AC}"/>
              </a:ext>
            </a:extLst>
          </p:cNvPr>
          <p:cNvSpPr/>
          <p:nvPr/>
        </p:nvSpPr>
        <p:spPr>
          <a:xfrm>
            <a:off x="8803506" y="1232762"/>
            <a:ext cx="2743200" cy="457200"/>
          </a:xfrm>
          <a:prstGeom prst="flowChartProcess">
            <a:avLst/>
          </a:prstGeom>
          <a:noFill/>
          <a:ln w="28575">
            <a:solidFill>
              <a:srgbClr val="0FA0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Identify repositories for dependent modules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640412BC-297A-7A1D-2A43-3AB061DF4D32}"/>
              </a:ext>
            </a:extLst>
          </p:cNvPr>
          <p:cNvSpPr/>
          <p:nvPr/>
        </p:nvSpPr>
        <p:spPr>
          <a:xfrm>
            <a:off x="8803506" y="2236546"/>
            <a:ext cx="2743200" cy="457200"/>
          </a:xfrm>
          <a:prstGeom prst="flowChartProcess">
            <a:avLst/>
          </a:prstGeom>
          <a:noFill/>
          <a:ln w="28575">
            <a:solidFill>
              <a:srgbClr val="0FA0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Recursively parse code base for all dependent modules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EBB6228-0486-0852-491C-7BF4A7550B9F}"/>
              </a:ext>
            </a:extLst>
          </p:cNvPr>
          <p:cNvGrpSpPr/>
          <p:nvPr/>
        </p:nvGrpSpPr>
        <p:grpSpPr>
          <a:xfrm>
            <a:off x="5358464" y="4310133"/>
            <a:ext cx="2743200" cy="457200"/>
            <a:chOff x="1177290" y="4693976"/>
            <a:chExt cx="2743200" cy="457200"/>
          </a:xfrm>
        </p:grpSpPr>
        <p:sp>
          <p:nvSpPr>
            <p:cNvPr id="55" name="Flowchart: Decision 54">
              <a:extLst>
                <a:ext uri="{FF2B5EF4-FFF2-40B4-BE49-F238E27FC236}">
                  <a16:creationId xmlns:a16="http://schemas.microsoft.com/office/drawing/2014/main" id="{55286EAC-61E4-832E-AFA5-339108059F46}"/>
                </a:ext>
              </a:extLst>
            </p:cNvPr>
            <p:cNvSpPr/>
            <p:nvPr/>
          </p:nvSpPr>
          <p:spPr>
            <a:xfrm>
              <a:off x="1177290" y="4693976"/>
              <a:ext cx="2743200" cy="457200"/>
            </a:xfrm>
            <a:prstGeom prst="flowChartDecision">
              <a:avLst/>
            </a:prstGeom>
            <a:noFill/>
            <a:ln w="28575">
              <a:solidFill>
                <a:srgbClr val="0FA06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6B1F60A-A337-4321-73F6-42D230113D05}"/>
                </a:ext>
              </a:extLst>
            </p:cNvPr>
            <p:cNvSpPr txBox="1"/>
            <p:nvPr/>
          </p:nvSpPr>
          <p:spPr>
            <a:xfrm>
              <a:off x="1588770" y="4768688"/>
              <a:ext cx="1920240" cy="30777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lIns="0" r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CLTech Roobert" panose="020B0504030202060203" pitchFamily="34" charset="0"/>
                  <a:ea typeface="+mn-ea"/>
                  <a:cs typeface="HCLTech Roobert" panose="020B0504030202060203" pitchFamily="34" charset="0"/>
                </a:rPr>
                <a:t>Is complexity low?</a:t>
              </a:r>
            </a:p>
          </p:txBody>
        </p:sp>
      </p:grpSp>
      <p:sp>
        <p:nvSpPr>
          <p:cNvPr id="57" name="Flowchart: Process 56">
            <a:extLst>
              <a:ext uri="{FF2B5EF4-FFF2-40B4-BE49-F238E27FC236}">
                <a16:creationId xmlns:a16="http://schemas.microsoft.com/office/drawing/2014/main" id="{252618CC-AD14-0DCE-5571-44ECEB0BD9A4}"/>
              </a:ext>
            </a:extLst>
          </p:cNvPr>
          <p:cNvSpPr/>
          <p:nvPr/>
        </p:nvSpPr>
        <p:spPr>
          <a:xfrm>
            <a:off x="8803506" y="4310133"/>
            <a:ext cx="2743200" cy="457200"/>
          </a:xfrm>
          <a:prstGeom prst="flowChartProcess">
            <a:avLst/>
          </a:prstGeom>
          <a:noFill/>
          <a:ln w="28575">
            <a:solidFill>
              <a:srgbClr val="0FA0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Collate list of .NET assemblies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Check migration paths to Core</a:t>
            </a: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E84D927C-6594-ABD5-70CC-02E99B1E431A}"/>
              </a:ext>
            </a:extLst>
          </p:cNvPr>
          <p:cNvSpPr/>
          <p:nvPr/>
        </p:nvSpPr>
        <p:spPr>
          <a:xfrm>
            <a:off x="5358464" y="2738438"/>
            <a:ext cx="2743200" cy="457200"/>
          </a:xfrm>
          <a:prstGeom prst="flowChartProcess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Not a modernization candidate. Select the next candidate</a:t>
            </a:r>
          </a:p>
        </p:txBody>
      </p: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60258248-8578-F502-FA34-43FA8460D597}"/>
              </a:ext>
            </a:extLst>
          </p:cNvPr>
          <p:cNvSpPr/>
          <p:nvPr/>
        </p:nvSpPr>
        <p:spPr>
          <a:xfrm>
            <a:off x="1913422" y="4310133"/>
            <a:ext cx="2743200" cy="457200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Candidate is selected for migration / modernization</a:t>
            </a:r>
          </a:p>
        </p:txBody>
      </p:sp>
      <p:sp>
        <p:nvSpPr>
          <p:cNvPr id="65" name="Flowchart: Terminator 64">
            <a:extLst>
              <a:ext uri="{FF2B5EF4-FFF2-40B4-BE49-F238E27FC236}">
                <a16:creationId xmlns:a16="http://schemas.microsoft.com/office/drawing/2014/main" id="{04A0F806-28DE-CE6A-1F7C-034E4836FFD3}"/>
              </a:ext>
            </a:extLst>
          </p:cNvPr>
          <p:cNvSpPr/>
          <p:nvPr/>
        </p:nvSpPr>
        <p:spPr>
          <a:xfrm>
            <a:off x="297180" y="4387857"/>
            <a:ext cx="914400" cy="301752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END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A187209-2EF3-AA9C-1D0B-D25C198736A3}"/>
              </a:ext>
            </a:extLst>
          </p:cNvPr>
          <p:cNvGrpSpPr/>
          <p:nvPr/>
        </p:nvGrpSpPr>
        <p:grpSpPr>
          <a:xfrm>
            <a:off x="1913422" y="1199752"/>
            <a:ext cx="2743200" cy="523220"/>
            <a:chOff x="1760220" y="1668288"/>
            <a:chExt cx="2743200" cy="523220"/>
          </a:xfrm>
        </p:grpSpPr>
        <p:sp>
          <p:nvSpPr>
            <p:cNvPr id="7" name="Flowchart: Data 6">
              <a:extLst>
                <a:ext uri="{FF2B5EF4-FFF2-40B4-BE49-F238E27FC236}">
                  <a16:creationId xmlns:a16="http://schemas.microsoft.com/office/drawing/2014/main" id="{029A88AD-AC4B-EE94-4DA6-9F2E4E9612D9}"/>
                </a:ext>
              </a:extLst>
            </p:cNvPr>
            <p:cNvSpPr/>
            <p:nvPr/>
          </p:nvSpPr>
          <p:spPr>
            <a:xfrm>
              <a:off x="1760220" y="1701298"/>
              <a:ext cx="2743200" cy="457200"/>
            </a:xfrm>
            <a:prstGeom prst="flowChartInputOutpu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A017C41-9FAD-8908-9758-18D949CDB410}"/>
                </a:ext>
              </a:extLst>
            </p:cNvPr>
            <p:cNvSpPr txBox="1"/>
            <p:nvPr/>
          </p:nvSpPr>
          <p:spPr>
            <a:xfrm>
              <a:off x="2171700" y="1668288"/>
              <a:ext cx="1920240" cy="523220"/>
            </a:xfrm>
            <a:prstGeom prst="rect">
              <a:avLst/>
            </a:prstGeom>
            <a:noFill/>
          </p:spPr>
          <p:txBody>
            <a:bodyPr wrap="square" lIns="0" r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CLTech Roobert" panose="020B0504030202060203" pitchFamily="34" charset="0"/>
                  <a:ea typeface="+mn-ea"/>
                  <a:cs typeface="HCLTech Roobert" panose="020B0504030202060203" pitchFamily="34" charset="0"/>
                </a:rPr>
                <a:t>Select candidate for modernization</a:t>
              </a:r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FA2A6C-11BB-804A-C29E-6F66F4C29CF5}"/>
              </a:ext>
            </a:extLst>
          </p:cNvPr>
          <p:cNvCxnSpPr>
            <a:cxnSpLocks/>
          </p:cNvCxnSpPr>
          <p:nvPr/>
        </p:nvCxnSpPr>
        <p:spPr>
          <a:xfrm>
            <a:off x="1211580" y="1461362"/>
            <a:ext cx="9761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EA5CB74-F168-3C52-10D1-4273344C047F}"/>
              </a:ext>
            </a:extLst>
          </p:cNvPr>
          <p:cNvCxnSpPr>
            <a:cxnSpLocks/>
          </p:cNvCxnSpPr>
          <p:nvPr/>
        </p:nvCxnSpPr>
        <p:spPr>
          <a:xfrm>
            <a:off x="4382302" y="1438502"/>
            <a:ext cx="97616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D183738-257A-AE8B-6F42-C3535FCE1129}"/>
              </a:ext>
            </a:extLst>
          </p:cNvPr>
          <p:cNvCxnSpPr>
            <a:cxnSpLocks/>
          </p:cNvCxnSpPr>
          <p:nvPr/>
        </p:nvCxnSpPr>
        <p:spPr>
          <a:xfrm>
            <a:off x="8101664" y="1438502"/>
            <a:ext cx="70184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370F24E-1CD2-BCD4-1040-2623EB397053}"/>
              </a:ext>
            </a:extLst>
          </p:cNvPr>
          <p:cNvCxnSpPr>
            <a:stCxn id="47" idx="2"/>
            <a:endCxn id="53" idx="0"/>
          </p:cNvCxnSpPr>
          <p:nvPr/>
        </p:nvCxnSpPr>
        <p:spPr>
          <a:xfrm>
            <a:off x="10175106" y="1689962"/>
            <a:ext cx="0" cy="5465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5F81039-5528-E901-428A-3B6AFA99C6BF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10175106" y="2693746"/>
            <a:ext cx="0" cy="5465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E5A4745-EA10-4C13-E7D1-1C211C4A05D7}"/>
              </a:ext>
            </a:extLst>
          </p:cNvPr>
          <p:cNvCxnSpPr>
            <a:cxnSpLocks/>
            <a:stCxn id="95" idx="2"/>
            <a:endCxn id="57" idx="0"/>
          </p:cNvCxnSpPr>
          <p:nvPr/>
        </p:nvCxnSpPr>
        <p:spPr>
          <a:xfrm>
            <a:off x="10175106" y="3675011"/>
            <a:ext cx="0" cy="6351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ECE0842-6A55-D9A8-2507-62791B96DE5A}"/>
              </a:ext>
            </a:extLst>
          </p:cNvPr>
          <p:cNvCxnSpPr>
            <a:stCxn id="57" idx="1"/>
            <a:endCxn id="55" idx="3"/>
          </p:cNvCxnSpPr>
          <p:nvPr/>
        </p:nvCxnSpPr>
        <p:spPr>
          <a:xfrm flipH="1">
            <a:off x="8101664" y="4538733"/>
            <a:ext cx="70184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D2B8BC7-7972-B2D1-8DC0-F58B40223F64}"/>
              </a:ext>
            </a:extLst>
          </p:cNvPr>
          <p:cNvCxnSpPr>
            <a:stCxn id="55" idx="0"/>
            <a:endCxn id="58" idx="2"/>
          </p:cNvCxnSpPr>
          <p:nvPr/>
        </p:nvCxnSpPr>
        <p:spPr>
          <a:xfrm flipV="1">
            <a:off x="6730064" y="3195638"/>
            <a:ext cx="0" cy="11144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7491E57-3481-8EC0-7557-8A4DBDCFCDD9}"/>
              </a:ext>
            </a:extLst>
          </p:cNvPr>
          <p:cNvCxnSpPr>
            <a:stCxn id="58" idx="0"/>
            <a:endCxn id="10" idx="2"/>
          </p:cNvCxnSpPr>
          <p:nvPr/>
        </p:nvCxnSpPr>
        <p:spPr>
          <a:xfrm flipV="1">
            <a:off x="6730064" y="1872842"/>
            <a:ext cx="0" cy="8655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1DDFA51-4E27-D9ED-E28E-557ED28300AF}"/>
              </a:ext>
            </a:extLst>
          </p:cNvPr>
          <p:cNvCxnSpPr>
            <a:stCxn id="55" idx="1"/>
            <a:endCxn id="64" idx="3"/>
          </p:cNvCxnSpPr>
          <p:nvPr/>
        </p:nvCxnSpPr>
        <p:spPr>
          <a:xfrm flipH="1">
            <a:off x="4656622" y="4538733"/>
            <a:ext cx="70184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FEDB88F-1C89-2987-B26D-ABF1570DA6CA}"/>
              </a:ext>
            </a:extLst>
          </p:cNvPr>
          <p:cNvCxnSpPr>
            <a:stCxn id="64" idx="1"/>
            <a:endCxn id="65" idx="3"/>
          </p:cNvCxnSpPr>
          <p:nvPr/>
        </p:nvCxnSpPr>
        <p:spPr>
          <a:xfrm flipH="1">
            <a:off x="1211580" y="4538733"/>
            <a:ext cx="70184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owchart: Process 94">
            <a:extLst>
              <a:ext uri="{FF2B5EF4-FFF2-40B4-BE49-F238E27FC236}">
                <a16:creationId xmlns:a16="http://schemas.microsoft.com/office/drawing/2014/main" id="{08715523-F803-8C7D-6552-234A1C8496B0}"/>
              </a:ext>
            </a:extLst>
          </p:cNvPr>
          <p:cNvSpPr/>
          <p:nvPr/>
        </p:nvSpPr>
        <p:spPr>
          <a:xfrm>
            <a:off x="8803506" y="3217811"/>
            <a:ext cx="2743200" cy="457200"/>
          </a:xfrm>
          <a:prstGeom prst="flowChartProcess">
            <a:avLst/>
          </a:prstGeom>
          <a:noFill/>
          <a:ln w="28575">
            <a:solidFill>
              <a:srgbClr val="0FA0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Convert data collected into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  <a:hlinkClick r:id="" action="ppaction://customshow?id=2&amp;return=true"/>
              </a:rPr>
              <a:t>tech docs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for analysis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5E9797D4-AC6F-9385-971D-C2FCF2FA3037}"/>
              </a:ext>
            </a:extLst>
          </p:cNvPr>
          <p:cNvSpPr/>
          <p:nvPr/>
        </p:nvSpPr>
        <p:spPr>
          <a:xfrm>
            <a:off x="892743" y="2618285"/>
            <a:ext cx="3200400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Some formula to derive complexity based on number of dependent modules and difficulty of migrating assemblies to .NET Core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638690C-BBED-5068-195D-7561328F0AE8}"/>
              </a:ext>
            </a:extLst>
          </p:cNvPr>
          <p:cNvCxnSpPr>
            <a:stCxn id="97" idx="3"/>
            <a:endCxn id="55" idx="0"/>
          </p:cNvCxnSpPr>
          <p:nvPr/>
        </p:nvCxnSpPr>
        <p:spPr>
          <a:xfrm>
            <a:off x="4093143" y="3075485"/>
            <a:ext cx="2636921" cy="123464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8F1EFCE4-9003-D85E-7E91-0F2392CBCCD0}"/>
              </a:ext>
            </a:extLst>
          </p:cNvPr>
          <p:cNvSpPr/>
          <p:nvPr/>
        </p:nvSpPr>
        <p:spPr>
          <a:xfrm>
            <a:off x="587542" y="5090314"/>
            <a:ext cx="10959164" cy="9144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Most of the steps (colored in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92D4BB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green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) in the above process can be automated using AI Force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Need to identify a formula to classify an application as complex or simple, based on parameters derived from the code base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AI Force may internally leverage other OEM / in-house / 3</a:t>
            </a:r>
            <a:r>
              <a:rPr kumimoji="0" lang="en-US" sz="14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rd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 party tools for one or more steps in the process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198790E-613C-F596-4F58-5F5BA4489DD3}"/>
              </a:ext>
            </a:extLst>
          </p:cNvPr>
          <p:cNvSpPr txBox="1"/>
          <p:nvPr/>
        </p:nvSpPr>
        <p:spPr>
          <a:xfrm>
            <a:off x="6684412" y="3876568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No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831B941-AACC-7699-95C6-AA04935CE533}"/>
              </a:ext>
            </a:extLst>
          </p:cNvPr>
          <p:cNvSpPr txBox="1"/>
          <p:nvPr/>
        </p:nvSpPr>
        <p:spPr>
          <a:xfrm>
            <a:off x="4848004" y="420017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4083747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7EC576-D1D6-7AC9-1C1E-1EA1EE5D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Modernization process</a:t>
            </a: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6D19427B-353C-A624-20DF-D38D9AE22FF8}"/>
              </a:ext>
            </a:extLst>
          </p:cNvPr>
          <p:cNvSpPr/>
          <p:nvPr/>
        </p:nvSpPr>
        <p:spPr>
          <a:xfrm>
            <a:off x="297180" y="1355200"/>
            <a:ext cx="914400" cy="301752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START</a:t>
            </a:r>
          </a:p>
        </p:txBody>
      </p: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60258248-8578-F502-FA34-43FA8460D597}"/>
              </a:ext>
            </a:extLst>
          </p:cNvPr>
          <p:cNvSpPr/>
          <p:nvPr/>
        </p:nvSpPr>
        <p:spPr>
          <a:xfrm>
            <a:off x="5202188" y="1277476"/>
            <a:ext cx="2743200" cy="457200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873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Assessment of baselined code to identify changes required</a:t>
            </a:r>
          </a:p>
        </p:txBody>
      </p:sp>
      <p:sp>
        <p:nvSpPr>
          <p:cNvPr id="65" name="Flowchart: Terminator 64">
            <a:extLst>
              <a:ext uri="{FF2B5EF4-FFF2-40B4-BE49-F238E27FC236}">
                <a16:creationId xmlns:a16="http://schemas.microsoft.com/office/drawing/2014/main" id="{04A0F806-28DE-CE6A-1F7C-034E4836FFD3}"/>
              </a:ext>
            </a:extLst>
          </p:cNvPr>
          <p:cNvSpPr/>
          <p:nvPr/>
        </p:nvSpPr>
        <p:spPr>
          <a:xfrm>
            <a:off x="297180" y="4046211"/>
            <a:ext cx="914400" cy="301752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END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A187209-2EF3-AA9C-1D0B-D25C198736A3}"/>
              </a:ext>
            </a:extLst>
          </p:cNvPr>
          <p:cNvGrpSpPr/>
          <p:nvPr/>
        </p:nvGrpSpPr>
        <p:grpSpPr>
          <a:xfrm>
            <a:off x="1835284" y="1244466"/>
            <a:ext cx="2743200" cy="523220"/>
            <a:chOff x="1760220" y="1668288"/>
            <a:chExt cx="2743200" cy="523220"/>
          </a:xfrm>
        </p:grpSpPr>
        <p:sp>
          <p:nvSpPr>
            <p:cNvPr id="7" name="Flowchart: Data 6">
              <a:extLst>
                <a:ext uri="{FF2B5EF4-FFF2-40B4-BE49-F238E27FC236}">
                  <a16:creationId xmlns:a16="http://schemas.microsoft.com/office/drawing/2014/main" id="{029A88AD-AC4B-EE94-4DA6-9F2E4E9612D9}"/>
                </a:ext>
              </a:extLst>
            </p:cNvPr>
            <p:cNvSpPr/>
            <p:nvPr/>
          </p:nvSpPr>
          <p:spPr>
            <a:xfrm>
              <a:off x="1760220" y="1701298"/>
              <a:ext cx="2743200" cy="457200"/>
            </a:xfrm>
            <a:prstGeom prst="flowChartInputOutpu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A017C41-9FAD-8908-9758-18D949CDB410}"/>
                </a:ext>
              </a:extLst>
            </p:cNvPr>
            <p:cNvSpPr txBox="1"/>
            <p:nvPr/>
          </p:nvSpPr>
          <p:spPr>
            <a:xfrm>
              <a:off x="2171700" y="1668288"/>
              <a:ext cx="1920240" cy="523220"/>
            </a:xfrm>
            <a:prstGeom prst="rect">
              <a:avLst/>
            </a:prstGeom>
            <a:noFill/>
          </p:spPr>
          <p:txBody>
            <a:bodyPr wrap="square" lIns="0" r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CLTech Roobert" panose="020B0504030202060203" pitchFamily="34" charset="0"/>
                  <a:ea typeface="+mn-ea"/>
                  <a:cs typeface="HCLTech Roobert" panose="020B0504030202060203" pitchFamily="34" charset="0"/>
                </a:rPr>
                <a:t>Candidate identified for modernization</a:t>
              </a:r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FA2A6C-11BB-804A-C29E-6F66F4C29CF5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>
            <a:off x="1211580" y="1506076"/>
            <a:ext cx="898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5E9797D4-AC6F-9385-971D-C2FCF2FA3037}"/>
              </a:ext>
            </a:extLst>
          </p:cNvPr>
          <p:cNvSpPr/>
          <p:nvPr/>
        </p:nvSpPr>
        <p:spPr>
          <a:xfrm>
            <a:off x="3152975" y="2225687"/>
            <a:ext cx="377721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The remediated code will be fed to the LLM for reinforced learning for better outcomes in the next cycle during both prompt engineering and auto remediation 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638690C-BBED-5068-195D-7561328F0AE8}"/>
              </a:ext>
            </a:extLst>
          </p:cNvPr>
          <p:cNvCxnSpPr>
            <a:cxnSpLocks/>
            <a:stCxn id="97" idx="2"/>
            <a:endCxn id="113" idx="0"/>
          </p:cNvCxnSpPr>
          <p:nvPr/>
        </p:nvCxnSpPr>
        <p:spPr>
          <a:xfrm flipH="1">
            <a:off x="3206884" y="3140087"/>
            <a:ext cx="1834698" cy="79539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8F1EFCE4-9003-D85E-7E91-0F2392CBCCD0}"/>
              </a:ext>
            </a:extLst>
          </p:cNvPr>
          <p:cNvSpPr/>
          <p:nvPr/>
        </p:nvSpPr>
        <p:spPr>
          <a:xfrm>
            <a:off x="587542" y="5090314"/>
            <a:ext cx="10959164" cy="9144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The steps colored in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873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green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 in the above process can be automated using AI Force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The efficiency and code fidelity of AI Force increases over time as it learns the optimal output expected every cycle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Level of manual remediation needed will also decrease over time</a:t>
            </a:r>
          </a:p>
        </p:txBody>
      </p:sp>
      <p:sp>
        <p:nvSpPr>
          <p:cNvPr id="107" name="Flowchart: Process 106">
            <a:extLst>
              <a:ext uri="{FF2B5EF4-FFF2-40B4-BE49-F238E27FC236}">
                <a16:creationId xmlns:a16="http://schemas.microsoft.com/office/drawing/2014/main" id="{DDBA3270-C010-93A2-1ECD-749E492ACAAE}"/>
              </a:ext>
            </a:extLst>
          </p:cNvPr>
          <p:cNvSpPr/>
          <p:nvPr/>
        </p:nvSpPr>
        <p:spPr>
          <a:xfrm>
            <a:off x="8582914" y="1277476"/>
            <a:ext cx="2743200" cy="457200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873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Auto-remediation of code for known patterns</a:t>
            </a:r>
          </a:p>
        </p:txBody>
      </p:sp>
      <p:sp>
        <p:nvSpPr>
          <p:cNvPr id="108" name="Flowchart: Process 107">
            <a:extLst>
              <a:ext uri="{FF2B5EF4-FFF2-40B4-BE49-F238E27FC236}">
                <a16:creationId xmlns:a16="http://schemas.microsoft.com/office/drawing/2014/main" id="{9C6F11C2-DB4D-5BCA-9038-83BD20189F24}"/>
              </a:ext>
            </a:extLst>
          </p:cNvPr>
          <p:cNvSpPr/>
          <p:nvPr/>
        </p:nvSpPr>
        <p:spPr>
          <a:xfrm>
            <a:off x="8582914" y="2723357"/>
            <a:ext cx="2743200" cy="457200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Check for hallucinations and rectify issues</a:t>
            </a:r>
          </a:p>
        </p:txBody>
      </p:sp>
      <p:sp>
        <p:nvSpPr>
          <p:cNvPr id="109" name="Flowchart: Process 108">
            <a:extLst>
              <a:ext uri="{FF2B5EF4-FFF2-40B4-BE49-F238E27FC236}">
                <a16:creationId xmlns:a16="http://schemas.microsoft.com/office/drawing/2014/main" id="{9B0DEFF0-11A3-C938-90C6-A38CB1424774}"/>
              </a:ext>
            </a:extLst>
          </p:cNvPr>
          <p:cNvSpPr/>
          <p:nvPr/>
        </p:nvSpPr>
        <p:spPr>
          <a:xfrm>
            <a:off x="8582914" y="3968487"/>
            <a:ext cx="2743200" cy="457200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Fix remaining issues manually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(prompt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engg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 or experience)</a:t>
            </a:r>
          </a:p>
        </p:txBody>
      </p:sp>
      <p:sp>
        <p:nvSpPr>
          <p:cNvPr id="110" name="Flowchart: Process 109">
            <a:extLst>
              <a:ext uri="{FF2B5EF4-FFF2-40B4-BE49-F238E27FC236}">
                <a16:creationId xmlns:a16="http://schemas.microsoft.com/office/drawing/2014/main" id="{9C3B361D-5139-9C60-E39C-E9FE16DBE298}"/>
              </a:ext>
            </a:extLst>
          </p:cNvPr>
          <p:cNvSpPr/>
          <p:nvPr/>
        </p:nvSpPr>
        <p:spPr>
          <a:xfrm>
            <a:off x="5209099" y="3968487"/>
            <a:ext cx="2743200" cy="457200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873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Develop &amp; execute  unit test cases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. Fix bugs identified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C822D7F-9B00-16A6-FF9B-5E5A5534803D}"/>
              </a:ext>
            </a:extLst>
          </p:cNvPr>
          <p:cNvGrpSpPr/>
          <p:nvPr/>
        </p:nvGrpSpPr>
        <p:grpSpPr>
          <a:xfrm>
            <a:off x="1835284" y="3935477"/>
            <a:ext cx="2743200" cy="523220"/>
            <a:chOff x="1760220" y="1668288"/>
            <a:chExt cx="2743200" cy="523220"/>
          </a:xfrm>
        </p:grpSpPr>
        <p:sp>
          <p:nvSpPr>
            <p:cNvPr id="112" name="Flowchart: Data 111">
              <a:extLst>
                <a:ext uri="{FF2B5EF4-FFF2-40B4-BE49-F238E27FC236}">
                  <a16:creationId xmlns:a16="http://schemas.microsoft.com/office/drawing/2014/main" id="{33C7B589-4A2B-8A95-9026-FBAC54220219}"/>
                </a:ext>
              </a:extLst>
            </p:cNvPr>
            <p:cNvSpPr/>
            <p:nvPr/>
          </p:nvSpPr>
          <p:spPr>
            <a:xfrm>
              <a:off x="1760220" y="1701298"/>
              <a:ext cx="2743200" cy="457200"/>
            </a:xfrm>
            <a:prstGeom prst="flowChartInputOutpu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734CFB8-6C61-E7C3-102F-B38A74BC591B}"/>
                </a:ext>
              </a:extLst>
            </p:cNvPr>
            <p:cNvSpPr txBox="1"/>
            <p:nvPr/>
          </p:nvSpPr>
          <p:spPr>
            <a:xfrm>
              <a:off x="2171700" y="1668288"/>
              <a:ext cx="1920240" cy="523220"/>
            </a:xfrm>
            <a:prstGeom prst="rect">
              <a:avLst/>
            </a:prstGeom>
            <a:noFill/>
          </p:spPr>
          <p:txBody>
            <a:bodyPr wrap="square" lIns="0" rIns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873"/>
                  </a:solidFill>
                  <a:effectLst/>
                  <a:uLnTx/>
                  <a:uFillTx/>
                  <a:latin typeface="HCLTech Roobert" panose="020B0504030202060203" pitchFamily="34" charset="0"/>
                  <a:ea typeface="+mn-ea"/>
                  <a:cs typeface="HCLTech Roobert" panose="020B0504030202060203" pitchFamily="34" charset="0"/>
                </a:rPr>
                <a:t>Upload remediated code to repository</a:t>
              </a:r>
            </a:p>
          </p:txBody>
        </p:sp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981946D-7D5B-F218-F3DE-68B75FCA40D3}"/>
              </a:ext>
            </a:extLst>
          </p:cNvPr>
          <p:cNvCxnSpPr>
            <a:cxnSpLocks/>
            <a:stCxn id="7" idx="5"/>
            <a:endCxn id="64" idx="1"/>
          </p:cNvCxnSpPr>
          <p:nvPr/>
        </p:nvCxnSpPr>
        <p:spPr>
          <a:xfrm>
            <a:off x="4304164" y="1506076"/>
            <a:ext cx="898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73A77F4-E174-46E1-CBD4-5655364C4FDD}"/>
              </a:ext>
            </a:extLst>
          </p:cNvPr>
          <p:cNvCxnSpPr>
            <a:stCxn id="64" idx="3"/>
            <a:endCxn id="107" idx="1"/>
          </p:cNvCxnSpPr>
          <p:nvPr/>
        </p:nvCxnSpPr>
        <p:spPr>
          <a:xfrm>
            <a:off x="7945388" y="1506076"/>
            <a:ext cx="6375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8E11844-8B66-1240-5739-B11783F0812C}"/>
              </a:ext>
            </a:extLst>
          </p:cNvPr>
          <p:cNvCxnSpPr>
            <a:stCxn id="107" idx="2"/>
            <a:endCxn id="108" idx="0"/>
          </p:cNvCxnSpPr>
          <p:nvPr/>
        </p:nvCxnSpPr>
        <p:spPr>
          <a:xfrm>
            <a:off x="9954514" y="1734676"/>
            <a:ext cx="0" cy="98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C8731DF-410B-47CB-DE2F-C2816940CFEF}"/>
              </a:ext>
            </a:extLst>
          </p:cNvPr>
          <p:cNvCxnSpPr>
            <a:stCxn id="108" idx="2"/>
            <a:endCxn id="109" idx="0"/>
          </p:cNvCxnSpPr>
          <p:nvPr/>
        </p:nvCxnSpPr>
        <p:spPr>
          <a:xfrm>
            <a:off x="9954514" y="3180557"/>
            <a:ext cx="0" cy="7879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DFCC286-3B9A-1408-6766-69E55FC15112}"/>
              </a:ext>
            </a:extLst>
          </p:cNvPr>
          <p:cNvCxnSpPr>
            <a:stCxn id="109" idx="1"/>
            <a:endCxn id="110" idx="3"/>
          </p:cNvCxnSpPr>
          <p:nvPr/>
        </p:nvCxnSpPr>
        <p:spPr>
          <a:xfrm flipH="1">
            <a:off x="7952299" y="4197087"/>
            <a:ext cx="6306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B19CF36-F72B-656D-7C7C-87F2B2A92849}"/>
              </a:ext>
            </a:extLst>
          </p:cNvPr>
          <p:cNvCxnSpPr>
            <a:stCxn id="110" idx="1"/>
            <a:endCxn id="112" idx="5"/>
          </p:cNvCxnSpPr>
          <p:nvPr/>
        </p:nvCxnSpPr>
        <p:spPr>
          <a:xfrm flipH="1">
            <a:off x="4304164" y="4197087"/>
            <a:ext cx="9049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939A2AF-88F3-5AD6-61BE-15A01A4A2B59}"/>
              </a:ext>
            </a:extLst>
          </p:cNvPr>
          <p:cNvCxnSpPr>
            <a:stCxn id="112" idx="2"/>
            <a:endCxn id="65" idx="3"/>
          </p:cNvCxnSpPr>
          <p:nvPr/>
        </p:nvCxnSpPr>
        <p:spPr>
          <a:xfrm flipH="1">
            <a:off x="1211580" y="4197087"/>
            <a:ext cx="898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09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7EC576-D1D6-7AC9-1C1E-1EA1EE5DD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scaffolding</a:t>
            </a:r>
          </a:p>
        </p:txBody>
      </p:sp>
      <p:sp>
        <p:nvSpPr>
          <p:cNvPr id="64" name="Flowchart: Process 63">
            <a:extLst>
              <a:ext uri="{FF2B5EF4-FFF2-40B4-BE49-F238E27FC236}">
                <a16:creationId xmlns:a16="http://schemas.microsoft.com/office/drawing/2014/main" id="{60258248-8578-F502-FA34-43FA8460D597}"/>
              </a:ext>
            </a:extLst>
          </p:cNvPr>
          <p:cNvSpPr/>
          <p:nvPr/>
        </p:nvSpPr>
        <p:spPr>
          <a:xfrm>
            <a:off x="568967" y="1361917"/>
            <a:ext cx="2103120" cy="914400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Analyze existing legacy  CBA proprietary framework code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8F1EFCE4-9003-D85E-7E91-0F2392CBCCD0}"/>
              </a:ext>
            </a:extLst>
          </p:cNvPr>
          <p:cNvSpPr/>
          <p:nvPr/>
        </p:nvSpPr>
        <p:spPr>
          <a:xfrm>
            <a:off x="587542" y="5090314"/>
            <a:ext cx="10959164" cy="9144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/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The steps colored in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873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green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 in the above process can be automated using AI Force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Possibility of using AI Force to convert legacy framework components to modern framework will be determined after an analysis</a:t>
            </a:r>
          </a:p>
        </p:txBody>
      </p:sp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8FE7997B-08C0-2FA6-C2E0-0B4BFC7251C1}"/>
              </a:ext>
            </a:extLst>
          </p:cNvPr>
          <p:cNvSpPr/>
          <p:nvPr/>
        </p:nvSpPr>
        <p:spPr>
          <a:xfrm>
            <a:off x="9794235" y="4039198"/>
            <a:ext cx="1828800" cy="640080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873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Upload newly generated code to code repository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4E5FB738-B45B-8DE5-5A94-4855A70ECDCA}"/>
              </a:ext>
            </a:extLst>
          </p:cNvPr>
          <p:cNvSpPr/>
          <p:nvPr/>
        </p:nvSpPr>
        <p:spPr>
          <a:xfrm>
            <a:off x="7487918" y="4039198"/>
            <a:ext cx="1828800" cy="640080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873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Generate unit test cases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. Execute and fix bugs identified.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6111822-5EC2-230C-0304-E357D45DA19E}"/>
              </a:ext>
            </a:extLst>
          </p:cNvPr>
          <p:cNvSpPr/>
          <p:nvPr/>
        </p:nvSpPr>
        <p:spPr>
          <a:xfrm>
            <a:off x="5181601" y="4039198"/>
            <a:ext cx="1828800" cy="640080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Add business logic as required based on legacy code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DFE75E2-B483-904C-CCDA-EDF16CD87A29}"/>
              </a:ext>
            </a:extLst>
          </p:cNvPr>
          <p:cNvSpPr/>
          <p:nvPr/>
        </p:nvSpPr>
        <p:spPr>
          <a:xfrm>
            <a:off x="2875284" y="4039198"/>
            <a:ext cx="1828800" cy="640080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873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Download templates and generate boilerplate code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57173E5-F37E-2B75-1938-6001ECA2AFB0}"/>
              </a:ext>
            </a:extLst>
          </p:cNvPr>
          <p:cNvSpPr/>
          <p:nvPr/>
        </p:nvSpPr>
        <p:spPr>
          <a:xfrm>
            <a:off x="568967" y="4039198"/>
            <a:ext cx="1828800" cy="640080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7873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Scan code to identify CBA proprietary components needed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A18572CD-2543-377F-60B9-E224F2AEEE5A}"/>
              </a:ext>
            </a:extLst>
          </p:cNvPr>
          <p:cNvSpPr/>
          <p:nvPr/>
        </p:nvSpPr>
        <p:spPr>
          <a:xfrm>
            <a:off x="6536265" y="1361917"/>
            <a:ext cx="2103120" cy="914400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Develop .NET Core-compatible templates for components in CBA proprietary framework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2DC58E5D-42C7-6676-F12C-574A192FC0BB}"/>
              </a:ext>
            </a:extLst>
          </p:cNvPr>
          <p:cNvSpPr/>
          <p:nvPr/>
        </p:nvSpPr>
        <p:spPr>
          <a:xfrm>
            <a:off x="3552616" y="1361917"/>
            <a:ext cx="2103120" cy="914400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Identify changes needed for target environment</a:t>
            </a:r>
          </a:p>
        </p:txBody>
      </p: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AE8378E1-EEEE-A315-1D46-E4B63BCE0CE6}"/>
              </a:ext>
            </a:extLst>
          </p:cNvPr>
          <p:cNvSpPr/>
          <p:nvPr/>
        </p:nvSpPr>
        <p:spPr>
          <a:xfrm>
            <a:off x="9519915" y="1361917"/>
            <a:ext cx="2103120" cy="914400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Upload to template repository for future code generation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BBE96B-5FFD-2D03-6D22-33E50A360F6F}"/>
              </a:ext>
            </a:extLst>
          </p:cNvPr>
          <p:cNvCxnSpPr/>
          <p:nvPr/>
        </p:nvCxnSpPr>
        <p:spPr>
          <a:xfrm>
            <a:off x="255871" y="2838851"/>
            <a:ext cx="11622505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1D204B8-8233-7FD8-6067-1A3F5BB06B42}"/>
              </a:ext>
            </a:extLst>
          </p:cNvPr>
          <p:cNvCxnSpPr>
            <a:stCxn id="64" idx="3"/>
            <a:endCxn id="20" idx="1"/>
          </p:cNvCxnSpPr>
          <p:nvPr/>
        </p:nvCxnSpPr>
        <p:spPr>
          <a:xfrm>
            <a:off x="2672087" y="1819117"/>
            <a:ext cx="8805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038F34-C266-C271-D67C-8189E855A033}"/>
              </a:ext>
            </a:extLst>
          </p:cNvPr>
          <p:cNvCxnSpPr>
            <a:stCxn id="20" idx="3"/>
            <a:endCxn id="12" idx="1"/>
          </p:cNvCxnSpPr>
          <p:nvPr/>
        </p:nvCxnSpPr>
        <p:spPr>
          <a:xfrm>
            <a:off x="5655736" y="1819117"/>
            <a:ext cx="88052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54A17B-7EA1-6989-EBA2-D1690CEE3D67}"/>
              </a:ext>
            </a:extLst>
          </p:cNvPr>
          <p:cNvCxnSpPr>
            <a:stCxn id="12" idx="3"/>
            <a:endCxn id="21" idx="1"/>
          </p:cNvCxnSpPr>
          <p:nvPr/>
        </p:nvCxnSpPr>
        <p:spPr>
          <a:xfrm>
            <a:off x="8639385" y="1819117"/>
            <a:ext cx="8805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C255E5-E21C-3D51-4578-C664C99DB39F}"/>
              </a:ext>
            </a:extLst>
          </p:cNvPr>
          <p:cNvCxnSpPr>
            <a:stCxn id="11" idx="3"/>
            <a:endCxn id="9" idx="1"/>
          </p:cNvCxnSpPr>
          <p:nvPr/>
        </p:nvCxnSpPr>
        <p:spPr>
          <a:xfrm>
            <a:off x="2397767" y="4359238"/>
            <a:ext cx="4775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A58782-76B3-9BEF-EFB2-FD9684E39FF9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4704084" y="4359238"/>
            <a:ext cx="4775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DC2BE2-80B5-3D58-5A06-B2C373ED0895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7010401" y="4359238"/>
            <a:ext cx="4775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6C26CD4-9FF5-1225-BA23-5D2A39E19D48}"/>
              </a:ext>
            </a:extLst>
          </p:cNvPr>
          <p:cNvCxnSpPr>
            <a:stCxn id="5" idx="3"/>
            <a:endCxn id="3" idx="1"/>
          </p:cNvCxnSpPr>
          <p:nvPr/>
        </p:nvCxnSpPr>
        <p:spPr>
          <a:xfrm>
            <a:off x="9316718" y="4359238"/>
            <a:ext cx="47751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276092D-55DF-3F83-5D84-18C98208ADEE}"/>
              </a:ext>
            </a:extLst>
          </p:cNvPr>
          <p:cNvCxnSpPr>
            <a:stCxn id="21" idx="2"/>
            <a:endCxn id="9" idx="0"/>
          </p:cNvCxnSpPr>
          <p:nvPr/>
        </p:nvCxnSpPr>
        <p:spPr>
          <a:xfrm rot="5400000">
            <a:off x="6299140" y="-233138"/>
            <a:ext cx="1762881" cy="6781791"/>
          </a:xfrm>
          <a:prstGeom prst="bentConnector3">
            <a:avLst>
              <a:gd name="adj1" fmla="val 3962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C809BEA-693C-772A-EF1F-3E17BC0D807C}"/>
              </a:ext>
            </a:extLst>
          </p:cNvPr>
          <p:cNvSpPr/>
          <p:nvPr/>
        </p:nvSpPr>
        <p:spPr>
          <a:xfrm>
            <a:off x="7821795" y="3059823"/>
            <a:ext cx="3749040" cy="7315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To be done manually. Needs analysis to determine how much of this code can be generated automatically from legacy code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84C8719-8628-A0E1-A7E5-5BEFC13B3988}"/>
              </a:ext>
            </a:extLst>
          </p:cNvPr>
          <p:cNvCxnSpPr>
            <a:cxnSpLocks/>
            <a:stCxn id="44" idx="1"/>
            <a:endCxn id="8" idx="0"/>
          </p:cNvCxnSpPr>
          <p:nvPr/>
        </p:nvCxnSpPr>
        <p:spPr>
          <a:xfrm flipH="1">
            <a:off x="6096001" y="3425583"/>
            <a:ext cx="1725794" cy="61361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DDA8D0F-CB89-A72D-73CD-553C83C4716C}"/>
              </a:ext>
            </a:extLst>
          </p:cNvPr>
          <p:cNvSpPr/>
          <p:nvPr/>
        </p:nvSpPr>
        <p:spPr>
          <a:xfrm>
            <a:off x="255871" y="2419189"/>
            <a:ext cx="407515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/>
                <a:solidFill>
                  <a:srgbClr val="5F1EBE">
                    <a:lumMod val="60000"/>
                    <a:lumOff val="40000"/>
                  </a:srgbClr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Template Generation (One-time)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8A50354-E6EE-62DD-DA79-F14EBEADD3A0}"/>
              </a:ext>
            </a:extLst>
          </p:cNvPr>
          <p:cNvSpPr/>
          <p:nvPr/>
        </p:nvSpPr>
        <p:spPr>
          <a:xfrm>
            <a:off x="710324" y="2949351"/>
            <a:ext cx="316625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/>
                <a:solidFill>
                  <a:srgbClr val="5F1EBE">
                    <a:lumMod val="60000"/>
                    <a:lumOff val="40000"/>
                  </a:srgbClr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Code Generation (Cyclic)</a:t>
            </a:r>
          </a:p>
        </p:txBody>
      </p:sp>
    </p:spTree>
    <p:extLst>
      <p:ext uri="{BB962C8B-B14F-4D97-AF65-F5344CB8AC3E}">
        <p14:creationId xmlns:p14="http://schemas.microsoft.com/office/powerpoint/2010/main" val="2189808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996CD-0C72-6BC7-4808-9FEB181D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0" y="47951"/>
            <a:ext cx="10124440" cy="679904"/>
          </a:xfrm>
        </p:spPr>
        <p:txBody>
          <a:bodyPr/>
          <a:lstStyle/>
          <a:p>
            <a:r>
              <a:rPr lang="en-US"/>
              <a:t>Automation Approach for CBA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D12EC-5C19-FADF-DE2C-B3B0BC36E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28401"/>
              </p:ext>
            </p:extLst>
          </p:nvPr>
        </p:nvGraphicFramePr>
        <p:xfrm>
          <a:off x="182881" y="861134"/>
          <a:ext cx="11563643" cy="4778359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368914">
                  <a:extLst>
                    <a:ext uri="{9D8B030D-6E8A-4147-A177-3AD203B41FA5}">
                      <a16:colId xmlns:a16="http://schemas.microsoft.com/office/drawing/2014/main" val="175553572"/>
                    </a:ext>
                  </a:extLst>
                </a:gridCol>
                <a:gridCol w="1753587">
                  <a:extLst>
                    <a:ext uri="{9D8B030D-6E8A-4147-A177-3AD203B41FA5}">
                      <a16:colId xmlns:a16="http://schemas.microsoft.com/office/drawing/2014/main" val="3019402957"/>
                    </a:ext>
                  </a:extLst>
                </a:gridCol>
                <a:gridCol w="1753587">
                  <a:extLst>
                    <a:ext uri="{9D8B030D-6E8A-4147-A177-3AD203B41FA5}">
                      <a16:colId xmlns:a16="http://schemas.microsoft.com/office/drawing/2014/main" val="2581942994"/>
                    </a:ext>
                  </a:extLst>
                </a:gridCol>
                <a:gridCol w="1753587">
                  <a:extLst>
                    <a:ext uri="{9D8B030D-6E8A-4147-A177-3AD203B41FA5}">
                      <a16:colId xmlns:a16="http://schemas.microsoft.com/office/drawing/2014/main" val="2200870465"/>
                    </a:ext>
                  </a:extLst>
                </a:gridCol>
                <a:gridCol w="1152262">
                  <a:extLst>
                    <a:ext uri="{9D8B030D-6E8A-4147-A177-3AD203B41FA5}">
                      <a16:colId xmlns:a16="http://schemas.microsoft.com/office/drawing/2014/main" val="3472761929"/>
                    </a:ext>
                  </a:extLst>
                </a:gridCol>
                <a:gridCol w="1390853">
                  <a:extLst>
                    <a:ext uri="{9D8B030D-6E8A-4147-A177-3AD203B41FA5}">
                      <a16:colId xmlns:a16="http://schemas.microsoft.com/office/drawing/2014/main" val="2514701829"/>
                    </a:ext>
                  </a:extLst>
                </a:gridCol>
                <a:gridCol w="1390853">
                  <a:extLst>
                    <a:ext uri="{9D8B030D-6E8A-4147-A177-3AD203B41FA5}">
                      <a16:colId xmlns:a16="http://schemas.microsoft.com/office/drawing/2014/main" val="3112021503"/>
                    </a:ext>
                  </a:extLst>
                </a:gridCol>
              </a:tblGrid>
              <a:tr h="494845"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Known CBA Patterns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Target State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Intake</a:t>
                      </a:r>
                    </a:p>
                    <a:p>
                      <a:pPr algn="ctr"/>
                      <a:r>
                        <a:rPr lang="en-US" sz="1300" b="1"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Process</a:t>
                      </a:r>
                    </a:p>
                    <a:p>
                      <a:pPr algn="ctr"/>
                      <a:endParaRPr lang="en-US" sz="1300" b="1"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Code Scaffolding using ADC.NET accelerator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1" kern="1200">
                          <a:solidFill>
                            <a:schemeClr val="lt1"/>
                          </a:solidFill>
                          <a:latin typeface="HCLTech Roobert" panose="020B0504030202060203" pitchFamily="34" charset="0"/>
                          <a:ea typeface="+mn-ea"/>
                          <a:cs typeface="HCLTech Roobert" panose="020B0504030202060203" pitchFamily="34" charset="0"/>
                        </a:rPr>
                        <a:t>Modernize using Accelerator suite</a:t>
                      </a:r>
                    </a:p>
                  </a:txBody>
                  <a:tcPr anchor="ctr">
                    <a:solidFill>
                      <a:srgbClr val="8669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8681402"/>
                  </a:ext>
                </a:extLst>
              </a:tr>
              <a:tr h="8150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bg1"/>
                          </a:solidFill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DEFAULT</a:t>
                      </a:r>
                    </a:p>
                  </a:txBody>
                  <a:tcPr anchor="ctr">
                    <a:solidFill>
                      <a:srgbClr val="8669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kern="1200">
                          <a:solidFill>
                            <a:schemeClr val="bg1"/>
                          </a:solidFill>
                          <a:latin typeface="HCLTech Roobert" panose="020B0504030202060203" pitchFamily="34" charset="0"/>
                          <a:ea typeface="+mn-ea"/>
                          <a:cs typeface="HCLTech Roobert" panose="020B0504030202060203" pitchFamily="34" charset="0"/>
                        </a:rPr>
                        <a:t>Code Generation</a:t>
                      </a:r>
                    </a:p>
                  </a:txBody>
                  <a:tcPr anchor="ctr">
                    <a:solidFill>
                      <a:srgbClr val="8669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>
                          <a:solidFill>
                            <a:schemeClr val="bg1"/>
                          </a:solidFill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Additional </a:t>
                      </a:r>
                    </a:p>
                    <a:p>
                      <a:pPr algn="ctr"/>
                      <a:r>
                        <a:rPr lang="en-US" sz="1300" b="1">
                          <a:solidFill>
                            <a:schemeClr val="bg1"/>
                          </a:solidFill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Conversion</a:t>
                      </a:r>
                    </a:p>
                  </a:txBody>
                  <a:tcPr anchor="ctr">
                    <a:solidFill>
                      <a:srgbClr val="866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955228"/>
                  </a:ext>
                </a:extLst>
              </a:tr>
              <a:tr h="873256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WCF</a:t>
                      </a:r>
                      <a:br>
                        <a:rPr lang="en-US" sz="1300"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</a:br>
                      <a:r>
                        <a:rPr lang="en-US" sz="1300"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(Web Services)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solidFill>
                            <a:schemeClr val="tx1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.NET8, Web API, EFCore-8.0</a:t>
                      </a:r>
                    </a:p>
                  </a:txBody>
                  <a:tcPr marL="88224" marR="88224" marT="44112" marB="4411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 err="1">
                          <a:solidFill>
                            <a:schemeClr val="tx1"/>
                          </a:solidFill>
                          <a:effectLst/>
                          <a:latin typeface="HCLTech Roobert" panose="020B0504030202060203" pitchFamily="34" charset="0"/>
                          <a:ea typeface="+mn-ea"/>
                          <a:cs typeface="HCLTech Roobert" panose="020B0504030202060203" pitchFamily="34" charset="0"/>
                        </a:rPr>
                        <a:t>AIForce.Specs</a:t>
                      </a:r>
                      <a:endParaRPr lang="en-US" sz="1300" kern="1200" dirty="0">
                        <a:solidFill>
                          <a:schemeClr val="tx1"/>
                        </a:solidFill>
                        <a:effectLst/>
                        <a:latin typeface="HCLTech Roobert" panose="020B0504030202060203" pitchFamily="34" charset="0"/>
                        <a:ea typeface="+mn-ea"/>
                        <a:cs typeface="HCLTech Roobert" panose="020B0504030202060203" pitchFamily="34" charset="0"/>
                      </a:endParaRPr>
                    </a:p>
                  </a:txBody>
                  <a:tcPr marL="88224" marR="88224" marT="44112" marB="4411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kern="1200" dirty="0" err="1">
                          <a:solidFill>
                            <a:schemeClr val="tx1"/>
                          </a:solidFill>
                          <a:effectLst/>
                          <a:latin typeface="HCLTech Roobert" panose="020B0504030202060203" pitchFamily="34" charset="0"/>
                          <a:ea typeface="+mn-ea"/>
                          <a:cs typeface="HCLTech Roobert" panose="020B0504030202060203" pitchFamily="34" charset="0"/>
                        </a:rPr>
                        <a:t>AIForce.Code</a:t>
                      </a:r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HCLTech Roobert" panose="020B0504030202060203" pitchFamily="34" charset="0"/>
                          <a:ea typeface="+mn-ea"/>
                          <a:cs typeface="HCLTech Roobert" panose="020B0504030202060203" pitchFamily="34" charset="0"/>
                        </a:rPr>
                        <a:t> </a:t>
                      </a:r>
                    </a:p>
                  </a:txBody>
                  <a:tcPr marL="88224" marR="88224" marT="44112" marB="44112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>
                          <a:solidFill>
                            <a:schemeClr val="tx1"/>
                          </a:solidFill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.NET Upgrade Assistant</a:t>
                      </a:r>
                      <a:endParaRPr kumimoji="0" lang="en-US" sz="13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HCLTech Roobert" panose="020B0504030202060203" pitchFamily="34" charset="0"/>
                        <a:ea typeface="+mn-ea"/>
                        <a:cs typeface="HCLTech Roobert" panose="020B050403020206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13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HCLTech Roobert" panose="020B0504030202060203" pitchFamily="34" charset="0"/>
                        <a:ea typeface="+mn-ea"/>
                        <a:cs typeface="HCLTech Roobert" panose="020B050403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CLTech Roobert" panose="020B0504030202060203" pitchFamily="34" charset="0"/>
                          <a:ea typeface="+mn-ea"/>
                          <a:cs typeface="HCLTech Roobert" panose="020B0504030202060203" pitchFamily="34" charset="0"/>
                        </a:rPr>
                        <a:t>AIForce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CLTech Roobert" panose="020B0504030202060203" pitchFamily="34" charset="0"/>
                          <a:ea typeface="+mn-ea"/>
                          <a:cs typeface="HCLTech Roobert" panose="020B0504030202060203" pitchFamily="34" charset="0"/>
                        </a:rPr>
                        <a:t>. Upgrade for .NET **</a:t>
                      </a: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HCLTech Roobert" panose="020B0504030202060203" pitchFamily="34" charset="0"/>
                        <a:ea typeface="+mn-ea"/>
                        <a:cs typeface="HCLTech Roobert" panose="020B050403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HCLTech Roobert" panose="020B0504030202060203" pitchFamily="34" charset="0"/>
                          <a:ea typeface="+mn-ea"/>
                          <a:cs typeface="HCLTech Roobert" panose="020B0504030202060203" pitchFamily="34" charset="0"/>
                        </a:rPr>
                        <a:t>GitHub CoPilot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7773933"/>
                  </a:ext>
                </a:extLst>
              </a:tr>
              <a:tr h="861518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ASMX </a:t>
                      </a:r>
                      <a:br>
                        <a:rPr lang="en-US" sz="1300"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</a:br>
                      <a:r>
                        <a:rPr lang="en-US" sz="1300"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(Web Services)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FontTx/>
                        <a:buNone/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.NET8, Web API, EFCore-8.0</a:t>
                      </a:r>
                    </a:p>
                  </a:txBody>
                  <a:tcPr marL="88224" marR="88224" marT="44112" marB="4411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 err="1">
                          <a:solidFill>
                            <a:schemeClr val="tx1"/>
                          </a:solidFill>
                          <a:effectLst/>
                          <a:latin typeface="HCLTech Roobert" panose="020B0504030202060203" pitchFamily="34" charset="0"/>
                          <a:ea typeface="+mn-ea"/>
                          <a:cs typeface="HCLTech Roobert" panose="020B0504030202060203" pitchFamily="34" charset="0"/>
                        </a:rPr>
                        <a:t>AIForce.Specs</a:t>
                      </a:r>
                      <a:endParaRPr lang="en-US" sz="1300" kern="1200" dirty="0">
                        <a:solidFill>
                          <a:schemeClr val="tx1"/>
                        </a:solidFill>
                        <a:effectLst/>
                        <a:latin typeface="HCLTech Roobert" panose="020B0504030202060203" pitchFamily="34" charset="0"/>
                        <a:ea typeface="+mn-ea"/>
                        <a:cs typeface="HCLTech Roobert" panose="020B0504030202060203" pitchFamily="34" charset="0"/>
                      </a:endParaRPr>
                    </a:p>
                  </a:txBody>
                  <a:tcPr marL="88224" marR="88224" marT="44112" marB="4411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CLTech Roobert" panose="020B0504030202060203" pitchFamily="34" charset="0"/>
                          <a:ea typeface="+mn-ea"/>
                          <a:cs typeface="HCLTech Roobert" panose="020B0504030202060203" pitchFamily="34" charset="0"/>
                        </a:rPr>
                        <a:t>AIForce.Code </a:t>
                      </a: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HCLTech Roobert" panose="020B0504030202060203" pitchFamily="34" charset="0"/>
                        <a:ea typeface="+mn-ea"/>
                        <a:cs typeface="HCLTech Roobert" panose="020B0504030202060203" pitchFamily="34" charset="0"/>
                      </a:endParaRPr>
                    </a:p>
                  </a:txBody>
                  <a:tcPr marL="88224" marR="88224" marT="44112" marB="4411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CLTech Roobert" panose="020B0504030202060203" pitchFamily="34" charset="0"/>
                          <a:ea typeface="+mn-ea"/>
                          <a:cs typeface="HCLTech Roobert" panose="020B0504030202060203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CLTech Roobert" panose="020B0504030202060203" pitchFamily="34" charset="0"/>
                          <a:ea typeface="+mn-ea"/>
                          <a:cs typeface="HCLTech Roobert" panose="020B0504030202060203" pitchFamily="34" charset="0"/>
                        </a:rPr>
                        <a:t>AIForce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CLTech Roobert" panose="020B0504030202060203" pitchFamily="34" charset="0"/>
                          <a:ea typeface="+mn-ea"/>
                          <a:cs typeface="HCLTech Roobert" panose="020B0504030202060203" pitchFamily="34" charset="0"/>
                        </a:rPr>
                        <a:t>. Upgrade for .NET **</a:t>
                      </a: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HCLTech Roobert" panose="020B0504030202060203" pitchFamily="34" charset="0"/>
                        <a:ea typeface="+mn-ea"/>
                        <a:cs typeface="HCLTech Roobert" panose="020B050403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kern="1200" noProof="0">
                          <a:solidFill>
                            <a:schemeClr val="tx1"/>
                          </a:solidFill>
                          <a:effectLst/>
                          <a:latin typeface="HCLTech Roobert" panose="020B0504030202060203" pitchFamily="34" charset="0"/>
                          <a:ea typeface="+mn-ea"/>
                          <a:cs typeface="HCLTech Roobert" panose="020B0504030202060203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572189"/>
                  </a:ext>
                </a:extLst>
              </a:tr>
              <a:tr h="861518"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Web Forms( ASPX)</a:t>
                      </a:r>
                    </a:p>
                    <a:p>
                      <a:pPr algn="ctr"/>
                      <a:r>
                        <a:rPr lang="en-US" sz="1300"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(ASP .NET ( &lt;=4.8 ))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.NET8, C# Razor Pages, Web API, EFCore-8.0</a:t>
                      </a:r>
                    </a:p>
                  </a:txBody>
                  <a:tcPr marL="88224" marR="88224" marT="44112" marB="4411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 err="1">
                          <a:solidFill>
                            <a:schemeClr val="tx1"/>
                          </a:solidFill>
                          <a:effectLst/>
                          <a:latin typeface="HCLTech Roobert" panose="020B0504030202060203" pitchFamily="34" charset="0"/>
                          <a:ea typeface="+mn-ea"/>
                          <a:cs typeface="HCLTech Roobert" panose="020B0504030202060203" pitchFamily="34" charset="0"/>
                        </a:rPr>
                        <a:t>AIForce.Specs</a:t>
                      </a:r>
                      <a:endParaRPr lang="en-US" sz="1300" kern="1200" dirty="0">
                        <a:solidFill>
                          <a:schemeClr val="tx1"/>
                        </a:solidFill>
                        <a:effectLst/>
                        <a:latin typeface="HCLTech Roobert" panose="020B0504030202060203" pitchFamily="34" charset="0"/>
                        <a:ea typeface="+mn-ea"/>
                        <a:cs typeface="HCLTech Roobert" panose="020B0504030202060203" pitchFamily="34" charset="0"/>
                      </a:endParaRPr>
                    </a:p>
                  </a:txBody>
                  <a:tcPr marL="88224" marR="88224" marT="44112" marB="44112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CLTech Roobert" panose="020B0504030202060203" pitchFamily="34" charset="0"/>
                          <a:ea typeface="+mn-ea"/>
                          <a:cs typeface="HCLTech Roobert" panose="020B0504030202060203" pitchFamily="34" charset="0"/>
                        </a:rPr>
                        <a:t>AIForce.Code </a:t>
                      </a: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HCLTech Roobert" panose="020B0504030202060203" pitchFamily="34" charset="0"/>
                        <a:ea typeface="+mn-ea"/>
                        <a:cs typeface="HCLTech Roobert" panose="020B0504030202060203" pitchFamily="34" charset="0"/>
                      </a:endParaRPr>
                    </a:p>
                  </a:txBody>
                  <a:tcPr marL="88224" marR="88224" marT="44112" marB="44112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>
                          <a:solidFill>
                            <a:schemeClr val="tx1"/>
                          </a:solidFill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.NET Upgrade Assistant</a:t>
                      </a:r>
                      <a:endParaRPr kumimoji="0" lang="en-US" sz="13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HCLTech Roobert" panose="020B0504030202060203" pitchFamily="34" charset="0"/>
                        <a:ea typeface="+mn-ea"/>
                        <a:cs typeface="HCLTech Roobert" panose="020B050403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CLTech Roobert" panose="020B0504030202060203" pitchFamily="34" charset="0"/>
                          <a:ea typeface="+mn-ea"/>
                          <a:cs typeface="HCLTech Roobert" panose="020B0504030202060203" pitchFamily="34" charset="0"/>
                        </a:rPr>
                        <a:t>AIForce. Upgrade for .NET **</a:t>
                      </a: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HCLTech Roobert" panose="020B0504030202060203" pitchFamily="34" charset="0"/>
                        <a:ea typeface="+mn-ea"/>
                        <a:cs typeface="HCLTech Roobert" panose="020B050403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HCLTech Roobert" panose="020B0504030202060203" pitchFamily="34" charset="0"/>
                          <a:ea typeface="+mn-ea"/>
                          <a:cs typeface="HCLTech Roobert" panose="020B0504030202060203" pitchFamily="34" charset="0"/>
                        </a:rPr>
                        <a:t>GitHub CoPilot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300" kern="1200" noProof="0" dirty="0">
                        <a:solidFill>
                          <a:schemeClr val="tx1"/>
                        </a:solidFill>
                        <a:effectLst/>
                        <a:latin typeface="HCLTech Roobert" panose="020B0504030202060203" pitchFamily="34" charset="0"/>
                        <a:ea typeface="+mn-ea"/>
                        <a:cs typeface="HCLTech Roobert" panose="020B050403020206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627144"/>
                  </a:ext>
                </a:extLst>
              </a:tr>
              <a:tr h="861518">
                <a:tc>
                  <a:txBody>
                    <a:bodyPr/>
                    <a:lstStyle/>
                    <a:p>
                      <a:pPr algn="ctr"/>
                      <a:r>
                        <a:rPr lang="en-US" sz="1300" i="0"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MVC / WEB API </a:t>
                      </a:r>
                    </a:p>
                    <a:p>
                      <a:pPr algn="ctr"/>
                      <a:r>
                        <a:rPr lang="en-US" sz="1300" i="0"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(ASP.NET v4.x)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>
                          <a:solidFill>
                            <a:schemeClr val="tx1"/>
                          </a:solidFill>
                          <a:effectLst/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.NET8, C# Razor Pages, Web API, EFCore-8.0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200" dirty="0" err="1">
                          <a:solidFill>
                            <a:schemeClr val="tx1"/>
                          </a:solidFill>
                          <a:effectLst/>
                          <a:latin typeface="HCLTech Roobert" panose="020B0504030202060203" pitchFamily="34" charset="0"/>
                          <a:ea typeface="+mn-ea"/>
                          <a:cs typeface="HCLTech Roobert" panose="020B0504030202060203" pitchFamily="34" charset="0"/>
                        </a:rPr>
                        <a:t>AIForce.Specs</a:t>
                      </a:r>
                      <a:endParaRPr lang="en-US" sz="1300" kern="1200" dirty="0">
                        <a:solidFill>
                          <a:schemeClr val="tx1"/>
                        </a:solidFill>
                        <a:effectLst/>
                        <a:latin typeface="HCLTech Roobert" panose="020B0504030202060203" pitchFamily="34" charset="0"/>
                        <a:ea typeface="+mn-ea"/>
                        <a:cs typeface="HCLTech Roobert" panose="020B050403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CLTech Roobert" panose="020B0504030202060203" pitchFamily="34" charset="0"/>
                          <a:ea typeface="+mn-ea"/>
                          <a:cs typeface="HCLTech Roobert" panose="020B0504030202060203" pitchFamily="34" charset="0"/>
                        </a:rPr>
                        <a:t>AIForce.Code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CLTech Roobert" panose="020B0504030202060203" pitchFamily="34" charset="0"/>
                          <a:ea typeface="+mn-ea"/>
                          <a:cs typeface="HCLTech Roobert" panose="020B0504030202060203" pitchFamily="34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>
                          <a:solidFill>
                            <a:schemeClr val="tx1"/>
                          </a:solidFill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.NET Upgrade Assistant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CLTech Roobert" panose="020B0504030202060203" pitchFamily="34" charset="0"/>
                          <a:ea typeface="+mn-ea"/>
                          <a:cs typeface="HCLTech Roobert" panose="020B0504030202060203" pitchFamily="34" charset="0"/>
                        </a:rPr>
                        <a:t>AIForce</a:t>
                      </a: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HCLTech Roobert" panose="020B0504030202060203" pitchFamily="34" charset="0"/>
                          <a:ea typeface="+mn-ea"/>
                          <a:cs typeface="HCLTech Roobert" panose="020B0504030202060203" pitchFamily="34" charset="0"/>
                        </a:rPr>
                        <a:t>. Upgrade for .NET **</a:t>
                      </a:r>
                      <a:endParaRPr kumimoji="0" lang="en-US" sz="13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HCLTech Roobert" panose="020B0504030202060203" pitchFamily="34" charset="0"/>
                        <a:ea typeface="+mn-ea"/>
                        <a:cs typeface="HCLTech Roobert" panose="020B050403020206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300" kern="1200" dirty="0">
                          <a:solidFill>
                            <a:schemeClr val="tx1"/>
                          </a:solidFill>
                          <a:effectLst/>
                          <a:latin typeface="HCLTech Roobert" panose="020B0504030202060203" pitchFamily="34" charset="0"/>
                          <a:ea typeface="+mn-ea"/>
                          <a:cs typeface="HCLTech Roobert" panose="020B0504030202060203" pitchFamily="34" charset="0"/>
                        </a:rPr>
                        <a:t>GitHub CoPilot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1311577"/>
                  </a:ext>
                </a:extLst>
              </a:tr>
            </a:tbl>
          </a:graphicData>
        </a:graphic>
      </p:graphicFrame>
      <p:pic>
        <p:nvPicPr>
          <p:cNvPr id="10" name="Graphic 9" descr="Artificial Intelligence with solid fill">
            <a:extLst>
              <a:ext uri="{FF2B5EF4-FFF2-40B4-BE49-F238E27FC236}">
                <a16:creationId xmlns:a16="http://schemas.microsoft.com/office/drawing/2014/main" id="{23C26E39-4207-6AF8-EECB-F186C2F73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9336" y="595288"/>
            <a:ext cx="141554" cy="148391"/>
          </a:xfrm>
          <a:prstGeom prst="rect">
            <a:avLst/>
          </a:prstGeom>
        </p:spPr>
      </p:pic>
      <p:pic>
        <p:nvPicPr>
          <p:cNvPr id="11" name="Graphic 10" descr="Artificial Intelligence with solid fill">
            <a:extLst>
              <a:ext uri="{FF2B5EF4-FFF2-40B4-BE49-F238E27FC236}">
                <a16:creationId xmlns:a16="http://schemas.microsoft.com/office/drawing/2014/main" id="{998D7364-5573-6BD1-B06D-09AC3BEA2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81403" y="1412049"/>
            <a:ext cx="232787" cy="244031"/>
          </a:xfrm>
          <a:prstGeom prst="rect">
            <a:avLst/>
          </a:prstGeom>
        </p:spPr>
      </p:pic>
      <p:pic>
        <p:nvPicPr>
          <p:cNvPr id="12" name="Graphic 11" descr="Artificial Intelligence with solid fill">
            <a:extLst>
              <a:ext uri="{FF2B5EF4-FFF2-40B4-BE49-F238E27FC236}">
                <a16:creationId xmlns:a16="http://schemas.microsoft.com/office/drawing/2014/main" id="{04C44340-B5F9-0BB3-2CF9-F88B3CEBA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44984" y="1412049"/>
            <a:ext cx="232787" cy="244031"/>
          </a:xfrm>
          <a:prstGeom prst="rect">
            <a:avLst/>
          </a:prstGeom>
        </p:spPr>
      </p:pic>
      <p:pic>
        <p:nvPicPr>
          <p:cNvPr id="7" name="Graphic 6" descr="Artificial Intelligence with solid fill">
            <a:extLst>
              <a:ext uri="{FF2B5EF4-FFF2-40B4-BE49-F238E27FC236}">
                <a16:creationId xmlns:a16="http://schemas.microsoft.com/office/drawing/2014/main" id="{0163E9AD-CEF2-4671-6731-16C4089C2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4026" y="1437837"/>
            <a:ext cx="232787" cy="2440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FCC2A4-2B13-B3A2-11E9-9632DF0505D8}"/>
              </a:ext>
            </a:extLst>
          </p:cNvPr>
          <p:cNvSpPr txBox="1"/>
          <p:nvPr/>
        </p:nvSpPr>
        <p:spPr>
          <a:xfrm>
            <a:off x="2368640" y="5756948"/>
            <a:ext cx="6768210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**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HCLTech accelerator  provides up to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60% savings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in code level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assessment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 &amp;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50% savings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in code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remediation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CLTech Roobert" panose="020B0504030202060203" pitchFamily="34" charset="0"/>
                <a:ea typeface="+mn-ea"/>
                <a:cs typeface="HCLTech Roobert" panose="020B0504030202060203" pitchFamily="34" charset="0"/>
              </a:rPr>
              <a:t>, but varies based on code base</a:t>
            </a:r>
          </a:p>
        </p:txBody>
      </p:sp>
    </p:spTree>
    <p:extLst>
      <p:ext uri="{BB962C8B-B14F-4D97-AF65-F5344CB8AC3E}">
        <p14:creationId xmlns:p14="http://schemas.microsoft.com/office/powerpoint/2010/main" val="143473208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0459-8C68-6801-C35F-FC9A96D10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Prerequisites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DF8BD0-783B-E26B-2302-F02B74A2D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46957"/>
              </p:ext>
            </p:extLst>
          </p:nvPr>
        </p:nvGraphicFramePr>
        <p:xfrm>
          <a:off x="534670" y="1256876"/>
          <a:ext cx="10758171" cy="37541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91260">
                  <a:extLst>
                    <a:ext uri="{9D8B030D-6E8A-4147-A177-3AD203B41FA5}">
                      <a16:colId xmlns:a16="http://schemas.microsoft.com/office/drawing/2014/main" val="674232755"/>
                    </a:ext>
                  </a:extLst>
                </a:gridCol>
                <a:gridCol w="4720590">
                  <a:extLst>
                    <a:ext uri="{9D8B030D-6E8A-4147-A177-3AD203B41FA5}">
                      <a16:colId xmlns:a16="http://schemas.microsoft.com/office/drawing/2014/main" val="2793289823"/>
                    </a:ext>
                  </a:extLst>
                </a:gridCol>
                <a:gridCol w="4846321">
                  <a:extLst>
                    <a:ext uri="{9D8B030D-6E8A-4147-A177-3AD203B41FA5}">
                      <a16:colId xmlns:a16="http://schemas.microsoft.com/office/drawing/2014/main" val="39707977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err="1"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S.No</a:t>
                      </a:r>
                      <a:endParaRPr lang="en-US" sz="1200"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Tool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Pre-</a:t>
                      </a:r>
                      <a:r>
                        <a:rPr lang="en-US" sz="1200" err="1"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reqs</a:t>
                      </a:r>
                      <a:endParaRPr lang="en-US" sz="1200"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27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HCLTech Roobert" panose="020B0504030202060203" pitchFamily="34" charset="0"/>
                          <a:ea typeface="+mn-ea"/>
                          <a:cs typeface="HCLTech Roobert" panose="020B0504030202060203" pitchFamily="34" charset="0"/>
                        </a:rPr>
                        <a:t>HCLTech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HCLTech Roobert" panose="020B0504030202060203" pitchFamily="34" charset="0"/>
                          <a:ea typeface="+mn-ea"/>
                          <a:cs typeface="HCLTech Roobert" panose="020B0504030202060203" pitchFamily="34" charset="0"/>
                        </a:rPr>
                        <a:t>AIForce.Upgrade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HCLTech Roobert" panose="020B0504030202060203" pitchFamily="34" charset="0"/>
                          <a:ea typeface="+mn-ea"/>
                          <a:cs typeface="HCLTech Roobert" panose="020B0504030202060203" pitchFamily="34" charset="0"/>
                        </a:rPr>
                        <a:t> for </a:t>
                      </a:r>
                      <a:r>
                        <a:rPr lang="en-US" sz="1200" kern="1200" dirty="0" err="1">
                          <a:solidFill>
                            <a:schemeClr val="dk1"/>
                          </a:solidFill>
                          <a:latin typeface="HCLTech Roobert" panose="020B0504030202060203" pitchFamily="34" charset="0"/>
                          <a:ea typeface="+mn-ea"/>
                          <a:cs typeface="HCLTech Roobert" panose="020B0504030202060203" pitchFamily="34" charset="0"/>
                        </a:rPr>
                        <a:t>.Net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HCLTech Roobert" panose="020B0504030202060203" pitchFamily="34" charset="0"/>
                        <a:ea typeface="+mn-ea"/>
                        <a:cs typeface="HCLTech Roobert" panose="020B050403020206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err="1"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.Net</a:t>
                      </a:r>
                      <a:r>
                        <a:rPr lang="en-US" sz="1200"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 Framework version 4.8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 VC++ Redistributable for Visual Studio 2022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.Net8 Runtime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67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AWS </a:t>
                      </a:r>
                      <a:r>
                        <a:rPr lang="en-US" sz="1200" err="1"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ToolKit</a:t>
                      </a:r>
                      <a:r>
                        <a:rPr lang="en-US" sz="1200"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 For Refactoring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latin typeface="HCLTech Roobert" panose="020B0504030202060203" pitchFamily="34" charset="0"/>
                          <a:ea typeface="+mn-lt"/>
                          <a:cs typeface="HCLTech Roobert" panose="020B0504030202060203" pitchFamily="34" charset="0"/>
                        </a:rPr>
                        <a:t>Visual Studio 2022 / VS Code</a:t>
                      </a:r>
                    </a:p>
                    <a:p>
                      <a:pPr marL="28575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latin typeface="HCLTech Roobert" panose="020B0504030202060203" pitchFamily="34" charset="0"/>
                          <a:ea typeface="+mn-lt"/>
                          <a:cs typeface="HCLTech Roobert" panose="020B0504030202060203" pitchFamily="34" charset="0"/>
                        </a:rPr>
                        <a:t>AWS CLI on Dev Desktops</a:t>
                      </a:r>
                    </a:p>
                    <a:p>
                      <a:pPr marL="28575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latin typeface="HCLTech Roobert" panose="020B0504030202060203" pitchFamily="34" charset="0"/>
                          <a:ea typeface="+mn-lt"/>
                          <a:cs typeface="HCLTech Roobert" panose="020B0504030202060203" pitchFamily="34" charset="0"/>
                        </a:rPr>
                        <a:t>AWS Account</a:t>
                      </a:r>
                    </a:p>
                    <a:p>
                      <a:endParaRPr lang="en-US" sz="1200"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329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.NET Upgrade Assistant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Visual Studio 2019 or above / VS 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err="1"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.Net</a:t>
                      </a:r>
                      <a:r>
                        <a:rPr lang="en-US" sz="1200"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 &gt;= 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3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GitHub CoPilot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Visual Studio / VS Code ( Latest Version 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err="1"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.Net</a:t>
                      </a:r>
                      <a:r>
                        <a:rPr lang="en-US" sz="1200"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 5+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GitHub Subscription and GitHub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58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Google Gemini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Visual Studio / VS Code ( Latest Version 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 err="1"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.Net</a:t>
                      </a:r>
                      <a:r>
                        <a:rPr lang="en-US" sz="1200" dirty="0"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 5+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HCLTech Roobert" panose="020B0504030202060203" pitchFamily="34" charset="0"/>
                          <a:cs typeface="HCLTech Roobert" panose="020B0504030202060203" pitchFamily="34" charset="0"/>
                        </a:rPr>
                        <a:t>Google Account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HCLTech Roobert" panose="020B0504030202060203" pitchFamily="34" charset="0"/>
                        <a:cs typeface="HCLTech Roobert" panose="020B050403020206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276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92468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HCLTech">
  <a:themeElements>
    <a:clrScheme name="HCLTech Primary Colours">
      <a:dk1>
        <a:srgbClr val="000000"/>
      </a:dk1>
      <a:lt1>
        <a:srgbClr val="FFFFFF"/>
      </a:lt1>
      <a:dk2>
        <a:srgbClr val="5F1EBE"/>
      </a:dk2>
      <a:lt2>
        <a:srgbClr val="411482"/>
      </a:lt2>
      <a:accent1>
        <a:srgbClr val="8C69F0"/>
      </a:accent1>
      <a:accent2>
        <a:srgbClr val="B9C8FF"/>
      </a:accent2>
      <a:accent3>
        <a:srgbClr val="0F5FDC"/>
      </a:accent3>
      <a:accent4>
        <a:srgbClr val="3C91FF"/>
      </a:accent4>
      <a:accent5>
        <a:srgbClr val="8CC8FA"/>
      </a:accent5>
      <a:accent6>
        <a:srgbClr val="DCE6F0"/>
      </a:accent6>
      <a:hlink>
        <a:srgbClr val="0000FF"/>
      </a:hlink>
      <a:folHlink>
        <a:srgbClr val="29292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Tech Purple">
      <a:srgbClr val="5F1EBE"/>
    </a:custClr>
    <a:custClr name="Tech Blue">
      <a:srgbClr val="3C91FF"/>
    </a:custClr>
    <a:custClr name="Teal">
      <a:srgbClr val="4BC3AF"/>
    </a:custClr>
    <a:custClr name="Green">
      <a:srgbClr val="82CD73"/>
    </a:custClr>
    <a:custClr name="Yellow">
      <a:srgbClr val="FFCD41"/>
    </a:custClr>
    <a:custClr name="Coral">
      <a:srgbClr val="FF7887"/>
    </a:custClr>
    <a:custClr name="Bronze">
      <a:srgbClr val="D7BEB4"/>
    </a:custClr>
    <a:custClr name="Cream">
      <a:srgbClr val="FAF0E6"/>
    </a:custClr>
    <a:custClr name="Grey">
      <a:srgbClr val="C8D2DD"/>
    </a:custClr>
    <a:custClr name="HCL Blue (Corp)">
      <a:srgbClr val="006BB6"/>
    </a:custClr>
    <a:custClr name="Mid Purple">
      <a:srgbClr val="8669F0"/>
    </a:custClr>
    <a:custClr name="Mid Blue">
      <a:srgbClr val="87D2EB"/>
    </a:custClr>
    <a:custClr name="Dark Teal">
      <a:srgbClr val="007873"/>
    </a:custClr>
    <a:custClr name="Dark green">
      <a:srgbClr val="0FA069"/>
    </a:custClr>
    <a:custClr name="Dark Yellow">
      <a:srgbClr val="C8870A"/>
    </a:custClr>
    <a:custClr name="Dark Coral">
      <a:srgbClr val="C3325F"/>
    </a:custClr>
    <a:custClr name="Custom Color 17">
      <a:srgbClr val="FFFFFF"/>
    </a:custClr>
    <a:custClr name="Custom Color 18">
      <a:srgbClr val="FFFFFF"/>
    </a:custClr>
    <a:custClr name="Grey 1">
      <a:srgbClr val="8291A0"/>
    </a:custClr>
    <a:custClr name="Custom Color 20">
      <a:srgbClr val="FFFFFF"/>
    </a:custClr>
    <a:custClr name="Light Purple">
      <a:srgbClr val="B9C8FF"/>
    </a:custClr>
    <a:custClr name="Light Blue">
      <a:srgbClr val="DCE6F0"/>
    </a:custClr>
    <a:custClr name="Teal 80% Tint">
      <a:srgbClr val="6ECFBE"/>
    </a:custClr>
    <a:custClr name="Green 80% Tint">
      <a:srgbClr val="9CE38F"/>
    </a:custClr>
    <a:custClr name="Yellow 80% Tint">
      <a:srgbClr val="FED766"/>
    </a:custClr>
    <a:custClr name="Corel 80% Tint">
      <a:srgbClr val="FE949E"/>
    </a:custClr>
    <a:custClr name="Custom Color 27">
      <a:srgbClr val="FFFFFF"/>
    </a:custClr>
    <a:custClr name="Custom Color 28">
      <a:srgbClr val="FFFFFF"/>
    </a:custClr>
    <a:custClr name="Grey2">
      <a:srgbClr val="A5AFBE"/>
    </a:custClr>
    <a:custClr name="Custom Color 30">
      <a:srgbClr val="FFFFFF"/>
    </a:custClr>
    <a:custClr name="Custom Color 31">
      <a:srgbClr val="FFFFFF"/>
    </a:custClr>
    <a:custClr name="Custom Color 32">
      <a:srgbClr val="FFFFFF"/>
    </a:custClr>
    <a:custClr name="Light Teal">
      <a:srgbClr val="A5ECDC"/>
    </a:custClr>
    <a:custClr name="Light Green">
      <a:srgbClr val="BEEBB4"/>
    </a:custClr>
    <a:custClr name="Light Yellow">
      <a:srgbClr val="FFECC7"/>
    </a:custClr>
    <a:custClr name="Light Coral">
      <a:srgbClr val="FFBEBE"/>
    </a:custClr>
    <a:custClr name="Custom Color 37">
      <a:srgbClr val="FFFFFF"/>
    </a:custClr>
    <a:custClr name="Custom Color 38">
      <a:srgbClr val="FFFFFF"/>
    </a:custClr>
    <a:custClr name="Grey 4">
      <a:srgbClr val="E6EBF5"/>
    </a:custClr>
    <a:custClr name="Custom Color 40">
      <a:srgbClr val="FFFFFF"/>
    </a:custClr>
    <a:custClr name="Custom Color 41">
      <a:srgbClr val="FFFFFF"/>
    </a:custClr>
    <a:custClr name="Custom Color 42">
      <a:srgbClr val="FFFFFF"/>
    </a:custClr>
    <a:custClr name="Custom Color 43">
      <a:srgbClr val="FFFFFF"/>
    </a:custClr>
    <a:custClr name="Custom Color 44">
      <a:srgbClr val="FFFFFF"/>
    </a:custClr>
    <a:custClr name="Custom Color 45">
      <a:srgbClr val="FFFFFF"/>
    </a:custClr>
    <a:custClr name="Custom Color 46">
      <a:srgbClr val="FFFFFF"/>
    </a:custClr>
    <a:custClr name="Custom Color 47">
      <a:srgbClr val="FFFFFF"/>
    </a:custClr>
    <a:custClr name="Custom Color 48">
      <a:srgbClr val="FFFFFF"/>
    </a:custClr>
    <a:custClr name="Custom Color 49">
      <a:srgbClr val="FFFFFF"/>
    </a:custClr>
    <a:custClr name="Custom Color 50">
      <a:srgbClr val="FFFFFF"/>
    </a:custClr>
  </a:custClrLst>
  <a:extLst>
    <a:ext uri="{05A4C25C-085E-4340-85A3-A5531E510DB2}">
      <thm15:themeFamily xmlns:thm15="http://schemas.microsoft.com/office/thememl/2012/main" name="Presentation1" id="{2DB44909-ACB0-2B49-BF7C-2008EA7F21C5}" vid="{D84DEA46-F109-A149-936E-D03F9B6F9B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8200D650BDAD49923A72C30E2B4AAB" ma:contentTypeVersion="4" ma:contentTypeDescription="Create a new document." ma:contentTypeScope="" ma:versionID="71c00c986bd14cf5a4c7d5ffc6886db8">
  <xsd:schema xmlns:xsd="http://www.w3.org/2001/XMLSchema" xmlns:xs="http://www.w3.org/2001/XMLSchema" xmlns:p="http://schemas.microsoft.com/office/2006/metadata/properties" xmlns:ns2="26e67d77-ae60-485b-83a5-33cf81c58252" targetNamespace="http://schemas.microsoft.com/office/2006/metadata/properties" ma:root="true" ma:fieldsID="cfb941a9f6843851a8a3671bc7bb579c" ns2:_="">
    <xsd:import namespace="26e67d77-ae60-485b-83a5-33cf81c582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e67d77-ae60-485b-83a5-33cf81c582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F2930C9-B4CC-4C48-AD02-1026BA1EB27D}">
  <ds:schemaRefs>
    <ds:schemaRef ds:uri="26e67d77-ae60-485b-83a5-33cf81c5825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5B5F503-00D6-4196-8C50-1EB019C4D2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DFAEEE-5809-472E-A0A0-73147553417B}">
  <ds:schemaRefs>
    <ds:schemaRef ds:uri="http://schemas.microsoft.com/office/infopath/2007/PartnerControls"/>
    <ds:schemaRef ds:uri="26e67d77-ae60-485b-83a5-33cf81c58252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</TotalTime>
  <Words>3100</Words>
  <Application>Microsoft Macintosh PowerPoint</Application>
  <PresentationFormat>Widescreen</PresentationFormat>
  <Paragraphs>720</Paragraphs>
  <Slides>16</Slides>
  <Notes>11</Notes>
  <HiddenSlides>6</HiddenSlides>
  <MMClips>0</MMClips>
  <ScaleCrop>false</ScaleCrop>
  <HeadingPairs>
    <vt:vector size="10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16</vt:i4>
      </vt:variant>
      <vt:variant>
        <vt:lpstr>Custom Shows</vt:lpstr>
      </vt:variant>
      <vt:variant>
        <vt:i4>3</vt:i4>
      </vt:variant>
    </vt:vector>
  </HeadingPairs>
  <TitlesOfParts>
    <vt:vector size="30" baseType="lpstr">
      <vt:lpstr>Arial</vt:lpstr>
      <vt:lpstr>Calibri</vt:lpstr>
      <vt:lpstr>HCL Tech Roobert</vt:lpstr>
      <vt:lpstr>HCLTech Roobert</vt:lpstr>
      <vt:lpstr>HCLTech Roobert Light</vt:lpstr>
      <vt:lpstr>HCLTech Roobert Medium</vt:lpstr>
      <vt:lpstr>System Font Regular</vt:lpstr>
      <vt:lpstr>HCLTech</vt:lpstr>
      <vt:lpstr>Worksheet</vt:lpstr>
      <vt:lpstr>Macro-Enabled Worksheet</vt:lpstr>
      <vt:lpstr>Document</vt:lpstr>
      <vt:lpstr>PowerPoint Presentation</vt:lpstr>
      <vt:lpstr>Introduction</vt:lpstr>
      <vt:lpstr>Context</vt:lpstr>
      <vt:lpstr>High-level migration approach</vt:lpstr>
      <vt:lpstr>Intake process</vt:lpstr>
      <vt:lpstr>Modernization process</vt:lpstr>
      <vt:lpstr>Code scaffolding</vt:lpstr>
      <vt:lpstr>Automation Approach for CBA</vt:lpstr>
      <vt:lpstr>Tools Prerequisites</vt:lpstr>
      <vt:lpstr>PowerPoint Presentation</vt:lpstr>
      <vt:lpstr>API Standards – Current Analysis</vt:lpstr>
      <vt:lpstr>API Standards – Current Analysis</vt:lpstr>
      <vt:lpstr>PowerPoint Presentation</vt:lpstr>
      <vt:lpstr>PowerPoint Presentation</vt:lpstr>
      <vt:lpstr>Dependencies</vt:lpstr>
      <vt:lpstr>Mappings</vt:lpstr>
      <vt:lpstr>Custom Show 1</vt:lpstr>
      <vt:lpstr>Custom Show 2</vt:lpstr>
      <vt:lpstr>Custom Show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Prabhakar Anand Kumar,  Chennai</dc:creator>
  <cp:lastModifiedBy>Sanjay Gupta</cp:lastModifiedBy>
  <cp:revision>15</cp:revision>
  <dcterms:created xsi:type="dcterms:W3CDTF">2022-11-24T07:23:58Z</dcterms:created>
  <dcterms:modified xsi:type="dcterms:W3CDTF">2025-03-17T01:28:49Z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CLClassD6">
    <vt:lpwstr>False</vt:lpwstr>
  </property>
  <property fmtid="{D5CDD505-2E9C-101B-9397-08002B2CF9AE}" pid="3" name="ContentTypeId">
    <vt:lpwstr>0x010100D78200D650BDAD49923A72C30E2B4AAB</vt:lpwstr>
  </property>
  <property fmtid="{D5CDD505-2E9C-101B-9397-08002B2CF9AE}" pid="4" name="TitusGUID">
    <vt:lpwstr>273e7a64-105d-4463-94bb-c07bd5f423de</vt:lpwstr>
  </property>
  <property fmtid="{D5CDD505-2E9C-101B-9397-08002B2CF9AE}" pid="5" name="HCLClassification">
    <vt:lpwstr>HCL_Cla5s_1nt3rnal</vt:lpwstr>
  </property>
</Properties>
</file>