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3" r:id="rId5"/>
  </p:sldMasterIdLst>
  <p:notesMasterIdLst>
    <p:notesMasterId r:id="rId17"/>
  </p:notesMasterIdLst>
  <p:sldIdLst>
    <p:sldId id="2147471305" r:id="rId6"/>
    <p:sldId id="2147483126" r:id="rId7"/>
    <p:sldId id="2147482069" r:id="rId8"/>
    <p:sldId id="259" r:id="rId9"/>
    <p:sldId id="2147483641" r:id="rId10"/>
    <p:sldId id="2147483125" r:id="rId11"/>
    <p:sldId id="2147483122" r:id="rId12"/>
    <p:sldId id="2147482070" r:id="rId13"/>
    <p:sldId id="2147482071" r:id="rId14"/>
    <p:sldId id="2147483640" r:id="rId15"/>
    <p:sldId id="214748312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F8F2F71-0ECD-5755-17E5-C6D427C48AFF}" name="Santosh Raju" initials="SR" userId="S::santosh.raju@hcltech.com::191ba6a8-ac25-4da2-bbff-7915209104f5" providerId="AD"/>
  <p188:author id="{E72BD8D7-E4F2-FCF9-CA61-A9C56AB91A62}" name="Kundan Vijay Pitroda" initials="KP" userId="S::kundanvijay.pitroda@hcltech.com::bb372bf2-6af9-433f-80b2-75f1cc93eceb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EB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4BD7E3-ABC5-4D15-BE74-0D0B319C1639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8908F2-C218-46CD-B4BF-5DEF41538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796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C11ED5-5110-9BEE-D659-064E389ABF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1FD9AA4-8493-6FFA-6648-F6A325AF7E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1DF3447-E957-11E3-CC15-46AA0F89EA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152D79-48CE-E504-6CF5-165C563C27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2FB07B-3A6A-409F-A6D8-E0E2B88BB5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85549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7E9304-3E29-475A-BE0E-1685E8A855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62377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D6F206-E5F3-5E62-5470-FE19E4ED8B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7C1E69A-BC3F-8FC5-A3A1-1559A84616A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26B1121-AE2D-F0D3-B097-CCA8114502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5B0471-1CDB-35B9-3075-B444FC7F64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8908F2-C218-46CD-B4BF-5DEF41538B5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7585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5D31D4-4CD5-4B2A-833E-7C3946CD2F5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9402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25D31D4-4CD5-4B2A-833E-7C3946CD2F5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258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25D31D4-4CD5-4B2A-833E-7C3946CD2F5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33091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25D31D4-4CD5-4B2A-833E-7C3946CD2F5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21038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C2F344-29EC-3174-2C7A-225D94B084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FDED706-92B6-9126-7879-6B2CBF0EA4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31E2468-470B-7BA3-BD41-36882F070A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B629FE-BC02-CACB-66AB-41310D3963C4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7C9BAC-BEBF-D0D1-D846-E1A942605B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B4B25-75A1-4BD3-9A55-1C94DE87B243}" type="slidenum">
              <a:rPr lang="da-DK" smtClean="0"/>
              <a:pPr/>
              <a:t>10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80035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hcltech.com/" TargetMode="External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3.emf"/><Relationship Id="rId4" Type="http://schemas.openxmlformats.org/officeDocument/2006/relationships/image" Target="../media/image5.sv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C9CED-7B94-72D6-4855-6D2976CD9D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1" y="1122363"/>
            <a:ext cx="9144000" cy="2387600"/>
          </a:xfrm>
        </p:spPr>
        <p:txBody>
          <a:bodyPr anchor="b"/>
          <a:lstStyle>
            <a:lvl1pPr algn="ctr">
              <a:defRPr sz="5998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0E334B-9546-F1E4-A200-6C6CBDA5AE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1" y="3602038"/>
            <a:ext cx="9144000" cy="1655762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40CA9-BB1F-0C6C-DE5B-04C534B64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/>
            </a:lvl1pPr>
          </a:lstStyle>
          <a:p>
            <a:r>
              <a:rPr lang="en-US"/>
              <a:t>Copyright © 2022 HCL Technologies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E9251-DB7F-07CE-76A5-23D98BE79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ERS EBT MODE-2 | DIGITAL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7FBD45-EEA2-F7D5-8B90-D134147A2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3D9DB-5D48-412B-B161-1CF3723B5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482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5ED4B-9C2D-DC90-301F-75A5214F9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661D03-3083-4F49-2BA8-922FF44E7D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2D42F9-D34E-5BFA-9661-BAF2DA2A1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Copyright © 2022 HCL Technologies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73659A-A448-53E9-98C8-01CAF969D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ERS EBT MODE-2 | DIGITAL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6E3C12-1EDC-8ABB-85E2-D6EBDE1B9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3D9DB-5D48-412B-B161-1CF3723B5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071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61F740-4BB2-A11C-FC02-BB13A4F747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AB19C5-553A-84A2-E0AF-C5CCF02D04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08B7B3-5C5D-0D64-1385-403418516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Copyright © 2022 HCL Technologies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9EF5D9-2BAF-75F0-23E8-8BF6A4378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ERS EBT MODE-2 | DIGITAL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5B7944-7860-4AA4-C96A-B69E677C9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3D9DB-5D48-412B-B161-1CF3723B5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9118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8843C3-A3DD-5714-63C6-49238356B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93966" y="6399833"/>
            <a:ext cx="535379" cy="301756"/>
          </a:xfrm>
          <a:prstGeom prst="rect">
            <a:avLst/>
          </a:prstGeom>
        </p:spPr>
        <p:txBody>
          <a:bodyPr/>
          <a:lstStyle>
            <a:lvl1pPr>
              <a:defRPr sz="850">
                <a:latin typeface="HCLTech Roobert" pitchFamily="50" charset="0"/>
                <a:cs typeface="HCLTech Roobert" pitchFamily="50" charset="0"/>
              </a:defRPr>
            </a:lvl1pPr>
          </a:lstStyle>
          <a:p>
            <a:fld id="{AE577F39-B882-FB4F-BD46-95C2A231B6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B19AFF83-2ED1-7064-E252-2E3F72B06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99" y="156411"/>
            <a:ext cx="11432977" cy="679904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DD75E7B-DF34-86BB-3810-F5314860B1D2}"/>
              </a:ext>
            </a:extLst>
          </p:cNvPr>
          <p:cNvSpPr/>
          <p:nvPr userDrawn="1"/>
        </p:nvSpPr>
        <p:spPr>
          <a:xfrm>
            <a:off x="293915" y="6389914"/>
            <a:ext cx="3015343" cy="4680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798"/>
          </a:p>
        </p:txBody>
      </p:sp>
    </p:spTree>
    <p:extLst>
      <p:ext uri="{BB962C8B-B14F-4D97-AF65-F5344CB8AC3E}">
        <p14:creationId xmlns:p14="http://schemas.microsoft.com/office/powerpoint/2010/main" val="42479982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99CE501-DC94-7570-E703-7B18B2346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93358"/>
            <a:ext cx="11430000" cy="478537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600" b="1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388708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Cover – Collaboration, Woman Device (Dark)">
    <p:bg>
      <p:bgPr>
        <a:gradFill>
          <a:gsLst>
            <a:gs pos="22000">
              <a:schemeClr val="bg2"/>
            </a:gs>
            <a:gs pos="81000">
              <a:schemeClr val="accent4"/>
            </a:gs>
            <a:gs pos="100000">
              <a:schemeClr val="accent5"/>
            </a:gs>
          </a:gsLst>
          <a:lin ang="189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Woman with device | Collaboration">
            <a:extLst>
              <a:ext uri="{FF2B5EF4-FFF2-40B4-BE49-F238E27FC236}">
                <a16:creationId xmlns:a16="http://schemas.microsoft.com/office/drawing/2014/main" id="{77D11AD8-9536-7DCB-B937-DD781D6E5A8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4" t="1338" r="315"/>
          <a:stretch/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pic>
        <p:nvPicPr>
          <p:cNvPr id="5" name="HCLTech | Supercharged Progress" descr="HCLTech | Supercharged Progress">
            <a:extLst>
              <a:ext uri="{FF2B5EF4-FFF2-40B4-BE49-F238E27FC236}">
                <a16:creationId xmlns:a16="http://schemas.microsoft.com/office/drawing/2014/main" id="{6D944A14-5E2B-02AE-1A6E-B9FF42579FA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095" y="505905"/>
            <a:ext cx="3960000" cy="44143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3DD4C2-A4AB-853E-8AD7-21CFC39DEC2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9600" y="1872000"/>
            <a:ext cx="3873600" cy="1883593"/>
          </a:xfrm>
        </p:spPr>
        <p:txBody>
          <a:bodyPr anchor="b"/>
          <a:lstStyle>
            <a:lvl1pPr algn="l">
              <a:defRPr sz="4800" b="0">
                <a:latin typeface="+mn-lt"/>
              </a:defRPr>
            </a:lvl1pPr>
          </a:lstStyle>
          <a:p>
            <a:r>
              <a:rPr lang="en-US"/>
              <a:t>Insert title maximum three lines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F9DF0B-C769-D88B-64AE-52A7B862C01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74800" y="3601465"/>
            <a:ext cx="3873600" cy="732848"/>
          </a:xfrm>
        </p:spPr>
        <p:txBody>
          <a:bodyPr wrap="square" tIns="360000">
            <a:spAutoFit/>
          </a:bodyPr>
          <a:lstStyle>
            <a:lvl1pPr marL="0" indent="0" algn="l">
              <a:buNone/>
              <a:defRPr sz="2400" b="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Insert cover subtitle </a:t>
            </a:r>
          </a:p>
        </p:txBody>
      </p:sp>
      <p:sp>
        <p:nvSpPr>
          <p:cNvPr id="10" name="Presenter or Date">
            <a:extLst>
              <a:ext uri="{FF2B5EF4-FFF2-40B4-BE49-F238E27FC236}">
                <a16:creationId xmlns:a16="http://schemas.microsoft.com/office/drawing/2014/main" id="{9EF01C2A-B233-57B2-E49A-13334B681EA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77666" y="5734800"/>
            <a:ext cx="4799012" cy="276999"/>
          </a:xfrm>
        </p:spPr>
        <p:txBody>
          <a:bodyPr anchor="b">
            <a:spAutoFit/>
          </a:bodyPr>
          <a:lstStyle>
            <a:lvl1pPr>
              <a:defRPr sz="1800" b="0">
                <a:latin typeface="+mn-lt"/>
              </a:defRPr>
            </a:lvl1pPr>
          </a:lstStyle>
          <a:p>
            <a:pPr lvl="0"/>
            <a:r>
              <a:rPr lang="en-US"/>
              <a:t>Presenter or date</a:t>
            </a:r>
          </a:p>
        </p:txBody>
      </p:sp>
    </p:spTree>
    <p:extLst>
      <p:ext uri="{BB962C8B-B14F-4D97-AF65-F5344CB8AC3E}">
        <p14:creationId xmlns:p14="http://schemas.microsoft.com/office/powerpoint/2010/main" val="18945605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ider – Full image (Dark)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D48F966E-D0F6-B572-ABB9-1C707E41F423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txBody>
          <a:bodyPr wrap="square" lIns="360000" tIns="360000" rIns="360000" bIns="360000">
            <a:noAutofit/>
          </a:bodyPr>
          <a:lstStyle>
            <a:lvl1pPr algn="ctr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1">
                    <a:lumMod val="8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on the icon or drag image </a:t>
            </a:r>
            <a:br>
              <a:rPr lang="en-US"/>
            </a:br>
            <a:r>
              <a:rPr lang="en-US"/>
              <a:t>to insert an 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0E232E-EA4C-55FD-24FE-41B31C5F43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9075" y="3780000"/>
            <a:ext cx="7312163" cy="1255728"/>
          </a:xfrm>
        </p:spPr>
        <p:txBody>
          <a:bodyPr anchor="b"/>
          <a:lstStyle>
            <a:lvl1pPr>
              <a:defRPr sz="4800" b="0">
                <a:latin typeface="+mn-lt"/>
              </a:defRPr>
            </a:lvl1pPr>
          </a:lstStyle>
          <a:p>
            <a:r>
              <a:rPr lang="en-US"/>
              <a:t>Insert divider title maximum two lines</a:t>
            </a:r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2743D73F-9DBB-4B7E-4724-FDD9A7DF492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73255" y="4888800"/>
            <a:ext cx="7279200" cy="732848"/>
          </a:xfrm>
        </p:spPr>
        <p:txBody>
          <a:bodyPr tIns="360000">
            <a:sp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Insert divider subtitle </a:t>
            </a:r>
          </a:p>
        </p:txBody>
      </p:sp>
    </p:spTree>
    <p:extLst>
      <p:ext uri="{BB962C8B-B14F-4D97-AF65-F5344CB8AC3E}">
        <p14:creationId xmlns:p14="http://schemas.microsoft.com/office/powerpoint/2010/main" val="22774454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Wide margins – Infographics – Icons (4), Boxes,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DF56D4C5-0E34-2EC7-7B65-CE7B779F83E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25671" y="6465600"/>
            <a:ext cx="150682" cy="123111"/>
          </a:xfrm>
          <a:prstGeom prst="rect">
            <a:avLst/>
          </a:prstGeom>
        </p:spPr>
        <p:txBody>
          <a:bodyPr/>
          <a:lstStyle/>
          <a:p>
            <a:fld id="{570547DA-62F2-46FF-A67E-24DBD4865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74A4E35D-E6D8-3570-74A3-F3B586501292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Copyright © 2024 HCLTech | Confidential</a:t>
            </a:r>
          </a:p>
        </p:txBody>
      </p:sp>
      <p:sp>
        <p:nvSpPr>
          <p:cNvPr id="31" name="Gradient (Intense)">
            <a:extLst>
              <a:ext uri="{FF2B5EF4-FFF2-40B4-BE49-F238E27FC236}">
                <a16:creationId xmlns:a16="http://schemas.microsoft.com/office/drawing/2014/main" id="{0512884E-4C65-F5EE-7A4E-DACDF7BED3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3872369"/>
          </a:xfrm>
          <a:custGeom>
            <a:avLst/>
            <a:gdLst>
              <a:gd name="connsiteX0" fmla="*/ 0 w 12192000"/>
              <a:gd name="connsiteY0" fmla="*/ 0 h 3872369"/>
              <a:gd name="connsiteX1" fmla="*/ 12192000 w 12192000"/>
              <a:gd name="connsiteY1" fmla="*/ 0 h 3872369"/>
              <a:gd name="connsiteX2" fmla="*/ 12192000 w 12192000"/>
              <a:gd name="connsiteY2" fmla="*/ 3872369 h 3872369"/>
              <a:gd name="connsiteX3" fmla="*/ 11561764 w 12192000"/>
              <a:gd name="connsiteY3" fmla="*/ 3872369 h 3872369"/>
              <a:gd name="connsiteX4" fmla="*/ 11561764 w 12192000"/>
              <a:gd name="connsiteY4" fmla="*/ 3108004 h 3872369"/>
              <a:gd name="connsiteX5" fmla="*/ 11500059 w 12192000"/>
              <a:gd name="connsiteY5" fmla="*/ 3046299 h 3872369"/>
              <a:gd name="connsiteX6" fmla="*/ 690355 w 12192000"/>
              <a:gd name="connsiteY6" fmla="*/ 3046299 h 3872369"/>
              <a:gd name="connsiteX7" fmla="*/ 628650 w 12192000"/>
              <a:gd name="connsiteY7" fmla="*/ 3108004 h 3872369"/>
              <a:gd name="connsiteX8" fmla="*/ 628650 w 12192000"/>
              <a:gd name="connsiteY8" fmla="*/ 3872369 h 3872369"/>
              <a:gd name="connsiteX9" fmla="*/ 0 w 12192000"/>
              <a:gd name="connsiteY9" fmla="*/ 3872369 h 3872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3872369">
                <a:moveTo>
                  <a:pt x="0" y="0"/>
                </a:moveTo>
                <a:lnTo>
                  <a:pt x="12192000" y="0"/>
                </a:lnTo>
                <a:lnTo>
                  <a:pt x="12192000" y="3872369"/>
                </a:lnTo>
                <a:lnTo>
                  <a:pt x="11561764" y="3872369"/>
                </a:lnTo>
                <a:lnTo>
                  <a:pt x="11561764" y="3108004"/>
                </a:lnTo>
                <a:cubicBezTo>
                  <a:pt x="11561764" y="3073925"/>
                  <a:pt x="11534138" y="3046299"/>
                  <a:pt x="11500059" y="3046299"/>
                </a:cubicBezTo>
                <a:lnTo>
                  <a:pt x="690355" y="3046299"/>
                </a:lnTo>
                <a:cubicBezTo>
                  <a:pt x="656276" y="3046299"/>
                  <a:pt x="628650" y="3073925"/>
                  <a:pt x="628650" y="3108004"/>
                </a:cubicBezTo>
                <a:lnTo>
                  <a:pt x="628650" y="3872369"/>
                </a:lnTo>
                <a:lnTo>
                  <a:pt x="0" y="3872369"/>
                </a:lnTo>
                <a:close/>
              </a:path>
            </a:pathLst>
          </a:custGeom>
          <a:gradFill>
            <a:gsLst>
              <a:gs pos="22000">
                <a:schemeClr val="tx2"/>
              </a:gs>
              <a:gs pos="81000">
                <a:schemeClr val="accent4"/>
              </a:gs>
              <a:gs pos="100000">
                <a:schemeClr val="accent5"/>
              </a:gs>
            </a:gsLst>
            <a:lin ang="18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itle">
            <a:extLst>
              <a:ext uri="{FF2B5EF4-FFF2-40B4-BE49-F238E27FC236}">
                <a16:creationId xmlns:a16="http://schemas.microsoft.com/office/drawing/2014/main" id="{782B4FFE-3CF6-F68F-B09B-3AC0FD9655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72800" y="874800"/>
            <a:ext cx="4842225" cy="104644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</a:t>
            </a:r>
          </a:p>
        </p:txBody>
      </p:sp>
      <p:sp>
        <p:nvSpPr>
          <p:cNvPr id="28" name="Subtitle">
            <a:extLst>
              <a:ext uri="{FF2B5EF4-FFF2-40B4-BE49-F238E27FC236}">
                <a16:creationId xmlns:a16="http://schemas.microsoft.com/office/drawing/2014/main" id="{0C1D91AE-A8FC-25F1-EEFF-FA8EE8A588B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84491" y="900113"/>
            <a:ext cx="4897272" cy="615553"/>
          </a:xfrm>
        </p:spPr>
        <p:txBody>
          <a:bodyPr wrap="square" tIns="0">
            <a:spAutoFit/>
          </a:bodyPr>
          <a:lstStyle>
            <a:lvl1pPr>
              <a:defRPr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Insert subtitle here at 20 pt and align to the baseline of the title</a:t>
            </a:r>
          </a:p>
        </p:txBody>
      </p:sp>
      <p:sp>
        <p:nvSpPr>
          <p:cNvPr id="14" name="Text Placeholder 1">
            <a:extLst>
              <a:ext uri="{FF2B5EF4-FFF2-40B4-BE49-F238E27FC236}">
                <a16:creationId xmlns:a16="http://schemas.microsoft.com/office/drawing/2014/main" id="{4BC5E753-0F0B-0CDF-0082-2DBA2A6C9C4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08772" y="3226299"/>
            <a:ext cx="2509200" cy="3034799"/>
          </a:xfrm>
          <a:prstGeom prst="roundRect">
            <a:avLst>
              <a:gd name="adj" fmla="val 2242"/>
            </a:avLst>
          </a:prstGeom>
          <a:solidFill>
            <a:srgbClr val="E6EBF5">
              <a:alpha val="70000"/>
            </a:srgbClr>
          </a:solidFill>
        </p:spPr>
        <p:txBody>
          <a:bodyPr lIns="288000" tIns="972000" rIns="288000" bIns="288000"/>
          <a:lstStyle>
            <a:lvl1pPr>
              <a:defRPr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1DA4DF51-EA37-4D8B-EBF3-1B0F01E533D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496702" y="3226299"/>
            <a:ext cx="2509200" cy="3034799"/>
          </a:xfrm>
          <a:prstGeom prst="roundRect">
            <a:avLst>
              <a:gd name="adj" fmla="val 2394"/>
            </a:avLst>
          </a:prstGeom>
          <a:solidFill>
            <a:srgbClr val="E6EBF5">
              <a:alpha val="70000"/>
            </a:srgbClr>
          </a:solidFill>
        </p:spPr>
        <p:txBody>
          <a:bodyPr lIns="288000" tIns="972000" rIns="288000" bIns="288000"/>
          <a:lstStyle>
            <a:lvl1pPr>
              <a:defRPr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D11CBC18-F9A6-EA7B-5CB8-9483DF41444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84632" y="3226299"/>
            <a:ext cx="2509200" cy="3034799"/>
          </a:xfrm>
          <a:prstGeom prst="roundRect">
            <a:avLst>
              <a:gd name="adj" fmla="val 2242"/>
            </a:avLst>
          </a:prstGeom>
          <a:solidFill>
            <a:srgbClr val="E6EBF5">
              <a:alpha val="70000"/>
            </a:srgbClr>
          </a:solidFill>
        </p:spPr>
        <p:txBody>
          <a:bodyPr lIns="288000" tIns="972000" rIns="288000" bIns="288000"/>
          <a:lstStyle>
            <a:lvl1pPr>
              <a:defRPr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18E3FA5C-2E79-A45A-7AB0-1EF57F03AF2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872563" y="3226299"/>
            <a:ext cx="2509200" cy="3034799"/>
          </a:xfrm>
          <a:prstGeom prst="roundRect">
            <a:avLst>
              <a:gd name="adj" fmla="val 2318"/>
            </a:avLst>
          </a:prstGeom>
          <a:solidFill>
            <a:srgbClr val="E6EBF5">
              <a:alpha val="70000"/>
            </a:srgbClr>
          </a:solidFill>
        </p:spPr>
        <p:txBody>
          <a:bodyPr lIns="288000" tIns="972000" rIns="288000" bIns="288000"/>
          <a:lstStyle>
            <a:lvl1pPr>
              <a:defRPr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">
            <a:extLst>
              <a:ext uri="{FF2B5EF4-FFF2-40B4-BE49-F238E27FC236}">
                <a16:creationId xmlns:a16="http://schemas.microsoft.com/office/drawing/2014/main" id="{6074F6C6-570A-D12B-0CEA-F263AB62DEF7}"/>
              </a:ext>
            </a:extLst>
          </p:cNvPr>
          <p:cNvSpPr txBox="1">
            <a:spLocks/>
          </p:cNvSpPr>
          <p:nvPr userDrawn="1"/>
        </p:nvSpPr>
        <p:spPr>
          <a:xfrm>
            <a:off x="625671" y="6465600"/>
            <a:ext cx="150682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b="0" kern="1200">
                <a:solidFill>
                  <a:schemeClr val="tx1">
                    <a:alpha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70547DA-62F2-46FF-A67E-24DBD48654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2353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278AF907-FBDC-E9F2-B1FF-D09E00F1B9B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25671" y="6465600"/>
            <a:ext cx="150682" cy="123111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900"/>
              </a:spcAft>
              <a:buClrTx/>
              <a:buSzTx/>
              <a:buFontTx/>
              <a:buNone/>
              <a:tabLst/>
              <a:defRPr/>
            </a:pPr>
            <a:fld id="{570547DA-62F2-46FF-A67E-24DBD4865419}" type="slidenum">
              <a: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srgbClr val="000000">
                    <a:alpha val="50000"/>
                  </a:srgbClr>
                </a:solidFill>
                <a:effectLst/>
                <a:uLnTx/>
                <a:uFillTx/>
                <a:latin typeface="HCLTech Roober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1800"/>
                </a:spcBef>
                <a:spcAft>
                  <a:spcPts val="9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rgbClr val="000000">
                  <a:alpha val="50000"/>
                </a:srgbClr>
              </a:solidFill>
              <a:effectLst/>
              <a:uLnTx/>
              <a:uFillTx/>
              <a:latin typeface="HCLTech Roobert"/>
              <a:ea typeface="+mn-ea"/>
              <a:cs typeface="+mn-cs"/>
            </a:endParaRPr>
          </a:p>
        </p:txBody>
      </p:sp>
      <p:sp>
        <p:nvSpPr>
          <p:cNvPr id="3" name="Footer Placeholder">
            <a:extLst>
              <a:ext uri="{FF2B5EF4-FFF2-40B4-BE49-F238E27FC236}">
                <a16:creationId xmlns:a16="http://schemas.microsoft.com/office/drawing/2014/main" id="{A0E26C2E-F554-B7CB-5C9D-7C090172AE6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9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>
                <a:ln>
                  <a:noFill/>
                </a:ln>
                <a:solidFill>
                  <a:srgbClr val="000000">
                    <a:alpha val="0"/>
                  </a:srgbClr>
                </a:solidFill>
                <a:effectLst/>
                <a:uLnTx/>
                <a:uFillTx/>
                <a:latin typeface="HCLTech Roobert"/>
                <a:ea typeface="+mn-ea"/>
                <a:cs typeface="+mn-cs"/>
              </a:rPr>
              <a:t>Copyright © 2024 HCLTech | Confidential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58F316-74B3-87DE-BF27-ED922767A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">
            <a:extLst>
              <a:ext uri="{FF2B5EF4-FFF2-40B4-BE49-F238E27FC236}">
                <a16:creationId xmlns:a16="http://schemas.microsoft.com/office/drawing/2014/main" id="{F4F23CD9-70EF-EA2F-267C-DFDC2FB9366C}"/>
              </a:ext>
            </a:extLst>
          </p:cNvPr>
          <p:cNvSpPr txBox="1">
            <a:spLocks/>
          </p:cNvSpPr>
          <p:nvPr userDrawn="1"/>
        </p:nvSpPr>
        <p:spPr>
          <a:xfrm>
            <a:off x="625671" y="6465600"/>
            <a:ext cx="150682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b="0" kern="1200">
                <a:solidFill>
                  <a:schemeClr val="tx1">
                    <a:alpha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800"/>
              </a:spcBef>
              <a:spcAft>
                <a:spcPts val="900"/>
              </a:spcAft>
            </a:pPr>
            <a:fld id="{570547DA-62F2-46FF-A67E-24DBD4865419}" type="slidenum">
              <a:rPr lang="en-US" kern="0" smtClean="0">
                <a:solidFill>
                  <a:srgbClr val="000000">
                    <a:alpha val="50000"/>
                  </a:srgbClr>
                </a:solidFill>
                <a:latin typeface="HCLTech Roobert"/>
              </a:rPr>
              <a:pPr>
                <a:spcBef>
                  <a:spcPts val="1800"/>
                </a:spcBef>
                <a:spcAft>
                  <a:spcPts val="900"/>
                </a:spcAft>
              </a:pPr>
              <a:t>‹#›</a:t>
            </a:fld>
            <a:endParaRPr lang="en-US" kern="0">
              <a:solidFill>
                <a:srgbClr val="000000">
                  <a:alpha val="50000"/>
                </a:srgbClr>
              </a:solidFill>
              <a:latin typeface="HCLTech Roobert"/>
            </a:endParaRPr>
          </a:p>
        </p:txBody>
      </p:sp>
    </p:spTree>
    <p:extLst>
      <p:ext uri="{BB962C8B-B14F-4D97-AF65-F5344CB8AC3E}">
        <p14:creationId xmlns:p14="http://schemas.microsoft.com/office/powerpoint/2010/main" val="22311565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w/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278AF907-FBDC-E9F2-B1FF-D09E00F1B9B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25671" y="6465600"/>
            <a:ext cx="150682" cy="123111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900"/>
              </a:spcAft>
              <a:buClrTx/>
              <a:buSzTx/>
              <a:buFontTx/>
              <a:buNone/>
              <a:tabLst/>
              <a:defRPr/>
            </a:pPr>
            <a:fld id="{570547DA-62F2-46FF-A67E-24DBD4865419}" type="slidenum">
              <a: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srgbClr val="000000">
                    <a:alpha val="50000"/>
                  </a:srgbClr>
                </a:solidFill>
                <a:effectLst/>
                <a:uLnTx/>
                <a:uFillTx/>
                <a:latin typeface="HCLTech Roober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1800"/>
                </a:spcBef>
                <a:spcAft>
                  <a:spcPts val="9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rgbClr val="000000">
                  <a:alpha val="50000"/>
                </a:srgbClr>
              </a:solidFill>
              <a:effectLst/>
              <a:uLnTx/>
              <a:uFillTx/>
              <a:latin typeface="HCLTech Roobert"/>
              <a:ea typeface="+mn-ea"/>
              <a:cs typeface="+mn-cs"/>
            </a:endParaRPr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E37316E5-9AF1-B20F-FBD7-3CF77AAF0C7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9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>
                <a:ln>
                  <a:noFill/>
                </a:ln>
                <a:solidFill>
                  <a:srgbClr val="000000">
                    <a:alpha val="0"/>
                  </a:srgbClr>
                </a:solidFill>
                <a:effectLst/>
                <a:uLnTx/>
                <a:uFillTx/>
                <a:latin typeface="HCLTech Roobert"/>
                <a:ea typeface="+mn-ea"/>
                <a:cs typeface="+mn-cs"/>
              </a:rPr>
              <a:t>Copyright © 2024 HCLTech | Confidential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58F316-74B3-87DE-BF27-ED922767A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5A56C553-23D3-33A3-0208-D72AA3860B5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7431" y="817200"/>
            <a:ext cx="10951200" cy="598589"/>
          </a:xfrm>
        </p:spPr>
        <p:txBody>
          <a:bodyPr tIns="288000">
            <a:spAutoFit/>
          </a:bodyPr>
          <a:lstStyle>
            <a:lvl1pPr>
              <a:defRPr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Insert subtitle here at 20 pt and align with the title baseline</a:t>
            </a:r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76420C7A-1121-BD8F-A621-3199C8D0B761}"/>
              </a:ext>
            </a:extLst>
          </p:cNvPr>
          <p:cNvSpPr txBox="1">
            <a:spLocks/>
          </p:cNvSpPr>
          <p:nvPr userDrawn="1"/>
        </p:nvSpPr>
        <p:spPr>
          <a:xfrm>
            <a:off x="625671" y="6465600"/>
            <a:ext cx="150682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b="0" kern="1200">
                <a:solidFill>
                  <a:schemeClr val="tx1">
                    <a:alpha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800"/>
              </a:spcBef>
              <a:spcAft>
                <a:spcPts val="900"/>
              </a:spcAft>
            </a:pPr>
            <a:fld id="{570547DA-62F2-46FF-A67E-24DBD4865419}" type="slidenum">
              <a:rPr lang="en-US" kern="0" smtClean="0">
                <a:solidFill>
                  <a:srgbClr val="000000">
                    <a:alpha val="50000"/>
                  </a:srgbClr>
                </a:solidFill>
                <a:latin typeface="HCLTech Roobert"/>
              </a:rPr>
              <a:pPr>
                <a:spcBef>
                  <a:spcPts val="1800"/>
                </a:spcBef>
                <a:spcAft>
                  <a:spcPts val="900"/>
                </a:spcAft>
              </a:pPr>
              <a:t>‹#›</a:t>
            </a:fld>
            <a:endParaRPr lang="en-US" kern="0">
              <a:solidFill>
                <a:srgbClr val="000000">
                  <a:alpha val="50000"/>
                </a:srgbClr>
              </a:solidFill>
              <a:latin typeface="HCLTech Roobert"/>
            </a:endParaRPr>
          </a:p>
        </p:txBody>
      </p:sp>
    </p:spTree>
    <p:extLst>
      <p:ext uri="{BB962C8B-B14F-4D97-AF65-F5344CB8AC3E}">
        <p14:creationId xmlns:p14="http://schemas.microsoft.com/office/powerpoint/2010/main" val="33258869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 – Title,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278AF907-FBDC-E9F2-B1FF-D09E00F1B9B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25671" y="6465600"/>
            <a:ext cx="150682" cy="123111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900"/>
              </a:spcAft>
              <a:buClrTx/>
              <a:buSzTx/>
              <a:buFontTx/>
              <a:buNone/>
              <a:tabLst/>
              <a:defRPr/>
            </a:pPr>
            <a:fld id="{570547DA-62F2-46FF-A67E-24DBD4865419}" type="slidenum">
              <a: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srgbClr val="000000">
                    <a:alpha val="50000"/>
                  </a:srgbClr>
                </a:solidFill>
                <a:effectLst/>
                <a:uLnTx/>
                <a:uFillTx/>
                <a:latin typeface="HCLTech Roober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1800"/>
                </a:spcBef>
                <a:spcAft>
                  <a:spcPts val="9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rgbClr val="000000">
                  <a:alpha val="50000"/>
                </a:srgbClr>
              </a:solidFill>
              <a:effectLst/>
              <a:uLnTx/>
              <a:uFillTx/>
              <a:latin typeface="HCLTech Roobert"/>
              <a:ea typeface="+mn-ea"/>
              <a:cs typeface="+mn-cs"/>
            </a:endParaRPr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7D48A543-7C3E-DBB9-172E-515CCD23324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9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>
                <a:ln>
                  <a:noFill/>
                </a:ln>
                <a:solidFill>
                  <a:srgbClr val="000000">
                    <a:alpha val="0"/>
                  </a:srgbClr>
                </a:solidFill>
                <a:effectLst/>
                <a:uLnTx/>
                <a:uFillTx/>
                <a:latin typeface="HCLTech Roobert"/>
                <a:ea typeface="+mn-ea"/>
                <a:cs typeface="+mn-cs"/>
              </a:rPr>
              <a:t>Copyright © 2024 HCLTech | Confidential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58F316-74B3-87DE-BF27-ED922767A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5A56C553-23D3-33A3-0208-D72AA3860B5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7431" y="817200"/>
            <a:ext cx="10951200" cy="598589"/>
          </a:xfrm>
        </p:spPr>
        <p:txBody>
          <a:bodyPr tIns="288000">
            <a:spAutoFit/>
          </a:bodyPr>
          <a:lstStyle>
            <a:lvl1pPr>
              <a:defRPr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Insert subtitle here at 20 pt and align with the title baseline</a:t>
            </a:r>
          </a:p>
        </p:txBody>
      </p:sp>
      <p:sp>
        <p:nvSpPr>
          <p:cNvPr id="5" name="Chart Placeholder">
            <a:extLst>
              <a:ext uri="{FF2B5EF4-FFF2-40B4-BE49-F238E27FC236}">
                <a16:creationId xmlns:a16="http://schemas.microsoft.com/office/drawing/2014/main" id="{03DCB611-6099-2BB0-B019-D9AEB46BF026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628650" y="1708149"/>
            <a:ext cx="10929938" cy="4320000"/>
          </a:xfrm>
        </p:spPr>
        <p:txBody>
          <a:bodyPr/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HCLTech Roobert" panose="020B0504030202060203" pitchFamily="34" charset="0"/>
              <a:buNone/>
              <a:defRPr lang="en-US" sz="1600" b="0" kern="1200" dirty="0">
                <a:solidFill>
                  <a:schemeClr val="tx1"/>
                </a:solidFill>
                <a:latin typeface="+mn-lt"/>
                <a:ea typeface="+mn-ea"/>
                <a:cs typeface="+mj-cs"/>
              </a:defRPr>
            </a:lvl1pPr>
          </a:lstStyle>
          <a:p>
            <a:r>
              <a:rPr lang="en-US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388702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5D834-486D-D932-336E-6BADB1EF4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57F7C-E36A-10B4-81B0-D9D0695CD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67E162-BDFC-FCCB-6DCB-252DB65BC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Copyright © 2022 HCL Technologies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4C137-7246-F344-F1F1-AE76133E1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ERS EBT MODE-2 | DIGITAL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CE091D-9D0B-E805-117F-6EB7E376F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3D9DB-5D48-412B-B161-1CF3723B5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4261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able –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278AF907-FBDC-E9F2-B1FF-D09E00F1B9B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25671" y="6465600"/>
            <a:ext cx="150682" cy="123111"/>
          </a:xfrm>
          <a:prstGeom prst="rect">
            <a:avLst/>
          </a:prstGeom>
        </p:spPr>
        <p:txBody>
          <a:bodyPr/>
          <a:lstStyle/>
          <a:p>
            <a:fld id="{570547DA-62F2-46FF-A67E-24DBD4865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Footer Placeholder">
            <a:extLst>
              <a:ext uri="{FF2B5EF4-FFF2-40B4-BE49-F238E27FC236}">
                <a16:creationId xmlns:a16="http://schemas.microsoft.com/office/drawing/2014/main" id="{84C1A001-470F-CA1A-C246-C3F13F1668E9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Copyright © 2024 HCLTech | Confidential</a:t>
            </a: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5858F316-74B3-87DE-BF27-ED922767A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8" name="Table Placeholder">
            <a:extLst>
              <a:ext uri="{FF2B5EF4-FFF2-40B4-BE49-F238E27FC236}">
                <a16:creationId xmlns:a16="http://schemas.microsoft.com/office/drawing/2014/main" id="{7E9C6C71-1A00-0CAA-F33E-D6348D4116B9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628650" y="1357199"/>
            <a:ext cx="10933113" cy="4602275"/>
          </a:xfrm>
        </p:spPr>
        <p:txBody>
          <a:bodyPr/>
          <a:lstStyle>
            <a:lvl1pPr algn="r">
              <a:defRPr sz="1600" b="0">
                <a:latin typeface="+mn-lt"/>
              </a:defRPr>
            </a:lvl1pPr>
          </a:lstStyle>
          <a:p>
            <a:r>
              <a:rPr lang="en-GB"/>
              <a:t>Click icon to add table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2391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Wide margins – Sidebar – Numbered, Thin edge,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8DF019FE-33E5-6B67-12C1-71F310154A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25671" y="6465600"/>
            <a:ext cx="150682" cy="123111"/>
          </a:xfrm>
          <a:prstGeom prst="rect">
            <a:avLst/>
          </a:prstGeom>
        </p:spPr>
        <p:txBody>
          <a:bodyPr/>
          <a:lstStyle/>
          <a:p>
            <a:fld id="{570547DA-62F2-46FF-A67E-24DBD4865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E26E3893-7DEE-F44F-D42D-1F15E039218C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Copyright © 2024 HCLTech | Confidential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36ACF1-91FF-4E73-A01A-BDD9146052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0000" y="180000"/>
            <a:ext cx="8871926" cy="6081100"/>
          </a:xfrm>
          <a:prstGeom prst="roundRect">
            <a:avLst>
              <a:gd name="adj" fmla="val 940"/>
            </a:avLst>
          </a:prstGeom>
          <a:solidFill>
            <a:srgbClr val="E6EBF5">
              <a:alpha val="70000"/>
            </a:srgbClr>
          </a:solidFill>
        </p:spPr>
        <p:txBody>
          <a:bodyPr lIns="666000" tIns="676800" rIns="666000" bIns="67680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</a:t>
            </a:r>
          </a:p>
        </p:txBody>
      </p:sp>
      <p:sp>
        <p:nvSpPr>
          <p:cNvPr id="7" name="Subtitle">
            <a:extLst>
              <a:ext uri="{FF2B5EF4-FFF2-40B4-BE49-F238E27FC236}">
                <a16:creationId xmlns:a16="http://schemas.microsoft.com/office/drawing/2014/main" id="{E6F7FDE4-32D4-433F-A730-842CB735429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78400" y="1785600"/>
            <a:ext cx="7460185" cy="598589"/>
          </a:xfrm>
        </p:spPr>
        <p:txBody>
          <a:bodyPr wrap="square" tIns="288000">
            <a:spAutoFit/>
          </a:bodyPr>
          <a:lstStyle>
            <a:lvl1pPr>
              <a:defRPr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Insert subtitle here at 20 pt and align with the title baseline</a:t>
            </a:r>
          </a:p>
        </p:txBody>
      </p:sp>
      <p:sp>
        <p:nvSpPr>
          <p:cNvPr id="17" name="Sidebar">
            <a:extLst>
              <a:ext uri="{FF2B5EF4-FFF2-40B4-BE49-F238E27FC236}">
                <a16:creationId xmlns:a16="http://schemas.microsoft.com/office/drawing/2014/main" id="{414F3AD7-9030-08A3-6AA0-D98B8BA71BD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232799" y="180001"/>
            <a:ext cx="2779200" cy="6080400"/>
          </a:xfrm>
          <a:prstGeom prst="roundRect">
            <a:avLst>
              <a:gd name="adj" fmla="val 2135"/>
            </a:avLst>
          </a:prstGeom>
          <a:gradFill>
            <a:gsLst>
              <a:gs pos="22000">
                <a:schemeClr val="tx2"/>
              </a:gs>
              <a:gs pos="81000">
                <a:schemeClr val="accent4"/>
              </a:gs>
              <a:gs pos="100000">
                <a:schemeClr val="accent5"/>
              </a:gs>
            </a:gsLst>
            <a:lin ang="18900000" scaled="0"/>
          </a:gradFill>
        </p:spPr>
        <p:txBody>
          <a:bodyPr lIns="424800" tIns="486000" rIns="424800" bIns="486000"/>
          <a:lstStyle>
            <a:lvl1pPr>
              <a:lnSpc>
                <a:spcPct val="80000"/>
              </a:lnSpc>
              <a:spcBef>
                <a:spcPts val="6000"/>
              </a:spcBef>
              <a:spcAft>
                <a:spcPts val="0"/>
              </a:spcAft>
              <a:defRPr sz="4800" b="0"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00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D82E5E68-414E-F7E2-1897-F2506185E91C}"/>
              </a:ext>
            </a:extLst>
          </p:cNvPr>
          <p:cNvSpPr txBox="1">
            <a:spLocks/>
          </p:cNvSpPr>
          <p:nvPr userDrawn="1"/>
        </p:nvSpPr>
        <p:spPr>
          <a:xfrm>
            <a:off x="625671" y="6465600"/>
            <a:ext cx="150682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b="0" kern="1200">
                <a:solidFill>
                  <a:schemeClr val="tx1">
                    <a:alpha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70547DA-62F2-46FF-A67E-24DBD48654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9725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 plate – (Dark)">
    <p:bg>
      <p:bgPr>
        <a:gradFill>
          <a:gsLst>
            <a:gs pos="22000">
              <a:schemeClr val="bg2"/>
            </a:gs>
            <a:gs pos="81000">
              <a:schemeClr val="accent4"/>
            </a:gs>
            <a:gs pos="100000">
              <a:schemeClr val="accent5"/>
            </a:gs>
          </a:gsLst>
          <a:lin ang="189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hcltech.com" descr="HCLTech Website">
            <a:hlinkClick r:id="rId2"/>
            <a:extLst>
              <a:ext uri="{FF2B5EF4-FFF2-40B4-BE49-F238E27FC236}">
                <a16:creationId xmlns:a16="http://schemas.microsoft.com/office/drawing/2014/main" id="{ABBC54C9-7B31-169B-8D9C-E67E0E58F7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88857" y="6071774"/>
            <a:ext cx="1414286" cy="180000"/>
          </a:xfrm>
          <a:prstGeom prst="rect">
            <a:avLst/>
          </a:prstGeom>
        </p:spPr>
      </p:pic>
      <p:pic>
        <p:nvPicPr>
          <p:cNvPr id="8" name="HCLTech | Supercharged Progress" descr="HCLTech | Supercharged Progress">
            <a:extLst>
              <a:ext uri="{FF2B5EF4-FFF2-40B4-BE49-F238E27FC236}">
                <a16:creationId xmlns:a16="http://schemas.microsoft.com/office/drawing/2014/main" id="{1C3E63F2-E43D-E65A-724B-FB7D1E3780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000" y="3124010"/>
            <a:ext cx="5472000" cy="609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6508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5D834-486D-D932-336E-6BADB1EF4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57F7C-E36A-10B4-81B0-D9D0695CD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67E162-BDFC-FCCB-6DCB-252DB65BC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Copyright © 2024 HCL Technologies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4C137-7246-F344-F1F1-AE76133E1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ERS EBT MODE-2 | DIGITAL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CE091D-9D0B-E805-117F-6EB7E376F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3D9DB-5D48-412B-B161-1CF3723B5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918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EB0B6-5A3D-53FA-0735-A32BD366E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40"/>
            <a:ext cx="10515600" cy="2852737"/>
          </a:xfrm>
        </p:spPr>
        <p:txBody>
          <a:bodyPr anchor="b"/>
          <a:lstStyle>
            <a:lvl1pPr>
              <a:defRPr sz="5998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9B0735-DD68-AD42-8A66-9C6E38ED31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5"/>
            <a:ext cx="10515600" cy="1500187"/>
          </a:xfrm>
        </p:spPr>
        <p:txBody>
          <a:bodyPr/>
          <a:lstStyle>
            <a:lvl1pPr marL="0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2589B5-2FC1-E6B0-BADB-A612F9BAA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Copyright © 2022 HCL Technologies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827BDB-B66F-B0A4-84A2-B50FDFB90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ERS EBT MODE-2 | DIGITAL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58106C-B515-89D5-FA96-F0EAC37CD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3D9DB-5D48-412B-B161-1CF3723B5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56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E8286-8EE5-9EE1-7FCB-A181028DD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304B1-2464-F23A-CDC1-04818816F4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C20920-1078-BE93-A3B0-4947A8684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527DB8-FA65-A9DE-1D17-80FEC13CE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Copyright © 2022 HCL Technologies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37B05F-AB0E-3FE5-FE95-46E7708B9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ERS EBT MODE-2 | DIGITAL ENGINEERING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FF7C29-6BAA-05DA-78D9-D9958649F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3D9DB-5D48-412B-B161-1CF3723B5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775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D4FF3-0698-8FC8-DDB8-9464570B2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EDC87A-272F-5DD1-A84D-56A049C47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5A32-5263-7C96-B36B-E41563A725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DFD320-42AA-50EE-7FA6-5ADAD02329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71C874-A9E9-0789-59F8-893C8BCE89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5C2B11-AF31-D393-9885-6A5F988CF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Copyright © 2022 HCL Technologies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FE37D1-2DFD-FA55-43CE-A911C92DE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ERS EBT MODE-2 | DIGITAL ENGINEERING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5E1EE7-E963-07BC-102F-AEC068E07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3D9DB-5D48-412B-B161-1CF3723B5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668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E01A7-1B69-E81E-55EB-A422803BE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B86855-68DD-480C-AFA1-3916E838D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Copyright © 2022 HCL Technologies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28ED10-EDE4-1612-2B58-1F12EF474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ERS EBT MODE-2 | DIGITAL ENGINEERING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A7CDE3-BB13-1435-B696-73A1BCAA5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3D9DB-5D48-412B-B161-1CF3723B5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588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863B7D-B62D-DB83-6818-0168ADF17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Copyright © 2022 HCL Technologies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B19ABD-0773-A6D4-AB3E-C01132A55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ERS EBT MODE-2 | DIGITAL ENGINEERING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C098E7-8163-96BB-D739-40B27A61B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3D9DB-5D48-412B-B161-1CF3723B5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69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68EF9-4177-0082-44FF-5767D53AC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1BA09-F924-1F62-3CCB-8E0C3FEDFB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4B0071-4747-4E6A-D2CE-317BA8613F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88571-CBB4-8DE9-DB1C-64535D20B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Copyright © 2022 HCL Technologies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FF2EEC-290D-A6BB-3F59-EA65F5775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ERS EBT MODE-2 | DIGITAL ENGINEERING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244740-9A37-B967-9499-E47D0A0E5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3D9DB-5D48-412B-B161-1CF3723B5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153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B321F-429F-B9DE-58A7-156B3509E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08F922-F924-5A54-8901-19A0352AAF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5C4493-6792-A2A9-0814-7E78BA0825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D724C0-D1FE-37D0-A289-0A9080B1E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Copyright © 2022 HCL Technologies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2CAC7F-7D67-E30A-56FB-B7E918B6B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ERS EBT MODE-2 | DIGITAL ENGINEERING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B26F07-098F-3915-9B11-EFB69F69F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3D9DB-5D48-412B-B161-1CF3723B5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672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8AC5C0-10EC-6233-26DE-D64B27EC4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130214-0B5E-1739-DF6A-8DA1C2A21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8C8F2E-B111-DC98-7238-55575ACF53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92156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Copyright © 2022 HCL Technologies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083A80-5A18-C091-7273-2270007E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1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ERS EBT MODE-2 | DIGITAL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C3AAA8-F6DF-C329-EBD7-192FE3CC4D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56644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73D9DB-5D48-412B-B161-1CF3723B5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189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92" r:id="rId13"/>
  </p:sldLayoutIdLst>
  <p:hf hdr="0"/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HCLTech Logo">
            <a:extLst>
              <a:ext uri="{FF2B5EF4-FFF2-40B4-BE49-F238E27FC236}">
                <a16:creationId xmlns:a16="http://schemas.microsoft.com/office/drawing/2014/main" id="{31CA80FE-5DD0-6B68-7FC7-0A32B29D2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4869" y="6430686"/>
            <a:ext cx="748800" cy="135849"/>
          </a:xfrm>
          <a:prstGeom prst="rect">
            <a:avLst/>
          </a:prstGeom>
        </p:spPr>
      </p:pic>
      <p:sp>
        <p:nvSpPr>
          <p:cNvPr id="4" name="Slide Number Placeholder">
            <a:extLst>
              <a:ext uri="{FF2B5EF4-FFF2-40B4-BE49-F238E27FC236}">
                <a16:creationId xmlns:a16="http://schemas.microsoft.com/office/drawing/2014/main" id="{6336726F-4ABA-D97F-1D27-BB1FC7F106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5671" y="6465600"/>
            <a:ext cx="150682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sz="800" b="0">
                <a:solidFill>
                  <a:schemeClr val="tx1">
                    <a:alpha val="50000"/>
                  </a:schemeClr>
                </a:solidFill>
                <a:latin typeface="+mn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900"/>
              </a:spcAft>
              <a:buClrTx/>
              <a:buSzTx/>
              <a:buFontTx/>
              <a:buNone/>
              <a:tabLst/>
              <a:defRPr/>
            </a:pPr>
            <a:fld id="{570547DA-62F2-46FF-A67E-24DBD4865419}" type="slidenum">
              <a: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srgbClr val="000000">
                    <a:alpha val="50000"/>
                  </a:srgbClr>
                </a:solidFill>
                <a:effectLst/>
                <a:uLnTx/>
                <a:uFillTx/>
                <a:latin typeface="HCLTech Roober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1800"/>
                </a:spcBef>
                <a:spcAft>
                  <a:spcPts val="9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rgbClr val="000000">
                  <a:alpha val="50000"/>
                </a:srgbClr>
              </a:solidFill>
              <a:effectLst/>
              <a:uLnTx/>
              <a:uFillTx/>
              <a:latin typeface="HCLTech Roobert"/>
              <a:ea typeface="+mn-ea"/>
              <a:cs typeface="+mn-cs"/>
            </a:endParaRPr>
          </a:p>
        </p:txBody>
      </p:sp>
      <p:sp>
        <p:nvSpPr>
          <p:cNvPr id="6" name="Footer (Fixed)">
            <a:extLst>
              <a:ext uri="{FF2B5EF4-FFF2-40B4-BE49-F238E27FC236}">
                <a16:creationId xmlns:a16="http://schemas.microsoft.com/office/drawing/2014/main" id="{372329DD-D2D9-8A41-22C9-F6DC09FB97F4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894166" y="6465600"/>
            <a:ext cx="1963679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800" b="0">
                <a:solidFill>
                  <a:schemeClr val="tx1">
                    <a:alpha val="50000"/>
                  </a:schemeClr>
                </a:solidFill>
                <a:latin typeface="+mn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9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>
                <a:ln>
                  <a:noFill/>
                </a:ln>
                <a:solidFill>
                  <a:srgbClr val="000000">
                    <a:alpha val="50000"/>
                  </a:srgbClr>
                </a:solidFill>
                <a:effectLst/>
                <a:uLnTx/>
                <a:uFillTx/>
                <a:latin typeface="HCLTech Roobert"/>
                <a:ea typeface="+mn-ea"/>
                <a:cs typeface="+mn-cs"/>
              </a:rPr>
              <a:t>Copyright © 2024 HCLTech | Confidential</a:t>
            </a:r>
          </a:p>
        </p:txBody>
      </p:sp>
      <p:sp>
        <p:nvSpPr>
          <p:cNvPr id="38" name="Footer Placeholder">
            <a:extLst>
              <a:ext uri="{FF2B5EF4-FFF2-40B4-BE49-F238E27FC236}">
                <a16:creationId xmlns:a16="http://schemas.microsoft.com/office/drawing/2014/main" id="{8620D470-30D7-087B-D3D4-4161532AB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94165" y="6465600"/>
            <a:ext cx="2016000" cy="123111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l">
              <a:defRPr sz="800" b="0">
                <a:solidFill>
                  <a:schemeClr val="tx1">
                    <a:alpha val="0"/>
                  </a:schemeClr>
                </a:solidFill>
                <a:latin typeface="+mn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9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>
                <a:ln>
                  <a:noFill/>
                </a:ln>
                <a:solidFill>
                  <a:srgbClr val="000000">
                    <a:alpha val="0"/>
                  </a:srgbClr>
                </a:solidFill>
                <a:effectLst/>
                <a:uLnTx/>
                <a:uFillTx/>
                <a:latin typeface="HCLTech Roobert"/>
                <a:ea typeface="+mn-ea"/>
                <a:cs typeface="+mn-cs"/>
              </a:rPr>
              <a:t>Copyright © 2024 HCLTech | Confidential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7C2F9B-1B75-1D6F-DECD-AA527616B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166" y="421200"/>
            <a:ext cx="10968598" cy="523220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9EB0A9-F700-84AF-0327-18A849481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5016" y="1812554"/>
            <a:ext cx="10946748" cy="414692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First level: Subhead</a:t>
            </a:r>
          </a:p>
          <a:p>
            <a:pPr lvl="1"/>
            <a:r>
              <a:rPr lang="en-US"/>
              <a:t>Second level: Body text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</p:txBody>
      </p:sp>
      <p:grpSp>
        <p:nvGrpSpPr>
          <p:cNvPr id="68" name="Columns Guides" hidden="1">
            <a:extLst>
              <a:ext uri="{FF2B5EF4-FFF2-40B4-BE49-F238E27FC236}">
                <a16:creationId xmlns:a16="http://schemas.microsoft.com/office/drawing/2014/main" id="{EFAC4366-2CF4-C5A9-31A8-6F9DECFE4E25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628650" y="-482751"/>
            <a:ext cx="10934825" cy="270781"/>
            <a:chOff x="628650" y="-708661"/>
            <a:chExt cx="10934825" cy="270781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C7F93F2-F654-4332-F215-0A3B672F9D7F}"/>
                </a:ext>
              </a:extLst>
            </p:cNvPr>
            <p:cNvSpPr txBox="1">
              <a:spLocks noGrp="1" noRot="1" noChangeAspect="1" noMove="1" noResize="1" noEditPoints="1" noAdjustHandles="1" noChangeArrowheads="1" noChangeShapeType="1"/>
            </p:cNvSpPr>
            <p:nvPr/>
          </p:nvSpPr>
          <p:spPr>
            <a:xfrm>
              <a:off x="628650" y="-707880"/>
              <a:ext cx="270000" cy="270000"/>
            </a:xfrm>
            <a:prstGeom prst="rect">
              <a:avLst/>
            </a:prstGeom>
            <a:solidFill>
              <a:srgbClr val="A5AFBE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1800"/>
                </a:spcBef>
                <a:spcAft>
                  <a:spcPts val="9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CLTech Roobert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F056A12-0E3D-624F-504F-6DE97A67C97C}"/>
                </a:ext>
              </a:extLst>
            </p:cNvPr>
            <p:cNvSpPr txBox="1">
              <a:spLocks noGrp="1" noRot="1" noChangeAspect="1" noMove="1" noResize="1" noEditPoints="1" noAdjustHandles="1" noChangeArrowheads="1" noChangeShapeType="1"/>
            </p:cNvSpPr>
            <p:nvPr/>
          </p:nvSpPr>
          <p:spPr>
            <a:xfrm>
              <a:off x="1255993" y="-707880"/>
              <a:ext cx="270000" cy="270000"/>
            </a:xfrm>
            <a:prstGeom prst="rect">
              <a:avLst/>
            </a:prstGeom>
            <a:solidFill>
              <a:srgbClr val="A5AFBE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1800"/>
                </a:spcBef>
                <a:spcAft>
                  <a:spcPts val="9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CLTech Roobert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50B3FC0-A1BF-DD01-AC83-56CAA0EAB3D3}"/>
                </a:ext>
              </a:extLst>
            </p:cNvPr>
            <p:cNvSpPr txBox="1">
              <a:spLocks noGrp="1" noRot="1" noChangeAspect="1" noMove="1" noResize="1" noEditPoints="1" noAdjustHandles="1" noChangeArrowheads="1" noChangeShapeType="1"/>
            </p:cNvSpPr>
            <p:nvPr/>
          </p:nvSpPr>
          <p:spPr>
            <a:xfrm>
              <a:off x="1883336" y="-707880"/>
              <a:ext cx="270000" cy="270000"/>
            </a:xfrm>
            <a:prstGeom prst="rect">
              <a:avLst/>
            </a:prstGeom>
            <a:solidFill>
              <a:srgbClr val="A5AFBE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1800"/>
                </a:spcBef>
                <a:spcAft>
                  <a:spcPts val="9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CLTech Roobert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2DC71EE-0C0B-F54C-6A2D-EDCE55842B9B}"/>
                </a:ext>
              </a:extLst>
            </p:cNvPr>
            <p:cNvSpPr txBox="1">
              <a:spLocks noGrp="1" noRot="1" noChangeAspect="1" noMove="1" noResize="1" noEditPoints="1" noAdjustHandles="1" noChangeArrowheads="1" noChangeShapeType="1"/>
            </p:cNvSpPr>
            <p:nvPr/>
          </p:nvSpPr>
          <p:spPr>
            <a:xfrm>
              <a:off x="2510679" y="-707880"/>
              <a:ext cx="270000" cy="270000"/>
            </a:xfrm>
            <a:prstGeom prst="rect">
              <a:avLst/>
            </a:prstGeom>
            <a:solidFill>
              <a:srgbClr val="A5AFBE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1800"/>
                </a:spcBef>
                <a:spcAft>
                  <a:spcPts val="9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CLTech Roobert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4910EEB-33EE-2A8B-7882-314F27D7F2DE}"/>
                </a:ext>
              </a:extLst>
            </p:cNvPr>
            <p:cNvSpPr txBox="1">
              <a:spLocks noGrp="1" noRot="1" noChangeAspect="1" noMove="1" noResize="1" noEditPoints="1" noAdjustHandles="1" noChangeArrowheads="1" noChangeShapeType="1"/>
            </p:cNvSpPr>
            <p:nvPr/>
          </p:nvSpPr>
          <p:spPr>
            <a:xfrm>
              <a:off x="3138022" y="-707880"/>
              <a:ext cx="270000" cy="270000"/>
            </a:xfrm>
            <a:prstGeom prst="rect">
              <a:avLst/>
            </a:prstGeom>
            <a:solidFill>
              <a:srgbClr val="A5AFBE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1800"/>
                </a:spcBef>
                <a:spcAft>
                  <a:spcPts val="9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CLTech Roobert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4A08A2A-900E-CD04-5544-124CB7F0B3AA}"/>
                </a:ext>
              </a:extLst>
            </p:cNvPr>
            <p:cNvSpPr txBox="1">
              <a:spLocks noGrp="1" noRot="1" noChangeAspect="1" noMove="1" noResize="1" noEditPoints="1" noAdjustHandles="1" noChangeArrowheads="1" noChangeShapeType="1"/>
            </p:cNvSpPr>
            <p:nvPr/>
          </p:nvSpPr>
          <p:spPr>
            <a:xfrm>
              <a:off x="3765365" y="-707880"/>
              <a:ext cx="270000" cy="270000"/>
            </a:xfrm>
            <a:prstGeom prst="rect">
              <a:avLst/>
            </a:prstGeom>
            <a:solidFill>
              <a:srgbClr val="A5AFBE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1800"/>
                </a:spcBef>
                <a:spcAft>
                  <a:spcPts val="9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CLTech Roobert"/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9FFA843-DF76-CE08-0766-D60499CC3323}"/>
                </a:ext>
              </a:extLst>
            </p:cNvPr>
            <p:cNvSpPr txBox="1">
              <a:spLocks noGrp="1" noRot="1" noChangeAspect="1" noMove="1" noResize="1" noEditPoints="1" noAdjustHandles="1" noChangeArrowheads="1" noChangeShapeType="1"/>
            </p:cNvSpPr>
            <p:nvPr/>
          </p:nvSpPr>
          <p:spPr>
            <a:xfrm>
              <a:off x="4392708" y="-707880"/>
              <a:ext cx="270000" cy="270000"/>
            </a:xfrm>
            <a:prstGeom prst="rect">
              <a:avLst/>
            </a:prstGeom>
            <a:solidFill>
              <a:srgbClr val="A5AFBE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1800"/>
                </a:spcBef>
                <a:spcAft>
                  <a:spcPts val="9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CLTech Roobert"/>
                  <a:ea typeface="+mn-ea"/>
                  <a:cs typeface="+mn-cs"/>
                </a:rPr>
                <a:t>7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93CBA17-0C95-42F3-A32C-8AFA9996B9D3}"/>
                </a:ext>
              </a:extLst>
            </p:cNvPr>
            <p:cNvSpPr txBox="1">
              <a:spLocks noGrp="1" noRot="1" noChangeAspect="1" noMove="1" noResize="1" noEditPoints="1" noAdjustHandles="1" noChangeArrowheads="1" noChangeShapeType="1"/>
            </p:cNvSpPr>
            <p:nvPr/>
          </p:nvSpPr>
          <p:spPr>
            <a:xfrm>
              <a:off x="5020051" y="-707880"/>
              <a:ext cx="270000" cy="270000"/>
            </a:xfrm>
            <a:prstGeom prst="rect">
              <a:avLst/>
            </a:prstGeom>
            <a:solidFill>
              <a:srgbClr val="A5AFBE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1800"/>
                </a:spcBef>
                <a:spcAft>
                  <a:spcPts val="9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CLTech Roobert"/>
                  <a:ea typeface="+mn-ea"/>
                  <a:cs typeface="+mn-cs"/>
                </a:rPr>
                <a:t>8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5F1624C-8BDC-798E-28B2-AA590ADC47E8}"/>
                </a:ext>
              </a:extLst>
            </p:cNvPr>
            <p:cNvSpPr txBox="1">
              <a:spLocks noGrp="1" noRot="1" noChangeAspect="1" noMove="1" noResize="1" noEditPoints="1" noAdjustHandles="1" noChangeArrowheads="1" noChangeShapeType="1"/>
            </p:cNvSpPr>
            <p:nvPr/>
          </p:nvSpPr>
          <p:spPr>
            <a:xfrm>
              <a:off x="5647394" y="-707880"/>
              <a:ext cx="270000" cy="270000"/>
            </a:xfrm>
            <a:prstGeom prst="rect">
              <a:avLst/>
            </a:prstGeom>
            <a:solidFill>
              <a:srgbClr val="A5AFBE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1800"/>
                </a:spcBef>
                <a:spcAft>
                  <a:spcPts val="9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CLTech Roobert"/>
                  <a:ea typeface="+mn-ea"/>
                  <a:cs typeface="+mn-cs"/>
                </a:rPr>
                <a:t>9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E6ACB19-6D3E-4F02-F268-97E802E82F44}"/>
                </a:ext>
              </a:extLst>
            </p:cNvPr>
            <p:cNvSpPr txBox="1">
              <a:spLocks noGrp="1" noRot="1" noChangeAspect="1" noMove="1" noResize="1" noEditPoints="1" noAdjustHandles="1" noChangeArrowheads="1" noChangeShapeType="1"/>
            </p:cNvSpPr>
            <p:nvPr/>
          </p:nvSpPr>
          <p:spPr>
            <a:xfrm>
              <a:off x="6274737" y="-707880"/>
              <a:ext cx="270000" cy="270000"/>
            </a:xfrm>
            <a:prstGeom prst="rect">
              <a:avLst/>
            </a:prstGeom>
            <a:solidFill>
              <a:srgbClr val="A5AFBE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1800"/>
                </a:spcBef>
                <a:spcAft>
                  <a:spcPts val="9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CLTech Roobert"/>
                  <a:ea typeface="+mn-ea"/>
                  <a:cs typeface="+mn-cs"/>
                </a:rPr>
                <a:t>10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DE60CBC-8DDE-BC59-3E28-7D81EB0362DE}"/>
                </a:ext>
              </a:extLst>
            </p:cNvPr>
            <p:cNvSpPr txBox="1">
              <a:spLocks noGrp="1" noRot="1" noChangeAspect="1" noMove="1" noResize="1" noEditPoints="1" noAdjustHandles="1" noChangeArrowheads="1" noChangeShapeType="1"/>
            </p:cNvSpPr>
            <p:nvPr/>
          </p:nvSpPr>
          <p:spPr>
            <a:xfrm>
              <a:off x="6902080" y="-707880"/>
              <a:ext cx="270000" cy="270000"/>
            </a:xfrm>
            <a:prstGeom prst="rect">
              <a:avLst/>
            </a:prstGeom>
            <a:solidFill>
              <a:srgbClr val="A5AFBE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1800"/>
                </a:spcBef>
                <a:spcAft>
                  <a:spcPts val="9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CLTech Roobert"/>
                  <a:ea typeface="+mn-ea"/>
                  <a:cs typeface="+mn-cs"/>
                </a:rPr>
                <a:t>11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4382D73-6C2A-3D3F-14DA-9EC80E156047}"/>
                </a:ext>
              </a:extLst>
            </p:cNvPr>
            <p:cNvSpPr txBox="1">
              <a:spLocks noGrp="1" noRot="1" noChangeAspect="1" noMove="1" noResize="1" noEditPoints="1" noAdjustHandles="1" noChangeArrowheads="1" noChangeShapeType="1"/>
            </p:cNvSpPr>
            <p:nvPr/>
          </p:nvSpPr>
          <p:spPr>
            <a:xfrm>
              <a:off x="7529423" y="-708661"/>
              <a:ext cx="270000" cy="270000"/>
            </a:xfrm>
            <a:prstGeom prst="rect">
              <a:avLst/>
            </a:prstGeom>
            <a:solidFill>
              <a:srgbClr val="A5AFBE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1800"/>
                </a:spcBef>
                <a:spcAft>
                  <a:spcPts val="9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CLTech Roobert"/>
                  <a:ea typeface="+mn-ea"/>
                  <a:cs typeface="+mn-cs"/>
                </a:rPr>
                <a:t>12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A4B3B06D-B96D-49CC-81E4-D15E316CB618}"/>
                </a:ext>
              </a:extLst>
            </p:cNvPr>
            <p:cNvSpPr txBox="1">
              <a:spLocks noGrp="1" noRot="1" noChangeAspect="1" noMove="1" noResize="1" noEditPoints="1" noAdjustHandles="1" noChangeArrowheads="1" noChangeShapeType="1"/>
            </p:cNvSpPr>
            <p:nvPr/>
          </p:nvSpPr>
          <p:spPr>
            <a:xfrm>
              <a:off x="8156766" y="-707880"/>
              <a:ext cx="270000" cy="270000"/>
            </a:xfrm>
            <a:prstGeom prst="rect">
              <a:avLst/>
            </a:prstGeom>
            <a:solidFill>
              <a:srgbClr val="A5AFBE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1800"/>
                </a:spcBef>
                <a:spcAft>
                  <a:spcPts val="9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CLTech Roobert"/>
                  <a:ea typeface="+mn-ea"/>
                  <a:cs typeface="+mn-cs"/>
                </a:rPr>
                <a:t>13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E64E8E0-1325-6F0E-8900-F6E6306C6D4C}"/>
                </a:ext>
              </a:extLst>
            </p:cNvPr>
            <p:cNvSpPr txBox="1">
              <a:spLocks noGrp="1" noRot="1" noChangeAspect="1" noMove="1" noResize="1" noEditPoints="1" noAdjustHandles="1" noChangeArrowheads="1" noChangeShapeType="1"/>
            </p:cNvSpPr>
            <p:nvPr/>
          </p:nvSpPr>
          <p:spPr>
            <a:xfrm>
              <a:off x="8784109" y="-707880"/>
              <a:ext cx="270000" cy="270000"/>
            </a:xfrm>
            <a:prstGeom prst="rect">
              <a:avLst/>
            </a:prstGeom>
            <a:solidFill>
              <a:srgbClr val="A5AFBE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1800"/>
                </a:spcBef>
                <a:spcAft>
                  <a:spcPts val="9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CLTech Roobert"/>
                  <a:ea typeface="+mn-ea"/>
                  <a:cs typeface="+mn-cs"/>
                </a:rPr>
                <a:t>14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380BEEB7-FB77-E0B7-234E-F1C3D62D9348}"/>
                </a:ext>
              </a:extLst>
            </p:cNvPr>
            <p:cNvSpPr txBox="1">
              <a:spLocks noGrp="1" noRot="1" noChangeAspect="1" noMove="1" noResize="1" noEditPoints="1" noAdjustHandles="1" noChangeArrowheads="1" noChangeShapeType="1"/>
            </p:cNvSpPr>
            <p:nvPr/>
          </p:nvSpPr>
          <p:spPr>
            <a:xfrm>
              <a:off x="9411452" y="-707880"/>
              <a:ext cx="270000" cy="270000"/>
            </a:xfrm>
            <a:prstGeom prst="rect">
              <a:avLst/>
            </a:prstGeom>
            <a:solidFill>
              <a:srgbClr val="A5AFBE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1800"/>
                </a:spcBef>
                <a:spcAft>
                  <a:spcPts val="9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CLTech Roobert"/>
                  <a:ea typeface="+mn-ea"/>
                  <a:cs typeface="+mn-cs"/>
                </a:rPr>
                <a:t>15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E8BFEF6-B6D0-D3B6-938B-FEBFD244E001}"/>
                </a:ext>
              </a:extLst>
            </p:cNvPr>
            <p:cNvSpPr txBox="1">
              <a:spLocks noGrp="1" noRot="1" noChangeAspect="1" noMove="1" noResize="1" noEditPoints="1" noAdjustHandles="1" noChangeArrowheads="1" noChangeShapeType="1"/>
            </p:cNvSpPr>
            <p:nvPr/>
          </p:nvSpPr>
          <p:spPr>
            <a:xfrm>
              <a:off x="10038795" y="-707880"/>
              <a:ext cx="270000" cy="270000"/>
            </a:xfrm>
            <a:prstGeom prst="rect">
              <a:avLst/>
            </a:prstGeom>
            <a:solidFill>
              <a:srgbClr val="A5AFBE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1800"/>
                </a:spcBef>
                <a:spcAft>
                  <a:spcPts val="9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CLTech Roobert"/>
                  <a:ea typeface="+mn-ea"/>
                  <a:cs typeface="+mn-cs"/>
                </a:rPr>
                <a:t>16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A7113FA8-AE40-F16B-F5B6-020A3E94EC87}"/>
                </a:ext>
              </a:extLst>
            </p:cNvPr>
            <p:cNvSpPr txBox="1">
              <a:spLocks noGrp="1" noRot="1" noChangeAspect="1" noMove="1" noResize="1" noEditPoints="1" noAdjustHandles="1" noChangeArrowheads="1" noChangeShapeType="1"/>
            </p:cNvSpPr>
            <p:nvPr/>
          </p:nvSpPr>
          <p:spPr>
            <a:xfrm>
              <a:off x="10666138" y="-707880"/>
              <a:ext cx="270000" cy="270000"/>
            </a:xfrm>
            <a:prstGeom prst="rect">
              <a:avLst/>
            </a:prstGeom>
            <a:solidFill>
              <a:srgbClr val="A5AFBE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1800"/>
                </a:spcBef>
                <a:spcAft>
                  <a:spcPts val="9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CLTech Roobert"/>
                  <a:ea typeface="+mn-ea"/>
                  <a:cs typeface="+mn-cs"/>
                </a:rPr>
                <a:t>17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58A9647F-C0C5-B3CF-7646-72E25BE02F6C}"/>
                </a:ext>
              </a:extLst>
            </p:cNvPr>
            <p:cNvSpPr txBox="1">
              <a:spLocks noGrp="1" noRot="1" noChangeAspect="1" noMove="1" noResize="1" noEditPoints="1" noAdjustHandles="1" noChangeArrowheads="1" noChangeShapeType="1"/>
            </p:cNvSpPr>
            <p:nvPr/>
          </p:nvSpPr>
          <p:spPr>
            <a:xfrm>
              <a:off x="11293475" y="-708661"/>
              <a:ext cx="270000" cy="270000"/>
            </a:xfrm>
            <a:prstGeom prst="rect">
              <a:avLst/>
            </a:prstGeom>
            <a:solidFill>
              <a:srgbClr val="A5AFBE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1800"/>
                </a:spcBef>
                <a:spcAft>
                  <a:spcPts val="9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CLTech Roobert"/>
                  <a:ea typeface="+mn-ea"/>
                  <a:cs typeface="+mn-cs"/>
                </a:rPr>
                <a:t>18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04022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91" r:id="rId10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800"/>
        </a:spcBef>
        <a:spcAft>
          <a:spcPts val="900"/>
        </a:spcAft>
        <a:buFont typeface="HCLTech Roobert" panose="020B0504030202060203" pitchFamily="34" charset="0"/>
        <a:buNone/>
        <a:defRPr sz="2000" b="1" kern="1200">
          <a:solidFill>
            <a:schemeClr val="tx1"/>
          </a:solidFill>
          <a:latin typeface="+mj-lt"/>
          <a:ea typeface="+mn-ea"/>
          <a:cs typeface="+mn-cs"/>
        </a:defRPr>
      </a:lvl1pPr>
      <a:lvl2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1400"/>
        </a:spcAft>
        <a:buFont typeface="HCLTech Roobert" panose="020B0504030202060203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80000" indent="-18000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ClrTx/>
        <a:buFont typeface="HCLTech Roobert" panose="020B0504030202060203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360000" indent="-1800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Tx/>
        <a:buFont typeface="HCLTech Roobert" panose="020B0504030202060203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540000" indent="-1800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HCLTech Roobert" panose="020B0504030202060203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40000" indent="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HCLTech Roobert" panose="020B0504030202060203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HCLTech Roobert" panose="020B0504030202060203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HCLTech Roobert" panose="020B0504030202060203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HCLTech Roobert" panose="020B0504030202060203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48" pos="396">
          <p15:clr>
            <a:srgbClr val="5ACBF0"/>
          </p15:clr>
        </p15:guide>
        <p15:guide id="49" pos="565">
          <p15:clr>
            <a:srgbClr val="9FCC3B"/>
          </p15:clr>
        </p15:guide>
        <p15:guide id="50" pos="792">
          <p15:clr>
            <a:srgbClr val="A4A3A4"/>
          </p15:clr>
        </p15:guide>
        <p15:guide id="51" pos="960">
          <p15:clr>
            <a:srgbClr val="A4A3A4"/>
          </p15:clr>
        </p15:guide>
        <p15:guide id="52" pos="1187">
          <p15:clr>
            <a:srgbClr val="A4A3A4"/>
          </p15:clr>
        </p15:guide>
        <p15:guide id="53" pos="1355">
          <p15:clr>
            <a:srgbClr val="A4A3A4"/>
          </p15:clr>
        </p15:guide>
        <p15:guide id="54" pos="1582">
          <p15:clr>
            <a:srgbClr val="A4A3A4"/>
          </p15:clr>
        </p15:guide>
        <p15:guide id="55" pos="1750">
          <p15:clr>
            <a:srgbClr val="A4A3A4"/>
          </p15:clr>
        </p15:guide>
        <p15:guide id="56" pos="1977">
          <p15:clr>
            <a:srgbClr val="A4A3A4"/>
          </p15:clr>
        </p15:guide>
        <p15:guide id="57" pos="2145">
          <p15:clr>
            <a:srgbClr val="A4A3A4"/>
          </p15:clr>
        </p15:guide>
        <p15:guide id="58" pos="2372">
          <p15:clr>
            <a:srgbClr val="A4A3A4"/>
          </p15:clr>
        </p15:guide>
        <p15:guide id="59" pos="2541">
          <p15:clr>
            <a:srgbClr val="A4A3A4"/>
          </p15:clr>
        </p15:guide>
        <p15:guide id="60" pos="2767">
          <p15:clr>
            <a:srgbClr val="A4A3A4"/>
          </p15:clr>
        </p15:guide>
        <p15:guide id="61" pos="2936">
          <p15:clr>
            <a:srgbClr val="A4A3A4"/>
          </p15:clr>
        </p15:guide>
        <p15:guide id="62" pos="3163">
          <p15:clr>
            <a:srgbClr val="A4A3A4"/>
          </p15:clr>
        </p15:guide>
        <p15:guide id="63" pos="3331">
          <p15:clr>
            <a:srgbClr val="A4A3A4"/>
          </p15:clr>
        </p15:guide>
        <p15:guide id="64" pos="3558">
          <p15:clr>
            <a:srgbClr val="A4A3A4"/>
          </p15:clr>
        </p15:guide>
        <p15:guide id="65" pos="3726">
          <p15:clr>
            <a:srgbClr val="A4A3A4"/>
          </p15:clr>
        </p15:guide>
        <p15:guide id="66" pos="3953">
          <p15:clr>
            <a:srgbClr val="A4A3A4"/>
          </p15:clr>
        </p15:guide>
        <p15:guide id="67" pos="4121">
          <p15:clr>
            <a:srgbClr val="A4A3A4"/>
          </p15:clr>
        </p15:guide>
        <p15:guide id="68" pos="4348">
          <p15:clr>
            <a:srgbClr val="A4A3A4"/>
          </p15:clr>
        </p15:guide>
        <p15:guide id="69" pos="4516">
          <p15:clr>
            <a:srgbClr val="A4A3A4"/>
          </p15:clr>
        </p15:guide>
        <p15:guide id="70" pos="4743">
          <p15:clr>
            <a:srgbClr val="A4A3A4"/>
          </p15:clr>
        </p15:guide>
        <p15:guide id="71" pos="4912">
          <p15:clr>
            <a:srgbClr val="A4A3A4"/>
          </p15:clr>
        </p15:guide>
        <p15:guide id="72" pos="5138">
          <p15:clr>
            <a:srgbClr val="A4A3A4"/>
          </p15:clr>
        </p15:guide>
        <p15:guide id="73" pos="5307">
          <p15:clr>
            <a:srgbClr val="A4A3A4"/>
          </p15:clr>
        </p15:guide>
        <p15:guide id="74" pos="5534">
          <p15:clr>
            <a:srgbClr val="A4A3A4"/>
          </p15:clr>
        </p15:guide>
        <p15:guide id="75" pos="5702">
          <p15:clr>
            <a:srgbClr val="A4A3A4"/>
          </p15:clr>
        </p15:guide>
        <p15:guide id="76" pos="5929">
          <p15:clr>
            <a:srgbClr val="A4A3A4"/>
          </p15:clr>
        </p15:guide>
        <p15:guide id="77" pos="6097">
          <p15:clr>
            <a:srgbClr val="A4A3A4"/>
          </p15:clr>
        </p15:guide>
        <p15:guide id="78" pos="6324">
          <p15:clr>
            <a:srgbClr val="A4A3A4"/>
          </p15:clr>
        </p15:guide>
        <p15:guide id="79" pos="6492">
          <p15:clr>
            <a:srgbClr val="A4A3A4"/>
          </p15:clr>
        </p15:guide>
        <p15:guide id="80" pos="6719">
          <p15:clr>
            <a:srgbClr val="A4A3A4"/>
          </p15:clr>
        </p15:guide>
        <p15:guide id="81" pos="6887">
          <p15:clr>
            <a:srgbClr val="A4A3A4"/>
          </p15:clr>
        </p15:guide>
        <p15:guide id="82" pos="7114">
          <p15:clr>
            <a:srgbClr val="9FCC3B"/>
          </p15:clr>
        </p15:guide>
        <p15:guide id="83" pos="7283">
          <p15:clr>
            <a:srgbClr val="5ACBF0"/>
          </p15:clr>
        </p15:guide>
        <p15:guide id="84" orient="horz" pos="567">
          <p15:clr>
            <a:srgbClr val="9FCC3B"/>
          </p15:clr>
        </p15:guide>
        <p15:guide id="85" orient="horz" pos="4134">
          <p15:clr>
            <a:srgbClr val="F26B43"/>
          </p15:clr>
        </p15:guide>
        <p15:guide id="86" orient="horz" pos="283">
          <p15:clr>
            <a:srgbClr val="5ACBF0"/>
          </p15:clr>
        </p15:guide>
        <p15:guide id="87" orient="horz" pos="3754">
          <p15:clr>
            <a:srgbClr val="9FCC3B"/>
          </p15:clr>
        </p15:guide>
        <p15:guide id="88" orient="horz" pos="1178">
          <p15:clr>
            <a:srgbClr val="A4A3A4"/>
          </p15:clr>
        </p15:guide>
        <p15:guide id="89" orient="horz" pos="3491">
          <p15:clr>
            <a:srgbClr val="A4A3A4"/>
          </p15:clr>
        </p15:guide>
        <p15:guide id="90" orient="horz" pos="1076">
          <p15:clr>
            <a:srgbClr val="A4A3A4"/>
          </p15:clr>
        </p15:guide>
        <p15:guide id="91" orient="horz" pos="394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9.svg"/><Relationship Id="rId5" Type="http://schemas.openxmlformats.org/officeDocument/2006/relationships/image" Target="../media/image48.png"/><Relationship Id="rId4" Type="http://schemas.openxmlformats.org/officeDocument/2006/relationships/image" Target="../media/image47.sv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svg"/><Relationship Id="rId11" Type="http://schemas.openxmlformats.org/officeDocument/2006/relationships/image" Target="../media/image15.sv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18" Type="http://schemas.openxmlformats.org/officeDocument/2006/relationships/image" Target="../media/image31.png"/><Relationship Id="rId26" Type="http://schemas.openxmlformats.org/officeDocument/2006/relationships/image" Target="../media/image39.png"/><Relationship Id="rId3" Type="http://schemas.openxmlformats.org/officeDocument/2006/relationships/image" Target="../media/image16.jpeg"/><Relationship Id="rId21" Type="http://schemas.openxmlformats.org/officeDocument/2006/relationships/image" Target="../media/image34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17" Type="http://schemas.openxmlformats.org/officeDocument/2006/relationships/image" Target="../media/image30.png"/><Relationship Id="rId25" Type="http://schemas.openxmlformats.org/officeDocument/2006/relationships/image" Target="../media/image38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9.png"/><Relationship Id="rId20" Type="http://schemas.openxmlformats.org/officeDocument/2006/relationships/image" Target="../media/image33.png"/><Relationship Id="rId29" Type="http://schemas.openxmlformats.org/officeDocument/2006/relationships/image" Target="../media/image4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9.png"/><Relationship Id="rId11" Type="http://schemas.openxmlformats.org/officeDocument/2006/relationships/image" Target="../media/image24.jpeg"/><Relationship Id="rId24" Type="http://schemas.openxmlformats.org/officeDocument/2006/relationships/image" Target="../media/image37.png"/><Relationship Id="rId5" Type="http://schemas.openxmlformats.org/officeDocument/2006/relationships/image" Target="../media/image18.png"/><Relationship Id="rId15" Type="http://schemas.openxmlformats.org/officeDocument/2006/relationships/image" Target="../media/image28.jpeg"/><Relationship Id="rId23" Type="http://schemas.openxmlformats.org/officeDocument/2006/relationships/image" Target="../media/image36.png"/><Relationship Id="rId28" Type="http://schemas.openxmlformats.org/officeDocument/2006/relationships/image" Target="../media/image41.png"/><Relationship Id="rId10" Type="http://schemas.openxmlformats.org/officeDocument/2006/relationships/image" Target="../media/image23.png"/><Relationship Id="rId19" Type="http://schemas.openxmlformats.org/officeDocument/2006/relationships/image" Target="../media/image32.png"/><Relationship Id="rId4" Type="http://schemas.openxmlformats.org/officeDocument/2006/relationships/image" Target="../media/image17.jpeg"/><Relationship Id="rId9" Type="http://schemas.openxmlformats.org/officeDocument/2006/relationships/image" Target="../media/image22.png"/><Relationship Id="rId14" Type="http://schemas.openxmlformats.org/officeDocument/2006/relationships/image" Target="../media/image27.png"/><Relationship Id="rId22" Type="http://schemas.openxmlformats.org/officeDocument/2006/relationships/image" Target="../media/image35.png"/><Relationship Id="rId27" Type="http://schemas.openxmlformats.org/officeDocument/2006/relationships/image" Target="../media/image40.png"/><Relationship Id="rId30" Type="http://schemas.openxmlformats.org/officeDocument/2006/relationships/image" Target="../media/image4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7" Type="http://schemas.openxmlformats.org/officeDocument/2006/relationships/hyperlink" Target="https://get.enterprisedb.com/postgresql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rtifacts.opensearch.org/" TargetMode="External"/><Relationship Id="rId5" Type="http://schemas.openxmlformats.org/officeDocument/2006/relationships/hyperlink" Target="https://opensearch.org/" TargetMode="External"/><Relationship Id="rId4" Type="http://schemas.openxmlformats.org/officeDocument/2006/relationships/hyperlink" Target="https://files.pythonhosted.org/packages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E19548-D5A0-39D6-CD0A-E0F6DF576C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6F611-E839-0E7F-02FF-6C19EDD223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9600" y="616273"/>
            <a:ext cx="5902074" cy="3083858"/>
          </a:xfrm>
        </p:spPr>
        <p:txBody>
          <a:bodyPr/>
          <a:lstStyle/>
          <a:p>
            <a:r>
              <a:rPr lang="en-US" dirty="0">
                <a:latin typeface="HCLTech Roobert" panose="020B0504030202060203" pitchFamily="34" charset="0"/>
                <a:cs typeface="HCLTech Roobert" panose="020B0504030202060203" pitchFamily="34" charset="0"/>
              </a:rPr>
              <a:t>AI Force Proposal for IKEA F&amp;CS Transformation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00C2F6-A6DA-15D0-6596-A8BD05BF65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4800" y="3601465"/>
            <a:ext cx="5221200" cy="1102179"/>
          </a:xfrm>
        </p:spPr>
        <p:txBody>
          <a:bodyPr/>
          <a:lstStyle/>
          <a:p>
            <a:pPr lvl="0"/>
            <a:r>
              <a:rPr lang="en-US">
                <a:latin typeface="HCLTech Roobert" panose="020B0504030202060203" pitchFamily="34" charset="0"/>
                <a:cs typeface="HCLTech Roobert" panose="020B0504030202060203" pitchFamily="34" charset="0"/>
              </a:rPr>
              <a:t>AI powered Technology Transformation</a:t>
            </a:r>
          </a:p>
        </p:txBody>
      </p:sp>
    </p:spTree>
    <p:extLst>
      <p:ext uri="{BB962C8B-B14F-4D97-AF65-F5344CB8AC3E}">
        <p14:creationId xmlns:p14="http://schemas.microsoft.com/office/powerpoint/2010/main" val="26456044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66CDE4-075F-CA31-6A33-53FD2E4836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87E7B-E2F4-48FF-B495-0130D9731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359" y="150226"/>
            <a:ext cx="11430000" cy="478537"/>
          </a:xfrm>
        </p:spPr>
        <p:txBody>
          <a:bodyPr/>
          <a:lstStyle/>
          <a:p>
            <a:r>
              <a:rPr lang="en-US" dirty="0"/>
              <a:t>GenAI Agents – Automated Apps for IKEA Business Automation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789AC27-270E-1B40-BE2A-79A67BEDB0DC}"/>
              </a:ext>
            </a:extLst>
          </p:cNvPr>
          <p:cNvSpPr/>
          <p:nvPr/>
        </p:nvSpPr>
        <p:spPr>
          <a:xfrm>
            <a:off x="876792" y="997546"/>
            <a:ext cx="10378740" cy="478537"/>
          </a:xfrm>
          <a:prstGeom prst="roundRect">
            <a:avLst/>
          </a:prstGeom>
          <a:solidFill>
            <a:srgbClr val="8C69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CLTech Roobert Bold" panose="020B0504030202060203" pitchFamily="34" charset="0"/>
              <a:ea typeface="+mn-ea"/>
              <a:cs typeface="HCLTech Roobert Bold" panose="020B0504030202060203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84CA8B4-13D3-33B6-0C42-50243ADBD908}"/>
              </a:ext>
            </a:extLst>
          </p:cNvPr>
          <p:cNvSpPr/>
          <p:nvPr/>
        </p:nvSpPr>
        <p:spPr>
          <a:xfrm>
            <a:off x="5949586" y="2863364"/>
            <a:ext cx="2695699" cy="478537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CLTech Roobert Bold" panose="020B0504030202060203" pitchFamily="34" charset="0"/>
                <a:ea typeface="+mn-ea"/>
                <a:cs typeface="HCLTech Roobert Bold" panose="020B0504030202060203" pitchFamily="34" charset="0"/>
              </a:rPr>
              <a:t>Resource/Service Orchestration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1B7F61E-78F1-A455-1CDA-4B12F2026E29}"/>
              </a:ext>
            </a:extLst>
          </p:cNvPr>
          <p:cNvSpPr/>
          <p:nvPr/>
        </p:nvSpPr>
        <p:spPr>
          <a:xfrm>
            <a:off x="2923766" y="2864371"/>
            <a:ext cx="2695699" cy="478537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CLTech Roobert Bold" panose="020B0504030202060203" pitchFamily="34" charset="0"/>
                <a:ea typeface="+mn-ea"/>
                <a:cs typeface="HCLTech Roobert Bold" panose="020B0504030202060203" pitchFamily="34" charset="0"/>
              </a:rPr>
              <a:t>Data Ingestion and Processing Engine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FF1A41-2609-E4E3-00FA-7A4C84A6221F}"/>
              </a:ext>
            </a:extLst>
          </p:cNvPr>
          <p:cNvSpPr/>
          <p:nvPr/>
        </p:nvSpPr>
        <p:spPr>
          <a:xfrm>
            <a:off x="4108850" y="1027899"/>
            <a:ext cx="1133856" cy="400108"/>
          </a:xfrm>
          <a:prstGeom prst="rect">
            <a:avLst/>
          </a:prstGeom>
          <a:solidFill>
            <a:schemeClr val="tx2"/>
          </a:solidFill>
          <a:ln>
            <a:solidFill>
              <a:schemeClr val="bg2"/>
            </a:solidFill>
          </a:ln>
        </p:spPr>
        <p:txBody>
          <a:bodyPr wrap="square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HCLTech Roobert Bold" pitchFamily="2" charset="77"/>
                <a:ea typeface="+mn-ea"/>
                <a:cs typeface="HCLTech Roobert Bold" pitchFamily="2" charset="77"/>
                <a:sym typeface="Arial"/>
              </a:rPr>
              <a:t>Order Management  Agent 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2EF10DC-892C-5955-DBF6-D074C5FCA16C}"/>
              </a:ext>
            </a:extLst>
          </p:cNvPr>
          <p:cNvGrpSpPr/>
          <p:nvPr/>
        </p:nvGrpSpPr>
        <p:grpSpPr>
          <a:xfrm>
            <a:off x="65228" y="5359346"/>
            <a:ext cx="2437661" cy="1115689"/>
            <a:chOff x="10540535" y="30170"/>
            <a:chExt cx="2640685" cy="813896"/>
          </a:xfrm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C99988DF-55B4-F34D-CC74-3C1B1CBF2428}"/>
                </a:ext>
              </a:extLst>
            </p:cNvPr>
            <p:cNvSpPr/>
            <p:nvPr/>
          </p:nvSpPr>
          <p:spPr>
            <a:xfrm>
              <a:off x="10540535" y="30170"/>
              <a:ext cx="2605066" cy="811426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859FE81A-70FD-B79F-E4F1-FE89AA473257}"/>
                </a:ext>
              </a:extLst>
            </p:cNvPr>
            <p:cNvGrpSpPr/>
            <p:nvPr/>
          </p:nvGrpSpPr>
          <p:grpSpPr>
            <a:xfrm>
              <a:off x="10778709" y="70324"/>
              <a:ext cx="2402511" cy="303468"/>
              <a:chOff x="10778642" y="70324"/>
              <a:chExt cx="2399657" cy="386485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09747DDD-2019-EBE7-D13B-FFAA93597C81}"/>
                  </a:ext>
                </a:extLst>
              </p:cNvPr>
              <p:cNvSpPr/>
              <p:nvPr/>
            </p:nvSpPr>
            <p:spPr>
              <a:xfrm>
                <a:off x="10778642" y="199037"/>
                <a:ext cx="388395" cy="257772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9" name="TextBox 258">
                <a:extLst>
                  <a:ext uri="{FF2B5EF4-FFF2-40B4-BE49-F238E27FC236}">
                    <a16:creationId xmlns:a16="http://schemas.microsoft.com/office/drawing/2014/main" id="{879E6E26-821E-19B5-F4A6-A87CC4E3BC0C}"/>
                  </a:ext>
                </a:extLst>
              </p:cNvPr>
              <p:cNvSpPr txBox="1"/>
              <p:nvPr/>
            </p:nvSpPr>
            <p:spPr>
              <a:xfrm>
                <a:off x="11141232" y="70324"/>
                <a:ext cx="2037067" cy="3556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HCLTech Roobert" panose="020B0504030202060203" pitchFamily="34" charset="0"/>
                    <a:ea typeface="+mn-ea"/>
                    <a:cs typeface="HCLTech Roobert" panose="020B0504030202060203" pitchFamily="34" charset="0"/>
                  </a:rPr>
                  <a:t>HCLTech Component</a:t>
                </a: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5251FA41-88E3-A98D-480B-14F83540BD78}"/>
                </a:ext>
              </a:extLst>
            </p:cNvPr>
            <p:cNvGrpSpPr/>
            <p:nvPr/>
          </p:nvGrpSpPr>
          <p:grpSpPr>
            <a:xfrm>
              <a:off x="10727585" y="435883"/>
              <a:ext cx="2296897" cy="408183"/>
              <a:chOff x="10727579" y="466842"/>
              <a:chExt cx="2294173" cy="519845"/>
            </a:xfrm>
          </p:grpSpPr>
          <p:pic>
            <p:nvPicPr>
              <p:cNvPr id="36" name="Graphic 257" descr="Head with gears with solid fill">
                <a:extLst>
                  <a:ext uri="{FF2B5EF4-FFF2-40B4-BE49-F238E27FC236}">
                    <a16:creationId xmlns:a16="http://schemas.microsoft.com/office/drawing/2014/main" id="{9C88CC46-09BA-76A5-3B86-8E6D62527C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0727579" y="466842"/>
                <a:ext cx="519845" cy="519845"/>
              </a:xfrm>
              <a:prstGeom prst="rect">
                <a:avLst/>
              </a:prstGeom>
            </p:spPr>
          </p:pic>
          <p:sp>
            <p:nvSpPr>
              <p:cNvPr id="37" name="TextBox 261">
                <a:extLst>
                  <a:ext uri="{FF2B5EF4-FFF2-40B4-BE49-F238E27FC236}">
                    <a16:creationId xmlns:a16="http://schemas.microsoft.com/office/drawing/2014/main" id="{687E1445-3C54-638B-1A39-BD635DDB5DDD}"/>
                  </a:ext>
                </a:extLst>
              </p:cNvPr>
              <p:cNvSpPr txBox="1"/>
              <p:nvPr/>
            </p:nvSpPr>
            <p:spPr>
              <a:xfrm>
                <a:off x="11434252" y="564819"/>
                <a:ext cx="1587500" cy="2449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HCLTech Roobert" panose="020B0504030202060203" pitchFamily="34" charset="0"/>
                    <a:ea typeface="+mn-ea"/>
                    <a:cs typeface="HCLTech Roobert" panose="020B0504030202060203" pitchFamily="34" charset="0"/>
                  </a:rPr>
                  <a:t>GenAI Agent</a:t>
                </a:r>
              </a:p>
            </p:txBody>
          </p:sp>
        </p:grp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E4389DB3-B347-84DE-2AE6-BA076045A025}"/>
              </a:ext>
            </a:extLst>
          </p:cNvPr>
          <p:cNvSpPr/>
          <p:nvPr/>
        </p:nvSpPr>
        <p:spPr>
          <a:xfrm>
            <a:off x="7147005" y="1029001"/>
            <a:ext cx="1133856" cy="400108"/>
          </a:xfrm>
          <a:prstGeom prst="rect">
            <a:avLst/>
          </a:prstGeom>
          <a:solidFill>
            <a:schemeClr val="tx2"/>
          </a:solidFill>
          <a:ln>
            <a:solidFill>
              <a:schemeClr val="bg2"/>
            </a:solidFill>
          </a:ln>
        </p:spPr>
        <p:txBody>
          <a:bodyPr wrap="square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HCLTech Roobert Bold" pitchFamily="2" charset="77"/>
                <a:ea typeface="+mn-ea"/>
                <a:cs typeface="HCLTech Roobert Bold" pitchFamily="2" charset="77"/>
                <a:sym typeface="Arial"/>
              </a:rPr>
              <a:t>Order Promise Agent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7D8D54-0407-522E-1F86-DA0EC8025D7B}"/>
              </a:ext>
            </a:extLst>
          </p:cNvPr>
          <p:cNvSpPr/>
          <p:nvPr/>
        </p:nvSpPr>
        <p:spPr>
          <a:xfrm>
            <a:off x="5545027" y="1035062"/>
            <a:ext cx="1306509" cy="371587"/>
          </a:xfrm>
          <a:prstGeom prst="rect">
            <a:avLst/>
          </a:prstGeom>
          <a:solidFill>
            <a:schemeClr val="tx2"/>
          </a:solidFill>
          <a:ln>
            <a:solidFill>
              <a:schemeClr val="bg2"/>
            </a:solidFill>
          </a:ln>
        </p:spPr>
        <p:txBody>
          <a:bodyPr wrap="square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1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CLTech Roobert Bold" pitchFamily="2" charset="77"/>
                <a:cs typeface="HCLTech Roobert Bold" pitchFamily="2" charset="77"/>
                <a:sym typeface="Arial"/>
              </a:rPr>
              <a:t>Communication Agent </a:t>
            </a:r>
            <a:endParaRPr kumimoji="0" lang="en-US" sz="11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HCLTech Roobert Bold" pitchFamily="2" charset="77"/>
              <a:ea typeface="+mn-ea"/>
              <a:cs typeface="HCLTech Roobert Bold" pitchFamily="2" charset="77"/>
              <a:sym typeface="Arial"/>
            </a:endParaRPr>
          </a:p>
        </p:txBody>
      </p:sp>
      <p:sp>
        <p:nvSpPr>
          <p:cNvPr id="11" name="TextBox 55">
            <a:extLst>
              <a:ext uri="{FF2B5EF4-FFF2-40B4-BE49-F238E27FC236}">
                <a16:creationId xmlns:a16="http://schemas.microsoft.com/office/drawing/2014/main" id="{368B903D-10CB-7880-5DDD-2F3ED0CCA035}"/>
              </a:ext>
            </a:extLst>
          </p:cNvPr>
          <p:cNvSpPr txBox="1"/>
          <p:nvPr/>
        </p:nvSpPr>
        <p:spPr>
          <a:xfrm>
            <a:off x="4108850" y="638161"/>
            <a:ext cx="4174309" cy="35837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lIns="91440" tIns="45720" rIns="91440" bIns="4572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400" b="1" dirty="0">
                <a:solidFill>
                  <a:srgbClr val="000000"/>
                </a:solidFill>
                <a:latin typeface="HCLTech Roobert Bold"/>
                <a:cs typeface="HCLTech Roobert Bold" panose="020B0504030202060203" pitchFamily="34" charset="0"/>
              </a:rPr>
              <a:t>IKEA Autonomous Agents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CLTech Roobert Bold" panose="020B0504030202060203" pitchFamily="34" charset="0"/>
              <a:ea typeface="+mn-ea"/>
              <a:cs typeface="HCLTech Roobert Bold" panose="020B0504030202060203" pitchFamily="34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8E5C642-3329-006A-4CD4-9EC037388E82}"/>
              </a:ext>
            </a:extLst>
          </p:cNvPr>
          <p:cNvSpPr/>
          <p:nvPr/>
        </p:nvSpPr>
        <p:spPr>
          <a:xfrm>
            <a:off x="2798450" y="2789514"/>
            <a:ext cx="6052456" cy="644719"/>
          </a:xfrm>
          <a:prstGeom prst="roundRect">
            <a:avLst>
              <a:gd name="adj" fmla="val 6148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CLTech Roobert Bold" panose="020B0504030202060203" pitchFamily="34" charset="0"/>
              <a:ea typeface="+mn-ea"/>
              <a:cs typeface="HCLTech Roobert Bold" panose="020B0504030202060203" pitchFamily="34" charset="0"/>
            </a:endParaRPr>
          </a:p>
        </p:txBody>
      </p:sp>
      <p:pic>
        <p:nvPicPr>
          <p:cNvPr id="13" name="Graphic 68" descr="Head with gears with solid fill">
            <a:extLst>
              <a:ext uri="{FF2B5EF4-FFF2-40B4-BE49-F238E27FC236}">
                <a16:creationId xmlns:a16="http://schemas.microsoft.com/office/drawing/2014/main" id="{DBDD16A8-ABD6-41A3-B67A-2E248AFE2C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47204" y="673296"/>
            <a:ext cx="297102" cy="297102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007BD24-62A8-D76D-F881-AD52B7959863}"/>
              </a:ext>
            </a:extLst>
          </p:cNvPr>
          <p:cNvSpPr/>
          <p:nvPr/>
        </p:nvSpPr>
        <p:spPr>
          <a:xfrm>
            <a:off x="247052" y="1600632"/>
            <a:ext cx="11519871" cy="905657"/>
          </a:xfrm>
          <a:prstGeom prst="roundRect">
            <a:avLst/>
          </a:prstGeom>
          <a:solidFill>
            <a:srgbClr val="B9C8FF"/>
          </a:solidFill>
          <a:ln>
            <a:solidFill>
              <a:schemeClr val="tx2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3656C06-30F3-7195-675D-174C04C8A4AD}"/>
              </a:ext>
            </a:extLst>
          </p:cNvPr>
          <p:cNvSpPr/>
          <p:nvPr/>
        </p:nvSpPr>
        <p:spPr>
          <a:xfrm>
            <a:off x="876792" y="1713356"/>
            <a:ext cx="2179761" cy="314718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CLTech Roobert Bold" panose="020B0504030202060203" pitchFamily="34" charset="0"/>
                <a:ea typeface="+mn-ea"/>
                <a:cs typeface="HCLTech Roobert Bold" panose="020B0504030202060203" pitchFamily="34" charset="0"/>
              </a:rPr>
              <a:t>Vector DB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21532A4-D54C-399D-3EB0-CC2EACE0EDD7}"/>
              </a:ext>
            </a:extLst>
          </p:cNvPr>
          <p:cNvSpPr/>
          <p:nvPr/>
        </p:nvSpPr>
        <p:spPr>
          <a:xfrm>
            <a:off x="4419635" y="1709346"/>
            <a:ext cx="2179761" cy="310096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CLTech Roobert Bold" panose="020B0504030202060203" pitchFamily="34" charset="0"/>
                <a:ea typeface="+mn-ea"/>
                <a:cs typeface="HCLTech Roobert Bold" panose="020B0504030202060203" pitchFamily="34" charset="0"/>
              </a:rPr>
              <a:t>Order Agent(GenAI) 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E27F612-E8F5-9D30-BECA-6C798CDD68B6}"/>
              </a:ext>
            </a:extLst>
          </p:cNvPr>
          <p:cNvSpPr/>
          <p:nvPr/>
        </p:nvSpPr>
        <p:spPr>
          <a:xfrm>
            <a:off x="6814416" y="1709845"/>
            <a:ext cx="1071096" cy="310096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CLTech Roobert Bold" panose="020B0504030202060203" pitchFamily="34" charset="0"/>
                <a:ea typeface="+mn-ea"/>
                <a:cs typeface="HCLTech Roobert Bold" panose="020B0504030202060203" pitchFamily="34" charset="0"/>
              </a:rPr>
              <a:t>LLM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6C9562D-D70A-A0C4-BF52-9189B738940C}"/>
              </a:ext>
            </a:extLst>
          </p:cNvPr>
          <p:cNvSpPr/>
          <p:nvPr/>
        </p:nvSpPr>
        <p:spPr>
          <a:xfrm>
            <a:off x="876792" y="2147841"/>
            <a:ext cx="2179761" cy="243657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CLTech Roobert Bold" panose="020B0504030202060203" pitchFamily="34" charset="0"/>
                <a:ea typeface="+mn-ea"/>
                <a:cs typeface="HCLTech Roobert Bold" panose="020B0504030202060203" pitchFamily="34" charset="0"/>
              </a:rPr>
              <a:t>Knowledge Base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6292B75-8C84-9C6F-8A3B-3DE9E9F97C7E}"/>
              </a:ext>
            </a:extLst>
          </p:cNvPr>
          <p:cNvSpPr/>
          <p:nvPr/>
        </p:nvSpPr>
        <p:spPr>
          <a:xfrm>
            <a:off x="4455147" y="2165493"/>
            <a:ext cx="2179761" cy="314718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CLTech Roobert Bold" panose="020B0504030202060203" pitchFamily="34" charset="0"/>
                <a:ea typeface="+mn-ea"/>
                <a:cs typeface="HCLTech Roobert Bold" panose="020B0504030202060203" pitchFamily="34" charset="0"/>
              </a:rPr>
              <a:t> Gateway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EB979B01-C261-5998-A15B-92BEAD8EE4EE}"/>
              </a:ext>
            </a:extLst>
          </p:cNvPr>
          <p:cNvSpPr/>
          <p:nvPr/>
        </p:nvSpPr>
        <p:spPr>
          <a:xfrm>
            <a:off x="9936324" y="1691988"/>
            <a:ext cx="1071096" cy="31009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CLTech Roobert Bold" panose="020B0504030202060203" pitchFamily="34" charset="0"/>
                <a:ea typeface="+mn-ea"/>
                <a:cs typeface="HCLTech Roobert Bold" panose="020B0504030202060203" pitchFamily="34" charset="0"/>
              </a:rPr>
              <a:t>Security (IAM)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0825C62-6203-CF5C-8492-EC02A3BBCFAE}"/>
              </a:ext>
            </a:extLst>
          </p:cNvPr>
          <p:cNvSpPr/>
          <p:nvPr/>
        </p:nvSpPr>
        <p:spPr>
          <a:xfrm>
            <a:off x="9936324" y="2053317"/>
            <a:ext cx="1071096" cy="31009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CLTech Roobert Bold" panose="020B0504030202060203" pitchFamily="34" charset="0"/>
                <a:ea typeface="+mn-ea"/>
                <a:cs typeface="HCLTech Roobert Bold" panose="020B0504030202060203" pitchFamily="34" charset="0"/>
              </a:rPr>
              <a:t>Logging &amp; Monitoring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B6FC0D5-BDBF-9073-30AD-FC23284D76D9}"/>
              </a:ext>
            </a:extLst>
          </p:cNvPr>
          <p:cNvCxnSpPr>
            <a:cxnSpLocks/>
          </p:cNvCxnSpPr>
          <p:nvPr/>
        </p:nvCxnSpPr>
        <p:spPr>
          <a:xfrm>
            <a:off x="5658402" y="1476083"/>
            <a:ext cx="0" cy="1620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021F254-BE99-22F8-1828-7B679A40BB73}"/>
              </a:ext>
            </a:extLst>
          </p:cNvPr>
          <p:cNvCxnSpPr>
            <a:cxnSpLocks/>
          </p:cNvCxnSpPr>
          <p:nvPr/>
        </p:nvCxnSpPr>
        <p:spPr>
          <a:xfrm flipV="1">
            <a:off x="3056553" y="1864394"/>
            <a:ext cx="1363082" cy="63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1C3231C-A9A6-148C-8B97-AE78C6318BD7}"/>
              </a:ext>
            </a:extLst>
          </p:cNvPr>
          <p:cNvCxnSpPr>
            <a:cxnSpLocks/>
          </p:cNvCxnSpPr>
          <p:nvPr/>
        </p:nvCxnSpPr>
        <p:spPr>
          <a:xfrm flipV="1">
            <a:off x="1966673" y="2028074"/>
            <a:ext cx="0" cy="119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2ED9E89-82F0-B0C5-D496-F7A2393346BE}"/>
              </a:ext>
            </a:extLst>
          </p:cNvPr>
          <p:cNvCxnSpPr>
            <a:cxnSpLocks/>
          </p:cNvCxnSpPr>
          <p:nvPr/>
        </p:nvCxnSpPr>
        <p:spPr>
          <a:xfrm flipH="1" flipV="1">
            <a:off x="6599396" y="1864394"/>
            <a:ext cx="215020" cy="4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B263E64-C049-C5A0-848E-97E0F8EC3378}"/>
              </a:ext>
            </a:extLst>
          </p:cNvPr>
          <p:cNvCxnSpPr>
            <a:cxnSpLocks/>
          </p:cNvCxnSpPr>
          <p:nvPr/>
        </p:nvCxnSpPr>
        <p:spPr>
          <a:xfrm flipH="1">
            <a:off x="5658041" y="2019442"/>
            <a:ext cx="2649" cy="1460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D2B9A2C-DF43-FC7A-9AE4-BD5DF4185414}"/>
              </a:ext>
            </a:extLst>
          </p:cNvPr>
          <p:cNvCxnSpPr>
            <a:cxnSpLocks/>
          </p:cNvCxnSpPr>
          <p:nvPr/>
        </p:nvCxnSpPr>
        <p:spPr>
          <a:xfrm>
            <a:off x="5652542" y="2506289"/>
            <a:ext cx="0" cy="283225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84C960EB-FE34-66CC-9344-90A6CD472E8B}"/>
              </a:ext>
            </a:extLst>
          </p:cNvPr>
          <p:cNvSpPr/>
          <p:nvPr/>
        </p:nvSpPr>
        <p:spPr>
          <a:xfrm>
            <a:off x="78989" y="1521909"/>
            <a:ext cx="11832111" cy="1088554"/>
          </a:xfrm>
          <a:prstGeom prst="roundRect">
            <a:avLst/>
          </a:prstGeom>
          <a:noFill/>
          <a:ln>
            <a:solidFill>
              <a:srgbClr val="C3325F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085A52F0-6B70-827D-E682-D945F373C062}"/>
              </a:ext>
            </a:extLst>
          </p:cNvPr>
          <p:cNvSpPr/>
          <p:nvPr/>
        </p:nvSpPr>
        <p:spPr>
          <a:xfrm>
            <a:off x="8216745" y="1911138"/>
            <a:ext cx="1071096" cy="31009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CLTech Roobert Bold" panose="020B0504030202060203" pitchFamily="34" charset="0"/>
                <a:ea typeface="+mn-ea"/>
                <a:cs typeface="HCLTech Roobert Bold" panose="020B0504030202060203" pitchFamily="34" charset="0"/>
              </a:rPr>
              <a:t>Analytics Engine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65B14EED-3494-83F5-7337-CCF03F68F5D8}"/>
              </a:ext>
            </a:extLst>
          </p:cNvPr>
          <p:cNvSpPr/>
          <p:nvPr/>
        </p:nvSpPr>
        <p:spPr>
          <a:xfrm>
            <a:off x="906630" y="1031729"/>
            <a:ext cx="10378740" cy="478537"/>
          </a:xfrm>
          <a:prstGeom prst="roundRect">
            <a:avLst/>
          </a:prstGeom>
          <a:solidFill>
            <a:srgbClr val="8C69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CLTech Roobert Bold" panose="020B0504030202060203" pitchFamily="34" charset="0"/>
              <a:ea typeface="+mn-ea"/>
              <a:cs typeface="HCLTech Roobert Bold" panose="020B0504030202060203" pitchFamily="34" charset="0"/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73BD19B7-BBF9-3CF8-2387-2DFE1CDD28B5}"/>
              </a:ext>
            </a:extLst>
          </p:cNvPr>
          <p:cNvSpPr/>
          <p:nvPr/>
        </p:nvSpPr>
        <p:spPr>
          <a:xfrm>
            <a:off x="5949586" y="2863364"/>
            <a:ext cx="2695699" cy="478537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CLTech Roobert Bold" panose="020B0504030202060203" pitchFamily="34" charset="0"/>
                <a:ea typeface="+mn-ea"/>
                <a:cs typeface="HCLTech Roobert Bold" panose="020B0504030202060203" pitchFamily="34" charset="0"/>
              </a:rPr>
              <a:t>Resource/Service Orchestration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320F9314-C3E7-24E8-CE18-9245EC703355}"/>
              </a:ext>
            </a:extLst>
          </p:cNvPr>
          <p:cNvSpPr/>
          <p:nvPr/>
        </p:nvSpPr>
        <p:spPr>
          <a:xfrm>
            <a:off x="2923766" y="2864371"/>
            <a:ext cx="2695699" cy="478537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CLTech Roobert Bold" panose="020B0504030202060203" pitchFamily="34" charset="0"/>
                <a:ea typeface="+mn-ea"/>
                <a:cs typeface="HCLTech Roobert Bold" panose="020B0504030202060203" pitchFamily="34" charset="0"/>
              </a:rPr>
              <a:t>Data Ingestion and Processing Engine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51DEB35-0F4B-EF7C-8119-5D4DEBF805C8}"/>
              </a:ext>
            </a:extLst>
          </p:cNvPr>
          <p:cNvSpPr/>
          <p:nvPr/>
        </p:nvSpPr>
        <p:spPr>
          <a:xfrm>
            <a:off x="3347049" y="1121435"/>
            <a:ext cx="2089560" cy="30657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200" b="1" dirty="0">
                <a:solidFill>
                  <a:srgbClr val="FFFFFF"/>
                </a:solidFill>
                <a:latin typeface="HCLTech Roobert Bold" panose="020B0504030202060203" pitchFamily="34" charset="0"/>
                <a:cs typeface="HCLTech Roobert Bold" panose="020B0504030202060203" pitchFamily="34" charset="0"/>
                <a:sym typeface="Arial"/>
              </a:rPr>
              <a:t>Order Management  Agent 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B7C9607-8B77-0C53-60EC-AE2A27058854}"/>
              </a:ext>
            </a:extLst>
          </p:cNvPr>
          <p:cNvSpPr/>
          <p:nvPr/>
        </p:nvSpPr>
        <p:spPr>
          <a:xfrm>
            <a:off x="8850906" y="1083231"/>
            <a:ext cx="2054652" cy="40316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200" b="1" dirty="0">
                <a:solidFill>
                  <a:srgbClr val="FFFFFF"/>
                </a:solidFill>
                <a:latin typeface="HCLTech Roobert Bold" panose="020B0504030202060203" pitchFamily="34" charset="0"/>
                <a:cs typeface="HCLTech Roobert Bold" panose="020B0504030202060203" pitchFamily="34" charset="0"/>
                <a:sym typeface="Arial"/>
              </a:rPr>
              <a:t>Order Promise Agent 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703C39E-5B97-A053-47BF-9DF4854D466E}"/>
              </a:ext>
            </a:extLst>
          </p:cNvPr>
          <p:cNvSpPr/>
          <p:nvPr/>
        </p:nvSpPr>
        <p:spPr>
          <a:xfrm>
            <a:off x="5788871" y="1105673"/>
            <a:ext cx="2840241" cy="41623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200" b="1" dirty="0">
                <a:solidFill>
                  <a:srgbClr val="FFFFFF"/>
                </a:solidFill>
                <a:latin typeface="HCLTech Roobert Bold" panose="020B0504030202060203" pitchFamily="34" charset="0"/>
                <a:cs typeface="HCLTech Roobert Bold" panose="020B0504030202060203" pitchFamily="34" charset="0"/>
                <a:sym typeface="Arial"/>
              </a:rPr>
              <a:t>Communication Agent </a:t>
            </a:r>
          </a:p>
        </p:txBody>
      </p:sp>
      <p:sp>
        <p:nvSpPr>
          <p:cNvPr id="48" name="TextBox 55">
            <a:extLst>
              <a:ext uri="{FF2B5EF4-FFF2-40B4-BE49-F238E27FC236}">
                <a16:creationId xmlns:a16="http://schemas.microsoft.com/office/drawing/2014/main" id="{06581920-60E2-C893-EF11-28C234ABF7CE}"/>
              </a:ext>
            </a:extLst>
          </p:cNvPr>
          <p:cNvSpPr txBox="1"/>
          <p:nvPr/>
        </p:nvSpPr>
        <p:spPr>
          <a:xfrm>
            <a:off x="4108850" y="584404"/>
            <a:ext cx="4174309" cy="46589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lIns="91440" tIns="45720" rIns="91440" bIns="4572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2000" b="1" dirty="0">
                <a:solidFill>
                  <a:srgbClr val="000000"/>
                </a:solidFill>
                <a:latin typeface="HCLTech Roobert Bold"/>
                <a:cs typeface="HCLTech Roobert Bold" panose="020B0504030202060203" pitchFamily="34" charset="0"/>
              </a:rPr>
              <a:t>IKEA Autonomous AGENTS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CLTech Roobert Bold" panose="020B0504030202060203" pitchFamily="34" charset="0"/>
              <a:ea typeface="+mn-ea"/>
              <a:cs typeface="HCLTech Roobert Bold" panose="020B0504030202060203" pitchFamily="34" charset="0"/>
            </a:endParaRP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1BC8579C-6BB0-1443-AEC8-D5A944D05021}"/>
              </a:ext>
            </a:extLst>
          </p:cNvPr>
          <p:cNvSpPr/>
          <p:nvPr/>
        </p:nvSpPr>
        <p:spPr>
          <a:xfrm>
            <a:off x="2798450" y="2789514"/>
            <a:ext cx="6052456" cy="644719"/>
          </a:xfrm>
          <a:prstGeom prst="roundRect">
            <a:avLst>
              <a:gd name="adj" fmla="val 6148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CLTech Roobert Bold" panose="020B0504030202060203" pitchFamily="34" charset="0"/>
              <a:ea typeface="+mn-ea"/>
              <a:cs typeface="HCLTech Roobert Bold" panose="020B0504030202060203" pitchFamily="34" charset="0"/>
            </a:endParaRPr>
          </a:p>
        </p:txBody>
      </p:sp>
      <p:pic>
        <p:nvPicPr>
          <p:cNvPr id="50" name="Graphic 68" descr="Head with gears with solid fill">
            <a:extLst>
              <a:ext uri="{FF2B5EF4-FFF2-40B4-BE49-F238E27FC236}">
                <a16:creationId xmlns:a16="http://schemas.microsoft.com/office/drawing/2014/main" id="{C3313587-5120-42BC-A34D-024B4D6593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123670" y="620692"/>
            <a:ext cx="435456" cy="435456"/>
          </a:xfrm>
          <a:prstGeom prst="rect">
            <a:avLst/>
          </a:prstGeom>
        </p:spPr>
      </p:pic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0C0C35F0-9FF5-DB5E-0418-C7014841B66E}"/>
              </a:ext>
            </a:extLst>
          </p:cNvPr>
          <p:cNvSpPr/>
          <p:nvPr/>
        </p:nvSpPr>
        <p:spPr>
          <a:xfrm>
            <a:off x="247052" y="1600632"/>
            <a:ext cx="11519871" cy="905657"/>
          </a:xfrm>
          <a:prstGeom prst="roundRect">
            <a:avLst/>
          </a:prstGeom>
          <a:solidFill>
            <a:srgbClr val="B9C8FF"/>
          </a:solidFill>
          <a:ln>
            <a:solidFill>
              <a:schemeClr val="tx2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3F1ACAD8-5697-D194-2A41-0CB7AFB14637}"/>
              </a:ext>
            </a:extLst>
          </p:cNvPr>
          <p:cNvSpPr/>
          <p:nvPr/>
        </p:nvSpPr>
        <p:spPr>
          <a:xfrm>
            <a:off x="876792" y="1713356"/>
            <a:ext cx="2179761" cy="314718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CLTech Roobert Bold" panose="020B0504030202060203" pitchFamily="34" charset="0"/>
                <a:ea typeface="+mn-ea"/>
                <a:cs typeface="HCLTech Roobert Bold" panose="020B0504030202060203" pitchFamily="34" charset="0"/>
              </a:rPr>
              <a:t>Vector DB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CB3E6503-168D-AF27-503D-D0C0BACDE7E8}"/>
              </a:ext>
            </a:extLst>
          </p:cNvPr>
          <p:cNvSpPr/>
          <p:nvPr/>
        </p:nvSpPr>
        <p:spPr>
          <a:xfrm>
            <a:off x="4419635" y="1709346"/>
            <a:ext cx="2179761" cy="310096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CLTech Roobert Bold" panose="020B0504030202060203" pitchFamily="34" charset="0"/>
                <a:ea typeface="+mn-ea"/>
                <a:cs typeface="HCLTech Roobert Bold" panose="020B0504030202060203" pitchFamily="34" charset="0"/>
              </a:rPr>
              <a:t>Order Agent(GenAI) 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719BEF9E-0E1F-C085-8D0B-F58206B233FE}"/>
              </a:ext>
            </a:extLst>
          </p:cNvPr>
          <p:cNvSpPr/>
          <p:nvPr/>
        </p:nvSpPr>
        <p:spPr>
          <a:xfrm>
            <a:off x="6814416" y="1709845"/>
            <a:ext cx="1071096" cy="310096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CLTech Roobert Bold" panose="020B0504030202060203" pitchFamily="34" charset="0"/>
                <a:ea typeface="+mn-ea"/>
                <a:cs typeface="HCLTech Roobert Bold" panose="020B0504030202060203" pitchFamily="34" charset="0"/>
              </a:rPr>
              <a:t>LLM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4A8820B6-16C8-A716-C0C0-DE8C2DB32F95}"/>
              </a:ext>
            </a:extLst>
          </p:cNvPr>
          <p:cNvSpPr/>
          <p:nvPr/>
        </p:nvSpPr>
        <p:spPr>
          <a:xfrm>
            <a:off x="876792" y="2147841"/>
            <a:ext cx="2179761" cy="243657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CLTech Roobert Bold" panose="020B0504030202060203" pitchFamily="34" charset="0"/>
                <a:ea typeface="+mn-ea"/>
                <a:cs typeface="HCLTech Roobert Bold" panose="020B0504030202060203" pitchFamily="34" charset="0"/>
              </a:rPr>
              <a:t>Knowledge Base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42242C8B-9FBA-5A49-8632-EEEDA845BDA4}"/>
              </a:ext>
            </a:extLst>
          </p:cNvPr>
          <p:cNvSpPr/>
          <p:nvPr/>
        </p:nvSpPr>
        <p:spPr>
          <a:xfrm>
            <a:off x="4455147" y="2165493"/>
            <a:ext cx="2179761" cy="314718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CLTech Roobert Bold" panose="020B0504030202060203" pitchFamily="34" charset="0"/>
                <a:ea typeface="+mn-ea"/>
                <a:cs typeface="HCLTech Roobert Bold" panose="020B0504030202060203" pitchFamily="34" charset="0"/>
              </a:rPr>
              <a:t> Gateway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0AAABBC0-745B-0E3A-D307-12718F30852C}"/>
              </a:ext>
            </a:extLst>
          </p:cNvPr>
          <p:cNvSpPr/>
          <p:nvPr/>
        </p:nvSpPr>
        <p:spPr>
          <a:xfrm>
            <a:off x="9878232" y="1691987"/>
            <a:ext cx="1129188" cy="321739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CLTech Roobert Bold" panose="020B0504030202060203" pitchFamily="34" charset="0"/>
                <a:ea typeface="+mn-ea"/>
                <a:cs typeface="HCLTech Roobert Bold" panose="020B0504030202060203" pitchFamily="34" charset="0"/>
              </a:rPr>
              <a:t>Security (IAM)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BCE11487-75EB-C32E-A78C-AAECB047BCFD}"/>
              </a:ext>
            </a:extLst>
          </p:cNvPr>
          <p:cNvSpPr/>
          <p:nvPr/>
        </p:nvSpPr>
        <p:spPr>
          <a:xfrm>
            <a:off x="9893563" y="2140285"/>
            <a:ext cx="1071096" cy="31009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CLTech Roobert Bold" panose="020B0504030202060203" pitchFamily="34" charset="0"/>
                <a:ea typeface="+mn-ea"/>
                <a:cs typeface="HCLTech Roobert Bold" panose="020B0504030202060203" pitchFamily="34" charset="0"/>
              </a:rPr>
              <a:t>Logging &amp; Monitoring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35FF9B0-5395-A7E4-2454-5495B9B3ACC6}"/>
              </a:ext>
            </a:extLst>
          </p:cNvPr>
          <p:cNvCxnSpPr>
            <a:cxnSpLocks/>
          </p:cNvCxnSpPr>
          <p:nvPr/>
        </p:nvCxnSpPr>
        <p:spPr>
          <a:xfrm>
            <a:off x="5658402" y="1476083"/>
            <a:ext cx="0" cy="1620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8A1CA3E-339A-7B76-3842-1070A1D37A23}"/>
              </a:ext>
            </a:extLst>
          </p:cNvPr>
          <p:cNvCxnSpPr>
            <a:cxnSpLocks/>
            <a:stCxn id="60" idx="3"/>
          </p:cNvCxnSpPr>
          <p:nvPr/>
        </p:nvCxnSpPr>
        <p:spPr>
          <a:xfrm flipV="1">
            <a:off x="3056553" y="1864394"/>
            <a:ext cx="1363082" cy="63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5BC9BDF-7475-3999-743A-05A1C6F02B20}"/>
              </a:ext>
            </a:extLst>
          </p:cNvPr>
          <p:cNvCxnSpPr>
            <a:cxnSpLocks/>
          </p:cNvCxnSpPr>
          <p:nvPr/>
        </p:nvCxnSpPr>
        <p:spPr>
          <a:xfrm flipH="1" flipV="1">
            <a:off x="6599396" y="1864394"/>
            <a:ext cx="215020" cy="4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44BF849-178A-FBB6-74BC-F49265140D82}"/>
              </a:ext>
            </a:extLst>
          </p:cNvPr>
          <p:cNvCxnSpPr>
            <a:cxnSpLocks/>
          </p:cNvCxnSpPr>
          <p:nvPr/>
        </p:nvCxnSpPr>
        <p:spPr>
          <a:xfrm flipH="1">
            <a:off x="5658041" y="2019442"/>
            <a:ext cx="2649" cy="1460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7560803B-B03A-F90F-4E6B-B4769E0581A6}"/>
              </a:ext>
            </a:extLst>
          </p:cNvPr>
          <p:cNvCxnSpPr>
            <a:cxnSpLocks/>
          </p:cNvCxnSpPr>
          <p:nvPr/>
        </p:nvCxnSpPr>
        <p:spPr>
          <a:xfrm>
            <a:off x="5652542" y="2506289"/>
            <a:ext cx="0" cy="283225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6DD64AAB-713E-5F5A-2EED-AE47D8DAB96D}"/>
              </a:ext>
            </a:extLst>
          </p:cNvPr>
          <p:cNvSpPr/>
          <p:nvPr/>
        </p:nvSpPr>
        <p:spPr>
          <a:xfrm>
            <a:off x="78989" y="1521909"/>
            <a:ext cx="11832111" cy="1088554"/>
          </a:xfrm>
          <a:prstGeom prst="roundRect">
            <a:avLst/>
          </a:prstGeom>
          <a:noFill/>
          <a:ln>
            <a:solidFill>
              <a:srgbClr val="C3325F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4D7CC35A-28C9-0B3A-6B41-3A19232B4D17}"/>
              </a:ext>
            </a:extLst>
          </p:cNvPr>
          <p:cNvCxnSpPr>
            <a:cxnSpLocks/>
          </p:cNvCxnSpPr>
          <p:nvPr/>
        </p:nvCxnSpPr>
        <p:spPr>
          <a:xfrm>
            <a:off x="5772857" y="3448762"/>
            <a:ext cx="0" cy="283225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D2BEA7C5-C729-DF69-FF5B-20F9D7CCD35E}"/>
              </a:ext>
            </a:extLst>
          </p:cNvPr>
          <p:cNvSpPr/>
          <p:nvPr/>
        </p:nvSpPr>
        <p:spPr>
          <a:xfrm>
            <a:off x="41294" y="2901079"/>
            <a:ext cx="1287435" cy="54768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Item Availability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A4550AC-B3E2-7642-6815-E40B75F1ADF4}"/>
              </a:ext>
            </a:extLst>
          </p:cNvPr>
          <p:cNvSpPr txBox="1"/>
          <p:nvPr/>
        </p:nvSpPr>
        <p:spPr>
          <a:xfrm>
            <a:off x="120312" y="3517270"/>
            <a:ext cx="1332807" cy="142856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950" b="1" i="1" dirty="0"/>
              <a:t>Agents:</a:t>
            </a:r>
            <a:r>
              <a:rPr lang="en-US" sz="950" i="1" dirty="0"/>
              <a:t> </a:t>
            </a:r>
            <a:r>
              <a:rPr lang="en-US" sz="950" dirty="0"/>
              <a:t>A GenAI agent could predict future inventory levels based on demand forecasting, historical trends, and current stock data, allowing better re-order promise dates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53F4AAFD-811D-032D-C584-E0934661F1FC}"/>
              </a:ext>
            </a:extLst>
          </p:cNvPr>
          <p:cNvSpPr/>
          <p:nvPr/>
        </p:nvSpPr>
        <p:spPr>
          <a:xfrm>
            <a:off x="1428913" y="2923377"/>
            <a:ext cx="1287435" cy="54768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Service Availability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D73E5CA-E12D-79EB-3E07-945C4F56CBD4}"/>
              </a:ext>
            </a:extLst>
          </p:cNvPr>
          <p:cNvSpPr txBox="1"/>
          <p:nvPr/>
        </p:nvSpPr>
        <p:spPr>
          <a:xfrm>
            <a:off x="1073995" y="3530281"/>
            <a:ext cx="1810457" cy="113192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lvl="1"/>
            <a:r>
              <a:rPr lang="en-US" sz="950" i="1" dirty="0"/>
              <a:t> </a:t>
            </a:r>
            <a:r>
              <a:rPr lang="en-US" sz="950" b="1" i="1" dirty="0"/>
              <a:t>Agents</a:t>
            </a:r>
            <a:r>
              <a:rPr lang="en-US" sz="950" dirty="0"/>
              <a:t>: A GenAI agent could dynamically optimize service capacity allocation, ensuring services are evenly distributed across regions.</a:t>
            </a: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9B9E9446-AC5F-FB8A-1300-1B0FEC2D8A7B}"/>
              </a:ext>
            </a:extLst>
          </p:cNvPr>
          <p:cNvSpPr/>
          <p:nvPr/>
        </p:nvSpPr>
        <p:spPr>
          <a:xfrm>
            <a:off x="8975140" y="4906151"/>
            <a:ext cx="1287435" cy="54768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Fulfillment Option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1AB0FD5-2097-FB8C-44A8-3E87A1B9D03C}"/>
              </a:ext>
            </a:extLst>
          </p:cNvPr>
          <p:cNvSpPr txBox="1"/>
          <p:nvPr/>
        </p:nvSpPr>
        <p:spPr>
          <a:xfrm>
            <a:off x="8850906" y="5530532"/>
            <a:ext cx="1943768" cy="111569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950" b="1" i="1" dirty="0"/>
              <a:t>Agents</a:t>
            </a:r>
            <a:r>
              <a:rPr lang="en-US" sz="950" i="1" dirty="0"/>
              <a:t> </a:t>
            </a:r>
            <a:r>
              <a:rPr lang="en-US" sz="950" b="1" dirty="0"/>
              <a:t>: </a:t>
            </a:r>
            <a:r>
              <a:rPr lang="en-US" sz="950" dirty="0"/>
              <a:t>A </a:t>
            </a:r>
            <a:r>
              <a:rPr lang="en-US" sz="950" dirty="0" err="1"/>
              <a:t>GenAI</a:t>
            </a:r>
            <a:r>
              <a:rPr lang="en-US" sz="950" dirty="0"/>
              <a:t>-based optimization algorithm could evaluate multiple parameters (distance, costs, stock levels, and service availability) to recommend the most efficient fulfillment option in real-time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8FC7BD6D-DED8-977F-CE98-371CF849D7C0}"/>
              </a:ext>
            </a:extLst>
          </p:cNvPr>
          <p:cNvSpPr/>
          <p:nvPr/>
        </p:nvSpPr>
        <p:spPr>
          <a:xfrm>
            <a:off x="10767239" y="2765055"/>
            <a:ext cx="1287435" cy="54768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Re-order Promise 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1903178-65A1-F503-C5FE-DD1F133C7D5D}"/>
              </a:ext>
            </a:extLst>
          </p:cNvPr>
          <p:cNvSpPr txBox="1"/>
          <p:nvPr/>
        </p:nvSpPr>
        <p:spPr>
          <a:xfrm>
            <a:off x="10835069" y="3572844"/>
            <a:ext cx="1391771" cy="113192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950" b="1" i="1" dirty="0"/>
              <a:t>Agents</a:t>
            </a:r>
            <a:r>
              <a:rPr lang="en-US" sz="950" b="1" dirty="0"/>
              <a:t>: </a:t>
            </a:r>
            <a:r>
              <a:rPr lang="en-US" sz="950" dirty="0"/>
              <a:t>Predictive modeling using GenAI could enhance restock date accuracy and notify customers proactively about availability</a:t>
            </a: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D1AB657B-DFC7-B6DA-876A-09D9191723B9}"/>
              </a:ext>
            </a:extLst>
          </p:cNvPr>
          <p:cNvSpPr/>
          <p:nvPr/>
        </p:nvSpPr>
        <p:spPr>
          <a:xfrm>
            <a:off x="9039217" y="2929715"/>
            <a:ext cx="1287435" cy="54768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Order Scheduling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BFE6370-E545-8771-3631-2F9E3FF2FC23}"/>
              </a:ext>
            </a:extLst>
          </p:cNvPr>
          <p:cNvSpPr txBox="1"/>
          <p:nvPr/>
        </p:nvSpPr>
        <p:spPr>
          <a:xfrm>
            <a:off x="9087068" y="3743325"/>
            <a:ext cx="1468965" cy="835283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950" b="1" i="1" dirty="0"/>
              <a:t>Agents</a:t>
            </a:r>
            <a:r>
              <a:rPr lang="en-US" sz="950" b="1" dirty="0"/>
              <a:t>: </a:t>
            </a:r>
            <a:r>
              <a:rPr lang="en-US" sz="950" dirty="0"/>
              <a:t>A GenAI agent could dynamically adjust scheduling to prioritize high-demand periods or accommodate delays</a:t>
            </a:r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7B7A9B3A-366E-D657-04CA-EF5C38E79991}"/>
              </a:ext>
            </a:extLst>
          </p:cNvPr>
          <p:cNvSpPr/>
          <p:nvPr/>
        </p:nvSpPr>
        <p:spPr>
          <a:xfrm>
            <a:off x="10744078" y="4916291"/>
            <a:ext cx="1287435" cy="54768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Fulfillment Network Management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4540E25D-21D4-3BA1-5D70-36648B245153}"/>
              </a:ext>
            </a:extLst>
          </p:cNvPr>
          <p:cNvSpPr txBox="1"/>
          <p:nvPr/>
        </p:nvSpPr>
        <p:spPr>
          <a:xfrm>
            <a:off x="10292207" y="5532482"/>
            <a:ext cx="1943768" cy="98360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lvl="1"/>
            <a:r>
              <a:rPr lang="en-US" sz="950" b="1" i="1" dirty="0"/>
              <a:t>Agents</a:t>
            </a:r>
            <a:r>
              <a:rPr lang="en-US" sz="950" b="1" dirty="0"/>
              <a:t>: </a:t>
            </a:r>
            <a:r>
              <a:rPr lang="en-US" sz="950" dirty="0"/>
              <a:t>A GenAI agent could simulate and optimize the supply chain, reducing lead times and operational costs.</a:t>
            </a:r>
          </a:p>
        </p:txBody>
      </p:sp>
      <p:pic>
        <p:nvPicPr>
          <p:cNvPr id="93" name="Graphic 257" descr="Head with gears with solid fill">
            <a:extLst>
              <a:ext uri="{FF2B5EF4-FFF2-40B4-BE49-F238E27FC236}">
                <a16:creationId xmlns:a16="http://schemas.microsoft.com/office/drawing/2014/main" id="{8E67309C-5BAF-D31C-98CB-2CF7F8CEF0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21508" y="2875372"/>
            <a:ext cx="407281" cy="357783"/>
          </a:xfrm>
          <a:prstGeom prst="rect">
            <a:avLst/>
          </a:prstGeom>
        </p:spPr>
      </p:pic>
      <p:pic>
        <p:nvPicPr>
          <p:cNvPr id="94" name="Graphic 257" descr="Head with gears with solid fill">
            <a:extLst>
              <a:ext uri="{FF2B5EF4-FFF2-40B4-BE49-F238E27FC236}">
                <a16:creationId xmlns:a16="http://schemas.microsoft.com/office/drawing/2014/main" id="{FDC3B450-EE1C-E5F9-FF4F-FCBD48F3AE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12080" y="2949039"/>
            <a:ext cx="407281" cy="357783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69520BC7-0CF0-3575-DB4A-84630615C419}"/>
              </a:ext>
            </a:extLst>
          </p:cNvPr>
          <p:cNvGrpSpPr/>
          <p:nvPr/>
        </p:nvGrpSpPr>
        <p:grpSpPr>
          <a:xfrm>
            <a:off x="2138000" y="4856154"/>
            <a:ext cx="1773962" cy="1882174"/>
            <a:chOff x="2502889" y="3765275"/>
            <a:chExt cx="1773962" cy="1882174"/>
          </a:xfrm>
        </p:grpSpPr>
        <p:sp>
          <p:nvSpPr>
            <p:cNvPr id="89" name="Rectangle: Rounded Corners 88">
              <a:extLst>
                <a:ext uri="{FF2B5EF4-FFF2-40B4-BE49-F238E27FC236}">
                  <a16:creationId xmlns:a16="http://schemas.microsoft.com/office/drawing/2014/main" id="{56A90A37-E52F-E1AD-4E81-19C37FAC12EE}"/>
                </a:ext>
              </a:extLst>
            </p:cNvPr>
            <p:cNvSpPr/>
            <p:nvPr/>
          </p:nvSpPr>
          <p:spPr>
            <a:xfrm>
              <a:off x="2846991" y="3765275"/>
              <a:ext cx="1287435" cy="547683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Sourcing Allocation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42FEDF13-709E-B5B7-3433-B888A455DAA9}"/>
                </a:ext>
              </a:extLst>
            </p:cNvPr>
            <p:cNvSpPr txBox="1"/>
            <p:nvPr/>
          </p:nvSpPr>
          <p:spPr>
            <a:xfrm>
              <a:off x="2502889" y="4367202"/>
              <a:ext cx="1773962" cy="1280247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pPr lvl="1"/>
              <a:r>
                <a:rPr lang="en-US" sz="950" i="1" dirty="0"/>
                <a:t> </a:t>
              </a:r>
              <a:r>
                <a:rPr lang="en-US" sz="950" b="1" i="1" dirty="0"/>
                <a:t>Agents:</a:t>
              </a:r>
              <a:r>
                <a:rPr lang="en-US" sz="950" b="1" dirty="0"/>
                <a:t> </a:t>
              </a:r>
              <a:r>
                <a:rPr lang="en-US" sz="950" dirty="0"/>
                <a:t>GenAI could predict supplier lead times and recommend alternative sourcing options based on trends and supplier reliability data.</a:t>
              </a:r>
            </a:p>
          </p:txBody>
        </p:sp>
        <p:pic>
          <p:nvPicPr>
            <p:cNvPr id="95" name="Graphic 257" descr="Head with gears with solid fill">
              <a:extLst>
                <a:ext uri="{FF2B5EF4-FFF2-40B4-BE49-F238E27FC236}">
                  <a16:creationId xmlns:a16="http://schemas.microsoft.com/office/drawing/2014/main" id="{F6E216CD-31A0-DCDD-6CD5-373D7385E4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787589" y="3778323"/>
              <a:ext cx="407281" cy="357783"/>
            </a:xfrm>
            <a:prstGeom prst="rect">
              <a:avLst/>
            </a:prstGeom>
          </p:spPr>
        </p:pic>
      </p:grpSp>
      <p:pic>
        <p:nvPicPr>
          <p:cNvPr id="96" name="Graphic 257" descr="Head with gears with solid fill">
            <a:extLst>
              <a:ext uri="{FF2B5EF4-FFF2-40B4-BE49-F238E27FC236}">
                <a16:creationId xmlns:a16="http://schemas.microsoft.com/office/drawing/2014/main" id="{045FB45C-F10F-90F6-04B3-651A9DF60A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75140" y="4954473"/>
            <a:ext cx="407281" cy="357783"/>
          </a:xfrm>
          <a:prstGeom prst="rect">
            <a:avLst/>
          </a:prstGeom>
        </p:spPr>
      </p:pic>
      <p:pic>
        <p:nvPicPr>
          <p:cNvPr id="97" name="Graphic 257" descr="Head with gears with solid fill">
            <a:extLst>
              <a:ext uri="{FF2B5EF4-FFF2-40B4-BE49-F238E27FC236}">
                <a16:creationId xmlns:a16="http://schemas.microsoft.com/office/drawing/2014/main" id="{D45730D1-F450-9E59-5D35-7E3616A1D4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92661" y="2949039"/>
            <a:ext cx="407281" cy="357783"/>
          </a:xfrm>
          <a:prstGeom prst="rect">
            <a:avLst/>
          </a:prstGeom>
        </p:spPr>
      </p:pic>
      <p:pic>
        <p:nvPicPr>
          <p:cNvPr id="98" name="Graphic 257" descr="Head with gears with solid fill">
            <a:extLst>
              <a:ext uri="{FF2B5EF4-FFF2-40B4-BE49-F238E27FC236}">
                <a16:creationId xmlns:a16="http://schemas.microsoft.com/office/drawing/2014/main" id="{F95F4F4C-690E-FD3D-95F8-03346EDC31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80124" y="5001564"/>
            <a:ext cx="407281" cy="357783"/>
          </a:xfrm>
          <a:prstGeom prst="rect">
            <a:avLst/>
          </a:prstGeom>
        </p:spPr>
      </p:pic>
      <p:pic>
        <p:nvPicPr>
          <p:cNvPr id="99" name="Graphic 257" descr="Head with gears with solid fill">
            <a:extLst>
              <a:ext uri="{FF2B5EF4-FFF2-40B4-BE49-F238E27FC236}">
                <a16:creationId xmlns:a16="http://schemas.microsoft.com/office/drawing/2014/main" id="{339C1F18-0BE4-C6D4-ED60-85970231BF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729339" y="2882274"/>
            <a:ext cx="407281" cy="357783"/>
          </a:xfrm>
          <a:prstGeom prst="rect">
            <a:avLst/>
          </a:prstGeo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22E64822-E2CE-5ABF-12DD-FC9099FCBF45}"/>
              </a:ext>
            </a:extLst>
          </p:cNvPr>
          <p:cNvGrpSpPr/>
          <p:nvPr/>
        </p:nvGrpSpPr>
        <p:grpSpPr>
          <a:xfrm>
            <a:off x="3896644" y="3755093"/>
            <a:ext cx="4772317" cy="2464745"/>
            <a:chOff x="442913" y="951978"/>
            <a:chExt cx="9840955" cy="5160723"/>
          </a:xfrm>
        </p:grpSpPr>
        <p:pic>
          <p:nvPicPr>
            <p:cNvPr id="34" name="Picture 2">
              <a:extLst>
                <a:ext uri="{FF2B5EF4-FFF2-40B4-BE49-F238E27FC236}">
                  <a16:creationId xmlns:a16="http://schemas.microsoft.com/office/drawing/2014/main" id="{E54EA351-BCB8-BC94-00B5-9B8891B4D4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2913" y="1560534"/>
              <a:ext cx="9840955" cy="41889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" name="Rounded Rectangle 3">
              <a:extLst>
                <a:ext uri="{FF2B5EF4-FFF2-40B4-BE49-F238E27FC236}">
                  <a16:creationId xmlns:a16="http://schemas.microsoft.com/office/drawing/2014/main" id="{A0AD72D6-A903-066F-5AC5-6701E6E537BB}"/>
                </a:ext>
              </a:extLst>
            </p:cNvPr>
            <p:cNvSpPr/>
            <p:nvPr/>
          </p:nvSpPr>
          <p:spPr>
            <a:xfrm>
              <a:off x="2354892" y="951978"/>
              <a:ext cx="6496959" cy="5160723"/>
            </a:xfrm>
            <a:prstGeom prst="roundRect">
              <a:avLst/>
            </a:prstGeom>
            <a:solidFill>
              <a:schemeClr val="bg1">
                <a:alpha val="0"/>
              </a:schemeClr>
            </a:solidFill>
            <a:ln w="3175">
              <a:solidFill>
                <a:schemeClr val="tx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DDA71FB-92CE-6DE1-5A9E-5608644028FD}"/>
                </a:ext>
              </a:extLst>
            </p:cNvPr>
            <p:cNvSpPr txBox="1"/>
            <p:nvPr/>
          </p:nvSpPr>
          <p:spPr>
            <a:xfrm>
              <a:off x="4732909" y="1258701"/>
              <a:ext cx="2329840" cy="23636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spcBef>
                  <a:spcPts val="1000"/>
                </a:spcBef>
              </a:pPr>
              <a:r>
                <a:rPr lang="en-US" sz="1000" b="1" dirty="0"/>
                <a:t>Data &amp; AI </a:t>
              </a:r>
              <a:r>
                <a:rPr lang="en-US" sz="900" b="1" dirty="0"/>
                <a:t>Platform</a:t>
              </a:r>
              <a:endParaRPr lang="en-US" sz="1000" b="1" dirty="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B4076946-A915-2370-BFD7-4E303C3CA059}"/>
                </a:ext>
              </a:extLst>
            </p:cNvPr>
            <p:cNvSpPr/>
            <p:nvPr/>
          </p:nvSpPr>
          <p:spPr>
            <a:xfrm>
              <a:off x="1964389" y="2890381"/>
              <a:ext cx="346662" cy="353860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b="1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35F53692-115E-CDB8-0FE9-88C6DF6FAAF4}"/>
                </a:ext>
              </a:extLst>
            </p:cNvPr>
            <p:cNvSpPr/>
            <p:nvPr/>
          </p:nvSpPr>
          <p:spPr>
            <a:xfrm>
              <a:off x="2726662" y="4164528"/>
              <a:ext cx="346662" cy="353860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b="1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DFE72DF0-ED5F-5016-28EF-727CEFC35260}"/>
                </a:ext>
              </a:extLst>
            </p:cNvPr>
            <p:cNvSpPr/>
            <p:nvPr/>
          </p:nvSpPr>
          <p:spPr>
            <a:xfrm>
              <a:off x="4732910" y="4968280"/>
              <a:ext cx="346662" cy="353860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b="1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C3E210D8-034F-2B2B-77A9-FF8C6375A4BC}"/>
                </a:ext>
              </a:extLst>
            </p:cNvPr>
            <p:cNvSpPr/>
            <p:nvPr/>
          </p:nvSpPr>
          <p:spPr>
            <a:xfrm>
              <a:off x="5922669" y="1891047"/>
              <a:ext cx="346662" cy="353860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b="1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F140262D-F37C-C22C-BA68-AC901B72E960}"/>
                </a:ext>
              </a:extLst>
            </p:cNvPr>
            <p:cNvSpPr/>
            <p:nvPr/>
          </p:nvSpPr>
          <p:spPr>
            <a:xfrm>
              <a:off x="8066707" y="4518388"/>
              <a:ext cx="346662" cy="353860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b="1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CD5EEC53-310B-FD96-D8A5-745C2A412735}"/>
                </a:ext>
              </a:extLst>
            </p:cNvPr>
            <p:cNvSpPr/>
            <p:nvPr/>
          </p:nvSpPr>
          <p:spPr>
            <a:xfrm>
              <a:off x="1490489" y="2203539"/>
              <a:ext cx="346662" cy="353860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b="1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B087648D-056B-CFFA-BFD5-4E7FDA244908}"/>
                </a:ext>
              </a:extLst>
            </p:cNvPr>
            <p:cNvSpPr/>
            <p:nvPr/>
          </p:nvSpPr>
          <p:spPr>
            <a:xfrm>
              <a:off x="1052241" y="5564527"/>
              <a:ext cx="346662" cy="353860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b="1">
                  <a:solidFill>
                    <a:schemeClr val="tx1"/>
                  </a:solidFill>
                </a:rPr>
                <a:t>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914073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4072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3AD68C-1454-2A49-7B22-CD5DAF0ED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Copyright © 2022 HCL Technologies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D53BEC-9FEB-59DB-FCB3-07DCF11F2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3D9DB-5D48-412B-B161-1CF3723B5E6C}" type="slidenum">
              <a:rPr lang="en-US" smtClean="0"/>
              <a:t>2</a:t>
            </a:fld>
            <a:endParaRPr lang="en-US"/>
          </a:p>
        </p:txBody>
      </p:sp>
      <p:sp>
        <p:nvSpPr>
          <p:cNvPr id="19" name="Rectangle: Rounded Corners">
            <a:extLst>
              <a:ext uri="{FF2B5EF4-FFF2-40B4-BE49-F238E27FC236}">
                <a16:creationId xmlns:a16="http://schemas.microsoft.com/office/drawing/2014/main" id="{6348E562-3F7A-6EF4-C797-6492DB398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724778" y="1608769"/>
            <a:ext cx="6679994" cy="4637712"/>
          </a:xfrm>
          <a:prstGeom prst="roundRect">
            <a:avLst>
              <a:gd name="adj" fmla="val 1113"/>
            </a:avLst>
          </a:prstGeom>
          <a:solidFill>
            <a:srgbClr val="3C91FF">
              <a:lumMod val="20000"/>
              <a:lumOff val="80000"/>
              <a:alpha val="7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CLTech Roobert" panose="020B0504030202060203" pitchFamily="34" charset="0"/>
                <a:ea typeface="+mn-ea"/>
                <a:cs typeface="HCLTech Roobert" panose="020B0504030202060203" pitchFamily="34" charset="0"/>
              </a:rPr>
              <a:t>`</a:t>
            </a:r>
          </a:p>
        </p:txBody>
      </p:sp>
      <p:sp>
        <p:nvSpPr>
          <p:cNvPr id="29" name="Rectangle: Rounded Corners">
            <a:extLst>
              <a:ext uri="{FF2B5EF4-FFF2-40B4-BE49-F238E27FC236}">
                <a16:creationId xmlns:a16="http://schemas.microsoft.com/office/drawing/2014/main" id="{17A89503-1976-208D-0D66-9C727F646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2565" y="777492"/>
            <a:ext cx="2458275" cy="5483902"/>
          </a:xfrm>
          <a:prstGeom prst="roundRect">
            <a:avLst>
              <a:gd name="adj" fmla="val 1653"/>
            </a:avLst>
          </a:prstGeom>
          <a:solidFill>
            <a:srgbClr val="8C69F0">
              <a:lumMod val="20000"/>
              <a:lumOff val="80000"/>
              <a:alpha val="7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CLTech Roobert" panose="020B0504030202060203" pitchFamily="34" charset="0"/>
              <a:ea typeface="+mn-ea"/>
              <a:cs typeface="HCLTech Roobert" panose="020B0504030202060203" pitchFamily="34" charset="0"/>
            </a:endParaRP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C3695B50-7DE9-710E-EA99-17D888A55A1B}"/>
              </a:ext>
            </a:extLst>
          </p:cNvPr>
          <p:cNvGrpSpPr/>
          <p:nvPr/>
        </p:nvGrpSpPr>
        <p:grpSpPr>
          <a:xfrm>
            <a:off x="342990" y="1345252"/>
            <a:ext cx="2202133" cy="4905528"/>
            <a:chOff x="308410" y="1281659"/>
            <a:chExt cx="2282714" cy="5349279"/>
          </a:xfrm>
        </p:grpSpPr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CF8B4084-9A7F-7A84-028C-4DD6DA56EF07}"/>
                </a:ext>
              </a:extLst>
            </p:cNvPr>
            <p:cNvSpPr/>
            <p:nvPr/>
          </p:nvSpPr>
          <p:spPr>
            <a:xfrm>
              <a:off x="308410" y="1281659"/>
              <a:ext cx="2282714" cy="958168"/>
            </a:xfrm>
            <a:prstGeom prst="roundRect">
              <a:avLst>
                <a:gd name="adj" fmla="val 7704"/>
              </a:avLst>
            </a:prstGeom>
            <a:solidFill>
              <a:srgbClr val="5F1EB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182867" tIns="0" rIns="182867" bIns="0" rtlCol="0" anchor="ctr"/>
            <a:lstStyle/>
            <a:p>
              <a:pPr marL="0" marR="0" lvl="0" indent="0" defTabSz="91441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CLTech Roobert" panose="020B0504030202060203" pitchFamily="34" charset="0"/>
                  <a:ea typeface="+mn-ea"/>
                  <a:cs typeface="HCLTech Roobert" panose="020B0504030202060203" pitchFamily="34" charset="0"/>
                </a:rPr>
                <a:t>Purpose-built for engineering lifecycle optimization</a:t>
              </a:r>
            </a:p>
          </p:txBody>
        </p:sp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7CB369A2-C90B-2B97-758C-1E40AA0CB5A7}"/>
                </a:ext>
              </a:extLst>
            </p:cNvPr>
            <p:cNvSpPr/>
            <p:nvPr/>
          </p:nvSpPr>
          <p:spPr>
            <a:xfrm>
              <a:off x="308410" y="2367978"/>
              <a:ext cx="2282714" cy="958168"/>
            </a:xfrm>
            <a:prstGeom prst="roundRect">
              <a:avLst>
                <a:gd name="adj" fmla="val 7704"/>
              </a:avLst>
            </a:prstGeom>
            <a:solidFill>
              <a:srgbClr val="0F5FDC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182867" tIns="0" rIns="182867" bIns="0" rtlCol="0" anchor="ctr"/>
            <a:lstStyle/>
            <a:p>
              <a:pPr marL="0" marR="0" lvl="0" indent="0" defTabSz="914413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CLTech Roobert" panose="020B0504030202060203" pitchFamily="34" charset="0"/>
                  <a:ea typeface="+mn-ea"/>
                  <a:cs typeface="HCLTech Roobert" panose="020B0504030202060203" pitchFamily="34" charset="0"/>
                </a:rPr>
                <a:t>Adoption of Industry proven SDLC productivity metrics</a:t>
              </a:r>
            </a:p>
          </p:txBody>
        </p:sp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75BFBA77-2398-6014-B080-E9D7C581EFAE}"/>
                </a:ext>
              </a:extLst>
            </p:cNvPr>
            <p:cNvSpPr/>
            <p:nvPr/>
          </p:nvSpPr>
          <p:spPr>
            <a:xfrm>
              <a:off x="308410" y="3454297"/>
              <a:ext cx="2282714" cy="958168"/>
            </a:xfrm>
            <a:prstGeom prst="roundRect">
              <a:avLst>
                <a:gd name="adj" fmla="val 7704"/>
              </a:avLst>
            </a:prstGeom>
            <a:solidFill>
              <a:srgbClr val="5F1EB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182867" tIns="0" rIns="182867" bIns="0" rtlCol="0" anchor="ctr"/>
            <a:lstStyle/>
            <a:p>
              <a:pPr marL="0" marR="0" lvl="0" indent="0" defTabSz="914413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CLTech Roobert" panose="020B0504030202060203" pitchFamily="34" charset="0"/>
                  <a:ea typeface="+mn-ea"/>
                  <a:cs typeface="HCLTech Roobert" panose="020B0504030202060203" pitchFamily="34" charset="0"/>
                </a:rPr>
                <a:t>Evaluation framework for cost savings and ROI analysis</a:t>
              </a:r>
            </a:p>
          </p:txBody>
        </p:sp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8A587683-6331-9AF0-223B-90E731939AC0}"/>
                </a:ext>
              </a:extLst>
            </p:cNvPr>
            <p:cNvSpPr/>
            <p:nvPr/>
          </p:nvSpPr>
          <p:spPr>
            <a:xfrm>
              <a:off x="308410" y="4563535"/>
              <a:ext cx="2282714" cy="958168"/>
            </a:xfrm>
            <a:prstGeom prst="roundRect">
              <a:avLst>
                <a:gd name="adj" fmla="val 7704"/>
              </a:avLst>
            </a:prstGeom>
            <a:solidFill>
              <a:srgbClr val="0F5FDC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182867" tIns="0" rIns="182867" bIns="0" rtlCol="0" anchor="ctr"/>
            <a:lstStyle/>
            <a:p>
              <a:pPr marL="0" marR="0" lvl="0" indent="0" defTabSz="914413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CLTech Roobert" panose="020B0504030202060203" pitchFamily="34" charset="0"/>
                  <a:ea typeface="+mn-ea"/>
                  <a:cs typeface="HCLTech Roobert" panose="020B0504030202060203" pitchFamily="34" charset="0"/>
                </a:rPr>
                <a:t>Works in a heterogenous environment with multiple data sources</a:t>
              </a:r>
            </a:p>
          </p:txBody>
        </p:sp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7898223D-730A-A848-DE63-24C273F5DFD8}"/>
                </a:ext>
              </a:extLst>
            </p:cNvPr>
            <p:cNvSpPr/>
            <p:nvPr/>
          </p:nvSpPr>
          <p:spPr>
            <a:xfrm>
              <a:off x="308410" y="5672769"/>
              <a:ext cx="2282714" cy="958169"/>
            </a:xfrm>
            <a:prstGeom prst="roundRect">
              <a:avLst>
                <a:gd name="adj" fmla="val 7704"/>
              </a:avLst>
            </a:prstGeom>
            <a:solidFill>
              <a:srgbClr val="5F1EB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182867" tIns="0" rIns="182867" bIns="0" rtlCol="0" anchor="ctr"/>
            <a:lstStyle/>
            <a:p>
              <a:pPr marL="0" marR="0" lvl="0" indent="0" defTabSz="914413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CLTech Roobert" panose="020B0504030202060203" pitchFamily="34" charset="0"/>
                  <a:ea typeface="+mn-ea"/>
                  <a:cs typeface="HCLTech Roobert" panose="020B0504030202060203" pitchFamily="34" charset="0"/>
                </a:rPr>
                <a:t>Proven results across industries and use cases</a:t>
              </a:r>
            </a:p>
          </p:txBody>
        </p:sp>
      </p:grpSp>
      <p:sp>
        <p:nvSpPr>
          <p:cNvPr id="75" name="Rectangle: Rounded Corners">
            <a:extLst>
              <a:ext uri="{FF2B5EF4-FFF2-40B4-BE49-F238E27FC236}">
                <a16:creationId xmlns:a16="http://schemas.microsoft.com/office/drawing/2014/main" id="{F685BE70-BF79-88AC-986A-A810AF3EE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497112" y="820269"/>
            <a:ext cx="2444430" cy="5408142"/>
          </a:xfrm>
          <a:prstGeom prst="roundRect">
            <a:avLst>
              <a:gd name="adj" fmla="val 3528"/>
            </a:avLst>
          </a:prstGeom>
          <a:solidFill>
            <a:srgbClr val="E6EBF5">
              <a:alpha val="7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CLTech Roobert" panose="020B0504030202060203" pitchFamily="34" charset="0"/>
              <a:ea typeface="+mn-ea"/>
              <a:cs typeface="HCLTech Roobert" panose="020B0504030202060203" pitchFamily="34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27C3EFA-10B6-03AF-3A60-5662E86A5A7F}"/>
              </a:ext>
            </a:extLst>
          </p:cNvPr>
          <p:cNvSpPr txBox="1"/>
          <p:nvPr/>
        </p:nvSpPr>
        <p:spPr>
          <a:xfrm>
            <a:off x="302780" y="899441"/>
            <a:ext cx="228255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41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>
                <a:solidFill>
                  <a:srgbClr val="000000"/>
                </a:solidFill>
                <a:latin typeface="HCLTech Roobert" panose="020B0504030202060203" pitchFamily="34" charset="0"/>
                <a:cs typeface="HCLTech Roobert" panose="020B0504030202060203" pitchFamily="34" charset="0"/>
              </a:rPr>
              <a:t>Value Proposition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F61CA7A-323F-0C24-489B-77A5C4EF798C}"/>
              </a:ext>
            </a:extLst>
          </p:cNvPr>
          <p:cNvSpPr txBox="1"/>
          <p:nvPr/>
        </p:nvSpPr>
        <p:spPr>
          <a:xfrm>
            <a:off x="9671035" y="983517"/>
            <a:ext cx="215886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 indent="-220348" algn="ctr" defTabSz="914413">
              <a:spcBef>
                <a:spcPts val="100"/>
              </a:spcBef>
              <a:defRPr/>
            </a:pPr>
            <a:r>
              <a:rPr lang="en-US" sz="1600" b="1">
                <a:solidFill>
                  <a:srgbClr val="000000"/>
                </a:solidFill>
                <a:latin typeface="HCLTech Roobert" panose="020B0504030202060203" pitchFamily="34" charset="0"/>
                <a:cs typeface="HCLTech Roobert" panose="020B0504030202060203" pitchFamily="34" charset="0"/>
              </a:rPr>
              <a:t>Key Benefits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881CF55-0D9B-C1CD-5767-B9857F2EACBB}"/>
              </a:ext>
            </a:extLst>
          </p:cNvPr>
          <p:cNvSpPr txBox="1"/>
          <p:nvPr/>
        </p:nvSpPr>
        <p:spPr>
          <a:xfrm>
            <a:off x="10124097" y="3550921"/>
            <a:ext cx="1889423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>
              <a:spcAft>
                <a:spcPts val="200"/>
              </a:spcAft>
              <a:defRPr kumimoji="0" sz="1400" b="0" i="0" u="none" strike="noStrike" cap="none" spc="0" normalizeH="0" baseline="0">
                <a:ln w="0"/>
                <a:solidFill>
                  <a:srgbClr val="5F1EBE"/>
                </a:solidFill>
                <a:effectLst/>
                <a:uLnTx/>
                <a:uFillTx/>
                <a:latin typeface="HCLTech Roobert" panose="020B0504030202060203" pitchFamily="34" charset="0"/>
                <a:cs typeface="HCLTech Roobert" panose="020B0504030202060203" pitchFamily="34" charset="0"/>
              </a:defRPr>
            </a:lvl1pPr>
          </a:lstStyle>
          <a:p>
            <a:pPr marL="0" marR="0" lvl="0" indent="0" defTabSz="9144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>
                <a:ln w="0"/>
                <a:solidFill>
                  <a:srgbClr val="5F1EBE"/>
                </a:solidFill>
                <a:effectLst/>
                <a:uLnTx/>
                <a:uFillTx/>
                <a:latin typeface="HCLTech Roobert" panose="020B0504030202060203" pitchFamily="34" charset="0"/>
                <a:cs typeface="HCLTech Roobert" panose="020B0504030202060203" pitchFamily="34" charset="0"/>
              </a:rPr>
              <a:t>Reduce Cost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BF9CA36-834B-D0E3-8536-70E8648054AF}"/>
              </a:ext>
            </a:extLst>
          </p:cNvPr>
          <p:cNvSpPr txBox="1"/>
          <p:nvPr/>
        </p:nvSpPr>
        <p:spPr>
          <a:xfrm>
            <a:off x="10124097" y="1698307"/>
            <a:ext cx="1994640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914413">
              <a:spcAft>
                <a:spcPts val="200"/>
              </a:spcAft>
              <a:defRPr/>
            </a:pPr>
            <a:r>
              <a:rPr lang="en-US" sz="1200" b="1">
                <a:ln w="0"/>
                <a:solidFill>
                  <a:srgbClr val="5F1EBE"/>
                </a:solidFill>
                <a:latin typeface="HCLTech Roobert" panose="020B0504030202060203" pitchFamily="34" charset="0"/>
                <a:cs typeface="HCLTech Roobert" panose="020B0504030202060203" pitchFamily="34" charset="0"/>
              </a:rPr>
              <a:t>Improve Quality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BF88100-BD4F-9D16-DE58-B4AAA44F1F1E}"/>
              </a:ext>
            </a:extLst>
          </p:cNvPr>
          <p:cNvSpPr txBox="1"/>
          <p:nvPr/>
        </p:nvSpPr>
        <p:spPr>
          <a:xfrm>
            <a:off x="10124097" y="2599256"/>
            <a:ext cx="1994640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="0" i="0" u="none" strike="noStrike" baseline="0"/>
            </a:lvl1pPr>
          </a:lstStyle>
          <a:p>
            <a:pPr defTabSz="914413">
              <a:spcAft>
                <a:spcPts val="200"/>
              </a:spcAft>
              <a:defRPr/>
            </a:pPr>
            <a:r>
              <a:rPr lang="en-US" sz="1200" b="1">
                <a:ln w="0"/>
                <a:solidFill>
                  <a:srgbClr val="5F1EBE"/>
                </a:solidFill>
                <a:latin typeface="HCLTech Roobert" panose="020B0504030202060203" pitchFamily="34" charset="0"/>
                <a:cs typeface="HCLTech Roobert" panose="020B0504030202060203" pitchFamily="34" charset="0"/>
              </a:rPr>
              <a:t>Faster Time to Market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FBD79DC-89F5-C468-2FF6-E31D51DBD8C8}"/>
              </a:ext>
            </a:extLst>
          </p:cNvPr>
          <p:cNvSpPr txBox="1"/>
          <p:nvPr/>
        </p:nvSpPr>
        <p:spPr>
          <a:xfrm>
            <a:off x="10124098" y="4505596"/>
            <a:ext cx="1889423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1000" b="0" i="0" u="none" strike="noStrike" baseline="0"/>
            </a:lvl1pPr>
          </a:lstStyle>
          <a:p>
            <a:pPr algn="l" defTabSz="914413">
              <a:spcAft>
                <a:spcPts val="200"/>
              </a:spcAft>
              <a:defRPr/>
            </a:pPr>
            <a:r>
              <a:rPr lang="en-US" sz="1200" b="1">
                <a:ln w="0"/>
                <a:solidFill>
                  <a:srgbClr val="5F1EBE"/>
                </a:solidFill>
                <a:latin typeface="HCLTech Roobert" panose="020B0504030202060203" pitchFamily="34" charset="0"/>
                <a:cs typeface="HCLTech Roobert" panose="020B0504030202060203" pitchFamily="34" charset="0"/>
              </a:rPr>
              <a:t>Enhance Productivity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B6DB947-5D77-221E-794C-3558C229EACC}"/>
              </a:ext>
            </a:extLst>
          </p:cNvPr>
          <p:cNvSpPr txBox="1"/>
          <p:nvPr/>
        </p:nvSpPr>
        <p:spPr>
          <a:xfrm>
            <a:off x="10124097" y="5412676"/>
            <a:ext cx="1929303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1000" b="0" i="0" u="none" strike="noStrike" baseline="0"/>
            </a:lvl1pPr>
          </a:lstStyle>
          <a:p>
            <a:pPr algn="l" defTabSz="914413">
              <a:spcAft>
                <a:spcPts val="200"/>
              </a:spcAft>
              <a:defRPr/>
            </a:pPr>
            <a:r>
              <a:rPr lang="en-US" sz="1200" b="1">
                <a:ln w="0"/>
                <a:solidFill>
                  <a:srgbClr val="5F1EBE"/>
                </a:solidFill>
                <a:latin typeface="HCLTech Roobert" panose="020B0504030202060203" pitchFamily="34" charset="0"/>
                <a:cs typeface="HCLTech Roobert" panose="020B0504030202060203" pitchFamily="34" charset="0"/>
              </a:rPr>
              <a:t>Improve CSAT</a:t>
            </a:r>
          </a:p>
        </p:txBody>
      </p:sp>
      <p:pic>
        <p:nvPicPr>
          <p:cNvPr id="83" name="Picture 82" descr="A black and white icon of a document&#10;&#10;Description automatically generated">
            <a:extLst>
              <a:ext uri="{FF2B5EF4-FFF2-40B4-BE49-F238E27FC236}">
                <a16:creationId xmlns:a16="http://schemas.microsoft.com/office/drawing/2014/main" id="{5562DF2B-F28B-4D1F-1C08-5592E58E4D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7100" y="1569481"/>
            <a:ext cx="405086" cy="405086"/>
          </a:xfrm>
          <a:prstGeom prst="rect">
            <a:avLst/>
          </a:prstGeom>
        </p:spPr>
      </p:pic>
      <p:pic>
        <p:nvPicPr>
          <p:cNvPr id="84" name="Picture 6" descr="Cloud Computing outline">
            <a:extLst>
              <a:ext uri="{FF2B5EF4-FFF2-40B4-BE49-F238E27FC236}">
                <a16:creationId xmlns:a16="http://schemas.microsoft.com/office/drawing/2014/main" id="{8F86A842-33B8-15EF-64D3-59FB4A5F4A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155" r="2155"/>
          <a:stretch/>
        </p:blipFill>
        <p:spPr>
          <a:xfrm>
            <a:off x="9590085" y="2427785"/>
            <a:ext cx="499757" cy="522269"/>
          </a:xfrm>
          <a:prstGeom prst="rect">
            <a:avLst/>
          </a:prstGeom>
        </p:spPr>
      </p:pic>
      <p:pic>
        <p:nvPicPr>
          <p:cNvPr id="85" name="Picture 8" descr="Database outline">
            <a:extLst>
              <a:ext uri="{FF2B5EF4-FFF2-40B4-BE49-F238E27FC236}">
                <a16:creationId xmlns:a16="http://schemas.microsoft.com/office/drawing/2014/main" id="{684356A0-4452-61A1-5617-919E4BF171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9551590" y="3404516"/>
            <a:ext cx="468491" cy="468491"/>
          </a:xfrm>
          <a:prstGeom prst="rect">
            <a:avLst/>
          </a:prstGeom>
        </p:spPr>
      </p:pic>
      <p:grpSp>
        <p:nvGrpSpPr>
          <p:cNvPr id="86" name="Group 85">
            <a:extLst>
              <a:ext uri="{FF2B5EF4-FFF2-40B4-BE49-F238E27FC236}">
                <a16:creationId xmlns:a16="http://schemas.microsoft.com/office/drawing/2014/main" id="{54B2DC20-73E8-0239-5123-87F0D6DCBBFB}"/>
              </a:ext>
            </a:extLst>
          </p:cNvPr>
          <p:cNvGrpSpPr/>
          <p:nvPr/>
        </p:nvGrpSpPr>
        <p:grpSpPr>
          <a:xfrm>
            <a:off x="9516528" y="2273089"/>
            <a:ext cx="2384474" cy="2788512"/>
            <a:chOff x="9243609" y="2355581"/>
            <a:chExt cx="2526860" cy="2788512"/>
          </a:xfrm>
        </p:grpSpPr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82EAA681-8E6A-2069-C87A-FA245314556C}"/>
                </a:ext>
              </a:extLst>
            </p:cNvPr>
            <p:cNvCxnSpPr>
              <a:cxnSpLocks/>
            </p:cNvCxnSpPr>
            <p:nvPr/>
          </p:nvCxnSpPr>
          <p:spPr>
            <a:xfrm>
              <a:off x="9243609" y="2355581"/>
              <a:ext cx="2526860" cy="0"/>
            </a:xfrm>
            <a:prstGeom prst="line">
              <a:avLst/>
            </a:prstGeom>
            <a:noFill/>
            <a:ln w="9525" cap="flat" cmpd="sng" algn="ctr">
              <a:solidFill>
                <a:srgbClr val="A5AFBE"/>
              </a:solidFill>
              <a:prstDash val="solid"/>
              <a:miter lim="800000"/>
            </a:ln>
            <a:effectLst/>
          </p:spPr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5305D2B1-1FDF-731D-1FA0-959E935F9044}"/>
                </a:ext>
              </a:extLst>
            </p:cNvPr>
            <p:cNvCxnSpPr>
              <a:cxnSpLocks/>
            </p:cNvCxnSpPr>
            <p:nvPr/>
          </p:nvCxnSpPr>
          <p:spPr>
            <a:xfrm>
              <a:off x="9243609" y="3265793"/>
              <a:ext cx="2526860" cy="0"/>
            </a:xfrm>
            <a:prstGeom prst="line">
              <a:avLst/>
            </a:prstGeom>
            <a:noFill/>
            <a:ln w="9525" cap="flat" cmpd="sng" algn="ctr">
              <a:solidFill>
                <a:srgbClr val="A5AFBE"/>
              </a:solidFill>
              <a:prstDash val="solid"/>
              <a:miter lim="800000"/>
            </a:ln>
            <a:effectLst/>
          </p:spPr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E66E7CEF-9515-AFDE-AFB9-381DD8D15D1D}"/>
                </a:ext>
              </a:extLst>
            </p:cNvPr>
            <p:cNvCxnSpPr>
              <a:cxnSpLocks/>
            </p:cNvCxnSpPr>
            <p:nvPr/>
          </p:nvCxnSpPr>
          <p:spPr>
            <a:xfrm>
              <a:off x="9243609" y="4245948"/>
              <a:ext cx="2526860" cy="0"/>
            </a:xfrm>
            <a:prstGeom prst="line">
              <a:avLst/>
            </a:prstGeom>
            <a:noFill/>
            <a:ln w="9525" cap="flat" cmpd="sng" algn="ctr">
              <a:solidFill>
                <a:srgbClr val="A5AFBE"/>
              </a:solidFill>
              <a:prstDash val="solid"/>
              <a:miter lim="800000"/>
            </a:ln>
            <a:effectLst/>
          </p:spPr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4A6A159D-D041-6500-4BDA-0AF69CC64077}"/>
                </a:ext>
              </a:extLst>
            </p:cNvPr>
            <p:cNvCxnSpPr>
              <a:cxnSpLocks/>
            </p:cNvCxnSpPr>
            <p:nvPr/>
          </p:nvCxnSpPr>
          <p:spPr>
            <a:xfrm>
              <a:off x="9243609" y="5144093"/>
              <a:ext cx="2526860" cy="0"/>
            </a:xfrm>
            <a:prstGeom prst="line">
              <a:avLst/>
            </a:prstGeom>
            <a:noFill/>
            <a:ln w="9525" cap="flat" cmpd="sng" algn="ctr">
              <a:solidFill>
                <a:srgbClr val="A5AFBE"/>
              </a:solidFill>
              <a:prstDash val="solid"/>
              <a:miter lim="800000"/>
            </a:ln>
            <a:effectLst/>
          </p:spPr>
        </p:cxnSp>
      </p:grpSp>
      <p:pic>
        <p:nvPicPr>
          <p:cNvPr id="95" name="Graphic 94">
            <a:extLst>
              <a:ext uri="{FF2B5EF4-FFF2-40B4-BE49-F238E27FC236}">
                <a16:creationId xmlns:a16="http://schemas.microsoft.com/office/drawing/2014/main" id="{38FB8D26-8A69-62E8-7172-E2104B8C70F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609870" y="4491356"/>
            <a:ext cx="381193" cy="340351"/>
          </a:xfrm>
          <a:prstGeom prst="rect">
            <a:avLst/>
          </a:prstGeom>
        </p:spPr>
      </p:pic>
      <p:pic>
        <p:nvPicPr>
          <p:cNvPr id="96" name="Picture 95" descr="A black and white icon of a document with a magnifying glass&#10;&#10;Description automatically generated">
            <a:extLst>
              <a:ext uri="{FF2B5EF4-FFF2-40B4-BE49-F238E27FC236}">
                <a16:creationId xmlns:a16="http://schemas.microsoft.com/office/drawing/2014/main" id="{EF8BB808-A8C1-0206-11F3-7E56C2E3B87F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53" t="22553" r="22553" b="22553"/>
          <a:stretch/>
        </p:blipFill>
        <p:spPr>
          <a:xfrm>
            <a:off x="9582378" y="5293719"/>
            <a:ext cx="435913" cy="435913"/>
          </a:xfrm>
          <a:prstGeom prst="rect">
            <a:avLst/>
          </a:prstGeom>
        </p:spPr>
      </p:pic>
      <p:grpSp>
        <p:nvGrpSpPr>
          <p:cNvPr id="97" name="Group 96">
            <a:extLst>
              <a:ext uri="{FF2B5EF4-FFF2-40B4-BE49-F238E27FC236}">
                <a16:creationId xmlns:a16="http://schemas.microsoft.com/office/drawing/2014/main" id="{F24D26F1-3D7E-9267-3E6E-375DC1B2D935}"/>
              </a:ext>
            </a:extLst>
          </p:cNvPr>
          <p:cNvGrpSpPr/>
          <p:nvPr/>
        </p:nvGrpSpPr>
        <p:grpSpPr>
          <a:xfrm>
            <a:off x="2772119" y="4624815"/>
            <a:ext cx="1610818" cy="1482129"/>
            <a:chOff x="1948318" y="1141505"/>
            <a:chExt cx="1221626" cy="525390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0E52A03F-7184-4D91-28FE-02AF7651D095}"/>
                </a:ext>
              </a:extLst>
            </p:cNvPr>
            <p:cNvSpPr/>
            <p:nvPr/>
          </p:nvSpPr>
          <p:spPr>
            <a:xfrm>
              <a:off x="1948318" y="1141505"/>
              <a:ext cx="1218347" cy="525390"/>
            </a:xfrm>
            <a:prstGeom prst="rect">
              <a:avLst/>
            </a:prstGeom>
            <a:solidFill>
              <a:srgbClr val="8C69F0"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solidFill>
                <a:srgbClr val="8C69F0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txBody>
            <a:bodyPr/>
            <a:lstStyle/>
            <a:p>
              <a:pPr marL="0" marR="0" lvl="0" indent="0" defTabSz="91441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CLTech Roobert" panose="020B0504030202060203" pitchFamily="34" charset="0"/>
                <a:ea typeface="+mn-ea"/>
                <a:cs typeface="HCLTech Roobert" panose="020B0504030202060203" pitchFamily="34" charset="0"/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E1B27D37-142D-4BDA-DCA4-91219CC55870}"/>
                </a:ext>
              </a:extLst>
            </p:cNvPr>
            <p:cNvSpPr txBox="1"/>
            <p:nvPr/>
          </p:nvSpPr>
          <p:spPr>
            <a:xfrm>
              <a:off x="1948318" y="1141505"/>
              <a:ext cx="1221626" cy="52539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spcFirstLastPara="0" vert="horz" wrap="square" lIns="99561" tIns="56892" rIns="99561" bIns="56892" numCol="1" spcCol="1270" anchor="t" anchorCtr="0">
              <a:noAutofit/>
            </a:bodyPr>
            <a:lstStyle/>
            <a:p>
              <a:pPr marL="0" marR="0" lvl="0" indent="0" algn="ctr" defTabSz="622309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33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CLTech Roobert" panose="020B0504030202060203" pitchFamily="34" charset="0"/>
                  <a:ea typeface="+mn-ea"/>
                  <a:cs typeface="HCLTech Roobert" panose="020B0504030202060203" pitchFamily="34" charset="0"/>
                </a:rPr>
                <a:t>Deployment</a:t>
              </a:r>
            </a:p>
            <a:p>
              <a:pPr marL="0" marR="0" lvl="0" indent="0" algn="ctr" defTabSz="622309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CLTech Roobert" panose="020B0504030202060203" pitchFamily="34" charset="0"/>
                <a:ea typeface="+mn-ea"/>
                <a:cs typeface="HCLTech Roobert" panose="020B0504030202060203" pitchFamily="34" charset="0"/>
              </a:endParaRPr>
            </a:p>
            <a:p>
              <a:pPr marL="171452" marR="0" lvl="0" indent="-171452" defTabSz="622309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CLTech Roobert" panose="020B0504030202060203" pitchFamily="34" charset="0"/>
                  <a:ea typeface="+mn-ea"/>
                  <a:cs typeface="HCLTech Roobert" panose="020B0504030202060203" pitchFamily="34" charset="0"/>
                </a:rPr>
                <a:t>On-Premise</a:t>
              </a:r>
            </a:p>
            <a:p>
              <a:pPr marL="171452" marR="0" lvl="0" indent="-171452" defTabSz="622309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CLTech Roobert" panose="020B0504030202060203" pitchFamily="34" charset="0"/>
                  <a:ea typeface="+mn-ea"/>
                  <a:cs typeface="HCLTech Roobert" panose="020B0504030202060203" pitchFamily="34" charset="0"/>
                </a:rPr>
                <a:t>Private Cloud</a:t>
              </a:r>
            </a:p>
            <a:p>
              <a:pPr marL="171452" marR="0" lvl="0" indent="-171452" defTabSz="622309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CLTech Roobert" panose="020B0504030202060203" pitchFamily="34" charset="0"/>
                  <a:ea typeface="+mn-ea"/>
                  <a:cs typeface="HCLTech Roobert" panose="020B0504030202060203" pitchFamily="34" charset="0"/>
                </a:rPr>
                <a:t>Public Cloud</a:t>
              </a:r>
            </a:p>
          </p:txBody>
        </p:sp>
      </p:grp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42741EB9-9E7A-6ED8-5E60-C67B26C2F117}"/>
              </a:ext>
            </a:extLst>
          </p:cNvPr>
          <p:cNvSpPr/>
          <p:nvPr/>
        </p:nvSpPr>
        <p:spPr>
          <a:xfrm>
            <a:off x="2851345" y="992525"/>
            <a:ext cx="6514303" cy="541453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12700" cap="flat" cmpd="sng" algn="ctr">
            <a:solidFill>
              <a:srgbClr val="0F5FDC"/>
            </a:solidFill>
            <a:prstDash val="solid"/>
            <a:miter lim="800000"/>
          </a:ln>
          <a:effectLst/>
        </p:spPr>
        <p:txBody>
          <a:bodyPr rtlCol="0" anchor="b"/>
          <a:lstStyle/>
          <a:p>
            <a:pPr marL="0" marR="0" lvl="0" indent="0" algn="ctr" defTabSz="9144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1" i="0" u="none" strike="noStrike" kern="0" cap="none" spc="0" normalizeH="0" baseline="0" noProof="0">
              <a:ln>
                <a:noFill/>
              </a:ln>
              <a:solidFill>
                <a:srgbClr val="0F5FDC"/>
              </a:solidFill>
              <a:effectLst/>
              <a:uLnTx/>
              <a:uFillTx/>
              <a:latin typeface="HCLTech Roobert" panose="020B0504030202060203" pitchFamily="34" charset="0"/>
              <a:ea typeface="+mn-ea"/>
              <a:cs typeface="HCLTech Roobert" panose="020B0504030202060203" pitchFamily="34" charset="0"/>
            </a:endParaRPr>
          </a:p>
          <a:p>
            <a:pPr marL="0" marR="0" lvl="0" indent="0" algn="ctr" defTabSz="9144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F5FDC"/>
                </a:solidFill>
                <a:effectLst/>
                <a:uLnTx/>
                <a:uFillTx/>
                <a:latin typeface="HCLTech Roobert" panose="020B0504030202060203" pitchFamily="34" charset="0"/>
                <a:ea typeface="+mn-ea"/>
                <a:cs typeface="HCLTech Roobert" panose="020B0504030202060203" pitchFamily="34" charset="0"/>
              </a:rPr>
              <a:t>Project Managers, Product Managers, Software Developers, </a:t>
            </a:r>
            <a:b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F5FDC"/>
                </a:solidFill>
                <a:effectLst/>
                <a:uLnTx/>
                <a:uFillTx/>
                <a:latin typeface="HCLTech Roobert" panose="020B0504030202060203" pitchFamily="34" charset="0"/>
                <a:ea typeface="+mn-ea"/>
                <a:cs typeface="HCLTech Roobert" panose="020B0504030202060203" pitchFamily="34" charset="0"/>
              </a:rPr>
            </a:b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F5FDC"/>
                </a:solidFill>
                <a:effectLst/>
                <a:uLnTx/>
                <a:uFillTx/>
                <a:latin typeface="HCLTech Roobert" panose="020B0504030202060203" pitchFamily="34" charset="0"/>
                <a:ea typeface="+mn-ea"/>
                <a:cs typeface="HCLTech Roobert" panose="020B0504030202060203" pitchFamily="34" charset="0"/>
              </a:rPr>
              <a:t>Quality Assurance Engineers, Technical Support Staff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B932CA39-5A7A-658A-C16E-A9D08431271D}"/>
              </a:ext>
            </a:extLst>
          </p:cNvPr>
          <p:cNvSpPr/>
          <p:nvPr/>
        </p:nvSpPr>
        <p:spPr>
          <a:xfrm>
            <a:off x="2786820" y="1645215"/>
            <a:ext cx="1223037" cy="366176"/>
          </a:xfrm>
          <a:prstGeom prst="rect">
            <a:avLst/>
          </a:prstGeom>
          <a:solidFill>
            <a:srgbClr val="3C91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CLTech Roobert" panose="020B0504030202060203" pitchFamily="34" charset="0"/>
                <a:ea typeface="+mn-ea"/>
                <a:cs typeface="HCLTech Roobert" panose="020B0504030202060203" pitchFamily="34" charset="0"/>
              </a:rPr>
              <a:t>Requirements Planning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D9640628-CF7B-75DC-9170-1A95639BFFA1}"/>
              </a:ext>
            </a:extLst>
          </p:cNvPr>
          <p:cNvSpPr/>
          <p:nvPr/>
        </p:nvSpPr>
        <p:spPr>
          <a:xfrm>
            <a:off x="4050657" y="1645580"/>
            <a:ext cx="765826" cy="366176"/>
          </a:xfrm>
          <a:prstGeom prst="rect">
            <a:avLst/>
          </a:prstGeom>
          <a:solidFill>
            <a:srgbClr val="3C91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CLTech Roobert" panose="020B0504030202060203" pitchFamily="34" charset="0"/>
                <a:ea typeface="+mn-ea"/>
                <a:cs typeface="HCLTech Roobert" panose="020B0504030202060203" pitchFamily="34" charset="0"/>
              </a:rPr>
              <a:t>Design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15DE3539-2632-D3DE-6B26-E74FBDBDD318}"/>
              </a:ext>
            </a:extLst>
          </p:cNvPr>
          <p:cNvSpPr/>
          <p:nvPr/>
        </p:nvSpPr>
        <p:spPr>
          <a:xfrm>
            <a:off x="4876516" y="1643551"/>
            <a:ext cx="1131038" cy="366176"/>
          </a:xfrm>
          <a:prstGeom prst="rect">
            <a:avLst/>
          </a:prstGeom>
          <a:solidFill>
            <a:srgbClr val="3C91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CLTech Roobert" panose="020B0504030202060203" pitchFamily="34" charset="0"/>
                <a:ea typeface="+mn-ea"/>
                <a:cs typeface="HCLTech Roobert" panose="020B0504030202060203" pitchFamily="34" charset="0"/>
              </a:rPr>
              <a:t>Development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8660A727-4808-93A7-13A0-D32EA895055C}"/>
              </a:ext>
            </a:extLst>
          </p:cNvPr>
          <p:cNvSpPr/>
          <p:nvPr/>
        </p:nvSpPr>
        <p:spPr>
          <a:xfrm>
            <a:off x="6061492" y="1643551"/>
            <a:ext cx="969813" cy="366176"/>
          </a:xfrm>
          <a:prstGeom prst="rect">
            <a:avLst/>
          </a:prstGeom>
          <a:solidFill>
            <a:srgbClr val="3C91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CLTech Roobert" panose="020B0504030202060203" pitchFamily="34" charset="0"/>
                <a:ea typeface="+mn-ea"/>
                <a:cs typeface="HCLTech Roobert" panose="020B0504030202060203" pitchFamily="34" charset="0"/>
              </a:rPr>
              <a:t>Quality Assurance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2B85949B-79BC-AB14-AEDF-1DB0E779A99C}"/>
              </a:ext>
            </a:extLst>
          </p:cNvPr>
          <p:cNvSpPr/>
          <p:nvPr/>
        </p:nvSpPr>
        <p:spPr>
          <a:xfrm>
            <a:off x="7085240" y="1643551"/>
            <a:ext cx="1359661" cy="366176"/>
          </a:xfrm>
          <a:prstGeom prst="rect">
            <a:avLst/>
          </a:prstGeom>
          <a:solidFill>
            <a:srgbClr val="3C91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CLTech Roobert" panose="020B0504030202060203" pitchFamily="34" charset="0"/>
                <a:ea typeface="+mn-ea"/>
                <a:cs typeface="HCLTech Roobert" panose="020B0504030202060203" pitchFamily="34" charset="0"/>
              </a:rPr>
              <a:t>Documentation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25AEB142-EF19-752A-3982-A4504C69D31A}"/>
              </a:ext>
            </a:extLst>
          </p:cNvPr>
          <p:cNvSpPr/>
          <p:nvPr/>
        </p:nvSpPr>
        <p:spPr>
          <a:xfrm>
            <a:off x="8482608" y="1643551"/>
            <a:ext cx="850953" cy="366176"/>
          </a:xfrm>
          <a:prstGeom prst="rect">
            <a:avLst/>
          </a:prstGeom>
          <a:solidFill>
            <a:srgbClr val="3C91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CLTech Roobert" panose="020B0504030202060203" pitchFamily="34" charset="0"/>
                <a:ea typeface="+mn-ea"/>
                <a:cs typeface="HCLTech Roobert" panose="020B0504030202060203" pitchFamily="34" charset="0"/>
              </a:rPr>
              <a:t>Agentic Support</a:t>
            </a: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BA2F861A-4A16-6558-D3A2-27826C51878A}"/>
              </a:ext>
            </a:extLst>
          </p:cNvPr>
          <p:cNvGrpSpPr/>
          <p:nvPr/>
        </p:nvGrpSpPr>
        <p:grpSpPr>
          <a:xfrm>
            <a:off x="4430483" y="4624815"/>
            <a:ext cx="1694839" cy="1472512"/>
            <a:chOff x="1948318" y="1141505"/>
            <a:chExt cx="1285347" cy="525390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A08EC9A6-D436-308E-7D49-B678C6F4432A}"/>
                </a:ext>
              </a:extLst>
            </p:cNvPr>
            <p:cNvSpPr/>
            <p:nvPr/>
          </p:nvSpPr>
          <p:spPr>
            <a:xfrm>
              <a:off x="1948318" y="1141505"/>
              <a:ext cx="1218347" cy="525390"/>
            </a:xfrm>
            <a:prstGeom prst="rect">
              <a:avLst/>
            </a:prstGeom>
            <a:solidFill>
              <a:srgbClr val="8C69F0"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solidFill>
                <a:srgbClr val="8C69F0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txBody>
            <a:bodyPr/>
            <a:lstStyle/>
            <a:p>
              <a:pPr marL="0" marR="0" lvl="0" indent="0" defTabSz="91441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CLTech Roobert" panose="020B0504030202060203" pitchFamily="34" charset="0"/>
                <a:ea typeface="+mn-ea"/>
                <a:cs typeface="HCLTech Roobert" panose="020B0504030202060203" pitchFamily="34" charset="0"/>
              </a:endParaRP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B4746C89-92B7-C2AD-1C40-2453C5F9A04F}"/>
                </a:ext>
              </a:extLst>
            </p:cNvPr>
            <p:cNvSpPr txBox="1"/>
            <p:nvPr/>
          </p:nvSpPr>
          <p:spPr>
            <a:xfrm>
              <a:off x="1948318" y="1141505"/>
              <a:ext cx="1285347" cy="52539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spcFirstLastPara="0" vert="horz" wrap="square" lIns="99561" tIns="56892" rIns="99561" bIns="56892" numCol="1" spcCol="1270" anchor="t" anchorCtr="0">
              <a:noAutofit/>
            </a:bodyPr>
            <a:lstStyle/>
            <a:p>
              <a:pPr marL="0" marR="0" lvl="0" indent="0" algn="ctr" defTabSz="622309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33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CLTech Roobert" panose="020B0504030202060203" pitchFamily="34" charset="0"/>
                  <a:ea typeface="+mn-ea"/>
                  <a:cs typeface="HCLTech Roobert" panose="020B0504030202060203" pitchFamily="34" charset="0"/>
                </a:rPr>
                <a:t>Analysis</a:t>
              </a:r>
            </a:p>
            <a:p>
              <a:pPr marL="0" marR="0" lvl="0" indent="0" algn="ctr" defTabSz="622309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CLTech Roobert" panose="020B0504030202060203" pitchFamily="34" charset="0"/>
                <a:ea typeface="+mn-ea"/>
                <a:cs typeface="HCLTech Roobert" panose="020B0504030202060203" pitchFamily="34" charset="0"/>
              </a:endParaRPr>
            </a:p>
            <a:p>
              <a:pPr marL="171452" marR="0" lvl="0" indent="-171452" defTabSz="622309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CLTech Roobert" panose="020B0504030202060203" pitchFamily="34" charset="0"/>
                  <a:ea typeface="+mn-ea"/>
                  <a:cs typeface="HCLTech Roobert" panose="020B0504030202060203" pitchFamily="34" charset="0"/>
                </a:rPr>
                <a:t>Automation</a:t>
              </a:r>
            </a:p>
            <a:p>
              <a:pPr marL="171452" marR="0" lvl="0" indent="-171452" defTabSz="622309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CLTech Roobert" panose="020B0504030202060203" pitchFamily="34" charset="0"/>
                  <a:ea typeface="+mn-ea"/>
                  <a:cs typeface="HCLTech Roobert" panose="020B0504030202060203" pitchFamily="34" charset="0"/>
                </a:rPr>
                <a:t>Traditional AI / ML</a:t>
              </a:r>
            </a:p>
            <a:p>
              <a:pPr marL="171452" marR="0" lvl="0" indent="-171452" defTabSz="622309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CLTech Roobert" panose="020B0504030202060203" pitchFamily="34" charset="0"/>
                  <a:ea typeface="+mn-ea"/>
                  <a:cs typeface="HCLTech Roobert" panose="020B0504030202060203" pitchFamily="34" charset="0"/>
                </a:rPr>
                <a:t>Generative AI</a:t>
              </a:r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1DAB4A46-8420-8AC2-B40A-BE170D890BE0}"/>
              </a:ext>
            </a:extLst>
          </p:cNvPr>
          <p:cNvGrpSpPr/>
          <p:nvPr/>
        </p:nvGrpSpPr>
        <p:grpSpPr>
          <a:xfrm>
            <a:off x="6096000" y="4624815"/>
            <a:ext cx="1694839" cy="1472512"/>
            <a:chOff x="1948318" y="1141505"/>
            <a:chExt cx="1285347" cy="525390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7C811EFE-A037-7978-A545-6575F92E5CAE}"/>
                </a:ext>
              </a:extLst>
            </p:cNvPr>
            <p:cNvSpPr/>
            <p:nvPr/>
          </p:nvSpPr>
          <p:spPr>
            <a:xfrm>
              <a:off x="1948318" y="1141505"/>
              <a:ext cx="1218347" cy="525390"/>
            </a:xfrm>
            <a:prstGeom prst="rect">
              <a:avLst/>
            </a:prstGeom>
            <a:solidFill>
              <a:srgbClr val="8C69F0"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solidFill>
                <a:srgbClr val="8C69F0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txBody>
            <a:bodyPr/>
            <a:lstStyle/>
            <a:p>
              <a:pPr marL="0" marR="0" lvl="0" indent="0" defTabSz="91441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CLTech Roobert" panose="020B0504030202060203" pitchFamily="34" charset="0"/>
                <a:ea typeface="+mn-ea"/>
                <a:cs typeface="HCLTech Roobert" panose="020B0504030202060203" pitchFamily="34" charset="0"/>
              </a:endParaRP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06FCA92B-F753-7DBB-16FC-BC1C19B6CBFF}"/>
                </a:ext>
              </a:extLst>
            </p:cNvPr>
            <p:cNvSpPr txBox="1"/>
            <p:nvPr/>
          </p:nvSpPr>
          <p:spPr>
            <a:xfrm>
              <a:off x="1948318" y="1141505"/>
              <a:ext cx="1285347" cy="52539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spcFirstLastPara="0" vert="horz" wrap="square" lIns="99561" tIns="56892" rIns="99561" bIns="56892" numCol="1" spcCol="1270" anchor="t" anchorCtr="0">
              <a:noAutofit/>
            </a:bodyPr>
            <a:lstStyle/>
            <a:p>
              <a:pPr marL="0" marR="0" lvl="0" indent="0" algn="ctr" defTabSz="622309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33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CLTech Roobert" panose="020B0504030202060203" pitchFamily="34" charset="0"/>
                  <a:ea typeface="+mn-ea"/>
                  <a:cs typeface="HCLTech Roobert" panose="020B0504030202060203" pitchFamily="34" charset="0"/>
                </a:rPr>
                <a:t>Consumption</a:t>
              </a:r>
            </a:p>
            <a:p>
              <a:pPr marL="0" marR="0" lvl="0" indent="0" algn="ctr" defTabSz="622309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CLTech Roobert" panose="020B0504030202060203" pitchFamily="34" charset="0"/>
                <a:ea typeface="+mn-ea"/>
                <a:cs typeface="HCLTech Roobert" panose="020B0504030202060203" pitchFamily="34" charset="0"/>
              </a:endParaRPr>
            </a:p>
            <a:p>
              <a:pPr marL="171452" marR="0" lvl="0" indent="-171452" defTabSz="622309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CLTech Roobert" panose="020B0504030202060203" pitchFamily="34" charset="0"/>
                  <a:ea typeface="+mn-ea"/>
                  <a:cs typeface="HCLTech Roobert" panose="020B0504030202060203" pitchFamily="34" charset="0"/>
                </a:rPr>
                <a:t>Standalone App</a:t>
              </a:r>
            </a:p>
            <a:p>
              <a:pPr marL="171452" marR="0" lvl="0" indent="-171452" defTabSz="622309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CLTech Roobert" panose="020B0504030202060203" pitchFamily="34" charset="0"/>
                  <a:ea typeface="+mn-ea"/>
                  <a:cs typeface="HCLTech Roobert" panose="020B0504030202060203" pitchFamily="34" charset="0"/>
                </a:rPr>
                <a:t>Embedded plugins</a:t>
              </a:r>
            </a:p>
            <a:p>
              <a:pPr marL="171452" marR="0" lvl="0" indent="-171452" defTabSz="622309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CLTech Roobert" panose="020B0504030202060203" pitchFamily="34" charset="0"/>
                  <a:ea typeface="+mn-ea"/>
                  <a:cs typeface="HCLTech Roobert" panose="020B0504030202060203" pitchFamily="34" charset="0"/>
                </a:rPr>
                <a:t>APIs</a:t>
              </a: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E98A019C-8473-AB40-E884-B3C3905188B2}"/>
              </a:ext>
            </a:extLst>
          </p:cNvPr>
          <p:cNvGrpSpPr/>
          <p:nvPr/>
        </p:nvGrpSpPr>
        <p:grpSpPr>
          <a:xfrm>
            <a:off x="7768019" y="4624814"/>
            <a:ext cx="1694839" cy="1482130"/>
            <a:chOff x="1948318" y="1141505"/>
            <a:chExt cx="1285347" cy="525390"/>
          </a:xfrm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1DBE2BAD-23EE-5274-3DA3-B4FF949CBB29}"/>
                </a:ext>
              </a:extLst>
            </p:cNvPr>
            <p:cNvSpPr/>
            <p:nvPr/>
          </p:nvSpPr>
          <p:spPr>
            <a:xfrm>
              <a:off x="1948318" y="1141505"/>
              <a:ext cx="1218347" cy="525390"/>
            </a:xfrm>
            <a:prstGeom prst="rect">
              <a:avLst/>
            </a:prstGeom>
            <a:solidFill>
              <a:srgbClr val="8C69F0"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solidFill>
                <a:srgbClr val="8C69F0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txBody>
            <a:bodyPr/>
            <a:lstStyle/>
            <a:p>
              <a:pPr marL="0" marR="0" lvl="0" indent="0" defTabSz="91441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CLTech Roobert" panose="020B0504030202060203" pitchFamily="34" charset="0"/>
                <a:ea typeface="+mn-ea"/>
                <a:cs typeface="HCLTech Roobert" panose="020B0504030202060203" pitchFamily="34" charset="0"/>
              </a:endParaRP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5EAF3576-20F2-FE64-2DF6-5D44C71FDE44}"/>
                </a:ext>
              </a:extLst>
            </p:cNvPr>
            <p:cNvSpPr txBox="1"/>
            <p:nvPr/>
          </p:nvSpPr>
          <p:spPr>
            <a:xfrm>
              <a:off x="1948318" y="1141505"/>
              <a:ext cx="1285347" cy="52539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spcFirstLastPara="0" vert="horz" wrap="square" lIns="99561" tIns="56892" rIns="99561" bIns="56892" numCol="1" spcCol="1270" anchor="t" anchorCtr="0">
              <a:noAutofit/>
            </a:bodyPr>
            <a:lstStyle/>
            <a:p>
              <a:pPr marL="0" marR="0" lvl="0" indent="0" algn="ctr" defTabSz="622309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33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CLTech Roobert" panose="020B0504030202060203" pitchFamily="34" charset="0"/>
                  <a:ea typeface="+mn-ea"/>
                  <a:cs typeface="HCLTech Roobert" panose="020B0504030202060203" pitchFamily="34" charset="0"/>
                </a:rPr>
                <a:t>Integrations</a:t>
              </a:r>
            </a:p>
            <a:p>
              <a:pPr marL="0" marR="0" lvl="0" indent="0" algn="ctr" defTabSz="622309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CLTech Roobert" panose="020B0504030202060203" pitchFamily="34" charset="0"/>
                <a:ea typeface="+mn-ea"/>
                <a:cs typeface="HCLTech Roobert" panose="020B0504030202060203" pitchFamily="34" charset="0"/>
              </a:endParaRPr>
            </a:p>
            <a:p>
              <a:pPr marL="171452" marR="0" lvl="0" indent="-171452" defTabSz="622309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CLTech Roobert" panose="020B0504030202060203" pitchFamily="34" charset="0"/>
                  <a:ea typeface="+mn-ea"/>
                  <a:cs typeface="HCLTech Roobert" panose="020B0504030202060203" pitchFamily="34" charset="0"/>
                </a:rPr>
                <a:t>Code Repositories</a:t>
              </a:r>
            </a:p>
            <a:p>
              <a:pPr marL="171452" marR="0" lvl="0" indent="-171452" defTabSz="622309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CLTech Roobert" panose="020B0504030202060203" pitchFamily="34" charset="0"/>
                  <a:ea typeface="+mn-ea"/>
                  <a:cs typeface="HCLTech Roobert" panose="020B0504030202060203" pitchFamily="34" charset="0"/>
                </a:rPr>
                <a:t>Test Repositories</a:t>
              </a:r>
            </a:p>
            <a:p>
              <a:pPr marL="171452" marR="0" lvl="0" indent="-171452" defTabSz="622309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CLTech Roobert" panose="020B0504030202060203" pitchFamily="34" charset="0"/>
                  <a:ea typeface="+mn-ea"/>
                  <a:cs typeface="HCLTech Roobert" panose="020B0504030202060203" pitchFamily="34" charset="0"/>
                </a:rPr>
                <a:t>Defect Mgmt..</a:t>
              </a:r>
            </a:p>
            <a:p>
              <a:pPr marL="171452" marR="0" lvl="0" indent="-171452" defTabSz="622309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CLTech Roobert" panose="020B0504030202060203" pitchFamily="34" charset="0"/>
                  <a:ea typeface="+mn-ea"/>
                  <a:cs typeface="HCLTech Roobert" panose="020B0504030202060203" pitchFamily="34" charset="0"/>
                </a:rPr>
                <a:t>Content Mgmt.</a:t>
              </a:r>
            </a:p>
          </p:txBody>
        </p:sp>
      </p:grpSp>
      <p:sp>
        <p:nvSpPr>
          <p:cNvPr id="116" name="TextBox 115">
            <a:extLst>
              <a:ext uri="{FF2B5EF4-FFF2-40B4-BE49-F238E27FC236}">
                <a16:creationId xmlns:a16="http://schemas.microsoft.com/office/drawing/2014/main" id="{046A6772-41A9-6591-0559-92FB431C0F59}"/>
              </a:ext>
            </a:extLst>
          </p:cNvPr>
          <p:cNvSpPr txBox="1"/>
          <p:nvPr/>
        </p:nvSpPr>
        <p:spPr>
          <a:xfrm>
            <a:off x="5123504" y="732191"/>
            <a:ext cx="1787009" cy="16763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 defTabSz="914413">
              <a:defRPr/>
            </a:pPr>
            <a:r>
              <a:rPr lang="en-US" sz="1600" b="1">
                <a:solidFill>
                  <a:srgbClr val="000000"/>
                </a:solidFill>
                <a:latin typeface="HCLTech Roobert" panose="020B0504030202060203" pitchFamily="34" charset="0"/>
                <a:cs typeface="HCLTech Roobert" panose="020B0504030202060203" pitchFamily="34" charset="0"/>
              </a:rPr>
              <a:t>User Personas</a:t>
            </a:r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E549F36E-7000-5AEC-0452-1156D498E1A6}"/>
              </a:ext>
            </a:extLst>
          </p:cNvPr>
          <p:cNvGrpSpPr/>
          <p:nvPr/>
        </p:nvGrpSpPr>
        <p:grpSpPr>
          <a:xfrm>
            <a:off x="2851345" y="2197620"/>
            <a:ext cx="6338982" cy="2119562"/>
            <a:chOff x="872371" y="1227208"/>
            <a:chExt cx="9347936" cy="2235401"/>
          </a:xfrm>
        </p:grpSpPr>
        <p:sp>
          <p:nvSpPr>
            <p:cNvPr id="118" name="Rectangle: Rounded Corners 117">
              <a:extLst>
                <a:ext uri="{FF2B5EF4-FFF2-40B4-BE49-F238E27FC236}">
                  <a16:creationId xmlns:a16="http://schemas.microsoft.com/office/drawing/2014/main" id="{8D33E678-ED3B-B066-9371-B7C45855AC3A}"/>
                </a:ext>
              </a:extLst>
            </p:cNvPr>
            <p:cNvSpPr/>
            <p:nvPr/>
          </p:nvSpPr>
          <p:spPr>
            <a:xfrm>
              <a:off x="904309" y="2851882"/>
              <a:ext cx="1662963" cy="610727"/>
            </a:xfrm>
            <a:prstGeom prst="roundRect">
              <a:avLst/>
            </a:prstGeom>
            <a:solidFill>
              <a:srgbClr val="FFFFFF"/>
            </a:solidFill>
            <a:ln w="12700" cap="flat" cmpd="sng" algn="ctr">
              <a:solidFill>
                <a:srgbClr val="0F5FDC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30480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0" cap="none" spc="0" normalizeH="0" baseline="0" noProof="0">
                  <a:ln>
                    <a:noFill/>
                  </a:ln>
                  <a:solidFill>
                    <a:srgbClr val="0F5FDC"/>
                  </a:solidFill>
                  <a:effectLst/>
                  <a:uLnTx/>
                  <a:uFillTx/>
                  <a:latin typeface="HCLTech Roobert" panose="020B0504030202060203" pitchFamily="34" charset="0"/>
                  <a:ea typeface="+mn-ea"/>
                  <a:cs typeface="HCLTech Roobert" panose="020B0504030202060203" pitchFamily="34" charset="0"/>
                </a:rPr>
                <a:t>Code Generation</a:t>
              </a:r>
            </a:p>
          </p:txBody>
        </p:sp>
        <p:sp>
          <p:nvSpPr>
            <p:cNvPr id="119" name="Rectangle: Rounded Corners 118">
              <a:extLst>
                <a:ext uri="{FF2B5EF4-FFF2-40B4-BE49-F238E27FC236}">
                  <a16:creationId xmlns:a16="http://schemas.microsoft.com/office/drawing/2014/main" id="{A4E4979A-0247-8653-FCD7-C4792339949E}"/>
                </a:ext>
              </a:extLst>
            </p:cNvPr>
            <p:cNvSpPr/>
            <p:nvPr/>
          </p:nvSpPr>
          <p:spPr>
            <a:xfrm>
              <a:off x="933597" y="1227208"/>
              <a:ext cx="1662963" cy="610727"/>
            </a:xfrm>
            <a:prstGeom prst="roundRect">
              <a:avLst/>
            </a:prstGeom>
            <a:solidFill>
              <a:srgbClr val="FFFFFF"/>
            </a:solidFill>
            <a:ln w="12700" cap="flat" cmpd="sng" algn="ctr">
              <a:solidFill>
                <a:srgbClr val="0F5FDC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30480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0" cap="none" spc="0" normalizeH="0" baseline="0" noProof="0">
                  <a:ln>
                    <a:noFill/>
                  </a:ln>
                  <a:solidFill>
                    <a:srgbClr val="0F5FDC"/>
                  </a:solidFill>
                  <a:effectLst/>
                  <a:uLnTx/>
                  <a:uFillTx/>
                  <a:latin typeface="HCLTech Roobert" panose="020B0504030202060203" pitchFamily="34" charset="0"/>
                  <a:ea typeface="+mn-ea"/>
                  <a:cs typeface="HCLTech Roobert" panose="020B0504030202060203" pitchFamily="34" charset="0"/>
                </a:rPr>
                <a:t>Code Refactoring</a:t>
              </a:r>
            </a:p>
          </p:txBody>
        </p:sp>
        <p:sp>
          <p:nvSpPr>
            <p:cNvPr id="120" name="Rectangle: Rounded Corners 119">
              <a:extLst>
                <a:ext uri="{FF2B5EF4-FFF2-40B4-BE49-F238E27FC236}">
                  <a16:creationId xmlns:a16="http://schemas.microsoft.com/office/drawing/2014/main" id="{2B026DDA-2666-FD05-6D29-F79E83A2A585}"/>
                </a:ext>
              </a:extLst>
            </p:cNvPr>
            <p:cNvSpPr/>
            <p:nvPr/>
          </p:nvSpPr>
          <p:spPr>
            <a:xfrm>
              <a:off x="2817568" y="2851882"/>
              <a:ext cx="1662963" cy="610727"/>
            </a:xfrm>
            <a:prstGeom prst="roundRect">
              <a:avLst/>
            </a:prstGeom>
            <a:solidFill>
              <a:srgbClr val="FFFFFF"/>
            </a:solidFill>
            <a:ln w="12700" cap="flat" cmpd="sng" algn="ctr">
              <a:solidFill>
                <a:srgbClr val="0F5FDC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30480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0" cap="none" spc="0" normalizeH="0" baseline="0" noProof="0">
                  <a:ln>
                    <a:noFill/>
                  </a:ln>
                  <a:solidFill>
                    <a:srgbClr val="0F5FDC"/>
                  </a:solidFill>
                  <a:effectLst/>
                  <a:uLnTx/>
                  <a:uFillTx/>
                  <a:latin typeface="HCLTech Roobert" panose="020B0504030202060203" pitchFamily="34" charset="0"/>
                  <a:ea typeface="+mn-ea"/>
                  <a:cs typeface="HCLTech Roobert" panose="020B0504030202060203" pitchFamily="34" charset="0"/>
                </a:rPr>
                <a:t>Code Summarization</a:t>
              </a:r>
            </a:p>
          </p:txBody>
        </p:sp>
        <p:sp>
          <p:nvSpPr>
            <p:cNvPr id="121" name="Rectangle: Rounded Corners 120">
              <a:extLst>
                <a:ext uri="{FF2B5EF4-FFF2-40B4-BE49-F238E27FC236}">
                  <a16:creationId xmlns:a16="http://schemas.microsoft.com/office/drawing/2014/main" id="{574B45B7-134D-F70F-BBB3-1B7A39B912FC}"/>
                </a:ext>
              </a:extLst>
            </p:cNvPr>
            <p:cNvSpPr/>
            <p:nvPr/>
          </p:nvSpPr>
          <p:spPr>
            <a:xfrm>
              <a:off x="4709215" y="2009903"/>
              <a:ext cx="1662963" cy="610727"/>
            </a:xfrm>
            <a:prstGeom prst="roundRect">
              <a:avLst/>
            </a:prstGeom>
            <a:solidFill>
              <a:srgbClr val="FFFFFF"/>
            </a:solidFill>
            <a:ln w="12700" cap="flat" cmpd="sng" algn="ctr">
              <a:solidFill>
                <a:srgbClr val="0F5FDC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30480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0" cap="none" spc="0" normalizeH="0" baseline="0" noProof="0">
                  <a:ln>
                    <a:noFill/>
                  </a:ln>
                  <a:solidFill>
                    <a:srgbClr val="0F5FDC"/>
                  </a:solidFill>
                  <a:effectLst/>
                  <a:uLnTx/>
                  <a:uFillTx/>
                  <a:latin typeface="HCLTech Roobert" panose="020B0504030202060203" pitchFamily="34" charset="0"/>
                  <a:ea typeface="+mn-ea"/>
                  <a:cs typeface="HCLTech Roobert" panose="020B0504030202060203" pitchFamily="34" charset="0"/>
                </a:rPr>
                <a:t>SQL Generation</a:t>
              </a:r>
            </a:p>
          </p:txBody>
        </p:sp>
        <p:sp>
          <p:nvSpPr>
            <p:cNvPr id="122" name="Rectangle: Rounded Corners 121">
              <a:extLst>
                <a:ext uri="{FF2B5EF4-FFF2-40B4-BE49-F238E27FC236}">
                  <a16:creationId xmlns:a16="http://schemas.microsoft.com/office/drawing/2014/main" id="{73AC390B-FD91-CCF4-9533-F329DA5E2FB9}"/>
                </a:ext>
              </a:extLst>
            </p:cNvPr>
            <p:cNvSpPr/>
            <p:nvPr/>
          </p:nvSpPr>
          <p:spPr>
            <a:xfrm>
              <a:off x="2790793" y="2009903"/>
              <a:ext cx="1662963" cy="610727"/>
            </a:xfrm>
            <a:prstGeom prst="roundRect">
              <a:avLst/>
            </a:prstGeom>
            <a:solidFill>
              <a:srgbClr val="FFFFFF"/>
            </a:solidFill>
            <a:ln w="12700" cap="flat" cmpd="sng" algn="ctr">
              <a:solidFill>
                <a:srgbClr val="0F5FDC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30480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0" cap="none" spc="0" normalizeH="0" baseline="0" noProof="0">
                  <a:ln>
                    <a:noFill/>
                  </a:ln>
                  <a:solidFill>
                    <a:srgbClr val="0F5FDC"/>
                  </a:solidFill>
                  <a:effectLst/>
                  <a:uLnTx/>
                  <a:uFillTx/>
                  <a:latin typeface="HCLTech Roobert" panose="020B0504030202060203" pitchFamily="34" charset="0"/>
                  <a:ea typeface="+mn-ea"/>
                  <a:cs typeface="HCLTech Roobert" panose="020B0504030202060203" pitchFamily="34" charset="0"/>
                </a:rPr>
                <a:t>SQL </a:t>
              </a:r>
            </a:p>
            <a:p>
              <a:pPr marL="0" marR="0" lvl="0" indent="0" algn="ctr" defTabSz="30480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0" cap="none" spc="0" normalizeH="0" baseline="0" noProof="0">
                  <a:ln>
                    <a:noFill/>
                  </a:ln>
                  <a:solidFill>
                    <a:srgbClr val="0F5FDC"/>
                  </a:solidFill>
                  <a:effectLst/>
                  <a:uLnTx/>
                  <a:uFillTx/>
                  <a:latin typeface="HCLTech Roobert" panose="020B0504030202060203" pitchFamily="34" charset="0"/>
                  <a:ea typeface="+mn-ea"/>
                  <a:cs typeface="HCLTech Roobert" panose="020B0504030202060203" pitchFamily="34" charset="0"/>
                </a:rPr>
                <a:t>Summarization</a:t>
              </a:r>
            </a:p>
          </p:txBody>
        </p:sp>
        <p:sp>
          <p:nvSpPr>
            <p:cNvPr id="123" name="Rectangle: Rounded Corners 122">
              <a:extLst>
                <a:ext uri="{FF2B5EF4-FFF2-40B4-BE49-F238E27FC236}">
                  <a16:creationId xmlns:a16="http://schemas.microsoft.com/office/drawing/2014/main" id="{CA4B1BC0-4D14-8859-CCBF-3EB27B1933A3}"/>
                </a:ext>
              </a:extLst>
            </p:cNvPr>
            <p:cNvSpPr/>
            <p:nvPr/>
          </p:nvSpPr>
          <p:spPr>
            <a:xfrm>
              <a:off x="2813749" y="1227208"/>
              <a:ext cx="1662963" cy="610727"/>
            </a:xfrm>
            <a:prstGeom prst="roundRect">
              <a:avLst/>
            </a:prstGeom>
            <a:solidFill>
              <a:srgbClr val="FFFFFF"/>
            </a:solidFill>
            <a:ln w="12700" cap="flat" cmpd="sng" algn="ctr">
              <a:solidFill>
                <a:srgbClr val="0F5FDC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30480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0" cap="none" spc="0" normalizeH="0" baseline="0" noProof="0">
                  <a:ln>
                    <a:noFill/>
                  </a:ln>
                  <a:solidFill>
                    <a:srgbClr val="0F5FDC"/>
                  </a:solidFill>
                  <a:effectLst/>
                  <a:uLnTx/>
                  <a:uFillTx/>
                  <a:latin typeface="HCLTech Roobert" panose="020B0504030202060203" pitchFamily="34" charset="0"/>
                  <a:ea typeface="+mn-ea"/>
                  <a:cs typeface="HCLTech Roobert" panose="020B0504030202060203" pitchFamily="34" charset="0"/>
                </a:rPr>
                <a:t>Security Assessment</a:t>
              </a:r>
            </a:p>
          </p:txBody>
        </p:sp>
        <p:sp>
          <p:nvSpPr>
            <p:cNvPr id="124" name="Rectangle: Rounded Corners 123">
              <a:extLst>
                <a:ext uri="{FF2B5EF4-FFF2-40B4-BE49-F238E27FC236}">
                  <a16:creationId xmlns:a16="http://schemas.microsoft.com/office/drawing/2014/main" id="{1F9D20B6-1FE4-72F0-163B-9A0EF236C1E8}"/>
                </a:ext>
              </a:extLst>
            </p:cNvPr>
            <p:cNvSpPr/>
            <p:nvPr/>
          </p:nvSpPr>
          <p:spPr>
            <a:xfrm>
              <a:off x="4693902" y="1227208"/>
              <a:ext cx="1662963" cy="610727"/>
            </a:xfrm>
            <a:prstGeom prst="roundRect">
              <a:avLst/>
            </a:prstGeom>
            <a:solidFill>
              <a:srgbClr val="FFFFFF"/>
            </a:solidFill>
            <a:ln w="12700" cap="flat" cmpd="sng" algn="ctr">
              <a:solidFill>
                <a:srgbClr val="0F5FDC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30480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0" cap="none" spc="0" normalizeH="0" baseline="0" noProof="0">
                  <a:ln>
                    <a:noFill/>
                  </a:ln>
                  <a:solidFill>
                    <a:srgbClr val="0F5FDC"/>
                  </a:solidFill>
                  <a:effectLst/>
                  <a:uLnTx/>
                  <a:uFillTx/>
                  <a:latin typeface="HCLTech Roobert" panose="020B0504030202060203" pitchFamily="34" charset="0"/>
                  <a:ea typeface="+mn-ea"/>
                  <a:cs typeface="HCLTech Roobert" panose="020B0504030202060203" pitchFamily="34" charset="0"/>
                </a:rPr>
                <a:t>Unit Test Generation</a:t>
              </a:r>
            </a:p>
          </p:txBody>
        </p:sp>
        <p:sp>
          <p:nvSpPr>
            <p:cNvPr id="125" name="Rectangle: Rounded Corners 124">
              <a:extLst>
                <a:ext uri="{FF2B5EF4-FFF2-40B4-BE49-F238E27FC236}">
                  <a16:creationId xmlns:a16="http://schemas.microsoft.com/office/drawing/2014/main" id="{A20DE109-F9E2-7A75-26ED-4B9D9A5FB8C6}"/>
                </a:ext>
              </a:extLst>
            </p:cNvPr>
            <p:cNvSpPr/>
            <p:nvPr/>
          </p:nvSpPr>
          <p:spPr>
            <a:xfrm>
              <a:off x="4730827" y="2851882"/>
              <a:ext cx="1662963" cy="610727"/>
            </a:xfrm>
            <a:prstGeom prst="roundRect">
              <a:avLst/>
            </a:prstGeom>
            <a:solidFill>
              <a:srgbClr val="FFFFFF"/>
            </a:solidFill>
            <a:ln w="12700" cap="flat" cmpd="sng" algn="ctr">
              <a:solidFill>
                <a:srgbClr val="0F5FDC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30480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0" cap="none" spc="0" normalizeH="0" baseline="0" noProof="0">
                  <a:ln>
                    <a:noFill/>
                  </a:ln>
                  <a:solidFill>
                    <a:srgbClr val="0F5FDC"/>
                  </a:solidFill>
                  <a:effectLst/>
                  <a:uLnTx/>
                  <a:uFillTx/>
                  <a:latin typeface="HCLTech Roobert" panose="020B0504030202060203" pitchFamily="34" charset="0"/>
                  <a:ea typeface="+mn-ea"/>
                  <a:cs typeface="HCLTech Roobert" panose="020B0504030202060203" pitchFamily="34" charset="0"/>
                </a:rPr>
                <a:t>Change Impact Analysis</a:t>
              </a:r>
            </a:p>
          </p:txBody>
        </p:sp>
        <p:sp>
          <p:nvSpPr>
            <p:cNvPr id="126" name="Rectangle: Rounded Corners 125">
              <a:extLst>
                <a:ext uri="{FF2B5EF4-FFF2-40B4-BE49-F238E27FC236}">
                  <a16:creationId xmlns:a16="http://schemas.microsoft.com/office/drawing/2014/main" id="{B7AB7B83-E12B-D954-FCBC-2516D034FD6C}"/>
                </a:ext>
              </a:extLst>
            </p:cNvPr>
            <p:cNvSpPr/>
            <p:nvPr/>
          </p:nvSpPr>
          <p:spPr>
            <a:xfrm>
              <a:off x="872371" y="2009903"/>
              <a:ext cx="1662963" cy="610727"/>
            </a:xfrm>
            <a:prstGeom prst="roundRect">
              <a:avLst/>
            </a:prstGeom>
            <a:solidFill>
              <a:srgbClr val="FFFFFF"/>
            </a:solidFill>
            <a:ln w="12700" cap="flat" cmpd="sng" algn="ctr">
              <a:solidFill>
                <a:srgbClr val="0F5FDC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30480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0" cap="none" spc="0" normalizeH="0" baseline="0" noProof="0">
                  <a:ln>
                    <a:noFill/>
                  </a:ln>
                  <a:solidFill>
                    <a:srgbClr val="0F5FDC"/>
                  </a:solidFill>
                  <a:effectLst/>
                  <a:uLnTx/>
                  <a:uFillTx/>
                  <a:latin typeface="HCLTech Roobert" panose="020B0504030202060203" pitchFamily="34" charset="0"/>
                  <a:ea typeface="+mn-ea"/>
                  <a:cs typeface="HCLTech Roobert" panose="020B0504030202060203" pitchFamily="34" charset="0"/>
                </a:rPr>
                <a:t>Code Clone Detection</a:t>
              </a:r>
            </a:p>
          </p:txBody>
        </p:sp>
        <p:sp>
          <p:nvSpPr>
            <p:cNvPr id="127" name="Rectangle: Rounded Corners 126">
              <a:extLst>
                <a:ext uri="{FF2B5EF4-FFF2-40B4-BE49-F238E27FC236}">
                  <a16:creationId xmlns:a16="http://schemas.microsoft.com/office/drawing/2014/main" id="{7D3C372A-35AA-C4FF-859F-9AC69DCB5545}"/>
                </a:ext>
              </a:extLst>
            </p:cNvPr>
            <p:cNvSpPr/>
            <p:nvPr/>
          </p:nvSpPr>
          <p:spPr>
            <a:xfrm>
              <a:off x="6644086" y="2851882"/>
              <a:ext cx="1662963" cy="610727"/>
            </a:xfrm>
            <a:prstGeom prst="roundRect">
              <a:avLst/>
            </a:prstGeom>
            <a:solidFill>
              <a:srgbClr val="FFFFFF"/>
            </a:solidFill>
            <a:ln w="12700" cap="flat" cmpd="sng" algn="ctr">
              <a:solidFill>
                <a:srgbClr val="0F5FDC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30480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0" cap="none" spc="0" normalizeH="0" baseline="0" noProof="0">
                  <a:ln>
                    <a:noFill/>
                  </a:ln>
                  <a:solidFill>
                    <a:srgbClr val="0F5FDC"/>
                  </a:solidFill>
                  <a:effectLst/>
                  <a:uLnTx/>
                  <a:uFillTx/>
                  <a:latin typeface="HCLTech Roobert" panose="020B0504030202060203" pitchFamily="34" charset="0"/>
                  <a:ea typeface="+mn-ea"/>
                  <a:cs typeface="HCLTech Roobert" panose="020B0504030202060203" pitchFamily="34" charset="0"/>
                </a:rPr>
                <a:t>Intelligent Ticket  Routing</a:t>
              </a:r>
            </a:p>
          </p:txBody>
        </p:sp>
        <p:sp>
          <p:nvSpPr>
            <p:cNvPr id="128" name="Rectangle: Rounded Corners 127">
              <a:extLst>
                <a:ext uri="{FF2B5EF4-FFF2-40B4-BE49-F238E27FC236}">
                  <a16:creationId xmlns:a16="http://schemas.microsoft.com/office/drawing/2014/main" id="{7762DDDE-8B2A-C46A-EBE4-9C31515FDFE7}"/>
                </a:ext>
              </a:extLst>
            </p:cNvPr>
            <p:cNvSpPr/>
            <p:nvPr/>
          </p:nvSpPr>
          <p:spPr>
            <a:xfrm>
              <a:off x="6627637" y="2009903"/>
              <a:ext cx="1662963" cy="610727"/>
            </a:xfrm>
            <a:prstGeom prst="roundRect">
              <a:avLst/>
            </a:prstGeom>
            <a:solidFill>
              <a:srgbClr val="FFFFFF"/>
            </a:solidFill>
            <a:ln w="12700" cap="flat" cmpd="sng" algn="ctr">
              <a:solidFill>
                <a:srgbClr val="0F5FDC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30480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0" cap="none" spc="0" normalizeH="0" baseline="0" noProof="0">
                  <a:ln>
                    <a:noFill/>
                  </a:ln>
                  <a:solidFill>
                    <a:srgbClr val="0F5FDC"/>
                  </a:solidFill>
                  <a:effectLst/>
                  <a:uLnTx/>
                  <a:uFillTx/>
                  <a:latin typeface="HCLTech Roobert" panose="020B0504030202060203" pitchFamily="34" charset="0"/>
                  <a:ea typeface="+mn-ea"/>
                  <a:cs typeface="HCLTech Roobert" panose="020B0504030202060203" pitchFamily="34" charset="0"/>
                </a:rPr>
                <a:t>Ticket</a:t>
              </a:r>
              <a:br>
                <a:rPr kumimoji="0" lang="en-US" sz="900" b="1" i="0" u="none" strike="noStrike" kern="0" cap="none" spc="0" normalizeH="0" baseline="0" noProof="0">
                  <a:ln>
                    <a:noFill/>
                  </a:ln>
                  <a:solidFill>
                    <a:srgbClr val="0F5FDC"/>
                  </a:solidFill>
                  <a:effectLst/>
                  <a:uLnTx/>
                  <a:uFillTx/>
                  <a:latin typeface="HCLTech Roobert" panose="020B0504030202060203" pitchFamily="34" charset="0"/>
                  <a:ea typeface="+mn-ea"/>
                  <a:cs typeface="HCLTech Roobert" panose="020B0504030202060203" pitchFamily="34" charset="0"/>
                </a:rPr>
              </a:br>
              <a:r>
                <a:rPr kumimoji="0" lang="en-US" sz="900" b="1" i="0" u="none" strike="noStrike" kern="0" cap="none" spc="0" normalizeH="0" baseline="0" noProof="0">
                  <a:ln>
                    <a:noFill/>
                  </a:ln>
                  <a:solidFill>
                    <a:srgbClr val="0F5FDC"/>
                  </a:solidFill>
                  <a:effectLst/>
                  <a:uLnTx/>
                  <a:uFillTx/>
                  <a:latin typeface="HCLTech Roobert" panose="020B0504030202060203" pitchFamily="34" charset="0"/>
                  <a:ea typeface="+mn-ea"/>
                  <a:cs typeface="HCLTech Roobert" panose="020B0504030202060203" pitchFamily="34" charset="0"/>
                </a:rPr>
                <a:t>Troubleshooting </a:t>
              </a:r>
            </a:p>
          </p:txBody>
        </p:sp>
        <p:sp>
          <p:nvSpPr>
            <p:cNvPr id="129" name="Rectangle: Rounded Corners 128">
              <a:extLst>
                <a:ext uri="{FF2B5EF4-FFF2-40B4-BE49-F238E27FC236}">
                  <a16:creationId xmlns:a16="http://schemas.microsoft.com/office/drawing/2014/main" id="{4E34EE12-054D-8CAC-CAEC-986B544173C7}"/>
                </a:ext>
              </a:extLst>
            </p:cNvPr>
            <p:cNvSpPr/>
            <p:nvPr/>
          </p:nvSpPr>
          <p:spPr>
            <a:xfrm>
              <a:off x="8491660" y="1227208"/>
              <a:ext cx="1662963" cy="610727"/>
            </a:xfrm>
            <a:prstGeom prst="roundRect">
              <a:avLst/>
            </a:prstGeom>
            <a:solidFill>
              <a:srgbClr val="FFFFFF"/>
            </a:solidFill>
            <a:ln w="12700" cap="flat" cmpd="sng" algn="ctr">
              <a:solidFill>
                <a:srgbClr val="0F5FDC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30480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0" cap="none" spc="0" normalizeH="0" baseline="0" noProof="0">
                  <a:ln>
                    <a:noFill/>
                  </a:ln>
                  <a:solidFill>
                    <a:srgbClr val="0F5FDC"/>
                  </a:solidFill>
                  <a:effectLst/>
                  <a:uLnTx/>
                  <a:uFillTx/>
                  <a:latin typeface="HCLTech Roobert" panose="020B0504030202060203" pitchFamily="34" charset="0"/>
                  <a:ea typeface="+mn-ea"/>
                  <a:cs typeface="HCLTech Roobert" panose="020B0504030202060203" pitchFamily="34" charset="0"/>
                </a:rPr>
                <a:t>Best Solution Recommendation</a:t>
              </a:r>
            </a:p>
          </p:txBody>
        </p:sp>
        <p:sp>
          <p:nvSpPr>
            <p:cNvPr id="130" name="Rectangle: Rounded Corners 129">
              <a:extLst>
                <a:ext uri="{FF2B5EF4-FFF2-40B4-BE49-F238E27FC236}">
                  <a16:creationId xmlns:a16="http://schemas.microsoft.com/office/drawing/2014/main" id="{FAC87CFC-FAD6-96F7-164F-C85C96B3F4CF}"/>
                </a:ext>
              </a:extLst>
            </p:cNvPr>
            <p:cNvSpPr/>
            <p:nvPr/>
          </p:nvSpPr>
          <p:spPr>
            <a:xfrm>
              <a:off x="8546059" y="2009903"/>
              <a:ext cx="1662963" cy="610727"/>
            </a:xfrm>
            <a:prstGeom prst="roundRect">
              <a:avLst/>
            </a:prstGeom>
            <a:solidFill>
              <a:srgbClr val="FFFFFF"/>
            </a:solidFill>
            <a:ln w="12700" cap="flat" cmpd="sng" algn="ctr">
              <a:solidFill>
                <a:srgbClr val="0F5FDC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30480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0" cap="none" spc="0" normalizeH="0" baseline="0" noProof="0">
                  <a:ln>
                    <a:noFill/>
                  </a:ln>
                  <a:solidFill>
                    <a:srgbClr val="0F5FDC"/>
                  </a:solidFill>
                  <a:effectLst/>
                  <a:uLnTx/>
                  <a:uFillTx/>
                  <a:latin typeface="HCLTech Roobert" panose="020B0504030202060203" pitchFamily="34" charset="0"/>
                  <a:ea typeface="+mn-ea"/>
                  <a:cs typeface="HCLTech Roobert" panose="020B0504030202060203" pitchFamily="34" charset="0"/>
                </a:rPr>
                <a:t>Knowledge Article Generation</a:t>
              </a:r>
            </a:p>
          </p:txBody>
        </p:sp>
        <p:sp>
          <p:nvSpPr>
            <p:cNvPr id="131" name="Rectangle: Rounded Corners 130">
              <a:extLst>
                <a:ext uri="{FF2B5EF4-FFF2-40B4-BE49-F238E27FC236}">
                  <a16:creationId xmlns:a16="http://schemas.microsoft.com/office/drawing/2014/main" id="{D46DB2FC-801E-DBE5-AFDE-21BB3E1FCA0E}"/>
                </a:ext>
              </a:extLst>
            </p:cNvPr>
            <p:cNvSpPr/>
            <p:nvPr/>
          </p:nvSpPr>
          <p:spPr>
            <a:xfrm>
              <a:off x="6574054" y="1227208"/>
              <a:ext cx="1662963" cy="610727"/>
            </a:xfrm>
            <a:prstGeom prst="roundRect">
              <a:avLst/>
            </a:prstGeom>
            <a:solidFill>
              <a:srgbClr val="FFFFFF"/>
            </a:solidFill>
            <a:ln w="12700" cap="flat" cmpd="sng" algn="ctr">
              <a:solidFill>
                <a:srgbClr val="0F5FDC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30480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0" cap="none" spc="0" normalizeH="0" baseline="0" noProof="0">
                  <a:ln>
                    <a:noFill/>
                  </a:ln>
                  <a:solidFill>
                    <a:srgbClr val="0F5FDC"/>
                  </a:solidFill>
                  <a:effectLst/>
                  <a:uLnTx/>
                  <a:uFillTx/>
                  <a:latin typeface="HCLTech Roobert" panose="020B0504030202060203" pitchFamily="34" charset="0"/>
                  <a:ea typeface="+mn-ea"/>
                  <a:cs typeface="HCLTech Roobert" panose="020B0504030202060203" pitchFamily="34" charset="0"/>
                </a:rPr>
                <a:t>Conversational AI Assistant</a:t>
              </a:r>
            </a:p>
          </p:txBody>
        </p:sp>
        <p:sp>
          <p:nvSpPr>
            <p:cNvPr id="132" name="Rectangle: Rounded Corners 131">
              <a:extLst>
                <a:ext uri="{FF2B5EF4-FFF2-40B4-BE49-F238E27FC236}">
                  <a16:creationId xmlns:a16="http://schemas.microsoft.com/office/drawing/2014/main" id="{CB0DF815-B6C9-F930-BDC3-6C35EE2BEA3E}"/>
                </a:ext>
              </a:extLst>
            </p:cNvPr>
            <p:cNvSpPr/>
            <p:nvPr/>
          </p:nvSpPr>
          <p:spPr>
            <a:xfrm>
              <a:off x="8557344" y="2851882"/>
              <a:ext cx="1662963" cy="610727"/>
            </a:xfrm>
            <a:prstGeom prst="roundRect">
              <a:avLst/>
            </a:prstGeom>
            <a:solidFill>
              <a:srgbClr val="FFFFFF"/>
            </a:solidFill>
            <a:ln w="12700" cap="flat" cmpd="sng" algn="ctr">
              <a:solidFill>
                <a:srgbClr val="0F5FDC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30480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0" cap="none" spc="0" normalizeH="0" baseline="0" noProof="0">
                  <a:ln>
                    <a:noFill/>
                  </a:ln>
                  <a:solidFill>
                    <a:srgbClr val="0F5FDC"/>
                  </a:solidFill>
                  <a:effectLst/>
                  <a:uLnTx/>
                  <a:uFillTx/>
                  <a:latin typeface="HCLTech Roobert" panose="020B0504030202060203" pitchFamily="34" charset="0"/>
                  <a:ea typeface="+mn-ea"/>
                  <a:cs typeface="HCLTech Roobert" panose="020B0504030202060203" pitchFamily="34" charset="0"/>
                </a:rPr>
                <a:t>Cognitive  Search</a:t>
              </a:r>
            </a:p>
          </p:txBody>
        </p:sp>
      </p:grpSp>
      <p:pic>
        <p:nvPicPr>
          <p:cNvPr id="133" name="Graphic 132" descr="Artificial Intelligence with solid fill">
            <a:extLst>
              <a:ext uri="{FF2B5EF4-FFF2-40B4-BE49-F238E27FC236}">
                <a16:creationId xmlns:a16="http://schemas.microsoft.com/office/drawing/2014/main" id="{797261C4-917A-57C4-E075-5257B3757D3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137010" y="1538830"/>
            <a:ext cx="313932" cy="313932"/>
          </a:xfrm>
          <a:prstGeom prst="rect">
            <a:avLst/>
          </a:prstGeom>
        </p:spPr>
      </p:pic>
      <p:sp>
        <p:nvSpPr>
          <p:cNvPr id="134" name="TextBox 133">
            <a:extLst>
              <a:ext uri="{FF2B5EF4-FFF2-40B4-BE49-F238E27FC236}">
                <a16:creationId xmlns:a16="http://schemas.microsoft.com/office/drawing/2014/main" id="{7A1DB54C-37BC-C485-4CE7-29CDA14991B7}"/>
              </a:ext>
            </a:extLst>
          </p:cNvPr>
          <p:cNvSpPr txBox="1"/>
          <p:nvPr/>
        </p:nvSpPr>
        <p:spPr>
          <a:xfrm>
            <a:off x="192156" y="121693"/>
            <a:ext cx="52196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HCLTech </a:t>
            </a:r>
            <a:r>
              <a:rPr lang="en-US" sz="2000" b="1" dirty="0" err="1"/>
              <a:t>AIForce</a:t>
            </a:r>
            <a:r>
              <a:rPr lang="en-US" sz="2000" b="1" dirty="0"/>
              <a:t> Proposition </a:t>
            </a:r>
          </a:p>
        </p:txBody>
      </p:sp>
    </p:spTree>
    <p:extLst>
      <p:ext uri="{BB962C8B-B14F-4D97-AF65-F5344CB8AC3E}">
        <p14:creationId xmlns:p14="http://schemas.microsoft.com/office/powerpoint/2010/main" val="2246948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FA2B8CD-F90B-9712-5C48-32B555C21CE8}"/>
              </a:ext>
            </a:extLst>
          </p:cNvPr>
          <p:cNvSpPr/>
          <p:nvPr/>
        </p:nvSpPr>
        <p:spPr>
          <a:xfrm>
            <a:off x="1588" y="894"/>
            <a:ext cx="12188825" cy="642083"/>
          </a:xfrm>
          <a:prstGeom prst="rect">
            <a:avLst/>
          </a:prstGeom>
          <a:gradFill flip="none" rotWithShape="1">
            <a:gsLst>
              <a:gs pos="0">
                <a:srgbClr val="7030A0"/>
              </a:gs>
              <a:gs pos="99000">
                <a:srgbClr val="6E72FC"/>
              </a:gs>
            </a:gsLst>
            <a:lin ang="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825" defTabSz="914126">
              <a:defRPr/>
            </a:pPr>
            <a:r>
              <a:rPr lang="en-US" sz="2199" b="1" dirty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CLTech Roobert" pitchFamily="50" charset="0"/>
                <a:cs typeface="HCLTech Roobert" pitchFamily="50" charset="0"/>
              </a:rPr>
              <a:t>Proposed </a:t>
            </a:r>
            <a:r>
              <a:rPr lang="en-US" sz="2199" b="1" dirty="0" err="1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CLTech Roobert" pitchFamily="50" charset="0"/>
                <a:cs typeface="HCLTech Roobert" pitchFamily="50" charset="0"/>
              </a:rPr>
              <a:t>AIForce</a:t>
            </a:r>
            <a:r>
              <a:rPr lang="en-US" sz="2199" b="1" dirty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CLTech Roobert" pitchFamily="50" charset="0"/>
                <a:cs typeface="HCLTech Roobert" pitchFamily="50" charset="0"/>
              </a:rPr>
              <a:t> Deployment Architecture For IKEA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44FE884-A48E-5443-018A-DC5F0FF18B5A}"/>
              </a:ext>
            </a:extLst>
          </p:cNvPr>
          <p:cNvCxnSpPr>
            <a:cxnSpLocks/>
          </p:cNvCxnSpPr>
          <p:nvPr/>
        </p:nvCxnSpPr>
        <p:spPr>
          <a:xfrm>
            <a:off x="4298708" y="1566934"/>
            <a:ext cx="3074419" cy="0"/>
          </a:xfrm>
          <a:prstGeom prst="straightConnector1">
            <a:avLst/>
          </a:prstGeom>
          <a:noFill/>
          <a:ln w="6350" cap="flat" cmpd="sng" algn="ctr">
            <a:solidFill>
              <a:srgbClr val="00B0F0"/>
            </a:solidFill>
            <a:prstDash val="solid"/>
            <a:miter lim="800000"/>
            <a:headEnd type="triangle"/>
            <a:tailEnd type="triangle"/>
          </a:ln>
          <a:effectLst/>
        </p:spPr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FA8FBA0E-5ED8-A9A6-D726-5C50E56AAAA0}"/>
              </a:ext>
            </a:extLst>
          </p:cNvPr>
          <p:cNvSpPr/>
          <p:nvPr/>
        </p:nvSpPr>
        <p:spPr>
          <a:xfrm>
            <a:off x="1859002" y="1312771"/>
            <a:ext cx="10106402" cy="3842315"/>
          </a:xfrm>
          <a:prstGeom prst="rect">
            <a:avLst/>
          </a:prstGeom>
          <a:noFill/>
          <a:ln w="12700" cap="flat" cmpd="sng" algn="ctr">
            <a:solidFill>
              <a:srgbClr val="00B0F0"/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4798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953EDC-E369-A540-0BBC-35ED62566A38}"/>
              </a:ext>
            </a:extLst>
          </p:cNvPr>
          <p:cNvSpPr/>
          <p:nvPr/>
        </p:nvSpPr>
        <p:spPr>
          <a:xfrm>
            <a:off x="249094" y="853306"/>
            <a:ext cx="1381840" cy="355115"/>
          </a:xfrm>
          <a:prstGeom prst="rect">
            <a:avLst/>
          </a:prstGeom>
          <a:solidFill>
            <a:srgbClr val="5F1EBE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kern="0">
                <a:solidFill>
                  <a:prstClr val="white"/>
                </a:solidFill>
                <a:latin typeface="Calibri" panose="020F0502020204030204"/>
              </a:rPr>
              <a:t>IKEA Environment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4F8C27A-04C2-FF62-C012-B0BD16AF0EED}"/>
              </a:ext>
            </a:extLst>
          </p:cNvPr>
          <p:cNvSpPr/>
          <p:nvPr/>
        </p:nvSpPr>
        <p:spPr>
          <a:xfrm>
            <a:off x="3307653" y="854774"/>
            <a:ext cx="991054" cy="355507"/>
          </a:xfrm>
          <a:prstGeom prst="rect">
            <a:avLst/>
          </a:prstGeom>
          <a:solidFill>
            <a:srgbClr val="5F1EBE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kern="0">
                <a:solidFill>
                  <a:prstClr val="white"/>
                </a:solidFill>
                <a:latin typeface="Calibri" panose="020F0502020204030204"/>
              </a:rPr>
              <a:t>Data Storage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D1052F3-CFD8-FDA7-4A6F-D57390ACA6F1}"/>
              </a:ext>
            </a:extLst>
          </p:cNvPr>
          <p:cNvSpPr/>
          <p:nvPr/>
        </p:nvSpPr>
        <p:spPr>
          <a:xfrm>
            <a:off x="7449699" y="867642"/>
            <a:ext cx="1301137" cy="366388"/>
          </a:xfrm>
          <a:prstGeom prst="rect">
            <a:avLst/>
          </a:prstGeom>
          <a:solidFill>
            <a:srgbClr val="5F1EBE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kern="0">
                <a:solidFill>
                  <a:prstClr val="white"/>
                </a:solidFill>
                <a:latin typeface="Calibri" panose="020F0502020204030204"/>
              </a:rPr>
              <a:t>Use Cases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C92868-7037-8240-42FC-5798D39C15FC}"/>
              </a:ext>
            </a:extLst>
          </p:cNvPr>
          <p:cNvSpPr/>
          <p:nvPr/>
        </p:nvSpPr>
        <p:spPr>
          <a:xfrm>
            <a:off x="9753626" y="853306"/>
            <a:ext cx="1303147" cy="355507"/>
          </a:xfrm>
          <a:prstGeom prst="rect">
            <a:avLst/>
          </a:prstGeom>
          <a:solidFill>
            <a:srgbClr val="5F1EBE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kern="0">
                <a:solidFill>
                  <a:prstClr val="white"/>
                </a:solidFill>
                <a:latin typeface="Calibri" panose="020F0502020204030204"/>
                <a:cs typeface="Calibri"/>
              </a:rPr>
              <a:t>Hosting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0A7D4EF-D0C7-4C6B-40D8-AA33408B351F}"/>
              </a:ext>
            </a:extLst>
          </p:cNvPr>
          <p:cNvSpPr/>
          <p:nvPr/>
        </p:nvSpPr>
        <p:spPr>
          <a:xfrm>
            <a:off x="2010675" y="854774"/>
            <a:ext cx="1011276" cy="355507"/>
          </a:xfrm>
          <a:prstGeom prst="rect">
            <a:avLst/>
          </a:prstGeom>
          <a:solidFill>
            <a:srgbClr val="5F1EBE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kern="0">
                <a:solidFill>
                  <a:prstClr val="white"/>
                </a:solidFill>
                <a:latin typeface="Calibri" panose="020F0502020204030204"/>
              </a:rPr>
              <a:t>Data Ingestion</a:t>
            </a:r>
          </a:p>
        </p:txBody>
      </p:sp>
      <p:sp>
        <p:nvSpPr>
          <p:cNvPr id="19" name="Rounded Rectangle 41">
            <a:extLst>
              <a:ext uri="{FF2B5EF4-FFF2-40B4-BE49-F238E27FC236}">
                <a16:creationId xmlns:a16="http://schemas.microsoft.com/office/drawing/2014/main" id="{9CB5C4A3-264E-07B1-53C0-5701345D5FC7}"/>
              </a:ext>
            </a:extLst>
          </p:cNvPr>
          <p:cNvSpPr/>
          <p:nvPr/>
        </p:nvSpPr>
        <p:spPr>
          <a:xfrm>
            <a:off x="2081009" y="2041750"/>
            <a:ext cx="996701" cy="1833680"/>
          </a:xfrm>
          <a:prstGeom prst="round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4798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Rounded Rectangle 63">
            <a:extLst>
              <a:ext uri="{FF2B5EF4-FFF2-40B4-BE49-F238E27FC236}">
                <a16:creationId xmlns:a16="http://schemas.microsoft.com/office/drawing/2014/main" id="{69259120-75B7-1C86-6146-B8EAEED4D441}"/>
              </a:ext>
            </a:extLst>
          </p:cNvPr>
          <p:cNvSpPr/>
          <p:nvPr/>
        </p:nvSpPr>
        <p:spPr>
          <a:xfrm>
            <a:off x="3307655" y="1413428"/>
            <a:ext cx="996701" cy="2902126"/>
          </a:xfrm>
          <a:prstGeom prst="round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4798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Rounded Rectangle 71">
            <a:extLst>
              <a:ext uri="{FF2B5EF4-FFF2-40B4-BE49-F238E27FC236}">
                <a16:creationId xmlns:a16="http://schemas.microsoft.com/office/drawing/2014/main" id="{15E90F6D-993C-6D15-D283-5CA585B942D2}"/>
              </a:ext>
            </a:extLst>
          </p:cNvPr>
          <p:cNvSpPr/>
          <p:nvPr/>
        </p:nvSpPr>
        <p:spPr>
          <a:xfrm>
            <a:off x="7366654" y="1413429"/>
            <a:ext cx="1369479" cy="2092336"/>
          </a:xfrm>
          <a:prstGeom prst="round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4798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" name="Rounded Rectangle 74">
            <a:extLst>
              <a:ext uri="{FF2B5EF4-FFF2-40B4-BE49-F238E27FC236}">
                <a16:creationId xmlns:a16="http://schemas.microsoft.com/office/drawing/2014/main" id="{6EF0B3C3-0456-7ECC-5E1C-71F2E7F59AA3}"/>
              </a:ext>
            </a:extLst>
          </p:cNvPr>
          <p:cNvSpPr/>
          <p:nvPr/>
        </p:nvSpPr>
        <p:spPr>
          <a:xfrm>
            <a:off x="9597164" y="1423231"/>
            <a:ext cx="2286515" cy="2902126"/>
          </a:xfrm>
          <a:prstGeom prst="round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4798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6B19ADE-3274-6208-4B3E-D6DD9D0E528D}"/>
              </a:ext>
            </a:extLst>
          </p:cNvPr>
          <p:cNvSpPr/>
          <p:nvPr/>
        </p:nvSpPr>
        <p:spPr>
          <a:xfrm>
            <a:off x="8968488" y="1471491"/>
            <a:ext cx="433367" cy="2794385"/>
          </a:xfrm>
          <a:prstGeom prst="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vert="vert27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kern="0">
                <a:solidFill>
                  <a:prstClr val="white"/>
                </a:solidFill>
                <a:latin typeface="Calibri" panose="020F0502020204030204"/>
              </a:rPr>
              <a:t>REST API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73958E2-652E-A40A-E6B2-EE1CBEDA12C7}"/>
              </a:ext>
            </a:extLst>
          </p:cNvPr>
          <p:cNvSpPr/>
          <p:nvPr/>
        </p:nvSpPr>
        <p:spPr>
          <a:xfrm>
            <a:off x="4775625" y="857755"/>
            <a:ext cx="2085467" cy="355507"/>
          </a:xfrm>
          <a:prstGeom prst="rect">
            <a:avLst/>
          </a:prstGeom>
          <a:solidFill>
            <a:srgbClr val="5F1EBE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kern="0">
                <a:solidFill>
                  <a:prstClr val="white"/>
                </a:solidFill>
                <a:latin typeface="Calibri" panose="020F0502020204030204"/>
              </a:rPr>
              <a:t>Data Processing 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85E9F27-0C76-D1C3-8168-22E2316B9944}"/>
              </a:ext>
            </a:extLst>
          </p:cNvPr>
          <p:cNvCxnSpPr>
            <a:cxnSpLocks/>
          </p:cNvCxnSpPr>
          <p:nvPr/>
        </p:nvCxnSpPr>
        <p:spPr>
          <a:xfrm>
            <a:off x="8712801" y="2746317"/>
            <a:ext cx="251515" cy="3728"/>
          </a:xfrm>
          <a:prstGeom prst="straightConnector1">
            <a:avLst/>
          </a:prstGeom>
          <a:noFill/>
          <a:ln w="6350" cap="flat" cmpd="sng" algn="ctr">
            <a:solidFill>
              <a:srgbClr val="00B0F0"/>
            </a:solidFill>
            <a:prstDash val="solid"/>
            <a:miter lim="800000"/>
            <a:headEnd type="triangle"/>
            <a:tailEnd type="triangle"/>
          </a:ln>
          <a:effectLst/>
        </p:spPr>
      </p:cxnSp>
      <p:cxnSp>
        <p:nvCxnSpPr>
          <p:cNvPr id="30" name="Elbow Connector 128">
            <a:extLst>
              <a:ext uri="{FF2B5EF4-FFF2-40B4-BE49-F238E27FC236}">
                <a16:creationId xmlns:a16="http://schemas.microsoft.com/office/drawing/2014/main" id="{D8C0E389-6A93-042A-6F5A-42B937904536}"/>
              </a:ext>
            </a:extLst>
          </p:cNvPr>
          <p:cNvCxnSpPr>
            <a:cxnSpLocks/>
            <a:stCxn id="19" idx="3"/>
            <a:endCxn id="21" idx="1"/>
          </p:cNvCxnSpPr>
          <p:nvPr/>
        </p:nvCxnSpPr>
        <p:spPr>
          <a:xfrm flipV="1">
            <a:off x="3077710" y="2864492"/>
            <a:ext cx="229945" cy="94098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00B0F0"/>
            </a:solidFill>
            <a:prstDash val="solid"/>
            <a:miter lim="800000"/>
            <a:headEnd type="triangle"/>
            <a:tailEnd type="triangle"/>
          </a:ln>
          <a:effectLst/>
        </p:spPr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7BD5206-A23C-97B2-50A4-5EE4AB0BBE3D}"/>
              </a:ext>
            </a:extLst>
          </p:cNvPr>
          <p:cNvSpPr txBox="1"/>
          <p:nvPr/>
        </p:nvSpPr>
        <p:spPr>
          <a:xfrm>
            <a:off x="7311388" y="2737677"/>
            <a:ext cx="1493388" cy="338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00">
                <a:solidFill>
                  <a:prstClr val="black"/>
                </a:solidFill>
                <a:latin typeface="Calibri" panose="020F0502020204030204"/>
              </a:rPr>
              <a:t>Prompts, Agents, Tools and Workflow</a:t>
            </a:r>
          </a:p>
        </p:txBody>
      </p:sp>
      <p:sp>
        <p:nvSpPr>
          <p:cNvPr id="33" name="Rounded Rectangle 63">
            <a:extLst>
              <a:ext uri="{FF2B5EF4-FFF2-40B4-BE49-F238E27FC236}">
                <a16:creationId xmlns:a16="http://schemas.microsoft.com/office/drawing/2014/main" id="{DE899D73-7926-C3EA-5D16-F52BD021DEEF}"/>
              </a:ext>
            </a:extLst>
          </p:cNvPr>
          <p:cNvSpPr/>
          <p:nvPr/>
        </p:nvSpPr>
        <p:spPr>
          <a:xfrm>
            <a:off x="5933887" y="1740813"/>
            <a:ext cx="1080105" cy="1358530"/>
          </a:xfrm>
          <a:prstGeom prst="roundRect">
            <a:avLst>
              <a:gd name="adj" fmla="val 9818"/>
            </a:avLst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798" kern="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46" name="Elbow Connector 50">
            <a:extLst>
              <a:ext uri="{FF2B5EF4-FFF2-40B4-BE49-F238E27FC236}">
                <a16:creationId xmlns:a16="http://schemas.microsoft.com/office/drawing/2014/main" id="{382834B6-22A6-56F4-2144-8652A472233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470749" y="1601132"/>
            <a:ext cx="49679" cy="5379166"/>
          </a:xfrm>
          <a:prstGeom prst="bentConnector3">
            <a:avLst>
              <a:gd name="adj1" fmla="val -460034"/>
            </a:avLst>
          </a:prstGeom>
          <a:noFill/>
          <a:ln w="6350" cap="flat" cmpd="sng" algn="ctr">
            <a:solidFill>
              <a:srgbClr val="00B0F0"/>
            </a:solidFill>
            <a:prstDash val="solid"/>
            <a:miter lim="800000"/>
            <a:headEnd type="triangle"/>
            <a:tailEnd type="triangle"/>
          </a:ln>
          <a:effectLst/>
        </p:spPr>
      </p:cxnSp>
      <p:sp>
        <p:nvSpPr>
          <p:cNvPr id="67" name="Rounded Rectangle 21">
            <a:extLst>
              <a:ext uri="{FF2B5EF4-FFF2-40B4-BE49-F238E27FC236}">
                <a16:creationId xmlns:a16="http://schemas.microsoft.com/office/drawing/2014/main" id="{F3E54687-A23C-8FFD-7889-DB15C6B2D674}"/>
              </a:ext>
            </a:extLst>
          </p:cNvPr>
          <p:cNvSpPr/>
          <p:nvPr/>
        </p:nvSpPr>
        <p:spPr>
          <a:xfrm>
            <a:off x="290040" y="1619431"/>
            <a:ext cx="1275913" cy="3194510"/>
          </a:xfrm>
          <a:prstGeom prst="round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4798" kern="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9C8FB8F-7CD1-5169-9CC0-31D8B649C1F9}"/>
              </a:ext>
            </a:extLst>
          </p:cNvPr>
          <p:cNvCxnSpPr>
            <a:cxnSpLocks/>
          </p:cNvCxnSpPr>
          <p:nvPr/>
        </p:nvCxnSpPr>
        <p:spPr>
          <a:xfrm>
            <a:off x="1565953" y="2941463"/>
            <a:ext cx="505085" cy="6227"/>
          </a:xfrm>
          <a:prstGeom prst="straightConnector1">
            <a:avLst/>
          </a:prstGeom>
          <a:noFill/>
          <a:ln w="6350" cap="flat" cmpd="sng" algn="ctr">
            <a:solidFill>
              <a:srgbClr val="00B0F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69" name="object 4">
            <a:extLst>
              <a:ext uri="{FF2B5EF4-FFF2-40B4-BE49-F238E27FC236}">
                <a16:creationId xmlns:a16="http://schemas.microsoft.com/office/drawing/2014/main" id="{16F3BB2E-6B46-1B32-0C3F-42447290CA3C}"/>
              </a:ext>
            </a:extLst>
          </p:cNvPr>
          <p:cNvSpPr txBox="1"/>
          <p:nvPr/>
        </p:nvSpPr>
        <p:spPr>
          <a:xfrm>
            <a:off x="1634803" y="5600473"/>
            <a:ext cx="1389848" cy="41812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n-US"/>
            </a:defPPr>
            <a:lvl1pPr marL="8573" marR="8573">
              <a:tabLst>
                <a:tab pos="381905" algn="l"/>
                <a:tab pos="2103692" algn="l"/>
                <a:tab pos="2774918" algn="l"/>
                <a:tab pos="3753898" algn="l"/>
              </a:tabLst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  <a:ea typeface="Helvetica Light" charset="0"/>
                <a:cs typeface="Helvetica Light" charset="0"/>
              </a:defRPr>
            </a:lvl1pPr>
          </a:lstStyle>
          <a:p>
            <a:pPr marL="8570" marR="8570" algn="ctr" defTabSz="914126" fontAlgn="base">
              <a:spcBef>
                <a:spcPct val="0"/>
              </a:spcBef>
              <a:spcAft>
                <a:spcPct val="0"/>
              </a:spcAft>
              <a:tabLst>
                <a:tab pos="381790" algn="l"/>
                <a:tab pos="2103061" algn="l"/>
                <a:tab pos="2774086" algn="l"/>
                <a:tab pos="3752772" algn="l"/>
              </a:tabLst>
              <a:defRPr/>
            </a:pPr>
            <a:r>
              <a:rPr lang="en-GB" sz="1200" kern="0">
                <a:solidFill>
                  <a:srgbClr val="000000">
                    <a:lumMod val="75000"/>
                    <a:lumOff val="25000"/>
                  </a:srgbClr>
                </a:solidFill>
              </a:rPr>
              <a:t>Service/Tools</a:t>
            </a:r>
          </a:p>
          <a:p>
            <a:pPr marL="8570" marR="8570" algn="ctr" defTabSz="914126" fontAlgn="base">
              <a:spcBef>
                <a:spcPct val="0"/>
              </a:spcBef>
              <a:spcAft>
                <a:spcPct val="0"/>
              </a:spcAft>
              <a:tabLst>
                <a:tab pos="381790" algn="l"/>
                <a:tab pos="2103061" algn="l"/>
                <a:tab pos="2774086" algn="l"/>
                <a:tab pos="3752772" algn="l"/>
              </a:tabLst>
              <a:defRPr/>
            </a:pPr>
            <a:r>
              <a:rPr lang="en-GB" sz="1200" kern="0">
                <a:solidFill>
                  <a:srgbClr val="000000">
                    <a:lumMod val="75000"/>
                    <a:lumOff val="25000"/>
                  </a:srgbClr>
                </a:solidFill>
              </a:rPr>
              <a:t>Requirements</a:t>
            </a:r>
          </a:p>
        </p:txBody>
      </p:sp>
      <p:pic>
        <p:nvPicPr>
          <p:cNvPr id="70" name="Picture 2" descr="Dagda">
            <a:extLst>
              <a:ext uri="{FF2B5EF4-FFF2-40B4-BE49-F238E27FC236}">
                <a16:creationId xmlns:a16="http://schemas.microsoft.com/office/drawing/2014/main" id="{0B0B6046-9CFD-27DC-42F2-DC67DDA7E0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8002" y="5466909"/>
            <a:ext cx="595665" cy="457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4AA01F99-7493-F8B7-670B-920849877EDD}"/>
              </a:ext>
            </a:extLst>
          </p:cNvPr>
          <p:cNvSpPr txBox="1"/>
          <p:nvPr/>
        </p:nvSpPr>
        <p:spPr>
          <a:xfrm>
            <a:off x="3499252" y="5934832"/>
            <a:ext cx="553213" cy="2461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>
                <a:solidFill>
                  <a:prstClr val="black"/>
                </a:solidFill>
                <a:latin typeface="Calibri" panose="020F0502020204030204"/>
              </a:rPr>
              <a:t>Python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271D5EC-434D-1A43-4D05-BF1D9FB6ED64}"/>
              </a:ext>
            </a:extLst>
          </p:cNvPr>
          <p:cNvSpPr/>
          <p:nvPr/>
        </p:nvSpPr>
        <p:spPr>
          <a:xfrm>
            <a:off x="2645514" y="4660005"/>
            <a:ext cx="8189043" cy="311990"/>
          </a:xfrm>
          <a:prstGeom prst="rect">
            <a:avLst/>
          </a:prstGeom>
          <a:solidFill>
            <a:srgbClr val="5F1EBE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kern="0">
                <a:solidFill>
                  <a:prstClr val="white"/>
                </a:solidFill>
                <a:latin typeface="Calibri" panose="020F0502020204030204"/>
              </a:rPr>
              <a:t>Data Security, Data Governance &amp; Metadata Management</a:t>
            </a:r>
            <a:endParaRPr lang="en-US" sz="4798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F68683F-4E0D-B40C-B3E9-3B7376493FE5}"/>
              </a:ext>
            </a:extLst>
          </p:cNvPr>
          <p:cNvSpPr/>
          <p:nvPr/>
        </p:nvSpPr>
        <p:spPr>
          <a:xfrm>
            <a:off x="158228" y="792978"/>
            <a:ext cx="11875547" cy="4459222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126">
              <a:defRPr/>
            </a:pPr>
            <a:endParaRPr lang="en-US" sz="1799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5" name="Rounded Rectangle 63">
            <a:extLst>
              <a:ext uri="{FF2B5EF4-FFF2-40B4-BE49-F238E27FC236}">
                <a16:creationId xmlns:a16="http://schemas.microsoft.com/office/drawing/2014/main" id="{5BB5F833-BEF6-FF99-E952-82BABB3E08CC}"/>
              </a:ext>
            </a:extLst>
          </p:cNvPr>
          <p:cNvSpPr/>
          <p:nvPr/>
        </p:nvSpPr>
        <p:spPr>
          <a:xfrm>
            <a:off x="5753008" y="3459448"/>
            <a:ext cx="1308699" cy="928118"/>
          </a:xfrm>
          <a:prstGeom prst="roundRect">
            <a:avLst>
              <a:gd name="adj" fmla="val 9818"/>
            </a:avLst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798" kern="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2337E76D-1980-0D78-94E1-9AAB9DBB1D5B}"/>
              </a:ext>
            </a:extLst>
          </p:cNvPr>
          <p:cNvCxnSpPr>
            <a:cxnSpLocks/>
            <a:stCxn id="83" idx="3"/>
            <a:endCxn id="33" idx="1"/>
          </p:cNvCxnSpPr>
          <p:nvPr/>
        </p:nvCxnSpPr>
        <p:spPr>
          <a:xfrm>
            <a:off x="5456535" y="2412772"/>
            <a:ext cx="477353" cy="7307"/>
          </a:xfrm>
          <a:prstGeom prst="straightConnector1">
            <a:avLst/>
          </a:prstGeom>
          <a:noFill/>
          <a:ln w="6350" cap="flat" cmpd="sng" algn="ctr">
            <a:solidFill>
              <a:srgbClr val="00B0F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4003C788-7179-8A31-B4C2-942E9164F16E}"/>
              </a:ext>
            </a:extLst>
          </p:cNvPr>
          <p:cNvSpPr txBox="1"/>
          <p:nvPr/>
        </p:nvSpPr>
        <p:spPr>
          <a:xfrm>
            <a:off x="5500715" y="2158727"/>
            <a:ext cx="391352" cy="24615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>
                <a:solidFill>
                  <a:prstClr val="black"/>
                </a:solidFill>
                <a:latin typeface="Calibri" panose="020F0502020204030204"/>
              </a:rPr>
              <a:t>text</a:t>
            </a:r>
            <a:endParaRPr lang="en-US" sz="4798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8" name="Arrow: Up-Down 77">
            <a:extLst>
              <a:ext uri="{FF2B5EF4-FFF2-40B4-BE49-F238E27FC236}">
                <a16:creationId xmlns:a16="http://schemas.microsoft.com/office/drawing/2014/main" id="{6489285B-49E7-617A-41C2-DD495247D895}"/>
              </a:ext>
            </a:extLst>
          </p:cNvPr>
          <p:cNvSpPr/>
          <p:nvPr/>
        </p:nvSpPr>
        <p:spPr>
          <a:xfrm>
            <a:off x="6465550" y="3104856"/>
            <a:ext cx="131827" cy="327115"/>
          </a:xfrm>
          <a:prstGeom prst="upDownArrow">
            <a:avLst/>
          </a:prstGeom>
          <a:solidFill>
            <a:srgbClr val="5EC1EF">
              <a:lumMod val="75000"/>
            </a:srgbClr>
          </a:solidFill>
          <a:ln w="6350" cap="flat" cmpd="sng" algn="ctr">
            <a:solidFill>
              <a:srgbClr val="00B0F0"/>
            </a:solidFill>
            <a:prstDash val="solid"/>
            <a:miter lim="800000"/>
            <a:tailEnd type="triangle"/>
          </a:ln>
          <a:effectLst/>
        </p:spPr>
        <p:txBody>
          <a:bodyPr rtlCol="0" anchor="ctr"/>
          <a:lstStyle/>
          <a:p>
            <a:pPr algn="ctr" defTabSz="914126">
              <a:defRPr/>
            </a:pPr>
            <a:endParaRPr lang="en-US" sz="1799" kern="0">
              <a:solidFill>
                <a:srgbClr val="000000"/>
              </a:solidFill>
              <a:latin typeface="Arial" charset="0"/>
            </a:endParaRP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B68BDFA7-A562-524D-08D7-47E0B533B9A1}"/>
              </a:ext>
            </a:extLst>
          </p:cNvPr>
          <p:cNvCxnSpPr>
            <a:cxnSpLocks/>
          </p:cNvCxnSpPr>
          <p:nvPr/>
        </p:nvCxnSpPr>
        <p:spPr>
          <a:xfrm>
            <a:off x="4310138" y="2240878"/>
            <a:ext cx="287267" cy="0"/>
          </a:xfrm>
          <a:prstGeom prst="straightConnector1">
            <a:avLst/>
          </a:prstGeom>
          <a:noFill/>
          <a:ln w="6350" cap="flat" cmpd="sng" algn="ctr">
            <a:solidFill>
              <a:srgbClr val="00B0F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80" name="Arrow: Left-Up 79">
            <a:extLst>
              <a:ext uri="{FF2B5EF4-FFF2-40B4-BE49-F238E27FC236}">
                <a16:creationId xmlns:a16="http://schemas.microsoft.com/office/drawing/2014/main" id="{0C8A1034-0722-DED1-BD9A-8C48A7460EA3}"/>
              </a:ext>
            </a:extLst>
          </p:cNvPr>
          <p:cNvSpPr/>
          <p:nvPr/>
        </p:nvSpPr>
        <p:spPr>
          <a:xfrm>
            <a:off x="7065878" y="3514405"/>
            <a:ext cx="1018377" cy="248361"/>
          </a:xfrm>
          <a:prstGeom prst="leftUpArrow">
            <a:avLst/>
          </a:prstGeom>
          <a:solidFill>
            <a:srgbClr val="5EC1EF">
              <a:lumMod val="75000"/>
            </a:srgbClr>
          </a:solidFill>
          <a:ln w="6350" cap="flat" cmpd="sng" algn="ctr">
            <a:solidFill>
              <a:srgbClr val="00B0F0"/>
            </a:solidFill>
            <a:prstDash val="solid"/>
            <a:miter lim="800000"/>
            <a:tailEnd type="triangle"/>
          </a:ln>
          <a:effectLst/>
        </p:spPr>
        <p:txBody>
          <a:bodyPr rtlCol="0" anchor="ctr"/>
          <a:lstStyle/>
          <a:p>
            <a:pPr algn="ctr" defTabSz="914126">
              <a:defRPr/>
            </a:pPr>
            <a:endParaRPr lang="en-US" sz="1799" kern="0">
              <a:solidFill>
                <a:srgbClr val="000000"/>
              </a:solidFill>
              <a:latin typeface="Arial" charset="0"/>
            </a:endParaRP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F5675B0-1674-363F-DFA1-44A3D0830E31}"/>
              </a:ext>
            </a:extLst>
          </p:cNvPr>
          <p:cNvCxnSpPr>
            <a:cxnSpLocks/>
          </p:cNvCxnSpPr>
          <p:nvPr/>
        </p:nvCxnSpPr>
        <p:spPr>
          <a:xfrm>
            <a:off x="7157073" y="2206957"/>
            <a:ext cx="216055" cy="0"/>
          </a:xfrm>
          <a:prstGeom prst="straightConnector1">
            <a:avLst/>
          </a:prstGeom>
          <a:noFill/>
          <a:ln w="6350" cap="flat" cmpd="sng" algn="ctr">
            <a:solidFill>
              <a:srgbClr val="00B0F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82" name="Arrow: Left-Right 81">
            <a:extLst>
              <a:ext uri="{FF2B5EF4-FFF2-40B4-BE49-F238E27FC236}">
                <a16:creationId xmlns:a16="http://schemas.microsoft.com/office/drawing/2014/main" id="{FBE1DD05-E92D-825C-2E17-76C972BC60CC}"/>
              </a:ext>
            </a:extLst>
          </p:cNvPr>
          <p:cNvSpPr/>
          <p:nvPr/>
        </p:nvSpPr>
        <p:spPr>
          <a:xfrm>
            <a:off x="7087047" y="3999358"/>
            <a:ext cx="1877269" cy="107857"/>
          </a:xfrm>
          <a:prstGeom prst="leftRightArrow">
            <a:avLst/>
          </a:prstGeom>
          <a:solidFill>
            <a:srgbClr val="5EC1EF">
              <a:lumMod val="75000"/>
            </a:srgbClr>
          </a:solidFill>
          <a:ln w="6350" cap="flat" cmpd="sng" algn="ctr">
            <a:solidFill>
              <a:srgbClr val="00B0F0"/>
            </a:solidFill>
            <a:prstDash val="solid"/>
            <a:miter lim="800000"/>
            <a:tailEnd type="triangle"/>
          </a:ln>
          <a:effectLst/>
        </p:spPr>
        <p:txBody>
          <a:bodyPr rtlCol="0" anchor="ctr"/>
          <a:lstStyle/>
          <a:p>
            <a:pPr algn="ctr" defTabSz="914126">
              <a:defRPr/>
            </a:pPr>
            <a:endParaRPr lang="en-US" sz="1799" ker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3" name="Rounded Rectangle 63">
            <a:extLst>
              <a:ext uri="{FF2B5EF4-FFF2-40B4-BE49-F238E27FC236}">
                <a16:creationId xmlns:a16="http://schemas.microsoft.com/office/drawing/2014/main" id="{DDE1D0F4-E7F2-8F1E-E6BF-E8FD4B572755}"/>
              </a:ext>
            </a:extLst>
          </p:cNvPr>
          <p:cNvSpPr/>
          <p:nvPr/>
        </p:nvSpPr>
        <p:spPr>
          <a:xfrm>
            <a:off x="4736954" y="1740813"/>
            <a:ext cx="719580" cy="1343917"/>
          </a:xfrm>
          <a:prstGeom prst="roundRect">
            <a:avLst>
              <a:gd name="adj" fmla="val 9818"/>
            </a:avLst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4798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4" name="Rounded Rectangle 63">
            <a:extLst>
              <a:ext uri="{FF2B5EF4-FFF2-40B4-BE49-F238E27FC236}">
                <a16:creationId xmlns:a16="http://schemas.microsoft.com/office/drawing/2014/main" id="{25C40372-AE02-ACB4-FDB1-B81C6BF674AB}"/>
              </a:ext>
            </a:extLst>
          </p:cNvPr>
          <p:cNvSpPr/>
          <p:nvPr/>
        </p:nvSpPr>
        <p:spPr>
          <a:xfrm>
            <a:off x="4597405" y="1619432"/>
            <a:ext cx="2561918" cy="1622957"/>
          </a:xfrm>
          <a:prstGeom prst="round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4798" kern="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FE9E2E16-D213-ABD4-A576-EC138ED9803F}"/>
              </a:ext>
            </a:extLst>
          </p:cNvPr>
          <p:cNvCxnSpPr>
            <a:cxnSpLocks/>
          </p:cNvCxnSpPr>
          <p:nvPr/>
        </p:nvCxnSpPr>
        <p:spPr>
          <a:xfrm>
            <a:off x="229690" y="5617887"/>
            <a:ext cx="338260" cy="3398"/>
          </a:xfrm>
          <a:prstGeom prst="straightConnector1">
            <a:avLst/>
          </a:prstGeom>
          <a:noFill/>
          <a:ln w="6350" cap="flat" cmpd="sng" algn="ctr">
            <a:solidFill>
              <a:srgbClr val="00B0F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1794E72F-922D-EA46-3424-790C6BCBE281}"/>
              </a:ext>
            </a:extLst>
          </p:cNvPr>
          <p:cNvSpPr/>
          <p:nvPr/>
        </p:nvSpPr>
        <p:spPr>
          <a:xfrm>
            <a:off x="1722822" y="5310142"/>
            <a:ext cx="10310953" cy="976134"/>
          </a:xfrm>
          <a:prstGeom prst="rect">
            <a:avLst/>
          </a:prstGeom>
          <a:noFill/>
          <a:ln w="12700" cap="flat" cmpd="sng" algn="ctr">
            <a:solidFill>
              <a:srgbClr val="5F1EBE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126">
              <a:defRPr/>
            </a:pPr>
            <a:endParaRPr lang="en-US" sz="1799" kern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87" name="Rounded Rectangle 21">
            <a:extLst>
              <a:ext uri="{FF2B5EF4-FFF2-40B4-BE49-F238E27FC236}">
                <a16:creationId xmlns:a16="http://schemas.microsoft.com/office/drawing/2014/main" id="{A4BC80BA-9E9D-A5E8-EC00-CA2E8AA1ED14}"/>
              </a:ext>
            </a:extLst>
          </p:cNvPr>
          <p:cNvSpPr/>
          <p:nvPr/>
        </p:nvSpPr>
        <p:spPr>
          <a:xfrm>
            <a:off x="145480" y="5310547"/>
            <a:ext cx="1484105" cy="1055243"/>
          </a:xfrm>
          <a:prstGeom prst="round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4798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4C471A8-84B3-84C5-A416-1C502957A521}"/>
              </a:ext>
            </a:extLst>
          </p:cNvPr>
          <p:cNvSpPr txBox="1"/>
          <p:nvPr/>
        </p:nvSpPr>
        <p:spPr>
          <a:xfrm>
            <a:off x="567951" y="5282727"/>
            <a:ext cx="1290733" cy="276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>
                <a:solidFill>
                  <a:prstClr val="black"/>
                </a:solidFill>
                <a:latin typeface="Calibri" panose="020F0502020204030204"/>
              </a:rPr>
              <a:t>Legend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F03BE1B-4831-27DD-90B4-9752775819D9}"/>
              </a:ext>
            </a:extLst>
          </p:cNvPr>
          <p:cNvSpPr txBox="1"/>
          <p:nvPr/>
        </p:nvSpPr>
        <p:spPr>
          <a:xfrm>
            <a:off x="607233" y="5494809"/>
            <a:ext cx="1131900" cy="215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00">
                <a:solidFill>
                  <a:prstClr val="black"/>
                </a:solidFill>
                <a:latin typeface="Calibri" panose="020F0502020204030204"/>
              </a:rPr>
              <a:t>vnet secured (1way)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7BE5E380-3CAB-3BA5-0DA0-44C9BDA5DFAB}"/>
              </a:ext>
            </a:extLst>
          </p:cNvPr>
          <p:cNvCxnSpPr>
            <a:cxnSpLocks/>
          </p:cNvCxnSpPr>
          <p:nvPr/>
        </p:nvCxnSpPr>
        <p:spPr>
          <a:xfrm>
            <a:off x="195304" y="5868786"/>
            <a:ext cx="338260" cy="3398"/>
          </a:xfrm>
          <a:prstGeom prst="straightConnector1">
            <a:avLst/>
          </a:prstGeom>
          <a:noFill/>
          <a:ln w="6350" cap="flat" cmpd="sng" algn="ctr">
            <a:solidFill>
              <a:srgbClr val="00B0F0"/>
            </a:solidFill>
            <a:prstDash val="solid"/>
            <a:miter lim="800000"/>
            <a:headEnd type="triangle"/>
            <a:tailEnd type="triangle"/>
          </a:ln>
          <a:effectLst/>
        </p:spPr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6E1C6949-D2F7-CF50-6B8D-1D98A2C2342F}"/>
              </a:ext>
            </a:extLst>
          </p:cNvPr>
          <p:cNvSpPr txBox="1"/>
          <p:nvPr/>
        </p:nvSpPr>
        <p:spPr>
          <a:xfrm>
            <a:off x="607233" y="5776672"/>
            <a:ext cx="1387216" cy="215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00">
                <a:solidFill>
                  <a:prstClr val="black"/>
                </a:solidFill>
                <a:latin typeface="Calibri" panose="020F0502020204030204"/>
              </a:rPr>
              <a:t>vnet secured (2way)</a:t>
            </a:r>
          </a:p>
        </p:txBody>
      </p:sp>
      <p:sp>
        <p:nvSpPr>
          <p:cNvPr id="92" name="Arrow: Left-Right 91">
            <a:extLst>
              <a:ext uri="{FF2B5EF4-FFF2-40B4-BE49-F238E27FC236}">
                <a16:creationId xmlns:a16="http://schemas.microsoft.com/office/drawing/2014/main" id="{1A355F01-F74E-218E-493A-33729059D02D}"/>
              </a:ext>
            </a:extLst>
          </p:cNvPr>
          <p:cNvSpPr/>
          <p:nvPr/>
        </p:nvSpPr>
        <p:spPr>
          <a:xfrm>
            <a:off x="193450" y="6117891"/>
            <a:ext cx="374501" cy="77680"/>
          </a:xfrm>
          <a:prstGeom prst="leftRightArrow">
            <a:avLst/>
          </a:prstGeom>
          <a:solidFill>
            <a:srgbClr val="5EC1EF">
              <a:lumMod val="75000"/>
            </a:srgbClr>
          </a:solidFill>
          <a:ln w="6350" cap="flat" cmpd="sng" algn="ctr">
            <a:solidFill>
              <a:srgbClr val="00B0F0"/>
            </a:solidFill>
            <a:prstDash val="solid"/>
            <a:miter lim="800000"/>
            <a:tailEnd type="triangle"/>
          </a:ln>
          <a:effectLst/>
        </p:spPr>
        <p:txBody>
          <a:bodyPr rtlCol="0" anchor="ctr"/>
          <a:lstStyle/>
          <a:p>
            <a:pPr algn="ctr" defTabSz="914126">
              <a:defRPr/>
            </a:pPr>
            <a:endParaRPr lang="en-US" sz="1799" ker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860E3C72-A2A1-B136-B055-C858E5C30F80}"/>
              </a:ext>
            </a:extLst>
          </p:cNvPr>
          <p:cNvSpPr txBox="1"/>
          <p:nvPr/>
        </p:nvSpPr>
        <p:spPr>
          <a:xfrm>
            <a:off x="554501" y="6038151"/>
            <a:ext cx="1186228" cy="215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00">
                <a:solidFill>
                  <a:prstClr val="black"/>
                </a:solidFill>
                <a:latin typeface="Calibri" panose="020F0502020204030204"/>
              </a:rPr>
              <a:t>vnet secured tunnel</a:t>
            </a:r>
          </a:p>
        </p:txBody>
      </p:sp>
      <p:pic>
        <p:nvPicPr>
          <p:cNvPr id="94" name="Picture 2" descr="Dagda">
            <a:extLst>
              <a:ext uri="{FF2B5EF4-FFF2-40B4-BE49-F238E27FC236}">
                <a16:creationId xmlns:a16="http://schemas.microsoft.com/office/drawing/2014/main" id="{C9ED1C26-7AB4-0A25-4906-F246450D0F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9535" y="1844088"/>
            <a:ext cx="571270" cy="43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5" name="Footer Placeholder 2">
            <a:extLst>
              <a:ext uri="{FF2B5EF4-FFF2-40B4-BE49-F238E27FC236}">
                <a16:creationId xmlns:a16="http://schemas.microsoft.com/office/drawing/2014/main" id="{B6E90EB6-CB3A-C0DE-7543-64FD4CA2CEF4}"/>
              </a:ext>
            </a:extLst>
          </p:cNvPr>
          <p:cNvSpPr txBox="1">
            <a:spLocks/>
          </p:cNvSpPr>
          <p:nvPr/>
        </p:nvSpPr>
        <p:spPr>
          <a:xfrm>
            <a:off x="1337915" y="6462905"/>
            <a:ext cx="4113728" cy="12307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47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609493" algn="l" rtl="0" fontAlgn="base">
              <a:spcBef>
                <a:spcPct val="0"/>
              </a:spcBef>
              <a:spcAft>
                <a:spcPct val="0"/>
              </a:spcAft>
              <a:defRPr sz="47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218987" algn="l" rtl="0" fontAlgn="base">
              <a:spcBef>
                <a:spcPct val="0"/>
              </a:spcBef>
              <a:spcAft>
                <a:spcPct val="0"/>
              </a:spcAft>
              <a:defRPr sz="47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828480" algn="l" rtl="0" fontAlgn="base">
              <a:spcBef>
                <a:spcPct val="0"/>
              </a:spcBef>
              <a:spcAft>
                <a:spcPct val="0"/>
              </a:spcAft>
              <a:defRPr sz="47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437973" algn="l" rtl="0" fontAlgn="base">
              <a:spcBef>
                <a:spcPct val="0"/>
              </a:spcBef>
              <a:spcAft>
                <a:spcPct val="0"/>
              </a:spcAft>
              <a:defRPr sz="47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47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47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47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47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defTabSz="91412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800">
                <a:solidFill>
                  <a:srgbClr val="000000">
                    <a:alpha val="50000"/>
                  </a:srgbClr>
                </a:solidFill>
                <a:latin typeface="Arial"/>
              </a:rPr>
              <a:t>Copyright © 2024 HCL Technologies | Confidential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1F94041-B847-2896-DAF9-ED6A9E7FFD7D}"/>
              </a:ext>
            </a:extLst>
          </p:cNvPr>
          <p:cNvSpPr txBox="1"/>
          <p:nvPr/>
        </p:nvSpPr>
        <p:spPr>
          <a:xfrm>
            <a:off x="4672049" y="2233761"/>
            <a:ext cx="836054" cy="707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>
                <a:solidFill>
                  <a:prstClr val="black"/>
                </a:solidFill>
                <a:latin typeface="Calibri" panose="020F0502020204030204"/>
              </a:rPr>
              <a:t>Text Extraction, Parsing and Splitting</a:t>
            </a:r>
          </a:p>
        </p:txBody>
      </p:sp>
      <p:pic>
        <p:nvPicPr>
          <p:cNvPr id="99" name="Picture 98" descr="A blue and white logo&#10;&#10;Description automatically generated">
            <a:extLst>
              <a:ext uri="{FF2B5EF4-FFF2-40B4-BE49-F238E27FC236}">
                <a16:creationId xmlns:a16="http://schemas.microsoft.com/office/drawing/2014/main" id="{15E8F71F-3106-3040-05B9-94D94C4FED0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944" y="3166163"/>
            <a:ext cx="346012" cy="346012"/>
          </a:xfrm>
          <a:prstGeom prst="rect">
            <a:avLst/>
          </a:prstGeom>
        </p:spPr>
      </p:pic>
      <p:sp>
        <p:nvSpPr>
          <p:cNvPr id="102" name="TextBox 101">
            <a:extLst>
              <a:ext uri="{FF2B5EF4-FFF2-40B4-BE49-F238E27FC236}">
                <a16:creationId xmlns:a16="http://schemas.microsoft.com/office/drawing/2014/main" id="{B31FC539-9699-069E-25CA-5B51E9B61B9B}"/>
              </a:ext>
            </a:extLst>
          </p:cNvPr>
          <p:cNvSpPr txBox="1"/>
          <p:nvPr/>
        </p:nvSpPr>
        <p:spPr>
          <a:xfrm>
            <a:off x="2068977" y="2971775"/>
            <a:ext cx="1035248" cy="861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>
                <a:solidFill>
                  <a:prstClr val="black"/>
                </a:solidFill>
                <a:latin typeface="Calibri" panose="020F0502020204030204"/>
              </a:rPr>
              <a:t>Connectors for Jira, Azure DevOps, Bugzilla, SVN and File System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BF456434-1A34-27BF-DA90-877FBA538042}"/>
              </a:ext>
            </a:extLst>
          </p:cNvPr>
          <p:cNvSpPr txBox="1"/>
          <p:nvPr/>
        </p:nvSpPr>
        <p:spPr>
          <a:xfrm>
            <a:off x="288616" y="2539851"/>
            <a:ext cx="139639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>
                <a:solidFill>
                  <a:prstClr val="black"/>
                </a:solidFill>
                <a:latin typeface="Calibri" panose="020F0502020204030204"/>
              </a:rPr>
              <a:t>GCP, OCP, Jenkins Azure DevOps, </a:t>
            </a:r>
            <a:br>
              <a:rPr lang="en-US" sz="1000">
                <a:solidFill>
                  <a:prstClr val="black"/>
                </a:solidFill>
                <a:latin typeface="Calibri" panose="020F0502020204030204"/>
              </a:rPr>
            </a:br>
            <a:r>
              <a:rPr lang="en-US" sz="1000">
                <a:solidFill>
                  <a:prstClr val="black"/>
                </a:solidFill>
                <a:latin typeface="Calibri" panose="020F0502020204030204"/>
              </a:rPr>
              <a:t>Git Actions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5B66820A-F688-5F9A-F462-AABFB9EB0EF2}"/>
              </a:ext>
            </a:extLst>
          </p:cNvPr>
          <p:cNvSpPr txBox="1"/>
          <p:nvPr/>
        </p:nvSpPr>
        <p:spPr>
          <a:xfrm>
            <a:off x="626452" y="3091368"/>
            <a:ext cx="836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>
                <a:solidFill>
                  <a:prstClr val="black"/>
                </a:solidFill>
                <a:latin typeface="Calibri" panose="020F0502020204030204"/>
              </a:rPr>
              <a:t>Jira, Confluence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44948272-7EEF-94D7-6E0C-AA4A48374100}"/>
              </a:ext>
            </a:extLst>
          </p:cNvPr>
          <p:cNvSpPr txBox="1"/>
          <p:nvPr/>
        </p:nvSpPr>
        <p:spPr>
          <a:xfrm>
            <a:off x="955257" y="3648443"/>
            <a:ext cx="8360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>
                <a:solidFill>
                  <a:prstClr val="black"/>
                </a:solidFill>
                <a:latin typeface="Calibri" panose="020F0502020204030204"/>
              </a:rPr>
              <a:t>GitHub</a:t>
            </a:r>
          </a:p>
        </p:txBody>
      </p:sp>
      <p:pic>
        <p:nvPicPr>
          <p:cNvPr id="108" name="Picture 107" descr="A blue elephant with white outline&#10;&#10;Description automatically generated">
            <a:extLst>
              <a:ext uri="{FF2B5EF4-FFF2-40B4-BE49-F238E27FC236}">
                <a16:creationId xmlns:a16="http://schemas.microsoft.com/office/drawing/2014/main" id="{8F642D80-420C-CF5B-B8B4-DC48235FC81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8950" y="3360334"/>
            <a:ext cx="412772" cy="425847"/>
          </a:xfrm>
          <a:prstGeom prst="rect">
            <a:avLst/>
          </a:prstGeom>
        </p:spPr>
      </p:pic>
      <p:sp>
        <p:nvSpPr>
          <p:cNvPr id="109" name="TextBox 108">
            <a:extLst>
              <a:ext uri="{FF2B5EF4-FFF2-40B4-BE49-F238E27FC236}">
                <a16:creationId xmlns:a16="http://schemas.microsoft.com/office/drawing/2014/main" id="{3AE3B79A-B9C1-7648-47AE-F6C1986C9A7F}"/>
              </a:ext>
            </a:extLst>
          </p:cNvPr>
          <p:cNvSpPr txBox="1"/>
          <p:nvPr/>
        </p:nvSpPr>
        <p:spPr>
          <a:xfrm>
            <a:off x="3423437" y="3785326"/>
            <a:ext cx="836054" cy="246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>
                <a:solidFill>
                  <a:prstClr val="black"/>
                </a:solidFill>
                <a:latin typeface="Calibri" panose="020F0502020204030204"/>
              </a:rPr>
              <a:t>PostgreSQL</a:t>
            </a:r>
          </a:p>
        </p:txBody>
      </p:sp>
      <p:pic>
        <p:nvPicPr>
          <p:cNvPr id="110" name="Picture 109" descr="A blue and white logo&#10;&#10;Description automatically generated">
            <a:extLst>
              <a:ext uri="{FF2B5EF4-FFF2-40B4-BE49-F238E27FC236}">
                <a16:creationId xmlns:a16="http://schemas.microsoft.com/office/drawing/2014/main" id="{90774DF0-B975-AA9B-2023-AE5B3FDDA6F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205" y="5495941"/>
            <a:ext cx="482373" cy="482373"/>
          </a:xfrm>
          <a:prstGeom prst="rect">
            <a:avLst/>
          </a:prstGeom>
        </p:spPr>
      </p:pic>
      <p:sp>
        <p:nvSpPr>
          <p:cNvPr id="111" name="TextBox 110">
            <a:extLst>
              <a:ext uri="{FF2B5EF4-FFF2-40B4-BE49-F238E27FC236}">
                <a16:creationId xmlns:a16="http://schemas.microsoft.com/office/drawing/2014/main" id="{14607DED-EDB1-895F-B77D-E5CF18B6F512}"/>
              </a:ext>
            </a:extLst>
          </p:cNvPr>
          <p:cNvSpPr txBox="1"/>
          <p:nvPr/>
        </p:nvSpPr>
        <p:spPr>
          <a:xfrm>
            <a:off x="5460336" y="5922834"/>
            <a:ext cx="836054" cy="246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>
                <a:solidFill>
                  <a:prstClr val="black"/>
                </a:solidFill>
                <a:latin typeface="Calibri" panose="020F0502020204030204"/>
              </a:rPr>
              <a:t>OpenSearch</a:t>
            </a:r>
          </a:p>
        </p:txBody>
      </p:sp>
      <p:pic>
        <p:nvPicPr>
          <p:cNvPr id="112" name="Picture 111" descr="A blue and black logo&#10;&#10;Description automatically generated">
            <a:extLst>
              <a:ext uri="{FF2B5EF4-FFF2-40B4-BE49-F238E27FC236}">
                <a16:creationId xmlns:a16="http://schemas.microsoft.com/office/drawing/2014/main" id="{17A9C2C9-92D0-D245-4DF4-469CD4D47B4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1298" y="1099879"/>
            <a:ext cx="716997" cy="300071"/>
          </a:xfrm>
          <a:prstGeom prst="rect">
            <a:avLst/>
          </a:prstGeom>
        </p:spPr>
      </p:pic>
      <p:pic>
        <p:nvPicPr>
          <p:cNvPr id="113" name="Picture 112" descr="A blue elephant with white outline&#10;&#10;Description automatically generated">
            <a:extLst>
              <a:ext uri="{FF2B5EF4-FFF2-40B4-BE49-F238E27FC236}">
                <a16:creationId xmlns:a16="http://schemas.microsoft.com/office/drawing/2014/main" id="{B323F297-DB24-9FFA-9096-C9EF35D8750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9238" y="5496986"/>
            <a:ext cx="412772" cy="425847"/>
          </a:xfrm>
          <a:prstGeom prst="rect">
            <a:avLst/>
          </a:prstGeom>
        </p:spPr>
      </p:pic>
      <p:sp>
        <p:nvSpPr>
          <p:cNvPr id="114" name="Rounded Rectangle 63">
            <a:extLst>
              <a:ext uri="{FF2B5EF4-FFF2-40B4-BE49-F238E27FC236}">
                <a16:creationId xmlns:a16="http://schemas.microsoft.com/office/drawing/2014/main" id="{384F96F7-A174-5142-7167-80BC937954A5}"/>
              </a:ext>
            </a:extLst>
          </p:cNvPr>
          <p:cNvSpPr/>
          <p:nvPr/>
        </p:nvSpPr>
        <p:spPr>
          <a:xfrm>
            <a:off x="4453876" y="3833323"/>
            <a:ext cx="813014" cy="554242"/>
          </a:xfrm>
          <a:prstGeom prst="roundRect">
            <a:avLst>
              <a:gd name="adj" fmla="val 9818"/>
            </a:avLst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798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21252569-60C9-1E5E-A5A7-A6AA9E18EE2B}"/>
              </a:ext>
            </a:extLst>
          </p:cNvPr>
          <p:cNvSpPr txBox="1"/>
          <p:nvPr/>
        </p:nvSpPr>
        <p:spPr>
          <a:xfrm>
            <a:off x="4347855" y="5904093"/>
            <a:ext cx="836054" cy="246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>
                <a:solidFill>
                  <a:prstClr val="black"/>
                </a:solidFill>
                <a:latin typeface="Calibri" panose="020F0502020204030204"/>
              </a:rPr>
              <a:t>PostgreSQL</a:t>
            </a:r>
          </a:p>
        </p:txBody>
      </p:sp>
      <p:pic>
        <p:nvPicPr>
          <p:cNvPr id="116" name="Picture 115" descr="A green and white logo&#10;&#10;Description automatically generated">
            <a:extLst>
              <a:ext uri="{FF2B5EF4-FFF2-40B4-BE49-F238E27FC236}">
                <a16:creationId xmlns:a16="http://schemas.microsoft.com/office/drawing/2014/main" id="{66C0529F-A7B0-6265-576C-AE49E316CDF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1487" y="3743106"/>
            <a:ext cx="308025" cy="393158"/>
          </a:xfrm>
          <a:prstGeom prst="rect">
            <a:avLst/>
          </a:prstGeom>
        </p:spPr>
      </p:pic>
      <p:pic>
        <p:nvPicPr>
          <p:cNvPr id="117" name="Picture 116" descr="A green silhouette of a horse&#10;&#10;Description automatically generated">
            <a:extLst>
              <a:ext uri="{FF2B5EF4-FFF2-40B4-BE49-F238E27FC236}">
                <a16:creationId xmlns:a16="http://schemas.microsoft.com/office/drawing/2014/main" id="{D23DCA27-57C8-56D2-F4E7-4823A4A3BA5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0326" y="2770388"/>
            <a:ext cx="590346" cy="358718"/>
          </a:xfrm>
          <a:prstGeom prst="rect">
            <a:avLst/>
          </a:prstGeom>
        </p:spPr>
      </p:pic>
      <p:pic>
        <p:nvPicPr>
          <p:cNvPr id="118" name="Picture 117" descr="A green hexagon with a white letter n&#10;&#10;Description automatically generated">
            <a:extLst>
              <a:ext uri="{FF2B5EF4-FFF2-40B4-BE49-F238E27FC236}">
                <a16:creationId xmlns:a16="http://schemas.microsoft.com/office/drawing/2014/main" id="{4F2B0542-CE73-B5E5-A3F2-39471A249051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7719" y="1795038"/>
            <a:ext cx="383859" cy="438696"/>
          </a:xfrm>
          <a:prstGeom prst="rect">
            <a:avLst/>
          </a:prstGeom>
        </p:spPr>
      </p:pic>
      <p:sp>
        <p:nvSpPr>
          <p:cNvPr id="119" name="Rounded Rectangle 63">
            <a:extLst>
              <a:ext uri="{FF2B5EF4-FFF2-40B4-BE49-F238E27FC236}">
                <a16:creationId xmlns:a16="http://schemas.microsoft.com/office/drawing/2014/main" id="{58A19D95-A052-E75C-CEC0-7E139BE1045E}"/>
              </a:ext>
            </a:extLst>
          </p:cNvPr>
          <p:cNvSpPr/>
          <p:nvPr/>
        </p:nvSpPr>
        <p:spPr>
          <a:xfrm>
            <a:off x="9751766" y="2626534"/>
            <a:ext cx="1119331" cy="621237"/>
          </a:xfrm>
          <a:prstGeom prst="roundRect">
            <a:avLst>
              <a:gd name="adj" fmla="val 9818"/>
            </a:avLst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798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0" name="Rounded Rectangle 63">
            <a:extLst>
              <a:ext uri="{FF2B5EF4-FFF2-40B4-BE49-F238E27FC236}">
                <a16:creationId xmlns:a16="http://schemas.microsoft.com/office/drawing/2014/main" id="{CF9F9C8F-38C4-BCC7-E006-A02CF440024E}"/>
              </a:ext>
            </a:extLst>
          </p:cNvPr>
          <p:cNvSpPr/>
          <p:nvPr/>
        </p:nvSpPr>
        <p:spPr>
          <a:xfrm>
            <a:off x="9753627" y="1680484"/>
            <a:ext cx="1119331" cy="621237"/>
          </a:xfrm>
          <a:prstGeom prst="roundRect">
            <a:avLst>
              <a:gd name="adj" fmla="val 9818"/>
            </a:avLst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798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1" name="Rounded Rectangle 63">
            <a:extLst>
              <a:ext uri="{FF2B5EF4-FFF2-40B4-BE49-F238E27FC236}">
                <a16:creationId xmlns:a16="http://schemas.microsoft.com/office/drawing/2014/main" id="{C53F3287-92DC-F00A-123E-A0FA8303FF7E}"/>
              </a:ext>
            </a:extLst>
          </p:cNvPr>
          <p:cNvSpPr/>
          <p:nvPr/>
        </p:nvSpPr>
        <p:spPr>
          <a:xfrm>
            <a:off x="9751766" y="3585398"/>
            <a:ext cx="1119331" cy="621237"/>
          </a:xfrm>
          <a:prstGeom prst="roundRect">
            <a:avLst>
              <a:gd name="adj" fmla="val 9818"/>
            </a:avLst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798" kern="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366E5CAE-BF28-59BF-F8F0-FE336EE63B15}"/>
              </a:ext>
            </a:extLst>
          </p:cNvPr>
          <p:cNvCxnSpPr>
            <a:cxnSpLocks/>
            <a:stCxn id="120" idx="2"/>
            <a:endCxn id="119" idx="0"/>
          </p:cNvCxnSpPr>
          <p:nvPr/>
        </p:nvCxnSpPr>
        <p:spPr>
          <a:xfrm flipH="1">
            <a:off x="10311432" y="2301720"/>
            <a:ext cx="1861" cy="324812"/>
          </a:xfrm>
          <a:prstGeom prst="straightConnector1">
            <a:avLst/>
          </a:prstGeom>
          <a:noFill/>
          <a:ln w="6350" cap="flat" cmpd="sng" algn="ctr">
            <a:solidFill>
              <a:srgbClr val="00B0F0"/>
            </a:solidFill>
            <a:prstDash val="solid"/>
            <a:miter lim="800000"/>
            <a:headEnd type="triangle"/>
            <a:tailEnd type="triangle"/>
          </a:ln>
          <a:effectLst/>
        </p:spPr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42672F29-31FE-C8D3-5981-D753C50756FF}"/>
              </a:ext>
            </a:extLst>
          </p:cNvPr>
          <p:cNvCxnSpPr>
            <a:cxnSpLocks/>
            <a:stCxn id="119" idx="2"/>
            <a:endCxn id="121" idx="0"/>
          </p:cNvCxnSpPr>
          <p:nvPr/>
        </p:nvCxnSpPr>
        <p:spPr>
          <a:xfrm>
            <a:off x="10311431" y="3247771"/>
            <a:ext cx="0" cy="337627"/>
          </a:xfrm>
          <a:prstGeom prst="straightConnector1">
            <a:avLst/>
          </a:prstGeom>
          <a:noFill/>
          <a:ln w="6350" cap="flat" cmpd="sng" algn="ctr">
            <a:solidFill>
              <a:srgbClr val="00B0F0"/>
            </a:solidFill>
            <a:prstDash val="solid"/>
            <a:miter lim="800000"/>
            <a:headEnd type="triangle"/>
            <a:tailEnd type="triangle"/>
          </a:ln>
          <a:effectLst/>
        </p:spPr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22FFEE29-F084-F068-CBD3-BED742AA3119}"/>
              </a:ext>
            </a:extLst>
          </p:cNvPr>
          <p:cNvSpPr txBox="1"/>
          <p:nvPr/>
        </p:nvSpPr>
        <p:spPr>
          <a:xfrm>
            <a:off x="10105028" y="1870309"/>
            <a:ext cx="836054" cy="246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>
                <a:solidFill>
                  <a:prstClr val="black"/>
                </a:solidFill>
                <a:latin typeface="Calibri" panose="020F0502020204030204"/>
              </a:rPr>
              <a:t>Nginx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9A383D52-4C1B-7F45-CD36-3C7134BEE819}"/>
              </a:ext>
            </a:extLst>
          </p:cNvPr>
          <p:cNvSpPr txBox="1"/>
          <p:nvPr/>
        </p:nvSpPr>
        <p:spPr>
          <a:xfrm>
            <a:off x="10148417" y="2834836"/>
            <a:ext cx="836054" cy="246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 err="1">
                <a:solidFill>
                  <a:prstClr val="black"/>
                </a:solidFill>
                <a:latin typeface="Calibri" panose="020F0502020204030204"/>
              </a:rPr>
              <a:t>Gunicorn</a:t>
            </a:r>
            <a:endParaRPr lang="en-US" sz="100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3F060957-E34D-116F-C34B-4870E876500A}"/>
              </a:ext>
            </a:extLst>
          </p:cNvPr>
          <p:cNvSpPr txBox="1"/>
          <p:nvPr/>
        </p:nvSpPr>
        <p:spPr>
          <a:xfrm>
            <a:off x="10079986" y="3794194"/>
            <a:ext cx="836054" cy="246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>
                <a:solidFill>
                  <a:prstClr val="black"/>
                </a:solidFill>
                <a:latin typeface="Calibri" panose="020F0502020204030204"/>
              </a:rPr>
              <a:t>Django</a:t>
            </a:r>
          </a:p>
        </p:txBody>
      </p:sp>
      <p:pic>
        <p:nvPicPr>
          <p:cNvPr id="127" name="Picture 126" descr="A blue and white logo&#10;&#10;Description automatically generated">
            <a:extLst>
              <a:ext uri="{FF2B5EF4-FFF2-40B4-BE49-F238E27FC236}">
                <a16:creationId xmlns:a16="http://schemas.microsoft.com/office/drawing/2014/main" id="{DD6ACCEA-823D-9B98-A247-2D694F3FE27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1770" y="1883981"/>
            <a:ext cx="482373" cy="482373"/>
          </a:xfrm>
          <a:prstGeom prst="rect">
            <a:avLst/>
          </a:prstGeom>
        </p:spPr>
      </p:pic>
      <p:sp>
        <p:nvSpPr>
          <p:cNvPr id="3072" name="TextBox 3071">
            <a:extLst>
              <a:ext uri="{FF2B5EF4-FFF2-40B4-BE49-F238E27FC236}">
                <a16:creationId xmlns:a16="http://schemas.microsoft.com/office/drawing/2014/main" id="{8059ECA4-54F7-603F-1F1E-A0FC0E5365D4}"/>
              </a:ext>
            </a:extLst>
          </p:cNvPr>
          <p:cNvSpPr txBox="1"/>
          <p:nvPr/>
        </p:nvSpPr>
        <p:spPr>
          <a:xfrm>
            <a:off x="3442955" y="2385312"/>
            <a:ext cx="836054" cy="246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>
                <a:solidFill>
                  <a:prstClr val="black"/>
                </a:solidFill>
                <a:latin typeface="Calibri" panose="020F0502020204030204"/>
              </a:rPr>
              <a:t>OpenSearch</a:t>
            </a:r>
          </a:p>
        </p:txBody>
      </p:sp>
      <p:pic>
        <p:nvPicPr>
          <p:cNvPr id="3073" name="Picture 3072" descr="A black circle with white text&#10;&#10;Description automatically generated">
            <a:extLst>
              <a:ext uri="{FF2B5EF4-FFF2-40B4-BE49-F238E27FC236}">
                <a16:creationId xmlns:a16="http://schemas.microsoft.com/office/drawing/2014/main" id="{6300C09D-9936-576A-BC05-7703AF6A521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254" y="3501656"/>
            <a:ext cx="441474" cy="441474"/>
          </a:xfrm>
          <a:prstGeom prst="rect">
            <a:avLst/>
          </a:prstGeom>
        </p:spPr>
      </p:pic>
      <p:pic>
        <p:nvPicPr>
          <p:cNvPr id="3074" name="Picture 3073" descr="A black circle with white text&#10;&#10;Description automatically generated">
            <a:extLst>
              <a:ext uri="{FF2B5EF4-FFF2-40B4-BE49-F238E27FC236}">
                <a16:creationId xmlns:a16="http://schemas.microsoft.com/office/drawing/2014/main" id="{F95F7B2D-0B67-E774-A4BF-3E5E2B1D54AD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8322" y="5462618"/>
            <a:ext cx="441474" cy="441474"/>
          </a:xfrm>
          <a:prstGeom prst="rect">
            <a:avLst/>
          </a:prstGeom>
        </p:spPr>
      </p:pic>
      <p:sp>
        <p:nvSpPr>
          <p:cNvPr id="3075" name="TextBox 3074">
            <a:extLst>
              <a:ext uri="{FF2B5EF4-FFF2-40B4-BE49-F238E27FC236}">
                <a16:creationId xmlns:a16="http://schemas.microsoft.com/office/drawing/2014/main" id="{86C4B6F3-2BEA-4576-1EA9-6CBF42403601}"/>
              </a:ext>
            </a:extLst>
          </p:cNvPr>
          <p:cNvSpPr txBox="1"/>
          <p:nvPr/>
        </p:nvSpPr>
        <p:spPr>
          <a:xfrm>
            <a:off x="6521031" y="5883637"/>
            <a:ext cx="836054" cy="246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>
                <a:solidFill>
                  <a:prstClr val="black"/>
                </a:solidFill>
                <a:latin typeface="Calibri" panose="020F0502020204030204"/>
              </a:rPr>
              <a:t>LLMs</a:t>
            </a:r>
          </a:p>
        </p:txBody>
      </p:sp>
      <p:sp>
        <p:nvSpPr>
          <p:cNvPr id="3077" name="TextBox 3076">
            <a:extLst>
              <a:ext uri="{FF2B5EF4-FFF2-40B4-BE49-F238E27FC236}">
                <a16:creationId xmlns:a16="http://schemas.microsoft.com/office/drawing/2014/main" id="{6CE36AC1-1557-71BF-6A2E-E6A1AD5B1189}"/>
              </a:ext>
            </a:extLst>
          </p:cNvPr>
          <p:cNvSpPr txBox="1"/>
          <p:nvPr/>
        </p:nvSpPr>
        <p:spPr>
          <a:xfrm>
            <a:off x="10099964" y="2357455"/>
            <a:ext cx="836054" cy="246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>
                <a:solidFill>
                  <a:prstClr val="black"/>
                </a:solidFill>
                <a:latin typeface="Calibri" panose="020F0502020204030204"/>
              </a:rPr>
              <a:t>WSGI</a:t>
            </a:r>
          </a:p>
        </p:txBody>
      </p:sp>
      <p:sp>
        <p:nvSpPr>
          <p:cNvPr id="3079" name="TextBox 3078">
            <a:extLst>
              <a:ext uri="{FF2B5EF4-FFF2-40B4-BE49-F238E27FC236}">
                <a16:creationId xmlns:a16="http://schemas.microsoft.com/office/drawing/2014/main" id="{EB2D5D79-DA7C-7A9D-CFA3-83CBF932E981}"/>
              </a:ext>
            </a:extLst>
          </p:cNvPr>
          <p:cNvSpPr txBox="1"/>
          <p:nvPr/>
        </p:nvSpPr>
        <p:spPr>
          <a:xfrm>
            <a:off x="10127601" y="3289215"/>
            <a:ext cx="836054" cy="246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>
                <a:solidFill>
                  <a:prstClr val="black"/>
                </a:solidFill>
                <a:latin typeface="Calibri" panose="020F0502020204030204"/>
              </a:rPr>
              <a:t>Invoke</a:t>
            </a:r>
          </a:p>
        </p:txBody>
      </p:sp>
      <p:pic>
        <p:nvPicPr>
          <p:cNvPr id="3080" name="Picture 3079" descr="A green hexagon with a white letter n&#10;&#10;Description automatically generated">
            <a:extLst>
              <a:ext uri="{FF2B5EF4-FFF2-40B4-BE49-F238E27FC236}">
                <a16:creationId xmlns:a16="http://schemas.microsoft.com/office/drawing/2014/main" id="{7A8A42EF-C86B-2C99-A836-83F9CFA642D7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8645" y="5466451"/>
            <a:ext cx="383859" cy="438696"/>
          </a:xfrm>
          <a:prstGeom prst="rect">
            <a:avLst/>
          </a:prstGeom>
        </p:spPr>
      </p:pic>
      <p:sp>
        <p:nvSpPr>
          <p:cNvPr id="3081" name="TextBox 3080">
            <a:extLst>
              <a:ext uri="{FF2B5EF4-FFF2-40B4-BE49-F238E27FC236}">
                <a16:creationId xmlns:a16="http://schemas.microsoft.com/office/drawing/2014/main" id="{10AE4CCF-C4B8-7016-1129-A519E36B9917}"/>
              </a:ext>
            </a:extLst>
          </p:cNvPr>
          <p:cNvSpPr txBox="1"/>
          <p:nvPr/>
        </p:nvSpPr>
        <p:spPr>
          <a:xfrm>
            <a:off x="8666730" y="5847299"/>
            <a:ext cx="836054" cy="246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>
                <a:solidFill>
                  <a:prstClr val="black"/>
                </a:solidFill>
                <a:latin typeface="Calibri" panose="020F0502020204030204"/>
              </a:rPr>
              <a:t>Nginx</a:t>
            </a:r>
          </a:p>
        </p:txBody>
      </p:sp>
      <p:pic>
        <p:nvPicPr>
          <p:cNvPr id="3082" name="Picture 3081" descr="A green silhouette of a horse&#10;&#10;Description automatically generated">
            <a:extLst>
              <a:ext uri="{FF2B5EF4-FFF2-40B4-BE49-F238E27FC236}">
                <a16:creationId xmlns:a16="http://schemas.microsoft.com/office/drawing/2014/main" id="{803C7D83-BD99-4630-6FB0-A6F7F563658C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340" y="5488580"/>
            <a:ext cx="590346" cy="358718"/>
          </a:xfrm>
          <a:prstGeom prst="rect">
            <a:avLst/>
          </a:prstGeom>
        </p:spPr>
      </p:pic>
      <p:sp>
        <p:nvSpPr>
          <p:cNvPr id="3083" name="TextBox 3082">
            <a:extLst>
              <a:ext uri="{FF2B5EF4-FFF2-40B4-BE49-F238E27FC236}">
                <a16:creationId xmlns:a16="http://schemas.microsoft.com/office/drawing/2014/main" id="{B3569F48-1EA0-2778-9115-2C2997204983}"/>
              </a:ext>
            </a:extLst>
          </p:cNvPr>
          <p:cNvSpPr txBox="1"/>
          <p:nvPr/>
        </p:nvSpPr>
        <p:spPr>
          <a:xfrm>
            <a:off x="9527411" y="5830527"/>
            <a:ext cx="836054" cy="246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 err="1">
                <a:solidFill>
                  <a:prstClr val="black"/>
                </a:solidFill>
                <a:latin typeface="Calibri" panose="020F0502020204030204"/>
              </a:rPr>
              <a:t>Gunicorn</a:t>
            </a:r>
            <a:endParaRPr lang="en-US" sz="1000">
              <a:solidFill>
                <a:prstClr val="black"/>
              </a:solidFill>
              <a:latin typeface="Calibri" panose="020F0502020204030204"/>
            </a:endParaRPr>
          </a:p>
        </p:txBody>
      </p:sp>
      <p:pic>
        <p:nvPicPr>
          <p:cNvPr id="3084" name="Picture 3083" descr="A green and white logo&#10;&#10;Description automatically generated">
            <a:extLst>
              <a:ext uri="{FF2B5EF4-FFF2-40B4-BE49-F238E27FC236}">
                <a16:creationId xmlns:a16="http://schemas.microsoft.com/office/drawing/2014/main" id="{C49C54E5-DA73-86BC-3A52-4069BBC81C9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4804" y="5458364"/>
            <a:ext cx="308025" cy="393158"/>
          </a:xfrm>
          <a:prstGeom prst="rect">
            <a:avLst/>
          </a:prstGeom>
        </p:spPr>
      </p:pic>
      <p:sp>
        <p:nvSpPr>
          <p:cNvPr id="3085" name="TextBox 3084">
            <a:extLst>
              <a:ext uri="{FF2B5EF4-FFF2-40B4-BE49-F238E27FC236}">
                <a16:creationId xmlns:a16="http://schemas.microsoft.com/office/drawing/2014/main" id="{0B6F92B4-CC90-5E8D-9229-043E2F06586F}"/>
              </a:ext>
            </a:extLst>
          </p:cNvPr>
          <p:cNvSpPr txBox="1"/>
          <p:nvPr/>
        </p:nvSpPr>
        <p:spPr>
          <a:xfrm>
            <a:off x="10301149" y="5826631"/>
            <a:ext cx="836054" cy="246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>
                <a:solidFill>
                  <a:prstClr val="black"/>
                </a:solidFill>
                <a:latin typeface="Calibri" panose="020F0502020204030204"/>
              </a:rPr>
              <a:t>Django</a:t>
            </a:r>
          </a:p>
        </p:txBody>
      </p:sp>
      <p:pic>
        <p:nvPicPr>
          <p:cNvPr id="3086" name="Picture 308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4698F43-158F-01D1-D18F-DF767B6737C3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8355" y="3485709"/>
            <a:ext cx="514797" cy="514797"/>
          </a:xfrm>
          <a:prstGeom prst="rect">
            <a:avLst/>
          </a:prstGeom>
        </p:spPr>
      </p:pic>
      <p:sp>
        <p:nvSpPr>
          <p:cNvPr id="3087" name="TextBox 3086">
            <a:extLst>
              <a:ext uri="{FF2B5EF4-FFF2-40B4-BE49-F238E27FC236}">
                <a16:creationId xmlns:a16="http://schemas.microsoft.com/office/drawing/2014/main" id="{328EED7D-D790-833A-E8C6-62A5FC4CCE09}"/>
              </a:ext>
            </a:extLst>
          </p:cNvPr>
          <p:cNvSpPr txBox="1"/>
          <p:nvPr/>
        </p:nvSpPr>
        <p:spPr>
          <a:xfrm>
            <a:off x="5671522" y="3913298"/>
            <a:ext cx="14933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00">
                <a:solidFill>
                  <a:prstClr val="black"/>
                </a:solidFill>
                <a:latin typeface="Calibri" panose="020F0502020204030204"/>
              </a:rPr>
              <a:t>Azure OpenAI, Google Gemini,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00">
                <a:solidFill>
                  <a:prstClr val="black"/>
                </a:solidFill>
                <a:latin typeface="Calibri" panose="020F0502020204030204"/>
              </a:rPr>
              <a:t>LLMs, Local Inferencing…</a:t>
            </a:r>
          </a:p>
        </p:txBody>
      </p:sp>
      <p:pic>
        <p:nvPicPr>
          <p:cNvPr id="3088" name="Picture 308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8AC01CC3-8D48-DB6E-D2EA-3EF998F6E356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0636" y="5438343"/>
            <a:ext cx="514797" cy="514797"/>
          </a:xfrm>
          <a:prstGeom prst="rect">
            <a:avLst/>
          </a:prstGeom>
        </p:spPr>
      </p:pic>
      <p:sp>
        <p:nvSpPr>
          <p:cNvPr id="3089" name="TextBox 3088">
            <a:extLst>
              <a:ext uri="{FF2B5EF4-FFF2-40B4-BE49-F238E27FC236}">
                <a16:creationId xmlns:a16="http://schemas.microsoft.com/office/drawing/2014/main" id="{CF4576E9-128B-30EE-0168-1E2BEBF69BE9}"/>
              </a:ext>
            </a:extLst>
          </p:cNvPr>
          <p:cNvSpPr txBox="1"/>
          <p:nvPr/>
        </p:nvSpPr>
        <p:spPr>
          <a:xfrm>
            <a:off x="7508606" y="5899688"/>
            <a:ext cx="836054" cy="400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>
                <a:solidFill>
                  <a:prstClr val="black"/>
                </a:solidFill>
                <a:latin typeface="Calibri" panose="020F0502020204030204"/>
              </a:rPr>
              <a:t>Embedding Models</a:t>
            </a:r>
          </a:p>
        </p:txBody>
      </p:sp>
      <p:pic>
        <p:nvPicPr>
          <p:cNvPr id="3090" name="Picture 308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DC7870E5-317E-018B-E097-11E410A1731F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2961" y="2219205"/>
            <a:ext cx="457082" cy="457082"/>
          </a:xfrm>
          <a:prstGeom prst="rect">
            <a:avLst/>
          </a:prstGeom>
        </p:spPr>
      </p:pic>
      <p:pic>
        <p:nvPicPr>
          <p:cNvPr id="3091" name="Picture 3090" descr="A black and white penguin&#10;&#10;Description automatically generated">
            <a:extLst>
              <a:ext uri="{FF2B5EF4-FFF2-40B4-BE49-F238E27FC236}">
                <a16:creationId xmlns:a16="http://schemas.microsoft.com/office/drawing/2014/main" id="{56099B9D-AB80-4310-1295-649F67116B79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9064" y="2999306"/>
            <a:ext cx="458475" cy="562366"/>
          </a:xfrm>
          <a:prstGeom prst="rect">
            <a:avLst/>
          </a:prstGeom>
        </p:spPr>
      </p:pic>
      <p:sp>
        <p:nvSpPr>
          <p:cNvPr id="3092" name="TextBox 3091">
            <a:extLst>
              <a:ext uri="{FF2B5EF4-FFF2-40B4-BE49-F238E27FC236}">
                <a16:creationId xmlns:a16="http://schemas.microsoft.com/office/drawing/2014/main" id="{E2355093-FA27-0DAB-9DC6-36AF44302087}"/>
              </a:ext>
            </a:extLst>
          </p:cNvPr>
          <p:cNvSpPr txBox="1"/>
          <p:nvPr/>
        </p:nvSpPr>
        <p:spPr>
          <a:xfrm>
            <a:off x="6028240" y="2410978"/>
            <a:ext cx="962924" cy="553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>
                <a:solidFill>
                  <a:prstClr val="black"/>
                </a:solidFill>
                <a:latin typeface="Calibri" panose="020F0502020204030204"/>
              </a:rPr>
              <a:t>Tokenization and Embedding</a:t>
            </a:r>
          </a:p>
        </p:txBody>
      </p:sp>
      <p:cxnSp>
        <p:nvCxnSpPr>
          <p:cNvPr id="3093" name="Straight Arrow Connector 3092">
            <a:extLst>
              <a:ext uri="{FF2B5EF4-FFF2-40B4-BE49-F238E27FC236}">
                <a16:creationId xmlns:a16="http://schemas.microsoft.com/office/drawing/2014/main" id="{90FF51E9-0972-A676-818C-7298ABED8142}"/>
              </a:ext>
            </a:extLst>
          </p:cNvPr>
          <p:cNvCxnSpPr>
            <a:cxnSpLocks/>
          </p:cNvCxnSpPr>
          <p:nvPr/>
        </p:nvCxnSpPr>
        <p:spPr>
          <a:xfrm flipV="1">
            <a:off x="5266891" y="4075538"/>
            <a:ext cx="486117" cy="13633"/>
          </a:xfrm>
          <a:prstGeom prst="straightConnector1">
            <a:avLst/>
          </a:prstGeom>
          <a:noFill/>
          <a:ln w="6350" cap="flat" cmpd="sng" algn="ctr">
            <a:solidFill>
              <a:srgbClr val="00B0F0"/>
            </a:solidFill>
            <a:prstDash val="solid"/>
            <a:miter lim="800000"/>
            <a:headEnd type="triangle"/>
            <a:tailEnd type="triangle"/>
          </a:ln>
          <a:effectLst/>
        </p:spPr>
      </p:cxnSp>
      <p:pic>
        <p:nvPicPr>
          <p:cNvPr id="3094" name="Picture 3093" descr="A black and white logo&#10;&#10;Description automatically generated">
            <a:extLst>
              <a:ext uri="{FF2B5EF4-FFF2-40B4-BE49-F238E27FC236}">
                <a16:creationId xmlns:a16="http://schemas.microsoft.com/office/drawing/2014/main" id="{976C2654-B457-0A46-CFAE-D604EA4DD291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3857" y="2255798"/>
            <a:ext cx="532401" cy="532401"/>
          </a:xfrm>
          <a:prstGeom prst="rect">
            <a:avLst/>
          </a:prstGeom>
        </p:spPr>
      </p:pic>
      <p:pic>
        <p:nvPicPr>
          <p:cNvPr id="3095" name="Picture 309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54DC35DB-1320-493F-A848-82A4C59173FA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271" y="1789017"/>
            <a:ext cx="547801" cy="547801"/>
          </a:xfrm>
          <a:prstGeom prst="rect">
            <a:avLst/>
          </a:prstGeom>
        </p:spPr>
      </p:pic>
      <p:pic>
        <p:nvPicPr>
          <p:cNvPr id="3096" name="Picture 3095" descr="A black and white logo&#10;&#10;Description automatically generated">
            <a:extLst>
              <a:ext uri="{FF2B5EF4-FFF2-40B4-BE49-F238E27FC236}">
                <a16:creationId xmlns:a16="http://schemas.microsoft.com/office/drawing/2014/main" id="{21A153ED-7CE8-35AD-E2BC-4F818A9BA46D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8332" y="1791426"/>
            <a:ext cx="329050" cy="358130"/>
          </a:xfrm>
          <a:prstGeom prst="rect">
            <a:avLst/>
          </a:prstGeom>
        </p:spPr>
      </p:pic>
      <p:pic>
        <p:nvPicPr>
          <p:cNvPr id="3097" name="Picture 3096" descr="A chat bubbles with a chip and a chip&#10;&#10;Description automatically generated">
            <a:extLst>
              <a:ext uri="{FF2B5EF4-FFF2-40B4-BE49-F238E27FC236}">
                <a16:creationId xmlns:a16="http://schemas.microsoft.com/office/drawing/2014/main" id="{C6568A5D-EA23-769E-2340-D3C8D39FA57F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624" y="1807417"/>
            <a:ext cx="549358" cy="549358"/>
          </a:xfrm>
          <a:prstGeom prst="rect">
            <a:avLst/>
          </a:prstGeom>
        </p:spPr>
      </p:pic>
      <p:pic>
        <p:nvPicPr>
          <p:cNvPr id="3098" name="Picture 3097" descr="A yellow key with black outline&#10;&#10;Description automatically generated">
            <a:extLst>
              <a:ext uri="{FF2B5EF4-FFF2-40B4-BE49-F238E27FC236}">
                <a16:creationId xmlns:a16="http://schemas.microsoft.com/office/drawing/2014/main" id="{9DE3F0B1-2A27-6442-F990-9AAD1A6A0BA6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8442" y="3757684"/>
            <a:ext cx="311126" cy="311126"/>
          </a:xfrm>
          <a:prstGeom prst="rect">
            <a:avLst/>
          </a:prstGeom>
        </p:spPr>
      </p:pic>
      <p:pic>
        <p:nvPicPr>
          <p:cNvPr id="3099" name="Picture 3098" descr="A black and white sign&#10;&#10;Description automatically generated">
            <a:extLst>
              <a:ext uri="{FF2B5EF4-FFF2-40B4-BE49-F238E27FC236}">
                <a16:creationId xmlns:a16="http://schemas.microsoft.com/office/drawing/2014/main" id="{4F6B92AE-8FA1-B04C-F237-66742521A965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2960" y="3860945"/>
            <a:ext cx="441851" cy="441851"/>
          </a:xfrm>
          <a:prstGeom prst="rect">
            <a:avLst/>
          </a:prstGeom>
        </p:spPr>
      </p:pic>
      <p:sp>
        <p:nvSpPr>
          <p:cNvPr id="3100" name="TextBox 3099">
            <a:extLst>
              <a:ext uri="{FF2B5EF4-FFF2-40B4-BE49-F238E27FC236}">
                <a16:creationId xmlns:a16="http://schemas.microsoft.com/office/drawing/2014/main" id="{5EC063A5-608C-051C-ED64-274FB0B56BB2}"/>
              </a:ext>
            </a:extLst>
          </p:cNvPr>
          <p:cNvSpPr txBox="1"/>
          <p:nvPr/>
        </p:nvSpPr>
        <p:spPr>
          <a:xfrm>
            <a:off x="4646436" y="3963024"/>
            <a:ext cx="723081" cy="400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>
                <a:solidFill>
                  <a:prstClr val="black"/>
                </a:solidFill>
                <a:latin typeface="Calibri" panose="020F0502020204030204"/>
              </a:rPr>
              <a:t>LLM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>
                <a:solidFill>
                  <a:prstClr val="black"/>
                </a:solidFill>
                <a:latin typeface="Calibri" panose="020F0502020204030204"/>
              </a:rPr>
              <a:t>Guardrail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684A05-F270-DEEE-9885-6EEB28F28779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384898" y="3675673"/>
            <a:ext cx="411088" cy="1821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78C4A5E-65F1-1147-D701-F5F5A265848B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848930" y="3599721"/>
            <a:ext cx="282423" cy="35846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D98540A-DFA4-3D9F-2C7F-C5F719674C12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49929" y="3974727"/>
            <a:ext cx="234210" cy="24622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C728CF6-BDDE-FE3F-2145-42E1F9DCC7EA}"/>
              </a:ext>
            </a:extLst>
          </p:cNvPr>
          <p:cNvSpPr txBox="1"/>
          <p:nvPr/>
        </p:nvSpPr>
        <p:spPr>
          <a:xfrm>
            <a:off x="454509" y="3942347"/>
            <a:ext cx="8360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>
                <a:solidFill>
                  <a:prstClr val="black"/>
                </a:solidFill>
                <a:latin typeface="Calibri" panose="020F0502020204030204"/>
              </a:rPr>
              <a:t>Splunk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4F75171F-3855-47D8-BE14-80C6BD206B6A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010424" y="1682906"/>
            <a:ext cx="365790" cy="318591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3A8D3A61-A351-5E36-AEFD-BB9F5F105EC1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20828" y="1688496"/>
            <a:ext cx="368319" cy="368319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F9F4EF4B-3FDB-B39F-B843-52B8D661323D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1008327" y="2165150"/>
            <a:ext cx="274496" cy="31709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757B1BB2-ED65-89B6-4261-EC9D715AA538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449368" y="2108870"/>
            <a:ext cx="410791" cy="416744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3F06FB3F-D8E0-C4F8-C2A7-76E79F3B7AC2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55317" y="4311609"/>
            <a:ext cx="828873" cy="364402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1BB13EE8-CE86-3DAB-1C54-2A09D4BBCFC4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925629" y="4126969"/>
            <a:ext cx="580421" cy="171822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7289CE94-62C4-F08C-63DE-035A521552CD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1180642" y="2910104"/>
            <a:ext cx="273064" cy="254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056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F5F788-9C93-CCC3-205A-705A006D41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9A6EB-7184-7CFB-6854-2CB969BAA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283" y="295659"/>
            <a:ext cx="10495280" cy="632731"/>
          </a:xfrm>
        </p:spPr>
        <p:txBody>
          <a:bodyPr>
            <a:noAutofit/>
          </a:bodyPr>
          <a:lstStyle/>
          <a:p>
            <a:pPr defTabSz="914400"/>
            <a:r>
              <a:rPr lang="en-US" sz="2400" b="1" dirty="0">
                <a:latin typeface="+mn-lt"/>
                <a:ea typeface="+mn-ea"/>
                <a:cs typeface="+mn-cs"/>
              </a:rPr>
              <a:t>Productivity Improvement Using </a:t>
            </a:r>
            <a:r>
              <a:rPr lang="en-US" sz="2400" b="1" dirty="0" err="1">
                <a:latin typeface="+mn-lt"/>
                <a:ea typeface="+mn-ea"/>
                <a:cs typeface="+mn-cs"/>
              </a:rPr>
              <a:t>GenAI</a:t>
            </a:r>
            <a:r>
              <a:rPr lang="en-US" sz="2400" b="1" dirty="0">
                <a:latin typeface="+mn-lt"/>
                <a:ea typeface="+mn-ea"/>
                <a:cs typeface="+mn-cs"/>
              </a:rPr>
              <a:t> – Leveraging Existing Ingka Tools Gradually Complimented By AI Force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8C50C54-576E-400B-208A-52AE55DB1661}"/>
              </a:ext>
            </a:extLst>
          </p:cNvPr>
          <p:cNvSpPr/>
          <p:nvPr/>
        </p:nvSpPr>
        <p:spPr>
          <a:xfrm>
            <a:off x="2591685" y="4481470"/>
            <a:ext cx="2160103" cy="5235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sz="1200" dirty="0"/>
              <a:t>GitHub Co-pilot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29326B-8B4A-C455-96DA-31AC492AE0A6}"/>
              </a:ext>
            </a:extLst>
          </p:cNvPr>
          <p:cNvSpPr/>
          <p:nvPr/>
        </p:nvSpPr>
        <p:spPr>
          <a:xfrm>
            <a:off x="2601982" y="2023163"/>
            <a:ext cx="2139508" cy="12756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sz="1000" dirty="0"/>
              <a:t>Dev</a:t>
            </a:r>
            <a:r>
              <a:rPr lang="en-US" sz="1000" dirty="0">
                <a:ea typeface="+mn-lt"/>
                <a:cs typeface="+mn-lt"/>
              </a:rPr>
              <a:t> : Code Generation </a:t>
            </a:r>
          </a:p>
          <a:p>
            <a:endParaRPr lang="en-US" sz="1000">
              <a:ea typeface="+mn-lt"/>
              <a:cs typeface="+mn-lt"/>
            </a:endParaRPr>
          </a:p>
          <a:p>
            <a:r>
              <a:rPr lang="en-US" sz="1000">
                <a:ea typeface="+mn-lt"/>
                <a:cs typeface="+mn-lt"/>
              </a:rPr>
              <a:t>Test : Test Case Generation</a:t>
            </a:r>
          </a:p>
          <a:p>
            <a:endParaRPr lang="en-US" sz="1000" dirty="0"/>
          </a:p>
          <a:p>
            <a:r>
              <a:rPr lang="en-US" sz="1000"/>
              <a:t>Documentation : </a:t>
            </a:r>
            <a:endParaRPr lang="en-US" sz="1000">
              <a:solidFill>
                <a:srgbClr val="000000"/>
              </a:solidFill>
            </a:endParaRPr>
          </a:p>
          <a:p>
            <a:r>
              <a:rPr lang="en-US" sz="1000" dirty="0"/>
              <a:t>Automated Documentation </a:t>
            </a:r>
          </a:p>
          <a:p>
            <a:endParaRPr lang="en-US" sz="1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21F357-FCAD-F60D-72F6-1186F73D6FBC}"/>
              </a:ext>
            </a:extLst>
          </p:cNvPr>
          <p:cNvSpPr/>
          <p:nvPr/>
        </p:nvSpPr>
        <p:spPr>
          <a:xfrm>
            <a:off x="4741486" y="4481470"/>
            <a:ext cx="1966789" cy="53374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sz="1200" dirty="0"/>
              <a:t>GitHub Co-pilot, </a:t>
            </a:r>
          </a:p>
          <a:p>
            <a:r>
              <a:rPr lang="en-US" sz="1200" dirty="0"/>
              <a:t>HCLTech AI Force 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12DC0D2-A557-6F7B-2D8A-2D64BF02B22C}"/>
              </a:ext>
            </a:extLst>
          </p:cNvPr>
          <p:cNvSpPr/>
          <p:nvPr/>
        </p:nvSpPr>
        <p:spPr>
          <a:xfrm>
            <a:off x="2597726" y="3293300"/>
            <a:ext cx="2139508" cy="10215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en-US" sz="1000" dirty="0"/>
          </a:p>
          <a:p>
            <a:endParaRPr lang="en-US" sz="1000" dirty="0">
              <a:ea typeface="+mn-lt"/>
              <a:cs typeface="+mn-lt"/>
            </a:endParaRPr>
          </a:p>
          <a:p>
            <a:r>
              <a:rPr lang="en-US" sz="1000" dirty="0">
                <a:ea typeface="+mn-lt"/>
                <a:cs typeface="+mn-lt"/>
              </a:rPr>
              <a:t>Summarization of triage calls and defining action points</a:t>
            </a:r>
            <a:endParaRPr lang="en-US" sz="1000" dirty="0"/>
          </a:p>
          <a:p>
            <a:endParaRPr lang="en-US" sz="1000" dirty="0"/>
          </a:p>
          <a:p>
            <a:r>
              <a:rPr lang="en-US" sz="1000" dirty="0"/>
              <a:t>Automation scripts for repeated work</a:t>
            </a:r>
          </a:p>
          <a:p>
            <a:endParaRPr lang="en-US" sz="1000" dirty="0"/>
          </a:p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134D46E-73FD-DD6E-D1FB-2DD40540334A}"/>
              </a:ext>
            </a:extLst>
          </p:cNvPr>
          <p:cNvSpPr/>
          <p:nvPr/>
        </p:nvSpPr>
        <p:spPr>
          <a:xfrm>
            <a:off x="6706759" y="3293300"/>
            <a:ext cx="1936308" cy="10317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en-US" sz="1000" dirty="0">
              <a:ea typeface="+mn-lt"/>
              <a:cs typeface="+mn-lt"/>
            </a:endParaRPr>
          </a:p>
          <a:p>
            <a:endParaRPr lang="en-US" sz="1000" dirty="0">
              <a:ea typeface="+mn-lt"/>
              <a:cs typeface="+mn-lt"/>
            </a:endParaRPr>
          </a:p>
          <a:p>
            <a:r>
              <a:rPr lang="en-US" sz="1000" dirty="0">
                <a:ea typeface="+mn-lt"/>
                <a:cs typeface="+mn-lt"/>
              </a:rPr>
              <a:t>Root Cause Analysis</a:t>
            </a:r>
            <a:endParaRPr lang="en-US" sz="1000" dirty="0">
              <a:solidFill>
                <a:srgbClr val="000000"/>
              </a:solidFill>
              <a:ea typeface="+mn-lt"/>
              <a:cs typeface="+mn-lt"/>
            </a:endParaRPr>
          </a:p>
          <a:p>
            <a:r>
              <a:rPr lang="en-US" sz="1000" dirty="0">
                <a:ea typeface="+mn-lt"/>
                <a:cs typeface="+mn-lt"/>
              </a:rPr>
              <a:t>Run Book Automation</a:t>
            </a:r>
            <a:endParaRPr lang="en-US" sz="1000" dirty="0">
              <a:solidFill>
                <a:srgbClr val="000000"/>
              </a:solidFill>
              <a:ea typeface="+mn-lt"/>
              <a:cs typeface="+mn-lt"/>
            </a:endParaRPr>
          </a:p>
          <a:p>
            <a:r>
              <a:rPr lang="en-US" sz="1000" dirty="0">
                <a:ea typeface="+mn-lt"/>
                <a:cs typeface="+mn-lt"/>
              </a:rPr>
              <a:t>Automated Ticket Resolution</a:t>
            </a:r>
          </a:p>
          <a:p>
            <a:r>
              <a:rPr lang="en-US" sz="1000" dirty="0"/>
              <a:t>Vulnerability Scanning of Code</a:t>
            </a:r>
          </a:p>
          <a:p>
            <a:endParaRPr lang="en-US" sz="1000" dirty="0">
              <a:solidFill>
                <a:srgbClr val="000000"/>
              </a:solidFill>
            </a:endParaRPr>
          </a:p>
          <a:p>
            <a:endParaRPr lang="en-US" sz="1000" dirty="0">
              <a:solidFill>
                <a:srgbClr val="000000"/>
              </a:solidFill>
              <a:ea typeface="+mn-lt"/>
              <a:cs typeface="+mn-lt"/>
            </a:endParaRPr>
          </a:p>
          <a:p>
            <a:endParaRPr lang="en-US" sz="1000" dirty="0">
              <a:ea typeface="+mn-lt"/>
              <a:cs typeface="+mn-lt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5FA69A-B92E-F2CC-22BD-C8A36A112806}"/>
              </a:ext>
            </a:extLst>
          </p:cNvPr>
          <p:cNvSpPr/>
          <p:nvPr/>
        </p:nvSpPr>
        <p:spPr>
          <a:xfrm>
            <a:off x="6716919" y="4481470"/>
            <a:ext cx="1926149" cy="53374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sz="1200" dirty="0"/>
              <a:t>GitHub Co-pilot, </a:t>
            </a:r>
          </a:p>
          <a:p>
            <a:r>
              <a:rPr lang="en-US" sz="1200" dirty="0"/>
              <a:t>HCLTech AI Force</a:t>
            </a:r>
            <a:endParaRPr lang="en-US" dirty="0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1FE5CE6D-72FB-FF2D-D65F-0F83C4D19834}"/>
              </a:ext>
            </a:extLst>
          </p:cNvPr>
          <p:cNvSpPr/>
          <p:nvPr/>
        </p:nvSpPr>
        <p:spPr>
          <a:xfrm>
            <a:off x="2568909" y="1121396"/>
            <a:ext cx="8247224" cy="90667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dirty="0">
                <a:ea typeface="+mn-lt"/>
                <a:cs typeface="+mn-lt"/>
              </a:rPr>
              <a:t>  Day 0                                     Tertial1                                  Tertial2                           Tertial3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C59515-C9F6-D2C7-B01D-1272613504E9}"/>
              </a:ext>
            </a:extLst>
          </p:cNvPr>
          <p:cNvSpPr/>
          <p:nvPr/>
        </p:nvSpPr>
        <p:spPr>
          <a:xfrm>
            <a:off x="691764" y="1362349"/>
            <a:ext cx="1794343" cy="4219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sz="1600" dirty="0"/>
              <a:t>Adoption Plan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4E7097-0BBC-C1ED-76EB-FAFBA959A857}"/>
              </a:ext>
            </a:extLst>
          </p:cNvPr>
          <p:cNvSpPr/>
          <p:nvPr/>
        </p:nvSpPr>
        <p:spPr>
          <a:xfrm>
            <a:off x="661283" y="3272428"/>
            <a:ext cx="1814663" cy="105190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sz="1600" dirty="0"/>
              <a:t>ASM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B2DE54-3C5A-6F54-1EE5-0DD5D68D7CEC}"/>
              </a:ext>
            </a:extLst>
          </p:cNvPr>
          <p:cNvSpPr/>
          <p:nvPr/>
        </p:nvSpPr>
        <p:spPr>
          <a:xfrm>
            <a:off x="671443" y="4481468"/>
            <a:ext cx="1814663" cy="5235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sz="1600" dirty="0"/>
              <a:t>Enablers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F3CD30-4FCF-93EC-BF5E-0B4D3B633D84}"/>
              </a:ext>
            </a:extLst>
          </p:cNvPr>
          <p:cNvSpPr/>
          <p:nvPr/>
        </p:nvSpPr>
        <p:spPr>
          <a:xfrm>
            <a:off x="661283" y="5182508"/>
            <a:ext cx="1824824" cy="74710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sz="1600" dirty="0"/>
              <a:t>Indicative Productivity Gains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354B558-7FE3-56F2-4B58-865B368FB9F0}"/>
              </a:ext>
            </a:extLst>
          </p:cNvPr>
          <p:cNvSpPr/>
          <p:nvPr/>
        </p:nvSpPr>
        <p:spPr>
          <a:xfrm>
            <a:off x="2591681" y="5182508"/>
            <a:ext cx="2160103" cy="74710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dirty="0"/>
              <a:t>~ 10-20%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FC943CA-5C6D-8148-23FF-3654181743BC}"/>
              </a:ext>
            </a:extLst>
          </p:cNvPr>
          <p:cNvSpPr/>
          <p:nvPr/>
        </p:nvSpPr>
        <p:spPr>
          <a:xfrm>
            <a:off x="6716641" y="5182508"/>
            <a:ext cx="1926423" cy="74710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dirty="0"/>
              <a:t>~15-25%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555E5C1-8E7F-D683-5316-2DD5A684722F}"/>
              </a:ext>
            </a:extLst>
          </p:cNvPr>
          <p:cNvSpPr/>
          <p:nvPr/>
        </p:nvSpPr>
        <p:spPr>
          <a:xfrm>
            <a:off x="8677521" y="5182508"/>
            <a:ext cx="1845143" cy="74710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dirty="0"/>
              <a:t> ~15-25%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D912D88-F9EE-0D61-AD69-4BF3A8F33886}"/>
              </a:ext>
            </a:extLst>
          </p:cNvPr>
          <p:cNvSpPr/>
          <p:nvPr/>
        </p:nvSpPr>
        <p:spPr>
          <a:xfrm>
            <a:off x="671444" y="2032909"/>
            <a:ext cx="1804503" cy="125510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sz="1600" dirty="0"/>
              <a:t>Modernization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15B61EA-A7FC-4F40-00A1-C00BB4F72600}"/>
              </a:ext>
            </a:extLst>
          </p:cNvPr>
          <p:cNvSpPr/>
          <p:nvPr/>
        </p:nvSpPr>
        <p:spPr>
          <a:xfrm>
            <a:off x="4745742" y="2033323"/>
            <a:ext cx="1956628" cy="12553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en-US" sz="700" dirty="0"/>
          </a:p>
          <a:p>
            <a:endParaRPr lang="en-US" sz="100" dirty="0"/>
          </a:p>
          <a:p>
            <a:r>
              <a:rPr lang="en-US" sz="800" dirty="0"/>
              <a:t>Dev</a:t>
            </a:r>
            <a:r>
              <a:rPr lang="en-US" sz="800" dirty="0">
                <a:ea typeface="+mn-lt"/>
                <a:cs typeface="+mn-lt"/>
              </a:rPr>
              <a:t> : Code Conversion </a:t>
            </a:r>
            <a:endParaRPr lang="en-US" sz="1400" dirty="0"/>
          </a:p>
          <a:p>
            <a:r>
              <a:rPr lang="en-US" sz="800" dirty="0">
                <a:ea typeface="+mn-lt"/>
                <a:cs typeface="+mn-lt"/>
              </a:rPr>
              <a:t>            Code Refactoring </a:t>
            </a:r>
          </a:p>
          <a:p>
            <a:endParaRPr lang="en-US" sz="800" dirty="0"/>
          </a:p>
          <a:p>
            <a:r>
              <a:rPr lang="en-US" sz="800" dirty="0"/>
              <a:t>Automation : Infrastructure as Code scripts</a:t>
            </a:r>
            <a:endParaRPr lang="en-US" sz="800" dirty="0">
              <a:solidFill>
                <a:srgbClr val="000000"/>
              </a:solidFill>
            </a:endParaRPr>
          </a:p>
          <a:p>
            <a:endParaRPr lang="en-US" sz="800" dirty="0"/>
          </a:p>
          <a:p>
            <a:r>
              <a:rPr lang="en-GB" sz="800" dirty="0"/>
              <a:t>Requirements Planning:</a:t>
            </a:r>
          </a:p>
          <a:p>
            <a:r>
              <a:rPr lang="en-GB" sz="800" dirty="0"/>
              <a:t>(Epic)to user stories breakdown and creation in Jira)</a:t>
            </a:r>
            <a:endParaRPr lang="en-US" sz="800" dirty="0"/>
          </a:p>
          <a:p>
            <a:endParaRPr lang="en-US" sz="700" dirty="0">
              <a:ea typeface="+mn-lt"/>
              <a:cs typeface="+mn-lt"/>
            </a:endParaRPr>
          </a:p>
          <a:p>
            <a:r>
              <a:rPr lang="en-US" sz="700" dirty="0">
                <a:ea typeface="+mn-lt"/>
                <a:cs typeface="+mn-lt"/>
              </a:rPr>
              <a:t> </a:t>
            </a:r>
            <a:endParaRPr lang="en-US" sz="7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A6CE7F0-BF82-D5FA-D9CB-7CD93EF437C1}"/>
              </a:ext>
            </a:extLst>
          </p:cNvPr>
          <p:cNvSpPr/>
          <p:nvPr/>
        </p:nvSpPr>
        <p:spPr>
          <a:xfrm>
            <a:off x="6706621" y="2033323"/>
            <a:ext cx="1936308" cy="12452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GB" sz="900" dirty="0"/>
              <a:t>Dev: Automated Script Writing</a:t>
            </a:r>
          </a:p>
          <a:p>
            <a:endParaRPr lang="en-GB" sz="900" dirty="0"/>
          </a:p>
          <a:p>
            <a:endParaRPr lang="en-US" sz="900" dirty="0"/>
          </a:p>
          <a:p>
            <a:r>
              <a:rPr lang="en-US" sz="900" dirty="0"/>
              <a:t>Security : </a:t>
            </a:r>
            <a:endParaRPr lang="en-US" sz="900" dirty="0">
              <a:solidFill>
                <a:srgbClr val="000000"/>
              </a:solidFill>
            </a:endParaRPr>
          </a:p>
          <a:p>
            <a:r>
              <a:rPr lang="en-US" sz="900" dirty="0"/>
              <a:t>Secure Coding Practices </a:t>
            </a:r>
            <a:endParaRPr lang="en-US" sz="900" dirty="0">
              <a:solidFill>
                <a:srgbClr val="000000"/>
              </a:solidFill>
            </a:endParaRPr>
          </a:p>
          <a:p>
            <a:r>
              <a:rPr lang="en-US" sz="900" dirty="0"/>
              <a:t>Vulnerability Scanning of Code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2C8C3F1-DB59-C889-CB0E-471C78C2A911}"/>
              </a:ext>
            </a:extLst>
          </p:cNvPr>
          <p:cNvSpPr/>
          <p:nvPr/>
        </p:nvSpPr>
        <p:spPr>
          <a:xfrm>
            <a:off x="8637020" y="2033323"/>
            <a:ext cx="1834708" cy="12553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sz="1000" dirty="0"/>
              <a:t>Test :  Regression test case  Generation</a:t>
            </a:r>
            <a:endParaRPr lang="en-US" dirty="0"/>
          </a:p>
          <a:p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6D030D4-FC11-0B74-C847-D1CB85F0ECD6}"/>
              </a:ext>
            </a:extLst>
          </p:cNvPr>
          <p:cNvSpPr/>
          <p:nvPr/>
        </p:nvSpPr>
        <p:spPr>
          <a:xfrm>
            <a:off x="4745878" y="3293299"/>
            <a:ext cx="1966788" cy="10317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sz="1000" dirty="0"/>
              <a:t>Automated Documentation</a:t>
            </a:r>
          </a:p>
          <a:p>
            <a:r>
              <a:rPr lang="en-US" sz="1000" dirty="0"/>
              <a:t>Knowledge Base Updates</a:t>
            </a:r>
          </a:p>
          <a:p>
            <a:r>
              <a:rPr lang="en-US" sz="1000" dirty="0"/>
              <a:t>Knowledge Article Creation</a:t>
            </a:r>
          </a:p>
          <a:p>
            <a:r>
              <a:rPr lang="en-US" sz="1000" dirty="0"/>
              <a:t>Similar ticket identification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503775A-0BCC-3E47-898C-6EF32DAFA263}"/>
              </a:ext>
            </a:extLst>
          </p:cNvPr>
          <p:cNvSpPr/>
          <p:nvPr/>
        </p:nvSpPr>
        <p:spPr>
          <a:xfrm>
            <a:off x="8655259" y="3298857"/>
            <a:ext cx="1834708" cy="10317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GB" dirty="0"/>
              <a:t> </a:t>
            </a:r>
            <a:r>
              <a:rPr lang="en-GB" sz="1000" dirty="0">
                <a:ea typeface="+mn-lt"/>
                <a:cs typeface="+mn-lt"/>
              </a:rPr>
              <a:t>Ticket Troubleshooting </a:t>
            </a:r>
          </a:p>
          <a:p>
            <a:r>
              <a:rPr lang="en-GB" sz="1000" dirty="0">
                <a:ea typeface="+mn-lt"/>
                <a:cs typeface="+mn-lt"/>
              </a:rPr>
              <a:t> 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D22CC97-04AB-3F31-9554-A8D0B9BA83AC}"/>
              </a:ext>
            </a:extLst>
          </p:cNvPr>
          <p:cNvSpPr/>
          <p:nvPr/>
        </p:nvSpPr>
        <p:spPr>
          <a:xfrm>
            <a:off x="8677525" y="4481470"/>
            <a:ext cx="1834983" cy="5235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sz="1200" dirty="0"/>
              <a:t>GitHub Co-pilot,</a:t>
            </a:r>
          </a:p>
          <a:p>
            <a:r>
              <a:rPr lang="en-US" sz="1200" dirty="0"/>
              <a:t> HCLTech AI Force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68D8946-2481-86DC-CD5A-14D8B92B4561}"/>
              </a:ext>
            </a:extLst>
          </p:cNvPr>
          <p:cNvSpPr/>
          <p:nvPr/>
        </p:nvSpPr>
        <p:spPr>
          <a:xfrm>
            <a:off x="4765921" y="5182508"/>
            <a:ext cx="1977223" cy="74710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dirty="0"/>
              <a:t>~ 10-20%</a:t>
            </a:r>
          </a:p>
        </p:txBody>
      </p:sp>
    </p:spTree>
    <p:extLst>
      <p:ext uri="{BB962C8B-B14F-4D97-AF65-F5344CB8AC3E}">
        <p14:creationId xmlns:p14="http://schemas.microsoft.com/office/powerpoint/2010/main" val="3919707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223C99-D472-8120-041B-7174E426AE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AC4B27F-A719-6954-EF9E-11D90E6F7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77F39-B882-FB4F-BD46-95C2A231B68A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6DC7AA3-322A-496B-73CE-167ECB308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980" y="112343"/>
            <a:ext cx="11432977" cy="679904"/>
          </a:xfrm>
        </p:spPr>
        <p:txBody>
          <a:bodyPr>
            <a:normAutofit/>
          </a:bodyPr>
          <a:lstStyle/>
          <a:p>
            <a:pPr defTabSz="914400"/>
            <a:r>
              <a:rPr lang="en-GB" sz="2800" b="1">
                <a:latin typeface="+mn-lt"/>
                <a:ea typeface="+mn-ea"/>
                <a:cs typeface="+mn-cs"/>
              </a:rPr>
              <a:t>Example of How User Story Generation deployment is done in AI Force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D22756D-89D8-0E72-D061-5A58CC3AE730}"/>
              </a:ext>
            </a:extLst>
          </p:cNvPr>
          <p:cNvGrpSpPr/>
          <p:nvPr/>
        </p:nvGrpSpPr>
        <p:grpSpPr>
          <a:xfrm>
            <a:off x="287245" y="869366"/>
            <a:ext cx="11728082" cy="4657586"/>
            <a:chOff x="353347" y="1089706"/>
            <a:chExt cx="11728082" cy="465758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B97ACF9-5021-08E4-D276-9E5D346141FC}"/>
                </a:ext>
              </a:extLst>
            </p:cNvPr>
            <p:cNvSpPr txBox="1"/>
            <p:nvPr/>
          </p:nvSpPr>
          <p:spPr>
            <a:xfrm>
              <a:off x="353347" y="1796412"/>
              <a:ext cx="1929008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200" b="1"/>
                <a:t>Analyze Existing System:</a:t>
              </a:r>
            </a:p>
            <a:p>
              <a:pPr algn="just"/>
              <a:r>
                <a:rPr lang="en-US" sz="1200" b="1"/>
                <a:t>-</a:t>
              </a:r>
              <a:r>
                <a:rPr lang="en-US" sz="1200"/>
                <a:t>Understand the current process for generating user stories from epics, including tools, techniques, and team roles.</a:t>
              </a:r>
            </a:p>
            <a:p>
              <a:pPr algn="just"/>
              <a:endParaRPr lang="en-US" sz="1200"/>
            </a:p>
            <a:p>
              <a:pPr algn="just"/>
              <a:r>
                <a:rPr lang="en-US" sz="1200"/>
                <a:t>-Identify pain points, inefficiencies, and areas for improvement.</a:t>
              </a:r>
            </a:p>
            <a:p>
              <a:pPr algn="just"/>
              <a:endParaRPr lang="en-US" sz="1200"/>
            </a:p>
            <a:p>
              <a:pPr algn="just"/>
              <a:r>
                <a:rPr lang="en-US" sz="1200"/>
                <a:t>-Analyze existing user stories and epics to identify patterns, common elements, and gaps.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FB850D9-B542-5B26-045B-6FB03B582B7D}"/>
                </a:ext>
              </a:extLst>
            </p:cNvPr>
            <p:cNvSpPr txBox="1"/>
            <p:nvPr/>
          </p:nvSpPr>
          <p:spPr>
            <a:xfrm>
              <a:off x="2879891" y="1784422"/>
              <a:ext cx="2181340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/>
                <a:t>Evaluate and Select Tools:</a:t>
              </a:r>
            </a:p>
            <a:p>
              <a:r>
                <a:rPr lang="en-US" sz="1200" b="1"/>
                <a:t>-</a:t>
              </a:r>
              <a:r>
                <a:rPr lang="en-US" sz="1200"/>
                <a:t>Evaluate and select tools to support the user story generation process, such as:</a:t>
              </a:r>
            </a:p>
            <a:p>
              <a:r>
                <a:rPr lang="en-US" sz="1200"/>
                <a:t> -  Collaboration tools for brainstorming and refinement (e.g., Jira, Trello, Confluence)</a:t>
              </a:r>
            </a:p>
            <a:p>
              <a:r>
                <a:rPr lang="en-US" sz="1200"/>
                <a:t>  - Templates or checklists for user story structure and content</a:t>
              </a:r>
            </a:p>
            <a:p>
              <a:r>
                <a:rPr lang="en-US" sz="1200"/>
                <a:t> -  Techniques like INVEST or 3C model for user story criteria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AEB7974-6AD8-629A-52EC-263609848F60}"/>
                </a:ext>
              </a:extLst>
            </p:cNvPr>
            <p:cNvSpPr txBox="1"/>
            <p:nvPr/>
          </p:nvSpPr>
          <p:spPr>
            <a:xfrm>
              <a:off x="5164873" y="1776974"/>
              <a:ext cx="2263313" cy="3970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/>
                <a:t>Define the steps involved in generating user stories from epics: </a:t>
              </a:r>
            </a:p>
            <a:p>
              <a:pPr>
                <a:buFont typeface="Arial" panose="020B0604020202020204" pitchFamily="34" charset="0"/>
                <a:buChar char="•"/>
              </a:pPr>
              <a:r>
                <a:rPr lang="en-US" sz="1200" b="1"/>
                <a:t>Epic Decomposition:</a:t>
              </a:r>
              <a:r>
                <a:rPr lang="en-US" sz="1200"/>
                <a:t> Break down the epic into smaller, more manageable chunks.</a:t>
              </a:r>
            </a:p>
            <a:p>
              <a:pPr>
                <a:buFont typeface="Arial" panose="020B0604020202020204" pitchFamily="34" charset="0"/>
                <a:buChar char="•"/>
              </a:pPr>
              <a:r>
                <a:rPr lang="en-US" sz="1200" b="1"/>
                <a:t>User Story Identification:</a:t>
              </a:r>
              <a:r>
                <a:rPr lang="en-US" sz="1200"/>
                <a:t> Identify individual user stories within each chunk.</a:t>
              </a:r>
            </a:p>
            <a:p>
              <a:pPr>
                <a:buFont typeface="Arial" panose="020B0604020202020204" pitchFamily="34" charset="0"/>
                <a:buChar char="•"/>
              </a:pPr>
              <a:r>
                <a:rPr lang="en-US" sz="1200" b="1"/>
                <a:t>User Story Definition:</a:t>
              </a:r>
              <a:r>
                <a:rPr lang="en-US" sz="1200"/>
                <a:t> Define each user story using the INVEST criteria (Independent, Negotiable, Valuable, Estimable, Small, Testable).</a:t>
              </a:r>
            </a:p>
            <a:p>
              <a:pPr>
                <a:buFont typeface="Arial" panose="020B0604020202020204" pitchFamily="34" charset="0"/>
                <a:buChar char="•"/>
              </a:pPr>
              <a:r>
                <a:rPr lang="en-US" sz="1200" b="1"/>
                <a:t>Acceptance Criteria Definition:</a:t>
              </a:r>
              <a:r>
                <a:rPr lang="en-US" sz="1200"/>
                <a:t> Define the criteria that must be met for the user story to be considered complete.</a:t>
              </a:r>
            </a:p>
            <a:p>
              <a:pPr>
                <a:buFont typeface="Arial" panose="020B0604020202020204" pitchFamily="34" charset="0"/>
                <a:buChar char="•"/>
              </a:pPr>
              <a:r>
                <a:rPr lang="en-US" sz="1200" b="1"/>
                <a:t>Story Point Estimation:</a:t>
              </a:r>
              <a:r>
                <a:rPr lang="en-US" sz="1200"/>
                <a:t> Estimate the effort required to complete each user story.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04C2A5C-FCC0-2E58-DE9B-ABE6B4A4A150}"/>
                </a:ext>
              </a:extLst>
            </p:cNvPr>
            <p:cNvSpPr txBox="1"/>
            <p:nvPr/>
          </p:nvSpPr>
          <p:spPr>
            <a:xfrm>
              <a:off x="7560024" y="1762388"/>
              <a:ext cx="1969567" cy="3970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/>
                <a:t>Post User Story Generation Validation:</a:t>
              </a:r>
            </a:p>
            <a:p>
              <a:pPr>
                <a:buFont typeface="Arial" panose="020B0604020202020204" pitchFamily="34" charset="0"/>
                <a:buChar char="•"/>
              </a:pPr>
              <a:r>
                <a:rPr lang="en-US" sz="1200"/>
                <a:t>Review the generated user stories for clarity, completeness, and consistency.</a:t>
              </a:r>
            </a:p>
            <a:p>
              <a:pPr>
                <a:buFont typeface="Arial" panose="020B0604020202020204" pitchFamily="34" charset="0"/>
                <a:buChar char="•"/>
              </a:pPr>
              <a:r>
                <a:rPr lang="en-US" sz="1200"/>
                <a:t>Ensure that user stories are aligned with the original epic and business goals.</a:t>
              </a:r>
            </a:p>
            <a:p>
              <a:pPr>
                <a:buFont typeface="Arial" panose="020B0604020202020204" pitchFamily="34" charset="0"/>
                <a:buChar char="•"/>
              </a:pPr>
              <a:r>
                <a:rPr lang="en-US" sz="1200"/>
                <a:t>Obtain feedback from stakeholders on the quality and usability of the user stories.</a:t>
              </a:r>
            </a:p>
            <a:p>
              <a:pPr>
                <a:buFont typeface="Arial" panose="020B0604020202020204" pitchFamily="34" charset="0"/>
                <a:buChar char="•"/>
              </a:pPr>
              <a:r>
                <a:rPr lang="en-US" sz="1200" b="1"/>
                <a:t>Continuous Improvement:</a:t>
              </a:r>
            </a:p>
            <a:p>
              <a:pPr>
                <a:buFont typeface="Arial" panose="020B0604020202020204" pitchFamily="34" charset="0"/>
                <a:buChar char="•"/>
              </a:pPr>
              <a:r>
                <a:rPr lang="en-US" sz="1200"/>
                <a:t>Continuously monitor and refine the process based on feedback and usage data.</a:t>
              </a:r>
            </a:p>
            <a:p>
              <a:pPr>
                <a:buFont typeface="Arial" panose="020B0604020202020204" pitchFamily="34" charset="0"/>
                <a:buChar char="•"/>
              </a:pPr>
              <a:r>
                <a:rPr lang="en-US" sz="1200"/>
                <a:t>Make necessary adjustments to the guidelines, tools, and team roles.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A0726A2-990A-9BFA-4042-B0E6DDAF4C41}"/>
                </a:ext>
              </a:extLst>
            </p:cNvPr>
            <p:cNvSpPr txBox="1"/>
            <p:nvPr/>
          </p:nvSpPr>
          <p:spPr>
            <a:xfrm>
              <a:off x="9911107" y="1763361"/>
              <a:ext cx="207076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/>
                <a:t>Document User Story Generation Process:</a:t>
              </a:r>
            </a:p>
            <a:p>
              <a:pPr>
                <a:buFont typeface="Arial" panose="020B0604020202020204" pitchFamily="34" charset="0"/>
                <a:buChar char="•"/>
              </a:pPr>
              <a:r>
                <a:rPr lang="en-US" sz="1200"/>
                <a:t>Document the entire user story generation process, including guidelines, best practices, and templates.</a:t>
              </a:r>
            </a:p>
            <a:p>
              <a:pPr>
                <a:buFont typeface="Arial" panose="020B0604020202020204" pitchFamily="34" charset="0"/>
                <a:buChar char="•"/>
              </a:pPr>
              <a:r>
                <a:rPr lang="en-US" sz="1200"/>
                <a:t>Capture lessons learned and areas for improvement.</a:t>
              </a:r>
            </a:p>
          </p:txBody>
        </p:sp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9DA0B7F4-AA94-11D3-72A8-5CC998E9CBA6}"/>
                </a:ext>
              </a:extLst>
            </p:cNvPr>
            <p:cNvSpPr/>
            <p:nvPr/>
          </p:nvSpPr>
          <p:spPr>
            <a:xfrm>
              <a:off x="385588" y="1089706"/>
              <a:ext cx="2181339" cy="679904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/>
                <a:t>Assessment &amp; Design</a:t>
              </a:r>
            </a:p>
          </p:txBody>
        </p:sp>
        <p:sp>
          <p:nvSpPr>
            <p:cNvPr id="22" name="Arrow: Right 21">
              <a:extLst>
                <a:ext uri="{FF2B5EF4-FFF2-40B4-BE49-F238E27FC236}">
                  <a16:creationId xmlns:a16="http://schemas.microsoft.com/office/drawing/2014/main" id="{EB37201C-40CF-B882-6AA8-8F95134DAF14}"/>
                </a:ext>
              </a:extLst>
            </p:cNvPr>
            <p:cNvSpPr/>
            <p:nvPr/>
          </p:nvSpPr>
          <p:spPr>
            <a:xfrm>
              <a:off x="2879892" y="1116508"/>
              <a:ext cx="2181339" cy="679904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/>
                <a:t>Refine Tools and Processes</a:t>
              </a:r>
            </a:p>
          </p:txBody>
        </p:sp>
        <p:sp>
          <p:nvSpPr>
            <p:cNvPr id="23" name="Arrow: Right 22">
              <a:extLst>
                <a:ext uri="{FF2B5EF4-FFF2-40B4-BE49-F238E27FC236}">
                  <a16:creationId xmlns:a16="http://schemas.microsoft.com/office/drawing/2014/main" id="{6E77B65A-19A6-7705-2EB6-E21CF59F5A14}"/>
                </a:ext>
              </a:extLst>
            </p:cNvPr>
            <p:cNvSpPr/>
            <p:nvPr/>
          </p:nvSpPr>
          <p:spPr>
            <a:xfrm>
              <a:off x="5219958" y="1089706"/>
              <a:ext cx="2181339" cy="679904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/>
                <a:t>Generate User Stories </a:t>
              </a:r>
            </a:p>
          </p:txBody>
        </p:sp>
        <p:sp>
          <p:nvSpPr>
            <p:cNvPr id="24" name="Arrow: Right 23">
              <a:extLst>
                <a:ext uri="{FF2B5EF4-FFF2-40B4-BE49-F238E27FC236}">
                  <a16:creationId xmlns:a16="http://schemas.microsoft.com/office/drawing/2014/main" id="{2A6BACF5-E229-1660-C0DE-FD8C74CC1323}"/>
                </a:ext>
              </a:extLst>
            </p:cNvPr>
            <p:cNvSpPr/>
            <p:nvPr/>
          </p:nvSpPr>
          <p:spPr>
            <a:xfrm>
              <a:off x="7560024" y="1097070"/>
              <a:ext cx="2181339" cy="679904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/>
                <a:t>Validation and Refinement</a:t>
              </a:r>
            </a:p>
          </p:txBody>
        </p:sp>
        <p:sp>
          <p:nvSpPr>
            <p:cNvPr id="25" name="Arrow: Right 24">
              <a:extLst>
                <a:ext uri="{FF2B5EF4-FFF2-40B4-BE49-F238E27FC236}">
                  <a16:creationId xmlns:a16="http://schemas.microsoft.com/office/drawing/2014/main" id="{8EABEF97-1D64-74DA-EB3F-F92252029318}"/>
                </a:ext>
              </a:extLst>
            </p:cNvPr>
            <p:cNvSpPr/>
            <p:nvPr/>
          </p:nvSpPr>
          <p:spPr>
            <a:xfrm>
              <a:off x="9900090" y="1116508"/>
              <a:ext cx="2181339" cy="679904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/>
                <a:t>Knowledge Management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79707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EE7D5BB-99A0-A104-633C-B8ADE42FD3FE}"/>
              </a:ext>
            </a:extLst>
          </p:cNvPr>
          <p:cNvSpPr/>
          <p:nvPr/>
        </p:nvSpPr>
        <p:spPr>
          <a:xfrm>
            <a:off x="0" y="0"/>
            <a:ext cx="12192000" cy="642250"/>
          </a:xfrm>
          <a:prstGeom prst="rect">
            <a:avLst/>
          </a:prstGeom>
          <a:gradFill flip="none" rotWithShape="1">
            <a:gsLst>
              <a:gs pos="0">
                <a:srgbClr val="7030A0"/>
              </a:gs>
              <a:gs pos="99000">
                <a:srgbClr val="6E72FC"/>
              </a:gs>
            </a:gsLst>
            <a:lin ang="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88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CLTech Roobert" pitchFamily="50" charset="0"/>
                <a:cs typeface="HCLTech Roobert" pitchFamily="50" charset="0"/>
              </a:rPr>
              <a:t>AI Force Use Case Deployment – Timeline (Indicative)</a:t>
            </a:r>
          </a:p>
        </p:txBody>
      </p:sp>
      <p:pic>
        <p:nvPicPr>
          <p:cNvPr id="9" name="object 5">
            <a:extLst>
              <a:ext uri="{FF2B5EF4-FFF2-40B4-BE49-F238E27FC236}">
                <a16:creationId xmlns:a16="http://schemas.microsoft.com/office/drawing/2014/main" id="{0F6DAE38-9E62-BCC0-A23B-7AA587004F01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07600" y="210155"/>
            <a:ext cx="1997520" cy="221940"/>
          </a:xfrm>
          <a:prstGeom prst="rect">
            <a:avLst/>
          </a:prstGeom>
        </p:spPr>
      </p:pic>
      <p:graphicFrame>
        <p:nvGraphicFramePr>
          <p:cNvPr id="7" name="Table 26">
            <a:extLst>
              <a:ext uri="{FF2B5EF4-FFF2-40B4-BE49-F238E27FC236}">
                <a16:creationId xmlns:a16="http://schemas.microsoft.com/office/drawing/2014/main" id="{11348774-0E6D-10DD-5B23-C3B1FCDD20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3105063"/>
              </p:ext>
            </p:extLst>
          </p:nvPr>
        </p:nvGraphicFramePr>
        <p:xfrm>
          <a:off x="887295" y="1107623"/>
          <a:ext cx="10417409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8604">
                  <a:extLst>
                    <a:ext uri="{9D8B030D-6E8A-4147-A177-3AD203B41FA5}">
                      <a16:colId xmlns:a16="http://schemas.microsoft.com/office/drawing/2014/main" val="2092912826"/>
                    </a:ext>
                  </a:extLst>
                </a:gridCol>
                <a:gridCol w="1112944">
                  <a:extLst>
                    <a:ext uri="{9D8B030D-6E8A-4147-A177-3AD203B41FA5}">
                      <a16:colId xmlns:a16="http://schemas.microsoft.com/office/drawing/2014/main" val="1400357149"/>
                    </a:ext>
                  </a:extLst>
                </a:gridCol>
                <a:gridCol w="1112944">
                  <a:extLst>
                    <a:ext uri="{9D8B030D-6E8A-4147-A177-3AD203B41FA5}">
                      <a16:colId xmlns:a16="http://schemas.microsoft.com/office/drawing/2014/main" val="2129930320"/>
                    </a:ext>
                  </a:extLst>
                </a:gridCol>
                <a:gridCol w="1112944">
                  <a:extLst>
                    <a:ext uri="{9D8B030D-6E8A-4147-A177-3AD203B41FA5}">
                      <a16:colId xmlns:a16="http://schemas.microsoft.com/office/drawing/2014/main" val="2411442664"/>
                    </a:ext>
                  </a:extLst>
                </a:gridCol>
                <a:gridCol w="1147364">
                  <a:extLst>
                    <a:ext uri="{9D8B030D-6E8A-4147-A177-3AD203B41FA5}">
                      <a16:colId xmlns:a16="http://schemas.microsoft.com/office/drawing/2014/main" val="547983347"/>
                    </a:ext>
                  </a:extLst>
                </a:gridCol>
                <a:gridCol w="1021155">
                  <a:extLst>
                    <a:ext uri="{9D8B030D-6E8A-4147-A177-3AD203B41FA5}">
                      <a16:colId xmlns:a16="http://schemas.microsoft.com/office/drawing/2014/main" val="4247955771"/>
                    </a:ext>
                  </a:extLst>
                </a:gridCol>
                <a:gridCol w="2161454">
                  <a:extLst>
                    <a:ext uri="{9D8B030D-6E8A-4147-A177-3AD203B41FA5}">
                      <a16:colId xmlns:a16="http://schemas.microsoft.com/office/drawing/2014/main" val="1803570214"/>
                    </a:ext>
                  </a:extLst>
                </a:gridCol>
              </a:tblGrid>
              <a:tr h="364295">
                <a:tc rowSpan="2">
                  <a:txBody>
                    <a:bodyPr/>
                    <a:lstStyle/>
                    <a:p>
                      <a:r>
                        <a:rPr lang="en-US"/>
                        <a:t>Deployment Activities</a:t>
                      </a:r>
                      <a:endParaRPr 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/>
                        <a:t>Weeks (High Level Plan) </a:t>
                      </a:r>
                      <a:endParaRPr 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3790132"/>
                  </a:ext>
                </a:extLst>
              </a:tr>
              <a:tr h="628783">
                <a:tc vMerge="1">
                  <a:txBody>
                    <a:bodyPr/>
                    <a:lstStyle/>
                    <a:p>
                      <a:endParaRPr 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Week –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0</a:t>
                      </a:r>
                      <a:endParaRPr 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Week – 1&amp;2</a:t>
                      </a:r>
                      <a:endParaRPr 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/>
                        <a:t>Week- 3&amp;4</a:t>
                      </a:r>
                      <a:endParaRPr 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/>
                        <a:t>Week-4&amp;5</a:t>
                      </a:r>
                      <a:endParaRPr 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Week-6&amp;7</a:t>
                      </a:r>
                      <a:endParaRPr 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From Week- 8</a:t>
                      </a:r>
                      <a:endParaRPr 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5145310"/>
                  </a:ext>
                </a:extLst>
              </a:tr>
              <a:tr h="821669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Discovery &amp; Prioritization of use cases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en-US">
                        <a:solidFill>
                          <a:srgbClr val="FFFF00"/>
                        </a:solidFill>
                        <a:highlight>
                          <a:srgbClr val="FFFF00"/>
                        </a:highlight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800" kern="120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highlight>
                          <a:srgbClr val="00FF00"/>
                        </a:highlight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800" kern="120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800" kern="120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6713608"/>
                  </a:ext>
                </a:extLst>
              </a:tr>
              <a:tr h="3642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Info security Clearance</a:t>
                      </a:r>
                      <a:endParaRPr lang="en-US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en-US" dirty="0">
                        <a:solidFill>
                          <a:srgbClr val="FFFF00"/>
                        </a:solidFill>
                        <a:highlight>
                          <a:srgbClr val="FFFF00"/>
                        </a:highlight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800" kern="120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0254682"/>
                  </a:ext>
                </a:extLst>
              </a:tr>
              <a:tr h="364295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AI Force Customization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6244124"/>
                  </a:ext>
                </a:extLst>
              </a:tr>
              <a:tr h="364295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Data Mapping</a:t>
                      </a:r>
                      <a:endParaRPr 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844039"/>
                  </a:ext>
                </a:extLst>
              </a:tr>
              <a:tr h="364295">
                <a:tc>
                  <a:txBody>
                    <a:bodyPr/>
                    <a:lstStyle/>
                    <a:p>
                      <a:pPr algn="l"/>
                      <a:r>
                        <a:rPr lang="en-US" b="0"/>
                        <a:t>Prompt Fine tunning</a:t>
                      </a:r>
                      <a:endParaRPr lang="en-US" b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441317"/>
                  </a:ext>
                </a:extLst>
              </a:tr>
              <a:tr h="364295">
                <a:tc>
                  <a:txBody>
                    <a:bodyPr/>
                    <a:lstStyle/>
                    <a:p>
                      <a:pPr algn="l"/>
                      <a:r>
                        <a:rPr lang="en-US" b="0"/>
                        <a:t>Deployment</a:t>
                      </a:r>
                      <a:endParaRPr lang="en-US" b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486662"/>
                  </a:ext>
                </a:extLst>
              </a:tr>
              <a:tr h="628783">
                <a:tc>
                  <a:txBody>
                    <a:bodyPr/>
                    <a:lstStyle/>
                    <a:p>
                      <a:pPr algn="l"/>
                      <a:r>
                        <a:rPr lang="en-US" b="0"/>
                        <a:t>Fine-tuning &amp; Demo/Training</a:t>
                      </a:r>
                      <a:endParaRPr lang="en-US" b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8184878"/>
                  </a:ext>
                </a:extLst>
              </a:tr>
              <a:tr h="364295">
                <a:tc>
                  <a:txBody>
                    <a:bodyPr/>
                    <a:lstStyle/>
                    <a:p>
                      <a:pPr algn="l"/>
                      <a:r>
                        <a:rPr lang="en-US" b="0"/>
                        <a:t>Maintenance &amp; Support</a:t>
                      </a:r>
                      <a:endParaRPr lang="en-US" b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5389929"/>
                  </a:ext>
                </a:extLst>
              </a:tr>
            </a:tbl>
          </a:graphicData>
        </a:graphic>
      </p:graphicFrame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610EA43B-3D7E-52C8-2FF2-A4D7CC3D6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3D9DB-5D48-412B-B161-1CF3723B5E6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454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F715EB0-95F7-9A98-10B0-13E33F80B034}"/>
              </a:ext>
            </a:extLst>
          </p:cNvPr>
          <p:cNvSpPr/>
          <p:nvPr/>
        </p:nvSpPr>
        <p:spPr>
          <a:xfrm>
            <a:off x="1588" y="894"/>
            <a:ext cx="12188825" cy="642083"/>
          </a:xfrm>
          <a:prstGeom prst="rect">
            <a:avLst/>
          </a:prstGeom>
          <a:gradFill flip="none" rotWithShape="1">
            <a:gsLst>
              <a:gs pos="0">
                <a:srgbClr val="7030A0"/>
              </a:gs>
              <a:gs pos="99000">
                <a:srgbClr val="6E72FC"/>
              </a:gs>
            </a:gsLst>
            <a:lin ang="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825" defTabSz="914126">
              <a:defRPr/>
            </a:pPr>
            <a:r>
              <a:rPr lang="en-US" sz="2199" b="1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CLTech Roobert" pitchFamily="50" charset="0"/>
                <a:cs typeface="HCLTech Roobert" pitchFamily="50" charset="0"/>
              </a:rPr>
              <a:t>Hardware and Infra Requirements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7BC617-796B-4EDB-85CE-8D670B8AD4E9}"/>
              </a:ext>
            </a:extLst>
          </p:cNvPr>
          <p:cNvSpPr txBox="1"/>
          <p:nvPr/>
        </p:nvSpPr>
        <p:spPr>
          <a:xfrm>
            <a:off x="477838" y="1101091"/>
            <a:ext cx="109537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prstClr val="black"/>
                </a:solidFill>
                <a:latin typeface="Arial" charset="0"/>
              </a:rPr>
              <a:t>Hardware Requirements: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</a:endParaRPr>
          </a:p>
          <a:p>
            <a:pPr marL="895243" lvl="1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prstClr val="black"/>
                </a:solidFill>
                <a:latin typeface="Arial" charset="0"/>
              </a:rPr>
              <a:t>RAM: 32 GB</a:t>
            </a:r>
          </a:p>
          <a:p>
            <a:pPr marL="895243" lvl="1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prstClr val="black"/>
                </a:solidFill>
                <a:latin typeface="Arial" charset="0"/>
              </a:rPr>
              <a:t>Operating System: Windows 11 or Windows Server 19+ or </a:t>
            </a:r>
            <a:r>
              <a:rPr lang="en-US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Ubuntu 20.04.6  </a:t>
            </a:r>
          </a:p>
          <a:p>
            <a:pPr marL="895243" lvl="1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prstClr val="black"/>
                </a:solidFill>
                <a:latin typeface="Arial" charset="0"/>
              </a:rPr>
              <a:t>OS Architecture: 64-bit Operating System</a:t>
            </a:r>
          </a:p>
          <a:p>
            <a:pPr marL="895243" lvl="1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prstClr val="black"/>
                </a:solidFill>
                <a:latin typeface="Arial" charset="0"/>
              </a:rPr>
              <a:t>HDD Space: 250 GB (Recommended)</a:t>
            </a:r>
          </a:p>
          <a:p>
            <a:pPr marL="895243" lvl="1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prstClr val="black"/>
                </a:solidFill>
                <a:latin typeface="Arial" charset="0"/>
              </a:rPr>
              <a:t>Browser: Chrome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</a:endParaRPr>
          </a:p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prstClr val="black"/>
                </a:solidFill>
                <a:latin typeface="Arial" charset="0"/>
              </a:rPr>
              <a:t>The system should be accessible to all resources expected to use AI Force</a:t>
            </a:r>
            <a:endParaRPr lang="en-US">
              <a:solidFill>
                <a:prstClr val="black"/>
              </a:solidFill>
              <a:latin typeface="Calibri" panose="020F0502020204030204"/>
            </a:endParaRPr>
          </a:p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>
              <a:solidFill>
                <a:prstClr val="black"/>
              </a:solidFill>
              <a:latin typeface="Arial" charset="0"/>
            </a:endParaRPr>
          </a:p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prstClr val="black"/>
                </a:solidFill>
                <a:latin typeface="Arial" charset="0"/>
              </a:rPr>
              <a:t>LLM API subscription is required for commercial LLMs.</a:t>
            </a:r>
          </a:p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>
              <a:solidFill>
                <a:prstClr val="black"/>
              </a:solidFill>
              <a:latin typeface="Arial" charset="0"/>
            </a:endParaRPr>
          </a:p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prstClr val="black"/>
                </a:solidFill>
                <a:latin typeface="Arial" charset="0"/>
              </a:rPr>
              <a:t>In case of open LLMs, hosting server is required. </a:t>
            </a:r>
          </a:p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>
              <a:solidFill>
                <a:prstClr val="black"/>
              </a:solidFill>
              <a:latin typeface="Arial" charset="0"/>
            </a:endParaRPr>
          </a:p>
          <a:p>
            <a:pPr marL="895243" lvl="1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prstClr val="black"/>
                </a:solidFill>
                <a:latin typeface="Arial" charset="0"/>
              </a:rPr>
              <a:t>The hosting server configuration is: 4 Core CPU with 80GB GPU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1088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F715EB0-95F7-9A98-10B0-13E33F80B034}"/>
              </a:ext>
            </a:extLst>
          </p:cNvPr>
          <p:cNvSpPr/>
          <p:nvPr/>
        </p:nvSpPr>
        <p:spPr>
          <a:xfrm>
            <a:off x="1588" y="894"/>
            <a:ext cx="12188825" cy="642083"/>
          </a:xfrm>
          <a:prstGeom prst="rect">
            <a:avLst/>
          </a:prstGeom>
          <a:gradFill flip="none" rotWithShape="1">
            <a:gsLst>
              <a:gs pos="0">
                <a:srgbClr val="7030A0"/>
              </a:gs>
              <a:gs pos="99000">
                <a:srgbClr val="6E72FC"/>
              </a:gs>
            </a:gsLst>
            <a:lin ang="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825" defTabSz="914126">
              <a:defRPr/>
            </a:pPr>
            <a:r>
              <a:rPr lang="en-US" sz="2199" b="1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CLTech Roobert" pitchFamily="50" charset="0"/>
                <a:cs typeface="HCLTech Roobert" pitchFamily="50" charset="0"/>
              </a:rPr>
              <a:t>Software Requirements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7BC617-796B-4EDB-85CE-8D670B8AD4E9}"/>
              </a:ext>
            </a:extLst>
          </p:cNvPr>
          <p:cNvSpPr txBox="1"/>
          <p:nvPr/>
        </p:nvSpPr>
        <p:spPr>
          <a:xfrm>
            <a:off x="396558" y="874456"/>
            <a:ext cx="1095375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prstClr val="black"/>
                </a:solidFill>
                <a:latin typeface="Arial" charset="0"/>
              </a:rPr>
              <a:t>AI Force is available as an installer package for Windows system and will install all required software. The following are some additional requirements as pre-requisites:</a:t>
            </a:r>
            <a:br>
              <a:rPr lang="en-US" sz="2000">
                <a:solidFill>
                  <a:prstClr val="black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000">
              <a:solidFill>
                <a:prstClr val="black"/>
              </a:solidFill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prstClr val="black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Access to below URLs:</a:t>
            </a:r>
          </a:p>
          <a:p>
            <a:pPr marL="952393" lvl="1" indent="-3429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prstClr val="black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https://github.com/</a:t>
            </a:r>
            <a:endParaRPr lang="en-US" sz="2000">
              <a:solidFill>
                <a:prstClr val="black"/>
              </a:solidFill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52393" lvl="1" indent="-3429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prstClr val="black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https://files.pythonhosted.org/packages</a:t>
            </a:r>
            <a:endParaRPr lang="en-US" sz="2000">
              <a:solidFill>
                <a:prstClr val="black"/>
              </a:solidFill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52393" lvl="1" indent="-3429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prstClr val="black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https://opensearch.org/</a:t>
            </a:r>
            <a:endParaRPr lang="en-US" sz="2000">
              <a:solidFill>
                <a:prstClr val="black"/>
              </a:solidFill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52393" lvl="1" indent="-3429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prstClr val="black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https://artifacts.opensearch.org/</a:t>
            </a:r>
            <a:endParaRPr lang="en-US" sz="2000">
              <a:solidFill>
                <a:prstClr val="black"/>
              </a:solidFill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52393" lvl="1" indent="-3429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prstClr val="black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https://get.enterprisedb.com/postgresql/</a:t>
            </a:r>
            <a:endParaRPr lang="en-US" sz="2000">
              <a:solidFill>
                <a:prstClr val="black"/>
              </a:solidFill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prstClr val="black"/>
              </a:solidFill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prstClr val="black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Admin access is required on the VM where AI Force is being installed.</a:t>
            </a:r>
          </a:p>
        </p:txBody>
      </p:sp>
    </p:spTree>
    <p:extLst>
      <p:ext uri="{BB962C8B-B14F-4D97-AF65-F5344CB8AC3E}">
        <p14:creationId xmlns:p14="http://schemas.microsoft.com/office/powerpoint/2010/main" val="4268312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F715EB0-95F7-9A98-10B0-13E33F80B034}"/>
              </a:ext>
            </a:extLst>
          </p:cNvPr>
          <p:cNvSpPr/>
          <p:nvPr/>
        </p:nvSpPr>
        <p:spPr>
          <a:xfrm>
            <a:off x="1588" y="894"/>
            <a:ext cx="12188825" cy="642083"/>
          </a:xfrm>
          <a:prstGeom prst="rect">
            <a:avLst/>
          </a:prstGeom>
          <a:gradFill flip="none" rotWithShape="1">
            <a:gsLst>
              <a:gs pos="0">
                <a:srgbClr val="7030A0"/>
              </a:gs>
              <a:gs pos="99000">
                <a:srgbClr val="6E72FC"/>
              </a:gs>
            </a:gsLst>
            <a:lin ang="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825" marR="0" lvl="0" indent="0" algn="l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99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HCLTech Roobert" pitchFamily="50" charset="0"/>
                <a:ea typeface="+mn-ea"/>
                <a:cs typeface="HCLTech Roobert" pitchFamily="50" charset="0"/>
              </a:rPr>
              <a:t>Other Requirements (to be provided by Client)</a:t>
            </a:r>
          </a:p>
        </p:txBody>
      </p:sp>
      <p:pic>
        <p:nvPicPr>
          <p:cNvPr id="9" name="object 5">
            <a:extLst>
              <a:ext uri="{FF2B5EF4-FFF2-40B4-BE49-F238E27FC236}">
                <a16:creationId xmlns:a16="http://schemas.microsoft.com/office/drawing/2014/main" id="{50CA24AE-5C1A-5787-809B-AE8AC30ECB58}"/>
              </a:ext>
            </a:extLst>
          </p:cNvPr>
          <p:cNvPicPr/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06581" y="210993"/>
            <a:ext cx="1997000" cy="22188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57BC617-796B-4EDB-85CE-8D670B8AD4E9}"/>
              </a:ext>
            </a:extLst>
          </p:cNvPr>
          <p:cNvSpPr txBox="1"/>
          <p:nvPr/>
        </p:nvSpPr>
        <p:spPr>
          <a:xfrm>
            <a:off x="396558" y="842553"/>
            <a:ext cx="1095375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Data Source Type: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Historical Data which has details about issues or tickets like issue resolution, issue description and knowledge articles etc. Provide details on type of data.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Data Security: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Authentication and Authorization credentials for connecting to the data sources, to be provided by client.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Data Integration: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Data sources to which connectivity needs to be established like Service now, MongoDB etc. Also, please specify if APIs are available for integration to these data sources.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LLM Model: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Specify the model which needs to be used. Subscription Key and Subscriptions details are to be provided by client.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Type of Deployment: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On-premises or Cloud. If Cloud, please specify the hyper-scalar.</a:t>
            </a:r>
          </a:p>
        </p:txBody>
      </p:sp>
    </p:spTree>
    <p:extLst>
      <p:ext uri="{BB962C8B-B14F-4D97-AF65-F5344CB8AC3E}">
        <p14:creationId xmlns:p14="http://schemas.microsoft.com/office/powerpoint/2010/main" val="389032524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HCLTech Theme 4.0">
  <a:themeElements>
    <a:clrScheme name="HCLTech">
      <a:dk1>
        <a:srgbClr val="000000"/>
      </a:dk1>
      <a:lt1>
        <a:srgbClr val="FFFFFF"/>
      </a:lt1>
      <a:dk2>
        <a:srgbClr val="5F1EBE"/>
      </a:dk2>
      <a:lt2>
        <a:srgbClr val="411482"/>
      </a:lt2>
      <a:accent1>
        <a:srgbClr val="8C69F0"/>
      </a:accent1>
      <a:accent2>
        <a:srgbClr val="B9C8FF"/>
      </a:accent2>
      <a:accent3>
        <a:srgbClr val="0F5FDC"/>
      </a:accent3>
      <a:accent4>
        <a:srgbClr val="3C91FF"/>
      </a:accent4>
      <a:accent5>
        <a:srgbClr val="8CC8FA"/>
      </a:accent5>
      <a:accent6>
        <a:srgbClr val="DCE6F0"/>
      </a:accent6>
      <a:hlink>
        <a:srgbClr val="0F5FDC"/>
      </a:hlink>
      <a:folHlink>
        <a:srgbClr val="292929"/>
      </a:folHlink>
    </a:clrScheme>
    <a:fontScheme name="HCLTech Roobert Regular">
      <a:majorFont>
        <a:latin typeface="HCLTech Roobert"/>
        <a:ea typeface=""/>
        <a:cs typeface=""/>
      </a:majorFont>
      <a:minorFont>
        <a:latin typeface="HCLTech Roober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6EBF5"/>
        </a:solidFill>
        <a:ln>
          <a:noFill/>
        </a:ln>
      </a:spPr>
      <a:bodyPr lIns="288000" tIns="252000" rIns="288000" bIns="288000" rtlCol="0" anchor="t" anchorCtr="0"/>
      <a:lstStyle>
        <a:defPPr algn="l">
          <a:defRPr dirty="0" err="1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C8D2DD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algn="l">
          <a:defRPr dirty="0" err="1" smtClean="0">
            <a:solidFill>
              <a:schemeClr val="tx1"/>
            </a:solidFill>
          </a:defRPr>
        </a:defPPr>
      </a:lstStyle>
    </a:txDef>
  </a:objectDefaults>
  <a:extraClrSchemeLst/>
  <a:custClrLst>
    <a:custClr name="Dark Teal">
      <a:srgbClr val="007873"/>
    </a:custClr>
    <a:custClr name="Teal">
      <a:srgbClr val="4BC3AF"/>
    </a:custClr>
    <a:custClr name="Teal 80% Tint">
      <a:srgbClr val="6FCFBF"/>
    </a:custClr>
    <a:custClr name="Light Teal">
      <a:srgbClr val="A5E6DC"/>
    </a:custClr>
    <a:custClr name="Dark green">
      <a:srgbClr val="0FA069"/>
    </a:custClr>
    <a:custClr name="Green">
      <a:srgbClr val="82DC73"/>
    </a:custClr>
    <a:custClr name="Green 80% Tint">
      <a:srgbClr val="9BE38F"/>
    </a:custClr>
    <a:custClr name="Light Green">
      <a:srgbClr val="BEEBB4"/>
    </a:custClr>
    <a:custClr name="Dark Yellow">
      <a:srgbClr val="C8870A"/>
    </a:custClr>
    <a:custClr name="Yellow">
      <a:srgbClr val="FFCD41"/>
    </a:custClr>
    <a:custClr name="Yellow 80% Tint">
      <a:srgbClr val="FFD767"/>
    </a:custClr>
    <a:custClr name="Light Yellow">
      <a:srgbClr val="FFECC7"/>
    </a:custClr>
    <a:custClr name="Dark Coral">
      <a:srgbClr val="C3325F"/>
    </a:custClr>
    <a:custClr name="Coral">
      <a:srgbClr val="FF789B"/>
    </a:custClr>
    <a:custClr name="Coral 80% Tint">
      <a:srgbClr val="FF93AF"/>
    </a:custClr>
    <a:custClr name="Light Coral">
      <a:srgbClr val="FFBED7"/>
    </a:custClr>
    <a:custClr name="Bronze">
      <a:srgbClr val="D7BEB4"/>
    </a:custClr>
    <a:custClr name="Cream">
      <a:srgbClr val="FAF0E6"/>
    </a:custClr>
    <a:custClr name="Grey 1">
      <a:srgbClr val="8291A0"/>
    </a:custClr>
    <a:custClr name="Grey 2">
      <a:srgbClr val="A5AFBE"/>
    </a:custClr>
    <a:custClr name="Grey 3">
      <a:srgbClr val="C8D2DD"/>
    </a:custClr>
    <a:custClr name="Grey 4">
      <a:srgbClr val="E6EBF5"/>
    </a:custClr>
  </a:custClrLst>
  <a:extLst>
    <a:ext uri="{05A4C25C-085E-4340-85A3-A5531E510DB2}">
      <thm15:themeFamily xmlns:thm15="http://schemas.microsoft.com/office/thememl/2012/main" name="Expanded Version 4.0.potx" id="{7368AEBD-B63B-44DE-90CD-2A24E5EA1BC6}" vid="{066EBBBD-1AE0-4A23-A9E3-AD2BB1EE5A46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a1f58147-5282-41d1-9bf5-d83127cfa0b7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D0DD7A23F191441A44E014C00DD4ED8" ma:contentTypeVersion="11" ma:contentTypeDescription="Create a new document." ma:contentTypeScope="" ma:versionID="7586f8212100f416e5c98b723c535919">
  <xsd:schema xmlns:xsd="http://www.w3.org/2001/XMLSchema" xmlns:xs="http://www.w3.org/2001/XMLSchema" xmlns:p="http://schemas.microsoft.com/office/2006/metadata/properties" xmlns:ns2="a1f58147-5282-41d1-9bf5-d83127cfa0b7" targetNamespace="http://schemas.microsoft.com/office/2006/metadata/properties" ma:root="true" ma:fieldsID="7e105bd1541322ba2b267376a34603c1" ns2:_="">
    <xsd:import namespace="a1f58147-5282-41d1-9bf5-d83127cfa0b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f58147-5282-41d1-9bf5-d83127cfa0b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6b31ed30-7e58-4985-b8c2-d455a920e24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E17C8E3-8A44-4CE0-BC5B-09D19A429D5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D4E145A-89FA-4352-ADD0-0851B4B2F594}">
  <ds:schemaRefs>
    <ds:schemaRef ds:uri="http://purl.org/dc/elements/1.1/"/>
    <ds:schemaRef ds:uri="a1f58147-5282-41d1-9bf5-d83127cfa0b7"/>
    <ds:schemaRef ds:uri="http://schemas.openxmlformats.org/package/2006/metadata/core-properties"/>
    <ds:schemaRef ds:uri="http://purl.org/dc/dcmitype/"/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8FE4A639-607F-45E7-99DF-12EE490AAC4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1f58147-5282-41d1-9bf5-d83127cfa0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365</TotalTime>
  <Words>1460</Words>
  <Application>Microsoft Office PowerPoint</Application>
  <PresentationFormat>Widescreen</PresentationFormat>
  <Paragraphs>322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Aptos</vt:lpstr>
      <vt:lpstr>Arial</vt:lpstr>
      <vt:lpstr>Calibri</vt:lpstr>
      <vt:lpstr>Calibri Light</vt:lpstr>
      <vt:lpstr>HCLTech Roobert</vt:lpstr>
      <vt:lpstr>HCLTech Roobert Bold</vt:lpstr>
      <vt:lpstr>1_Office Theme</vt:lpstr>
      <vt:lpstr>HCLTech Theme 4.0</vt:lpstr>
      <vt:lpstr>AI Force Proposal for IKEA F&amp;CS Transformation</vt:lpstr>
      <vt:lpstr>PowerPoint Presentation</vt:lpstr>
      <vt:lpstr>PowerPoint Presentation</vt:lpstr>
      <vt:lpstr>Productivity Improvement Using GenAI – Leveraging Existing Ingka Tools Gradually Complimented By AI Force</vt:lpstr>
      <vt:lpstr>Example of How User Story Generation deployment is done in AI Force</vt:lpstr>
      <vt:lpstr>PowerPoint Presentation</vt:lpstr>
      <vt:lpstr>PowerPoint Presentation</vt:lpstr>
      <vt:lpstr>PowerPoint Presentation</vt:lpstr>
      <vt:lpstr>PowerPoint Presentation</vt:lpstr>
      <vt:lpstr>GenAI Agents – Automated Apps for IKEA Business Automation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Akash Malviya</dc:creator>
  <cp:lastModifiedBy>Akash Malviya</cp:lastModifiedBy>
  <cp:revision>5</cp:revision>
  <dcterms:created xsi:type="dcterms:W3CDTF">2025-01-16T07:11:58Z</dcterms:created>
  <dcterms:modified xsi:type="dcterms:W3CDTF">2025-02-28T10:20:45Z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CLClassification">
    <vt:lpwstr>HCL_Cla5s_1nt3rnal</vt:lpwstr>
  </property>
  <property fmtid="{D5CDD505-2E9C-101B-9397-08002B2CF9AE}" pid="3" name="HCLClassD6">
    <vt:lpwstr>False</vt:lpwstr>
  </property>
  <property fmtid="{D5CDD505-2E9C-101B-9397-08002B2CF9AE}" pid="4" name="ContentTypeId">
    <vt:lpwstr>0x010100AD0DD7A23F191441A44E014C00DD4ED8</vt:lpwstr>
  </property>
  <property fmtid="{D5CDD505-2E9C-101B-9397-08002B2CF9AE}" pid="5" name="TitusGUID">
    <vt:lpwstr>e0a1f78e-465a-4348-baf5-7f40b532fe90</vt:lpwstr>
  </property>
</Properties>
</file>