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147483128" r:id="rId2"/>
    <p:sldId id="2147483130" r:id="rId3"/>
    <p:sldId id="2147483129" r:id="rId4"/>
    <p:sldId id="2147483132" r:id="rId5"/>
    <p:sldId id="214748313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79E28-9721-4E53-954E-DC6A3D660092}" v="97" dt="2024-11-26T20:23:46.040"/>
    <p1510:client id="{D2312C73-F797-C595-34C4-98C240740CC0}" v="3" dt="2024-11-27T17:45:14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D69DF-04C7-467B-9912-82C0958CC800}" type="doc">
      <dgm:prSet loTypeId="urn:microsoft.com/office/officeart/2005/8/layout/hProcess11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7716F79A-080B-4D4E-B826-83C31C4DD477}">
      <dgm:prSet phldrT="[Text]" custT="1"/>
      <dgm:spPr/>
      <dgm:t>
        <a:bodyPr/>
        <a:lstStyle/>
        <a:p>
          <a:r>
            <a:rPr lang="en-US" sz="600" b="1"/>
            <a:t>Release  </a:t>
          </a:r>
        </a:p>
      </dgm:t>
    </dgm:pt>
    <dgm:pt modelId="{E09BF4C3-EC8C-462D-8CD9-0B9F00272987}" type="parTrans" cxnId="{9EB4E6D8-895C-4323-9636-C7048346615D}">
      <dgm:prSet/>
      <dgm:spPr/>
      <dgm:t>
        <a:bodyPr/>
        <a:lstStyle/>
        <a:p>
          <a:endParaRPr lang="en-US" sz="2000"/>
        </a:p>
      </dgm:t>
    </dgm:pt>
    <dgm:pt modelId="{54D9A7EB-F4CE-4203-8262-06B55FB39D36}" type="sibTrans" cxnId="{9EB4E6D8-895C-4323-9636-C7048346615D}">
      <dgm:prSet/>
      <dgm:spPr/>
      <dgm:t>
        <a:bodyPr/>
        <a:lstStyle/>
        <a:p>
          <a:endParaRPr lang="en-US" sz="2000"/>
        </a:p>
      </dgm:t>
    </dgm:pt>
    <dgm:pt modelId="{F4E954CF-EA05-400A-A835-3C8C8B237621}">
      <dgm:prSet phldrT="[Text]" custT="1"/>
      <dgm:spPr/>
      <dgm:t>
        <a:bodyPr/>
        <a:lstStyle/>
        <a:p>
          <a:r>
            <a:rPr lang="en-US" sz="800"/>
            <a:t>10-20% Acceleration</a:t>
          </a:r>
        </a:p>
      </dgm:t>
    </dgm:pt>
    <dgm:pt modelId="{D9793473-1D39-4689-81F7-CE6596F965DC}" type="parTrans" cxnId="{2CD18167-7F46-40EC-9B48-9A3CDF0D1812}">
      <dgm:prSet/>
      <dgm:spPr/>
      <dgm:t>
        <a:bodyPr/>
        <a:lstStyle/>
        <a:p>
          <a:endParaRPr lang="en-US" sz="2000"/>
        </a:p>
      </dgm:t>
    </dgm:pt>
    <dgm:pt modelId="{2447A6CD-B34A-40F4-8FAF-25B5599E9F08}" type="sibTrans" cxnId="{2CD18167-7F46-40EC-9B48-9A3CDF0D1812}">
      <dgm:prSet/>
      <dgm:spPr/>
      <dgm:t>
        <a:bodyPr/>
        <a:lstStyle/>
        <a:p>
          <a:endParaRPr lang="en-US" sz="2000"/>
        </a:p>
      </dgm:t>
    </dgm:pt>
    <dgm:pt modelId="{13651242-6F7A-43C5-ABDB-FEF184A3715D}" type="pres">
      <dgm:prSet presAssocID="{B4BD69DF-04C7-467B-9912-82C0958CC800}" presName="Name0" presStyleCnt="0">
        <dgm:presLayoutVars>
          <dgm:dir/>
          <dgm:resizeHandles val="exact"/>
        </dgm:presLayoutVars>
      </dgm:prSet>
      <dgm:spPr/>
    </dgm:pt>
    <dgm:pt modelId="{64B10979-DD0F-40BB-A709-59CC166CCCF7}" type="pres">
      <dgm:prSet presAssocID="{B4BD69DF-04C7-467B-9912-82C0958CC800}" presName="arrow" presStyleLbl="bgShp" presStyleIdx="0" presStyleCnt="1"/>
      <dgm:spPr/>
    </dgm:pt>
    <dgm:pt modelId="{4816D0E4-2011-4B28-8290-36E9B518366B}" type="pres">
      <dgm:prSet presAssocID="{B4BD69DF-04C7-467B-9912-82C0958CC800}" presName="points" presStyleCnt="0"/>
      <dgm:spPr/>
    </dgm:pt>
    <dgm:pt modelId="{FEFCDA81-88F0-40A7-BCB6-B632CD73B387}" type="pres">
      <dgm:prSet presAssocID="{7716F79A-080B-4D4E-B826-83C31C4DD477}" presName="compositeA" presStyleCnt="0"/>
      <dgm:spPr/>
    </dgm:pt>
    <dgm:pt modelId="{2F51E1CC-1338-4A35-81F5-C310D72A25F8}" type="pres">
      <dgm:prSet presAssocID="{7716F79A-080B-4D4E-B826-83C31C4DD477}" presName="textA" presStyleLbl="revTx" presStyleIdx="0" presStyleCnt="1">
        <dgm:presLayoutVars>
          <dgm:bulletEnabled val="1"/>
        </dgm:presLayoutVars>
      </dgm:prSet>
      <dgm:spPr/>
    </dgm:pt>
    <dgm:pt modelId="{B6536A2B-F0F1-4B1C-85FB-755B348E421B}" type="pres">
      <dgm:prSet presAssocID="{7716F79A-080B-4D4E-B826-83C31C4DD477}" presName="circleA" presStyleLbl="node1" presStyleIdx="0" presStyleCnt="1"/>
      <dgm:spPr/>
    </dgm:pt>
    <dgm:pt modelId="{45D966B5-4E1C-45BB-806F-D1781E86168F}" type="pres">
      <dgm:prSet presAssocID="{7716F79A-080B-4D4E-B826-83C31C4DD477}" presName="spaceA" presStyleCnt="0"/>
      <dgm:spPr/>
    </dgm:pt>
  </dgm:ptLst>
  <dgm:cxnLst>
    <dgm:cxn modelId="{2CD18167-7F46-40EC-9B48-9A3CDF0D1812}" srcId="{7716F79A-080B-4D4E-B826-83C31C4DD477}" destId="{F4E954CF-EA05-400A-A835-3C8C8B237621}" srcOrd="0" destOrd="0" parTransId="{D9793473-1D39-4689-81F7-CE6596F965DC}" sibTransId="{2447A6CD-B34A-40F4-8FAF-25B5599E9F08}"/>
    <dgm:cxn modelId="{60053580-7931-4607-AC9D-0DBE9D632395}" type="presOf" srcId="{B4BD69DF-04C7-467B-9912-82C0958CC800}" destId="{13651242-6F7A-43C5-ABDB-FEF184A3715D}" srcOrd="0" destOrd="0" presId="urn:microsoft.com/office/officeart/2005/8/layout/hProcess11"/>
    <dgm:cxn modelId="{965B78CF-A0C0-4EB9-9EBE-48919DB5119A}" type="presOf" srcId="{F4E954CF-EA05-400A-A835-3C8C8B237621}" destId="{2F51E1CC-1338-4A35-81F5-C310D72A25F8}" srcOrd="0" destOrd="1" presId="urn:microsoft.com/office/officeart/2005/8/layout/hProcess11"/>
    <dgm:cxn modelId="{9EB4E6D8-895C-4323-9636-C7048346615D}" srcId="{B4BD69DF-04C7-467B-9912-82C0958CC800}" destId="{7716F79A-080B-4D4E-B826-83C31C4DD477}" srcOrd="0" destOrd="0" parTransId="{E09BF4C3-EC8C-462D-8CD9-0B9F00272987}" sibTransId="{54D9A7EB-F4CE-4203-8262-06B55FB39D36}"/>
    <dgm:cxn modelId="{55F84EED-9539-4B40-B9A9-ED2B50A8AD47}" type="presOf" srcId="{7716F79A-080B-4D4E-B826-83C31C4DD477}" destId="{2F51E1CC-1338-4A35-81F5-C310D72A25F8}" srcOrd="0" destOrd="0" presId="urn:microsoft.com/office/officeart/2005/8/layout/hProcess11"/>
    <dgm:cxn modelId="{B855EC58-68B5-4D84-8093-875F3A3B3AD0}" type="presParOf" srcId="{13651242-6F7A-43C5-ABDB-FEF184A3715D}" destId="{64B10979-DD0F-40BB-A709-59CC166CCCF7}" srcOrd="0" destOrd="0" presId="urn:microsoft.com/office/officeart/2005/8/layout/hProcess11"/>
    <dgm:cxn modelId="{BC086DED-46CB-4B8B-B840-CEE58BFB3FA7}" type="presParOf" srcId="{13651242-6F7A-43C5-ABDB-FEF184A3715D}" destId="{4816D0E4-2011-4B28-8290-36E9B518366B}" srcOrd="1" destOrd="0" presId="urn:microsoft.com/office/officeart/2005/8/layout/hProcess11"/>
    <dgm:cxn modelId="{C2CC35D6-C027-470A-903B-3E877F2D2393}" type="presParOf" srcId="{4816D0E4-2011-4B28-8290-36E9B518366B}" destId="{FEFCDA81-88F0-40A7-BCB6-B632CD73B387}" srcOrd="0" destOrd="0" presId="urn:microsoft.com/office/officeart/2005/8/layout/hProcess11"/>
    <dgm:cxn modelId="{1B298EC0-B360-4CB2-A5BE-CA529B11E323}" type="presParOf" srcId="{FEFCDA81-88F0-40A7-BCB6-B632CD73B387}" destId="{2F51E1CC-1338-4A35-81F5-C310D72A25F8}" srcOrd="0" destOrd="0" presId="urn:microsoft.com/office/officeart/2005/8/layout/hProcess11"/>
    <dgm:cxn modelId="{817D1F40-8AEE-4CB7-B042-C3254EBBFD72}" type="presParOf" srcId="{FEFCDA81-88F0-40A7-BCB6-B632CD73B387}" destId="{B6536A2B-F0F1-4B1C-85FB-755B348E421B}" srcOrd="1" destOrd="0" presId="urn:microsoft.com/office/officeart/2005/8/layout/hProcess11"/>
    <dgm:cxn modelId="{6FC6731A-576A-497E-94A9-19F72F3D29A6}" type="presParOf" srcId="{FEFCDA81-88F0-40A7-BCB6-B632CD73B387}" destId="{45D966B5-4E1C-45BB-806F-D1781E8616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10979-DD0F-40BB-A709-59CC166CCCF7}">
      <dsp:nvSpPr>
        <dsp:cNvPr id="0" name=""/>
        <dsp:cNvSpPr/>
      </dsp:nvSpPr>
      <dsp:spPr>
        <a:xfrm>
          <a:off x="0" y="171050"/>
          <a:ext cx="9495606" cy="228067"/>
        </a:xfrm>
        <a:prstGeom prst="notchedRightArrow">
          <a:avLst/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1E1CC-1338-4A35-81F5-C310D72A25F8}">
      <dsp:nvSpPr>
        <dsp:cNvPr id="0" name=""/>
        <dsp:cNvSpPr/>
      </dsp:nvSpPr>
      <dsp:spPr>
        <a:xfrm>
          <a:off x="0" y="0"/>
          <a:ext cx="8546045" cy="228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b" anchorCtr="1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/>
            <a:t>Release 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10-20% Acceleration</a:t>
          </a:r>
        </a:p>
      </dsp:txBody>
      <dsp:txXfrm>
        <a:off x="0" y="0"/>
        <a:ext cx="8546045" cy="228067"/>
      </dsp:txXfrm>
    </dsp:sp>
    <dsp:sp modelId="{B6536A2B-F0F1-4B1C-85FB-755B348E421B}">
      <dsp:nvSpPr>
        <dsp:cNvPr id="0" name=""/>
        <dsp:cNvSpPr/>
      </dsp:nvSpPr>
      <dsp:spPr>
        <a:xfrm>
          <a:off x="4244514" y="256576"/>
          <a:ext cx="57016" cy="57016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A23CE-B858-4373-801B-960ACFF997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CDDD3-224B-4495-927D-BDAD4471B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B8398-1081-4087-A387-6B5E529363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B8398-1081-4087-A387-6B5E52936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B8398-1081-4087-A387-6B5E52936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4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B8398-1081-4087-A387-6B5E52936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6DA3-2BEF-6193-1105-DD37B280B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83C1D-9BE0-677E-ECAD-295D9DF2E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EFBD-CDA3-8450-1DB1-515D03E5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BBE2-CFC5-D476-3AD7-023D4189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A559-39A4-B781-6459-72CB25B2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BF6D-08E0-BC59-3C4E-B7D17C32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8125E-EFFE-3700-261A-D5666CFD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557D-58F3-0379-F734-4E8CE7DE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E951-3804-0FC4-4F76-EEF27F36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6D71-B419-C80F-8064-AC50D4A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70892-6B2F-2009-99A8-62DD92352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022D3-4426-DE53-0B0E-26322464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298D-3E99-5A90-3336-630762DD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ABE3-83A5-7321-6EBE-13D0CC11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77A51-25B5-3C53-8D97-E07E5E60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1584-D3AA-8067-B535-B527285F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FA98-A97F-F1A0-DF91-FCDDF8C5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C2B89-71E0-3AA6-EA3A-33FBDA01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280-444F-7596-476C-5E8F815B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EDC6-9D9D-55FF-A135-514CA7F1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67D1-8269-828E-3B1E-33248629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B8EB1-7371-2C3D-295A-793B97B8E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B36FB-AAC1-9182-4FA2-E8A54919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DA75-80CE-D897-449F-51021A91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C00E-5C0F-6E52-898F-D3001C8F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9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EBEB-2E30-C597-2698-AE11F8A1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004F-292B-70BD-0BAE-B18727315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968D9-063E-2143-1342-2C5B96E3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409AF-CDEC-3F59-DA28-99247992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28C58-A139-AB0D-CAFE-8F882BFD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AFB58-05FE-8D18-021D-EDEDB85C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C095-37A1-7781-116E-09C74164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C0B50-6396-C295-97F9-27014395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B3C9-4BA1-D0CE-D7F9-C699A12A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4CA71-5AE2-A62F-E220-DD94F557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C8893-3FC5-D0E9-55B9-F168AE61C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6308B-E0BD-3795-AD9D-5AFB53EB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4D4DA-D669-4C2F-C7C0-AB58E4E6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DDCA5-E13A-9C7D-3A21-CD4745B9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BA72-A26C-AFE7-A491-BC9208C7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26FF7-721F-9948-3233-D880952C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3C250-E666-7472-FF18-C3800252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94137-3196-B990-FDB9-F8A0EBBE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2B5C6-1F3C-4EC2-0794-BD977271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A0ACC-BF78-519F-2804-1074FE38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326C-D44D-2D31-3536-275D4219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8784-B0ED-45EA-7F7B-8A6BC62B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AB92-D881-5E49-3BBF-91852C3C7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F9CB6-0A7D-03D8-FDCB-3951ACC3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D09C9-4F2C-FD3A-3543-838493A6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C53D-A18A-AAC2-900C-7467602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ABA3-BDFA-5FEA-FE3D-F4F27228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D43F-6437-C3BC-9252-24ACF300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CCDA4-98E4-0339-01A2-64B1C6E6D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B2D23-6F00-39F8-1E52-3CD5127CA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26B3-598E-982F-3533-259B3ABD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0936-EFDC-391D-44F4-70D5CC3F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1B877-5FD8-B81C-B4C0-C948BAE6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9BE29-FF31-BED7-0887-5BE7E419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9D0B8-790E-39E7-B735-BCA2134D3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A96C-F11E-69C0-A620-4A95E5E00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8F260-DB33-4D7D-ABF9-9A038023C87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EFFE-3607-0D63-214A-29A8BDFB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D3CD-E9D7-EA03-75BD-FE6FACACB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5CFFA-4795-40E4-9F64-1BD0D6D9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ar: 16 Points 13">
            <a:extLst>
              <a:ext uri="{FF2B5EF4-FFF2-40B4-BE49-F238E27FC236}">
                <a16:creationId xmlns:a16="http://schemas.microsoft.com/office/drawing/2014/main" id="{4267E584-5932-4085-ABC9-C34F2D6F46CD}"/>
              </a:ext>
            </a:extLst>
          </p:cNvPr>
          <p:cNvSpPr>
            <a:spLocks/>
          </p:cNvSpPr>
          <p:nvPr/>
        </p:nvSpPr>
        <p:spPr>
          <a:xfrm>
            <a:off x="9935921" y="999090"/>
            <a:ext cx="1521184" cy="1434936"/>
          </a:xfrm>
          <a:prstGeom prst="star16">
            <a:avLst/>
          </a:prstGeom>
          <a:solidFill>
            <a:srgbClr val="FFFFFF">
              <a:lumMod val="95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AD19BD-0E8B-B77B-7905-5A672F46450C}"/>
              </a:ext>
            </a:extLst>
          </p:cNvPr>
          <p:cNvSpPr txBox="1"/>
          <p:nvPr/>
        </p:nvSpPr>
        <p:spPr>
          <a:xfrm>
            <a:off x="10184980" y="483561"/>
            <a:ext cx="1194331" cy="10265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lvl="0" indent="0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2133" baseline="0"/>
            </a:lvl1pPr>
            <a:lvl2pPr marL="258227" lvl="1" indent="-256111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2133" baseline="0"/>
            </a:lvl2pPr>
            <a:lvl3pPr marL="609585" lvl="2" indent="-35355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2133" baseline="0"/>
            </a:lvl3pPr>
            <a:lvl4pPr marL="816844" lvl="3" indent="-20725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2133" baseline="0"/>
            </a:lvl4pPr>
            <a:lvl5pPr marL="999719" lvl="4" indent="-170684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2133" baseline="0"/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9pPr>
          </a:lstStyle>
          <a:p>
            <a:pPr algn="ctr">
              <a:buClr>
                <a:srgbClr val="FFFFFF"/>
              </a:buClr>
              <a:defRPr/>
            </a:pPr>
            <a:endParaRPr lang="en-US" sz="667" b="1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7A528B-079C-7ABF-84EF-EE16410FBA97}"/>
              </a:ext>
            </a:extLst>
          </p:cNvPr>
          <p:cNvSpPr txBox="1">
            <a:spLocks/>
          </p:cNvSpPr>
          <p:nvPr/>
        </p:nvSpPr>
        <p:spPr>
          <a:xfrm>
            <a:off x="314594" y="2389656"/>
            <a:ext cx="891554" cy="995951"/>
          </a:xfrm>
          <a:prstGeom prst="rect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Requirements Discovery Meetings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F2B386-A6CC-E119-00F2-C47DAB9AA446}"/>
              </a:ext>
            </a:extLst>
          </p:cNvPr>
          <p:cNvSpPr txBox="1">
            <a:spLocks/>
          </p:cNvSpPr>
          <p:nvPr/>
        </p:nvSpPr>
        <p:spPr>
          <a:xfrm>
            <a:off x="1449221" y="2413273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BRD </a:t>
            </a:r>
            <a:r>
              <a:rPr kumimoji="0" lang="en-US" sz="9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Updation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DCB762-9901-CC54-F380-59AA65E9807D}"/>
              </a:ext>
            </a:extLst>
          </p:cNvPr>
          <p:cNvSpPr txBox="1">
            <a:spLocks/>
          </p:cNvSpPr>
          <p:nvPr/>
        </p:nvSpPr>
        <p:spPr>
          <a:xfrm>
            <a:off x="2560797" y="2389656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Business Stakeholder Feedback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631A423-4634-96FE-1FDA-7E6162F6A9BB}"/>
              </a:ext>
            </a:extLst>
          </p:cNvPr>
          <p:cNvCxnSpPr>
            <a:cxnSpLocks/>
          </p:cNvCxnSpPr>
          <p:nvPr/>
        </p:nvCxnSpPr>
        <p:spPr>
          <a:xfrm flipV="1">
            <a:off x="1148150" y="2911249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56F043-8E84-3422-41F1-8F62918720EC}"/>
              </a:ext>
            </a:extLst>
          </p:cNvPr>
          <p:cNvGrpSpPr/>
          <p:nvPr/>
        </p:nvGrpSpPr>
        <p:grpSpPr>
          <a:xfrm>
            <a:off x="788012" y="1199259"/>
            <a:ext cx="1194609" cy="1051837"/>
            <a:chOff x="224461" y="690143"/>
            <a:chExt cx="1194609" cy="1051837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5F78978-A4DC-BB46-A9CB-5BF084FBC2DE}"/>
                </a:ext>
              </a:extLst>
            </p:cNvPr>
            <p:cNvGrpSpPr/>
            <p:nvPr/>
          </p:nvGrpSpPr>
          <p:grpSpPr>
            <a:xfrm>
              <a:off x="224461" y="775412"/>
              <a:ext cx="1194609" cy="966568"/>
              <a:chOff x="1657411" y="1003456"/>
              <a:chExt cx="1445477" cy="1286503"/>
            </a:xfrm>
          </p:grpSpPr>
          <p:sp>
            <p:nvSpPr>
              <p:cNvPr id="77" name="Star: 16 Points 76">
                <a:extLst>
                  <a:ext uri="{FF2B5EF4-FFF2-40B4-BE49-F238E27FC236}">
                    <a16:creationId xmlns:a16="http://schemas.microsoft.com/office/drawing/2014/main" id="{4D34703F-D571-DD69-2FB4-D750D76951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57411" y="1003456"/>
                <a:ext cx="1445477" cy="1286503"/>
              </a:xfrm>
              <a:prstGeom prst="star16">
                <a:avLst/>
              </a:prstGeom>
              <a:solidFill>
                <a:srgbClr val="FFFFFF">
                  <a:lumMod val="95000"/>
                </a:srgbClr>
              </a:solidFill>
              <a:ln w="6350" cap="sq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1E8C985-22BF-476F-6CDC-90DD2B756240}"/>
                  </a:ext>
                </a:extLst>
              </p:cNvPr>
              <p:cNvSpPr txBox="1"/>
              <p:nvPr/>
            </p:nvSpPr>
            <p:spPr>
              <a:xfrm>
                <a:off x="1797206" y="1450933"/>
                <a:ext cx="1259907" cy="553028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Segoe UI" panose="020B0502040204020203" pitchFamily="34" charset="0"/>
                  <a:buChar char="​"/>
                  <a:defRPr sz="1600">
                    <a:cs typeface="Arial" panose="020B0604020202020204" pitchFamily="34" charset="0"/>
                  </a:defRPr>
                </a:lvl1pPr>
                <a:lvl2pPr marL="228600" lvl="1" indent="-2254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"/>
                  <a:defRPr sz="1600">
                    <a:cs typeface="Arial" panose="020B0604020202020204" pitchFamily="34" charset="0"/>
                  </a:defRPr>
                </a:lvl2pPr>
                <a:lvl3pPr marL="515938" lvl="2" indent="-287338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—"/>
                  <a:defRPr sz="1600">
                    <a:cs typeface="Arial" panose="020B0604020202020204" pitchFamily="34" charset="0"/>
                  </a:defRPr>
                </a:lvl3pPr>
                <a:lvl4pPr marL="742950" lvl="3" indent="-182563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»"/>
                  <a:defRPr sz="1600">
                    <a:cs typeface="Arial" panose="020B0604020202020204" pitchFamily="34" charset="0"/>
                  </a:defRPr>
                </a:lvl4pPr>
                <a:lvl5pPr marL="914400" lvl="4" indent="-1365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›"/>
                  <a:defRPr sz="1600">
                    <a:cs typeface="Arial" panose="020B0604020202020204" pitchFamily="34" charset="0"/>
                  </a:defRPr>
                </a:lvl5pPr>
                <a:lvl6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6pPr>
                <a:lvl7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7pPr>
                <a:lvl8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8pPr>
                <a:lvl9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9pPr>
              </a:lstStyle>
              <a:p>
                <a:pPr algn="ctr">
                  <a:buFont typeface="Segoe UI" panose="020B0502040204020203" pitchFamily="34" charset="0"/>
                  <a:buNone/>
                  <a:defRPr/>
                </a:pPr>
                <a:r>
                  <a:rPr lang="en-US" sz="900" kern="0">
                    <a:solidFill>
                      <a:srgbClr val="000000"/>
                    </a:solidFill>
                    <a:latin typeface="Calibri" panose="020F0502020204030204"/>
                  </a:rPr>
                  <a:t>BRD Generation based on meeting audio</a:t>
                </a: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38C9BF-BA66-A7D6-A885-DF9AB0AE95F5}"/>
                </a:ext>
              </a:extLst>
            </p:cNvPr>
            <p:cNvSpPr>
              <a:spLocks/>
            </p:cNvSpPr>
            <p:nvPr/>
          </p:nvSpPr>
          <p:spPr>
            <a:xfrm>
              <a:off x="255504" y="690143"/>
              <a:ext cx="327307" cy="317208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1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7E67FD9-B1BF-81DC-97F0-6DF166D5EC1D}"/>
              </a:ext>
            </a:extLst>
          </p:cNvPr>
          <p:cNvCxnSpPr>
            <a:cxnSpLocks/>
            <a:stCxn id="127" idx="2"/>
            <a:endCxn id="65" idx="0"/>
          </p:cNvCxnSpPr>
          <p:nvPr/>
        </p:nvCxnSpPr>
        <p:spPr>
          <a:xfrm flipH="1">
            <a:off x="760371" y="985703"/>
            <a:ext cx="4982" cy="140395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B11193-3580-AB2E-8CB0-E9BE0068ADB5}"/>
              </a:ext>
            </a:extLst>
          </p:cNvPr>
          <p:cNvSpPr txBox="1">
            <a:spLocks/>
          </p:cNvSpPr>
          <p:nvPr/>
        </p:nvSpPr>
        <p:spPr>
          <a:xfrm>
            <a:off x="9590877" y="2400077"/>
            <a:ext cx="863343" cy="990380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Sprint Planning 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174966-0876-5FF1-DB58-C5F09559B658}"/>
              </a:ext>
            </a:extLst>
          </p:cNvPr>
          <p:cNvSpPr txBox="1">
            <a:spLocks/>
          </p:cNvSpPr>
          <p:nvPr/>
        </p:nvSpPr>
        <p:spPr>
          <a:xfrm>
            <a:off x="11069748" y="2407124"/>
            <a:ext cx="863343" cy="978482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User Story Prioritization ( Estimation, Sequencing, Capacity Planning)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5A05F7-F426-32A6-3A63-4B576EDCBF9A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11501420" y="3385606"/>
            <a:ext cx="23052" cy="46208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047980-CF20-3D99-558F-96B5C5E3738B}"/>
              </a:ext>
            </a:extLst>
          </p:cNvPr>
          <p:cNvGrpSpPr/>
          <p:nvPr/>
        </p:nvGrpSpPr>
        <p:grpSpPr>
          <a:xfrm>
            <a:off x="10056364" y="131607"/>
            <a:ext cx="698111" cy="418604"/>
            <a:chOff x="11202415" y="123616"/>
            <a:chExt cx="863344" cy="546580"/>
          </a:xfrm>
        </p:grpSpPr>
        <p:sp>
          <p:nvSpPr>
            <p:cNvPr id="90" name="Star: 16 Points 89">
              <a:extLst>
                <a:ext uri="{FF2B5EF4-FFF2-40B4-BE49-F238E27FC236}">
                  <a16:creationId xmlns:a16="http://schemas.microsoft.com/office/drawing/2014/main" id="{DBA6A0C0-3659-1CE8-BEAC-FFAED1554F5D}"/>
                </a:ext>
              </a:extLst>
            </p:cNvPr>
            <p:cNvSpPr/>
            <p:nvPr/>
          </p:nvSpPr>
          <p:spPr>
            <a:xfrm>
              <a:off x="11202415" y="123616"/>
              <a:ext cx="863344" cy="546580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0756622-E519-26C7-B1FE-AF549E381B5F}"/>
                </a:ext>
              </a:extLst>
            </p:cNvPr>
            <p:cNvSpPr txBox="1"/>
            <p:nvPr/>
          </p:nvSpPr>
          <p:spPr>
            <a:xfrm>
              <a:off x="11318996" y="289184"/>
              <a:ext cx="630183" cy="21544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GenAI </a:t>
              </a:r>
              <a:b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</a:b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opportunity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5723E9-EA74-7C8B-129F-A40A2577B29B}"/>
              </a:ext>
            </a:extLst>
          </p:cNvPr>
          <p:cNvGrpSpPr/>
          <p:nvPr/>
        </p:nvGrpSpPr>
        <p:grpSpPr>
          <a:xfrm>
            <a:off x="6475188" y="1084359"/>
            <a:ext cx="1516202" cy="1251483"/>
            <a:chOff x="8896035" y="1149282"/>
            <a:chExt cx="1397004" cy="1251483"/>
          </a:xfrm>
        </p:grpSpPr>
        <p:sp>
          <p:nvSpPr>
            <p:cNvPr id="103" name="Star: 16 Points 102">
              <a:extLst>
                <a:ext uri="{FF2B5EF4-FFF2-40B4-BE49-F238E27FC236}">
                  <a16:creationId xmlns:a16="http://schemas.microsoft.com/office/drawing/2014/main" id="{4E51B6F3-C8DB-6E98-6CD9-39FC24AECB8D}"/>
                </a:ext>
              </a:extLst>
            </p:cNvPr>
            <p:cNvSpPr>
              <a:spLocks/>
            </p:cNvSpPr>
            <p:nvPr/>
          </p:nvSpPr>
          <p:spPr>
            <a:xfrm>
              <a:off x="8907780" y="1157324"/>
              <a:ext cx="1385259" cy="1243441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DB94720-8328-4C6E-619F-BF7D3E0550E0}"/>
                </a:ext>
              </a:extLst>
            </p:cNvPr>
            <p:cNvSpPr txBox="1"/>
            <p:nvPr/>
          </p:nvSpPr>
          <p:spPr>
            <a:xfrm>
              <a:off x="9172464" y="1386284"/>
              <a:ext cx="920742" cy="795402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** Test Strategy Document Preparation with High Level Integration and New Scenario based on User Stories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1F1AB04-A577-CBE9-94EF-B32014C04B62}"/>
                </a:ext>
              </a:extLst>
            </p:cNvPr>
            <p:cNvSpPr>
              <a:spLocks/>
            </p:cNvSpPr>
            <p:nvPr/>
          </p:nvSpPr>
          <p:spPr>
            <a:xfrm>
              <a:off x="8896035" y="1149282"/>
              <a:ext cx="392754" cy="334785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4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1C58784-F7ED-252B-4AF3-6EB883173B23}"/>
              </a:ext>
            </a:extLst>
          </p:cNvPr>
          <p:cNvSpPr txBox="1"/>
          <p:nvPr/>
        </p:nvSpPr>
        <p:spPr>
          <a:xfrm>
            <a:off x="2690911" y="6131325"/>
            <a:ext cx="5470778" cy="400110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FFC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Calibri"/>
              </a:rPr>
              <a:t>Note – Integrations and customization of DCM is considered a one time separate activity with small changes for new product releases  </a:t>
            </a:r>
          </a:p>
        </p:txBody>
      </p:sp>
      <p:sp>
        <p:nvSpPr>
          <p:cNvPr id="110" name="Title 5">
            <a:extLst>
              <a:ext uri="{FF2B5EF4-FFF2-40B4-BE49-F238E27FC236}">
                <a16:creationId xmlns:a16="http://schemas.microsoft.com/office/drawing/2014/main" id="{24F36C9A-40AD-8150-998D-8BF279A7BF59}"/>
              </a:ext>
            </a:extLst>
          </p:cNvPr>
          <p:cNvSpPr txBox="1">
            <a:spLocks/>
          </p:cNvSpPr>
          <p:nvPr/>
        </p:nvSpPr>
        <p:spPr>
          <a:xfrm>
            <a:off x="319576" y="147789"/>
            <a:ext cx="9637538" cy="31669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0000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EPC - Requirements Planning &amp; Configurations of Digital Catalog Manager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FC2988-408A-1BCB-78F9-9A06D39C9CBF}"/>
              </a:ext>
            </a:extLst>
          </p:cNvPr>
          <p:cNvCxnSpPr/>
          <p:nvPr/>
        </p:nvCxnSpPr>
        <p:spPr>
          <a:xfrm>
            <a:off x="0" y="611220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5F1EBE"/>
            </a:solidFill>
            <a:prstDash val="solid"/>
            <a:miter lim="800000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A828653-FA7D-C0AB-A037-CE8DA3626536}"/>
              </a:ext>
            </a:extLst>
          </p:cNvPr>
          <p:cNvSpPr txBox="1">
            <a:spLocks/>
          </p:cNvSpPr>
          <p:nvPr/>
        </p:nvSpPr>
        <p:spPr>
          <a:xfrm>
            <a:off x="319576" y="754871"/>
            <a:ext cx="891554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Business Team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7C2EFC-652A-AC49-469C-05C79D676414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10454220" y="2895267"/>
            <a:ext cx="615528" cy="109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63F2A7-6468-B28B-BD59-BF6D6D06226D}"/>
              </a:ext>
            </a:extLst>
          </p:cNvPr>
          <p:cNvGrpSpPr/>
          <p:nvPr/>
        </p:nvGrpSpPr>
        <p:grpSpPr>
          <a:xfrm>
            <a:off x="5115428" y="1235348"/>
            <a:ext cx="1106075" cy="1057265"/>
            <a:chOff x="2584140" y="1279371"/>
            <a:chExt cx="1382596" cy="10572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9CE0E5-6831-D19D-6706-CBE1934AF4FC}"/>
                </a:ext>
              </a:extLst>
            </p:cNvPr>
            <p:cNvGrpSpPr/>
            <p:nvPr/>
          </p:nvGrpSpPr>
          <p:grpSpPr>
            <a:xfrm>
              <a:off x="2620411" y="1370067"/>
              <a:ext cx="1346325" cy="966569"/>
              <a:chOff x="1657410" y="1003456"/>
              <a:chExt cx="1629055" cy="1286503"/>
            </a:xfrm>
          </p:grpSpPr>
          <p:sp>
            <p:nvSpPr>
              <p:cNvPr id="7" name="Star: 16 Points 6">
                <a:extLst>
                  <a:ext uri="{FF2B5EF4-FFF2-40B4-BE49-F238E27FC236}">
                    <a16:creationId xmlns:a16="http://schemas.microsoft.com/office/drawing/2014/main" id="{64B13410-3741-52D6-B039-EB87CD49A7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57410" y="1003456"/>
                <a:ext cx="1629055" cy="1286503"/>
              </a:xfrm>
              <a:prstGeom prst="star16">
                <a:avLst/>
              </a:prstGeom>
              <a:solidFill>
                <a:srgbClr val="FFFFFF">
                  <a:lumMod val="95000"/>
                </a:srgbClr>
              </a:solidFill>
              <a:ln w="6350" cap="sq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532FD0-AA82-075F-BFD9-33BDE92135A0}"/>
                  </a:ext>
                </a:extLst>
              </p:cNvPr>
              <p:cNvSpPr txBox="1"/>
              <p:nvPr/>
            </p:nvSpPr>
            <p:spPr>
              <a:xfrm>
                <a:off x="1814178" y="1347716"/>
                <a:ext cx="1259907" cy="553028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Segoe UI" panose="020B0502040204020203" pitchFamily="34" charset="0"/>
                  <a:buChar char="​"/>
                  <a:defRPr sz="1600">
                    <a:cs typeface="Arial" panose="020B0604020202020204" pitchFamily="34" charset="0"/>
                  </a:defRPr>
                </a:lvl1pPr>
                <a:lvl2pPr marL="228600" lvl="1" indent="-2254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"/>
                  <a:defRPr sz="1600">
                    <a:cs typeface="Arial" panose="020B0604020202020204" pitchFamily="34" charset="0"/>
                  </a:defRPr>
                </a:lvl2pPr>
                <a:lvl3pPr marL="515938" lvl="2" indent="-287338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—"/>
                  <a:defRPr sz="1600">
                    <a:cs typeface="Arial" panose="020B0604020202020204" pitchFamily="34" charset="0"/>
                  </a:defRPr>
                </a:lvl3pPr>
                <a:lvl4pPr marL="742950" lvl="3" indent="-182563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»"/>
                  <a:defRPr sz="1600">
                    <a:cs typeface="Arial" panose="020B0604020202020204" pitchFamily="34" charset="0"/>
                  </a:defRPr>
                </a:lvl4pPr>
                <a:lvl5pPr marL="914400" lvl="4" indent="-1365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›"/>
                  <a:defRPr sz="1600">
                    <a:cs typeface="Arial" panose="020B0604020202020204" pitchFamily="34" charset="0"/>
                  </a:defRPr>
                </a:lvl5pPr>
                <a:lvl6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6pPr>
                <a:lvl7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7pPr>
                <a:lvl8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8pPr>
                <a:lvl9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9pPr>
              </a:lstStyle>
              <a:p>
                <a:pPr algn="ctr">
                  <a:buFont typeface="Segoe UI" panose="020B0502040204020203" pitchFamily="34" charset="0"/>
                  <a:buNone/>
                  <a:defRPr/>
                </a:pPr>
                <a:r>
                  <a:rPr lang="en-US" sz="900" kern="0">
                    <a:solidFill>
                      <a:srgbClr val="000000"/>
                    </a:solidFill>
                    <a:latin typeface="Calibri" panose="020F0502020204030204"/>
                  </a:rPr>
                  <a:t>Requirement Generation based on BRD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88AAB9-BD51-656D-F9C1-770E51796200}"/>
                </a:ext>
              </a:extLst>
            </p:cNvPr>
            <p:cNvSpPr>
              <a:spLocks/>
            </p:cNvSpPr>
            <p:nvPr/>
          </p:nvSpPr>
          <p:spPr>
            <a:xfrm>
              <a:off x="2584140" y="1279371"/>
              <a:ext cx="405287" cy="343475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B870-9E42-A812-9AFE-5B928D2B260C}"/>
              </a:ext>
            </a:extLst>
          </p:cNvPr>
          <p:cNvCxnSpPr>
            <a:cxnSpLocks/>
          </p:cNvCxnSpPr>
          <p:nvPr/>
        </p:nvCxnSpPr>
        <p:spPr>
          <a:xfrm flipV="1">
            <a:off x="2246828" y="2872472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4F2F-6217-689D-8F5E-F53ED5033F5E}"/>
              </a:ext>
            </a:extLst>
          </p:cNvPr>
          <p:cNvSpPr txBox="1">
            <a:spLocks/>
          </p:cNvSpPr>
          <p:nvPr/>
        </p:nvSpPr>
        <p:spPr>
          <a:xfrm>
            <a:off x="3665956" y="2400322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Realign and BRD Update 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A50462-B8E8-4621-38B0-4249C868DEDF}"/>
              </a:ext>
            </a:extLst>
          </p:cNvPr>
          <p:cNvCxnSpPr>
            <a:cxnSpLocks/>
          </p:cNvCxnSpPr>
          <p:nvPr/>
        </p:nvCxnSpPr>
        <p:spPr>
          <a:xfrm flipV="1">
            <a:off x="3351987" y="2883138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5CF727-E91A-1D82-D97A-43778B2C4D46}"/>
              </a:ext>
            </a:extLst>
          </p:cNvPr>
          <p:cNvSpPr txBox="1">
            <a:spLocks/>
          </p:cNvSpPr>
          <p:nvPr/>
        </p:nvSpPr>
        <p:spPr>
          <a:xfrm>
            <a:off x="4754603" y="2407124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BRD Signoff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52B009-426A-DFB5-4C0D-D5C8FDFB5D2B}"/>
              </a:ext>
            </a:extLst>
          </p:cNvPr>
          <p:cNvCxnSpPr>
            <a:cxnSpLocks/>
          </p:cNvCxnSpPr>
          <p:nvPr/>
        </p:nvCxnSpPr>
        <p:spPr>
          <a:xfrm flipV="1">
            <a:off x="4456536" y="2889940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87FEA4-595A-9D78-47E6-47438B093383}"/>
              </a:ext>
            </a:extLst>
          </p:cNvPr>
          <p:cNvSpPr txBox="1">
            <a:spLocks/>
          </p:cNvSpPr>
          <p:nvPr/>
        </p:nvSpPr>
        <p:spPr>
          <a:xfrm>
            <a:off x="5847973" y="2413272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Configuration &amp; customization Requirements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AD3A51-7876-BD78-14C9-834D042D0815}"/>
              </a:ext>
            </a:extLst>
          </p:cNvPr>
          <p:cNvCxnSpPr>
            <a:cxnSpLocks/>
          </p:cNvCxnSpPr>
          <p:nvPr/>
        </p:nvCxnSpPr>
        <p:spPr>
          <a:xfrm flipV="1">
            <a:off x="5556552" y="2852726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A533B6-32BB-2F94-3E60-FECA6BA41D91}"/>
              </a:ext>
            </a:extLst>
          </p:cNvPr>
          <p:cNvSpPr txBox="1">
            <a:spLocks/>
          </p:cNvSpPr>
          <p:nvPr/>
        </p:nvSpPr>
        <p:spPr>
          <a:xfrm>
            <a:off x="6950844" y="2398389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System Design &amp; Data model creation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E21429-D851-F325-CEA6-6820DC5311E3}"/>
              </a:ext>
            </a:extLst>
          </p:cNvPr>
          <p:cNvCxnSpPr>
            <a:cxnSpLocks/>
          </p:cNvCxnSpPr>
          <p:nvPr/>
        </p:nvCxnSpPr>
        <p:spPr>
          <a:xfrm flipV="1">
            <a:off x="6659423" y="2837843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E6BE5E-9B90-7DF3-F973-B444A593B087}"/>
              </a:ext>
            </a:extLst>
          </p:cNvPr>
          <p:cNvSpPr txBox="1">
            <a:spLocks/>
          </p:cNvSpPr>
          <p:nvPr/>
        </p:nvSpPr>
        <p:spPr>
          <a:xfrm>
            <a:off x="8078807" y="2401486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User Story Creation ( Brand Specific LLD )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784C75-0861-BF67-972B-80AC7B86FC79}"/>
              </a:ext>
            </a:extLst>
          </p:cNvPr>
          <p:cNvCxnSpPr>
            <a:cxnSpLocks/>
          </p:cNvCxnSpPr>
          <p:nvPr/>
        </p:nvCxnSpPr>
        <p:spPr>
          <a:xfrm flipV="1">
            <a:off x="7782520" y="2854552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0BB1F2-F273-EC5C-F27C-163FD7E3F386}"/>
              </a:ext>
            </a:extLst>
          </p:cNvPr>
          <p:cNvCxnSpPr>
            <a:cxnSpLocks/>
            <a:stCxn id="33" idx="3"/>
            <a:endCxn id="85" idx="1"/>
          </p:cNvCxnSpPr>
          <p:nvPr/>
        </p:nvCxnSpPr>
        <p:spPr>
          <a:xfrm flipV="1">
            <a:off x="8881033" y="2895267"/>
            <a:ext cx="709844" cy="419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100EF5-C6E7-E28A-C98E-6C315C267B35}"/>
              </a:ext>
            </a:extLst>
          </p:cNvPr>
          <p:cNvCxnSpPr>
            <a:cxnSpLocks/>
          </p:cNvCxnSpPr>
          <p:nvPr/>
        </p:nvCxnSpPr>
        <p:spPr>
          <a:xfrm flipH="1">
            <a:off x="10654685" y="4220494"/>
            <a:ext cx="409375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A10469-30FD-C01F-A355-D072F4588DC6}"/>
              </a:ext>
            </a:extLst>
          </p:cNvPr>
          <p:cNvSpPr txBox="1">
            <a:spLocks/>
          </p:cNvSpPr>
          <p:nvPr/>
        </p:nvSpPr>
        <p:spPr>
          <a:xfrm>
            <a:off x="9814394" y="3815734"/>
            <a:ext cx="863343" cy="978482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Product Portfolio Creation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291201-8149-7EBD-6018-39BEA5930008}"/>
              </a:ext>
            </a:extLst>
          </p:cNvPr>
          <p:cNvCxnSpPr>
            <a:cxnSpLocks/>
          </p:cNvCxnSpPr>
          <p:nvPr/>
        </p:nvCxnSpPr>
        <p:spPr>
          <a:xfrm flipH="1">
            <a:off x="9399330" y="4252446"/>
            <a:ext cx="409375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E15C49-529B-12D4-3373-8A2398533C56}"/>
              </a:ext>
            </a:extLst>
          </p:cNvPr>
          <p:cNvSpPr txBox="1">
            <a:spLocks/>
          </p:cNvSpPr>
          <p:nvPr/>
        </p:nvSpPr>
        <p:spPr>
          <a:xfrm>
            <a:off x="6783608" y="3756592"/>
            <a:ext cx="863343" cy="978482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Dev testing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E81D954-ABE7-D51C-DE40-FB74FB0937B2}"/>
              </a:ext>
            </a:extLst>
          </p:cNvPr>
          <p:cNvCxnSpPr>
            <a:cxnSpLocks/>
            <a:stCxn id="51" idx="1"/>
            <a:endCxn id="55" idx="3"/>
          </p:cNvCxnSpPr>
          <p:nvPr/>
        </p:nvCxnSpPr>
        <p:spPr>
          <a:xfrm flipH="1">
            <a:off x="6087327" y="4245833"/>
            <a:ext cx="696281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1BB5427-6676-0C14-C41D-FB603197CCCD}"/>
              </a:ext>
            </a:extLst>
          </p:cNvPr>
          <p:cNvSpPr txBox="1">
            <a:spLocks/>
          </p:cNvSpPr>
          <p:nvPr/>
        </p:nvSpPr>
        <p:spPr>
          <a:xfrm>
            <a:off x="5223984" y="3756592"/>
            <a:ext cx="863343" cy="978482"/>
          </a:xfrm>
          <a:prstGeom prst="rect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 kumimoji="0" sz="9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/>
              <a:t>Release documentation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11AC06-B1DC-5544-B129-E405560EAF5E}"/>
              </a:ext>
            </a:extLst>
          </p:cNvPr>
          <p:cNvGrpSpPr/>
          <p:nvPr/>
        </p:nvGrpSpPr>
        <p:grpSpPr>
          <a:xfrm>
            <a:off x="9875210" y="1098430"/>
            <a:ext cx="1266122" cy="1096830"/>
            <a:chOff x="8277506" y="4886080"/>
            <a:chExt cx="1266122" cy="109683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EBA877-6201-0C06-137C-4D5EC826D5CC}"/>
                </a:ext>
              </a:extLst>
            </p:cNvPr>
            <p:cNvSpPr txBox="1"/>
            <p:nvPr/>
          </p:nvSpPr>
          <p:spPr>
            <a:xfrm>
              <a:off x="8622886" y="5013414"/>
              <a:ext cx="920742" cy="969496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** Sequencing of User Stories based on dependencies, sprint capacity, Suggest for any splitting of large user stories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96903FB-8BCF-166E-0F56-8CFEBDD85546}"/>
                </a:ext>
              </a:extLst>
            </p:cNvPr>
            <p:cNvSpPr>
              <a:spLocks/>
            </p:cNvSpPr>
            <p:nvPr/>
          </p:nvSpPr>
          <p:spPr>
            <a:xfrm>
              <a:off x="8277506" y="4886080"/>
              <a:ext cx="333149" cy="294743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6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61" name="Diamond 60">
            <a:extLst>
              <a:ext uri="{FF2B5EF4-FFF2-40B4-BE49-F238E27FC236}">
                <a16:creationId xmlns:a16="http://schemas.microsoft.com/office/drawing/2014/main" id="{3DB3C96A-407C-09A8-2222-540BA6772C42}"/>
              </a:ext>
            </a:extLst>
          </p:cNvPr>
          <p:cNvSpPr>
            <a:spLocks/>
          </p:cNvSpPr>
          <p:nvPr/>
        </p:nvSpPr>
        <p:spPr>
          <a:xfrm>
            <a:off x="3539049" y="3745264"/>
            <a:ext cx="896908" cy="995951"/>
          </a:xfrm>
          <a:prstGeom prst="diamond">
            <a:avLst/>
          </a:prstGeom>
          <a:solidFill>
            <a:srgbClr val="8C69F0">
              <a:lumMod val="20000"/>
              <a:lumOff val="80000"/>
            </a:srgbClr>
          </a:solidFill>
          <a:ln w="6350" cap="sq" cmpd="sng" algn="ctr">
            <a:solidFill>
              <a:srgbClr val="5F1EB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Ready for release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8E0F59-2706-1987-6A68-A6D4C8859F47}"/>
              </a:ext>
            </a:extLst>
          </p:cNvPr>
          <p:cNvCxnSpPr>
            <a:cxnSpLocks/>
            <a:stCxn id="55" idx="1"/>
            <a:endCxn id="61" idx="3"/>
          </p:cNvCxnSpPr>
          <p:nvPr/>
        </p:nvCxnSpPr>
        <p:spPr>
          <a:xfrm flipH="1" flipV="1">
            <a:off x="4435957" y="4243240"/>
            <a:ext cx="788027" cy="259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97DDC3-AEBB-CAE9-6082-BD2FFD72B2E3}"/>
              </a:ext>
            </a:extLst>
          </p:cNvPr>
          <p:cNvCxnSpPr>
            <a:cxnSpLocks/>
          </p:cNvCxnSpPr>
          <p:nvPr/>
        </p:nvCxnSpPr>
        <p:spPr>
          <a:xfrm flipH="1">
            <a:off x="3125915" y="4245034"/>
            <a:ext cx="409375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46E3BA-C0D6-1945-185F-08113C4ACDA8}"/>
              </a:ext>
            </a:extLst>
          </p:cNvPr>
          <p:cNvSpPr txBox="1"/>
          <p:nvPr/>
        </p:nvSpPr>
        <p:spPr>
          <a:xfrm>
            <a:off x="3187916" y="4246526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Yes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3DCBBDC-EFFB-2F9D-53D0-0B11D31E9B9B}"/>
              </a:ext>
            </a:extLst>
          </p:cNvPr>
          <p:cNvCxnSpPr>
            <a:stCxn id="61" idx="0"/>
          </p:cNvCxnSpPr>
          <p:nvPr/>
        </p:nvCxnSpPr>
        <p:spPr>
          <a:xfrm rot="5400000" flipH="1" flipV="1">
            <a:off x="7638242" y="-133153"/>
            <a:ext cx="227678" cy="75291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12D460F-13ED-B7F3-EAD6-B0C73538E55E}"/>
              </a:ext>
            </a:extLst>
          </p:cNvPr>
          <p:cNvSpPr txBox="1"/>
          <p:nvPr/>
        </p:nvSpPr>
        <p:spPr>
          <a:xfrm>
            <a:off x="3675058" y="3632242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No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E41532D-D8DF-822C-5584-C2DC6676E602}"/>
              </a:ext>
            </a:extLst>
          </p:cNvPr>
          <p:cNvSpPr/>
          <p:nvPr/>
        </p:nvSpPr>
        <p:spPr>
          <a:xfrm>
            <a:off x="2320908" y="3819936"/>
            <a:ext cx="804856" cy="786040"/>
          </a:xfrm>
          <a:prstGeom prst="ellipse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</a:pPr>
            <a:r>
              <a:rPr lang="en-US" sz="900" b="1" kern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rPr>
              <a:t>Release kickoff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9BCC30-3EB8-182E-7A0F-949C91DA1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0403"/>
              </p:ext>
            </p:extLst>
          </p:nvPr>
        </p:nvGraphicFramePr>
        <p:xfrm>
          <a:off x="118041" y="5555279"/>
          <a:ext cx="2167583" cy="457200"/>
        </p:xfrm>
        <a:graphic>
          <a:graphicData uri="http://schemas.openxmlformats.org/drawingml/2006/table">
            <a:tbl>
              <a:tblPr firstRow="1" bandRow="1"/>
              <a:tblGrid>
                <a:gridCol w="2167583">
                  <a:extLst>
                    <a:ext uri="{9D8B030D-6E8A-4147-A177-3AD203B41FA5}">
                      <a16:colId xmlns:a16="http://schemas.microsoft.com/office/drawing/2014/main" val="2027621959"/>
                    </a:ext>
                  </a:extLst>
                </a:gridCol>
              </a:tblGrid>
              <a:tr h="388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>
                          <a:latin typeface="+mn-lt"/>
                        </a:rPr>
                        <a:t>Requirement Analysis, Development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A9F4"/>
                      </a:solidFill>
                    </a:lnT>
                    <a:lnB w="12700" cmpd="sng">
                      <a:solidFill>
                        <a:srgbClr val="00A9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1352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DBBDC43-ED74-B8B1-159B-8A93BDCAA45A}"/>
              </a:ext>
            </a:extLst>
          </p:cNvPr>
          <p:cNvSpPr txBox="1"/>
          <p:nvPr/>
        </p:nvSpPr>
        <p:spPr>
          <a:xfrm>
            <a:off x="38359" y="5218190"/>
            <a:ext cx="299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>
                <a:solidFill>
                  <a:srgbClr val="000000"/>
                </a:solidFill>
                <a:latin typeface="Calibri" panose="020F0502020204030204"/>
              </a:rPr>
              <a:t>AIForce Enabling Solution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7B438-BE18-69FF-0095-C94382239B7D}"/>
              </a:ext>
            </a:extLst>
          </p:cNvPr>
          <p:cNvGrpSpPr/>
          <p:nvPr/>
        </p:nvGrpSpPr>
        <p:grpSpPr>
          <a:xfrm>
            <a:off x="11147890" y="128412"/>
            <a:ext cx="698111" cy="424993"/>
            <a:chOff x="11289093" y="128412"/>
            <a:chExt cx="556908" cy="424993"/>
          </a:xfrm>
        </p:grpSpPr>
        <p:sp>
          <p:nvSpPr>
            <p:cNvPr id="3" name="Star: 16 Points 2">
              <a:extLst>
                <a:ext uri="{FF2B5EF4-FFF2-40B4-BE49-F238E27FC236}">
                  <a16:creationId xmlns:a16="http://schemas.microsoft.com/office/drawing/2014/main" id="{46778D89-EA3D-9F07-ED23-CB7F9E9EA72A}"/>
                </a:ext>
              </a:extLst>
            </p:cNvPr>
            <p:cNvSpPr/>
            <p:nvPr/>
          </p:nvSpPr>
          <p:spPr>
            <a:xfrm>
              <a:off x="11289093" y="128412"/>
              <a:ext cx="556908" cy="424993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B3452D-7E4B-5023-C079-9BBCB60B32BC}"/>
                </a:ext>
              </a:extLst>
            </p:cNvPr>
            <p:cNvSpPr txBox="1"/>
            <p:nvPr/>
          </p:nvSpPr>
          <p:spPr>
            <a:xfrm>
              <a:off x="11384993" y="179326"/>
              <a:ext cx="406505" cy="32316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**Future Roadmap (2-3 Months)</a:t>
              </a:r>
            </a:p>
          </p:txBody>
        </p:sp>
      </p:grpSp>
      <p:sp>
        <p:nvSpPr>
          <p:cNvPr id="2" name="Diamond 1">
            <a:extLst>
              <a:ext uri="{FF2B5EF4-FFF2-40B4-BE49-F238E27FC236}">
                <a16:creationId xmlns:a16="http://schemas.microsoft.com/office/drawing/2014/main" id="{2FEA8716-70AA-6EBF-1E26-5592143809E6}"/>
              </a:ext>
            </a:extLst>
          </p:cNvPr>
          <p:cNvSpPr>
            <a:spLocks/>
          </p:cNvSpPr>
          <p:nvPr/>
        </p:nvSpPr>
        <p:spPr>
          <a:xfrm>
            <a:off x="8490464" y="3754470"/>
            <a:ext cx="896908" cy="995951"/>
          </a:xfrm>
          <a:prstGeom prst="diamond">
            <a:avLst/>
          </a:prstGeom>
          <a:solidFill>
            <a:srgbClr val="8C69F0">
              <a:lumMod val="20000"/>
              <a:lumOff val="80000"/>
            </a:srgbClr>
          </a:solidFill>
          <a:ln w="6350" cap="sq" cmpd="sng" algn="ctr">
            <a:solidFill>
              <a:srgbClr val="5F1EB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Requires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DCM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Customization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438F62-AD7C-A516-399C-30FA7142EDA5}"/>
              </a:ext>
            </a:extLst>
          </p:cNvPr>
          <p:cNvCxnSpPr>
            <a:cxnSpLocks/>
            <a:stCxn id="2" idx="1"/>
            <a:endCxn id="51" idx="3"/>
          </p:cNvCxnSpPr>
          <p:nvPr/>
        </p:nvCxnSpPr>
        <p:spPr>
          <a:xfrm flipH="1" flipV="1">
            <a:off x="7646951" y="4245833"/>
            <a:ext cx="843513" cy="661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A9264D-0C8F-B8F5-7D8A-A9484CAAE230}"/>
              </a:ext>
            </a:extLst>
          </p:cNvPr>
          <p:cNvSpPr txBox="1"/>
          <p:nvPr/>
        </p:nvSpPr>
        <p:spPr>
          <a:xfrm>
            <a:off x="7794776" y="3952959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F5279-4BF7-C4C8-5004-2E9996CB1034}"/>
              </a:ext>
            </a:extLst>
          </p:cNvPr>
          <p:cNvSpPr txBox="1"/>
          <p:nvPr/>
        </p:nvSpPr>
        <p:spPr>
          <a:xfrm>
            <a:off x="8490464" y="4732553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Yes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D079D0-B2EC-7501-FB81-125185D34EE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938918" y="4750421"/>
            <a:ext cx="0" cy="467769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A0E0D29-5C2F-5697-D501-87A3A3E28EC5}"/>
              </a:ext>
            </a:extLst>
          </p:cNvPr>
          <p:cNvSpPr/>
          <p:nvPr/>
        </p:nvSpPr>
        <p:spPr>
          <a:xfrm>
            <a:off x="8536490" y="5218190"/>
            <a:ext cx="804856" cy="786040"/>
          </a:xfrm>
          <a:prstGeom prst="ellipse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</a:pPr>
            <a:r>
              <a:rPr lang="en-US" sz="900" b="1" kern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rPr>
              <a:t>Customization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C02ADD8E-E96B-7F15-8C2A-F1D144FD0555}"/>
              </a:ext>
            </a:extLst>
          </p:cNvPr>
          <p:cNvSpPr>
            <a:spLocks/>
          </p:cNvSpPr>
          <p:nvPr/>
        </p:nvSpPr>
        <p:spPr>
          <a:xfrm>
            <a:off x="11100274" y="3718574"/>
            <a:ext cx="896908" cy="995951"/>
          </a:xfrm>
          <a:prstGeom prst="diamond">
            <a:avLst/>
          </a:prstGeom>
          <a:solidFill>
            <a:srgbClr val="8C69F0">
              <a:lumMod val="20000"/>
              <a:lumOff val="80000"/>
            </a:srgbClr>
          </a:solidFill>
          <a:ln w="6350" cap="sq" cmpd="sng" algn="ctr">
            <a:solidFill>
              <a:srgbClr val="5F1EB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Product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config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story 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6BBC76-E715-DBFD-DFE1-97D3C29CC35A}"/>
              </a:ext>
            </a:extLst>
          </p:cNvPr>
          <p:cNvSpPr txBox="1"/>
          <p:nvPr/>
        </p:nvSpPr>
        <p:spPr>
          <a:xfrm>
            <a:off x="10754475" y="3958522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Yes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CD20EDE-AA64-409F-BA31-DBC1B34D1553}"/>
              </a:ext>
            </a:extLst>
          </p:cNvPr>
          <p:cNvCxnSpPr>
            <a:cxnSpLocks/>
            <a:stCxn id="63" idx="2"/>
            <a:endCxn id="49" idx="6"/>
          </p:cNvCxnSpPr>
          <p:nvPr/>
        </p:nvCxnSpPr>
        <p:spPr>
          <a:xfrm rot="5400000">
            <a:off x="9996695" y="4059176"/>
            <a:ext cx="896685" cy="22073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A3B21D6-DBA5-5F9B-D2BD-A3BC4C0123BE}"/>
              </a:ext>
            </a:extLst>
          </p:cNvPr>
          <p:cNvSpPr txBox="1"/>
          <p:nvPr/>
        </p:nvSpPr>
        <p:spPr>
          <a:xfrm>
            <a:off x="10833745" y="5386853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6BB90D-1FE5-6255-073C-D9FFD66449A1}"/>
              </a:ext>
            </a:extLst>
          </p:cNvPr>
          <p:cNvGrpSpPr/>
          <p:nvPr/>
        </p:nvGrpSpPr>
        <p:grpSpPr>
          <a:xfrm>
            <a:off x="3452029" y="1213860"/>
            <a:ext cx="1194609" cy="1051837"/>
            <a:chOff x="224461" y="690143"/>
            <a:chExt cx="1194609" cy="105183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A787F6E-EA5C-3C6C-CEAF-C5BE846E1F28}"/>
                </a:ext>
              </a:extLst>
            </p:cNvPr>
            <p:cNvGrpSpPr/>
            <p:nvPr/>
          </p:nvGrpSpPr>
          <p:grpSpPr>
            <a:xfrm>
              <a:off x="224461" y="775412"/>
              <a:ext cx="1194609" cy="966568"/>
              <a:chOff x="1657411" y="1003456"/>
              <a:chExt cx="1445477" cy="1286503"/>
            </a:xfrm>
          </p:grpSpPr>
          <p:sp>
            <p:nvSpPr>
              <p:cNvPr id="82" name="Star: 16 Points 81">
                <a:extLst>
                  <a:ext uri="{FF2B5EF4-FFF2-40B4-BE49-F238E27FC236}">
                    <a16:creationId xmlns:a16="http://schemas.microsoft.com/office/drawing/2014/main" id="{6EFFA13A-F689-D42F-63B9-965328B936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57411" y="1003456"/>
                <a:ext cx="1445477" cy="1286503"/>
              </a:xfrm>
              <a:prstGeom prst="star16">
                <a:avLst/>
              </a:prstGeom>
              <a:solidFill>
                <a:srgbClr val="FFFFFF">
                  <a:lumMod val="95000"/>
                </a:srgbClr>
              </a:solidFill>
              <a:ln w="6350" cap="sq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6F5BD03-10EE-FCE0-CBBE-440689DD5611}"/>
                  </a:ext>
                </a:extLst>
              </p:cNvPr>
              <p:cNvSpPr txBox="1"/>
              <p:nvPr/>
            </p:nvSpPr>
            <p:spPr>
              <a:xfrm>
                <a:off x="1797206" y="1543104"/>
                <a:ext cx="1259907" cy="368686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Segoe UI" panose="020B0502040204020203" pitchFamily="34" charset="0"/>
                  <a:buChar char="​"/>
                  <a:defRPr sz="1600">
                    <a:cs typeface="Arial" panose="020B0604020202020204" pitchFamily="34" charset="0"/>
                  </a:defRPr>
                </a:lvl1pPr>
                <a:lvl2pPr marL="228600" lvl="1" indent="-2254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"/>
                  <a:defRPr sz="1600">
                    <a:cs typeface="Arial" panose="020B0604020202020204" pitchFamily="34" charset="0"/>
                  </a:defRPr>
                </a:lvl2pPr>
                <a:lvl3pPr marL="515938" lvl="2" indent="-287338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—"/>
                  <a:defRPr sz="1600">
                    <a:cs typeface="Arial" panose="020B0604020202020204" pitchFamily="34" charset="0"/>
                  </a:defRPr>
                </a:lvl3pPr>
                <a:lvl4pPr marL="742950" lvl="3" indent="-182563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»"/>
                  <a:defRPr sz="1600">
                    <a:cs typeface="Arial" panose="020B0604020202020204" pitchFamily="34" charset="0"/>
                  </a:defRPr>
                </a:lvl4pPr>
                <a:lvl5pPr marL="914400" lvl="4" indent="-1365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›"/>
                  <a:defRPr sz="1600">
                    <a:cs typeface="Arial" panose="020B0604020202020204" pitchFamily="34" charset="0"/>
                  </a:defRPr>
                </a:lvl5pPr>
                <a:lvl6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6pPr>
                <a:lvl7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7pPr>
                <a:lvl8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8pPr>
                <a:lvl9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9pPr>
              </a:lstStyle>
              <a:p>
                <a:pPr algn="ctr">
                  <a:buFont typeface="Segoe UI" panose="020B0502040204020203" pitchFamily="34" charset="0"/>
                  <a:buNone/>
                  <a:defRPr/>
                </a:pPr>
                <a:r>
                  <a:rPr lang="en-US" sz="900" kern="0">
                    <a:solidFill>
                      <a:srgbClr val="000000"/>
                    </a:solidFill>
                    <a:latin typeface="Calibri" panose="020F0502020204030204"/>
                  </a:rPr>
                  <a:t>Updates based on meeting audio</a:t>
                </a:r>
              </a:p>
            </p:txBody>
          </p: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C30C95C-4FA5-403C-76ED-ECF693A6F79B}"/>
                </a:ext>
              </a:extLst>
            </p:cNvPr>
            <p:cNvSpPr>
              <a:spLocks/>
            </p:cNvSpPr>
            <p:nvPr/>
          </p:nvSpPr>
          <p:spPr>
            <a:xfrm>
              <a:off x="255504" y="690143"/>
              <a:ext cx="327307" cy="317208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2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9A008DC-7B9A-AB72-2DF5-CBA1E1A2D5DA}"/>
              </a:ext>
            </a:extLst>
          </p:cNvPr>
          <p:cNvGrpSpPr/>
          <p:nvPr/>
        </p:nvGrpSpPr>
        <p:grpSpPr>
          <a:xfrm>
            <a:off x="8061305" y="1110179"/>
            <a:ext cx="1382596" cy="1057265"/>
            <a:chOff x="2584140" y="1279371"/>
            <a:chExt cx="1382596" cy="105726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75AE766-8553-9924-B065-E585A6EE1BD1}"/>
                </a:ext>
              </a:extLst>
            </p:cNvPr>
            <p:cNvGrpSpPr/>
            <p:nvPr/>
          </p:nvGrpSpPr>
          <p:grpSpPr>
            <a:xfrm>
              <a:off x="2620411" y="1370067"/>
              <a:ext cx="1346325" cy="966569"/>
              <a:chOff x="1657410" y="1003456"/>
              <a:chExt cx="1629055" cy="1286503"/>
            </a:xfrm>
          </p:grpSpPr>
          <p:sp>
            <p:nvSpPr>
              <p:cNvPr id="95" name="Star: 16 Points 94">
                <a:extLst>
                  <a:ext uri="{FF2B5EF4-FFF2-40B4-BE49-F238E27FC236}">
                    <a16:creationId xmlns:a16="http://schemas.microsoft.com/office/drawing/2014/main" id="{EBD1A1AE-A231-0A40-C466-B9C888B606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57410" y="1003456"/>
                <a:ext cx="1629055" cy="1286503"/>
              </a:xfrm>
              <a:prstGeom prst="star16">
                <a:avLst/>
              </a:prstGeom>
              <a:solidFill>
                <a:srgbClr val="FFFFFF">
                  <a:lumMod val="95000"/>
                </a:srgbClr>
              </a:solidFill>
              <a:ln w="6350" cap="sq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78C3A45-270E-F558-3BE8-413D1FE06A88}"/>
                  </a:ext>
                </a:extLst>
              </p:cNvPr>
              <p:cNvSpPr txBox="1"/>
              <p:nvPr/>
            </p:nvSpPr>
            <p:spPr>
              <a:xfrm>
                <a:off x="1814178" y="1532059"/>
                <a:ext cx="1259907" cy="184342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Segoe UI" panose="020B0502040204020203" pitchFamily="34" charset="0"/>
                  <a:buChar char="​"/>
                  <a:defRPr sz="1600">
                    <a:cs typeface="Arial" panose="020B0604020202020204" pitchFamily="34" charset="0"/>
                  </a:defRPr>
                </a:lvl1pPr>
                <a:lvl2pPr marL="228600" lvl="1" indent="-2254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"/>
                  <a:defRPr sz="1600">
                    <a:cs typeface="Arial" panose="020B0604020202020204" pitchFamily="34" charset="0"/>
                  </a:defRPr>
                </a:lvl2pPr>
                <a:lvl3pPr marL="515938" lvl="2" indent="-287338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—"/>
                  <a:defRPr sz="1600">
                    <a:cs typeface="Arial" panose="020B0604020202020204" pitchFamily="34" charset="0"/>
                  </a:defRPr>
                </a:lvl3pPr>
                <a:lvl4pPr marL="742950" lvl="3" indent="-182563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»"/>
                  <a:defRPr sz="1600">
                    <a:cs typeface="Arial" panose="020B0604020202020204" pitchFamily="34" charset="0"/>
                  </a:defRPr>
                </a:lvl4pPr>
                <a:lvl5pPr marL="914400" lvl="4" indent="-1365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›"/>
                  <a:defRPr sz="1600">
                    <a:cs typeface="Arial" panose="020B0604020202020204" pitchFamily="34" charset="0"/>
                  </a:defRPr>
                </a:lvl5pPr>
                <a:lvl6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6pPr>
                <a:lvl7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7pPr>
                <a:lvl8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8pPr>
                <a:lvl9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9pPr>
              </a:lstStyle>
              <a:p>
                <a:pPr algn="ctr">
                  <a:buFont typeface="Segoe UI" panose="020B0502040204020203" pitchFamily="34" charset="0"/>
                  <a:buNone/>
                  <a:defRPr/>
                </a:pPr>
                <a:r>
                  <a:rPr lang="en-US" sz="900" kern="0">
                    <a:solidFill>
                      <a:srgbClr val="000000"/>
                    </a:solidFill>
                    <a:latin typeface="Calibri" panose="020F0502020204030204"/>
                  </a:rPr>
                  <a:t>User story creation</a:t>
                </a:r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55B2FA8-6316-F99B-2991-06E0426EB15C}"/>
                </a:ext>
              </a:extLst>
            </p:cNvPr>
            <p:cNvSpPr>
              <a:spLocks/>
            </p:cNvSpPr>
            <p:nvPr/>
          </p:nvSpPr>
          <p:spPr>
            <a:xfrm>
              <a:off x="2584140" y="1279371"/>
              <a:ext cx="405287" cy="343475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5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6E402F-928B-B693-5BD8-FFE442E06488}"/>
              </a:ext>
            </a:extLst>
          </p:cNvPr>
          <p:cNvGrpSpPr/>
          <p:nvPr/>
        </p:nvGrpSpPr>
        <p:grpSpPr>
          <a:xfrm>
            <a:off x="6462596" y="4881970"/>
            <a:ext cx="1382596" cy="1057265"/>
            <a:chOff x="2584140" y="1279371"/>
            <a:chExt cx="1382596" cy="105726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14A3748-7034-0C7E-E8E7-504958DB2924}"/>
                </a:ext>
              </a:extLst>
            </p:cNvPr>
            <p:cNvGrpSpPr/>
            <p:nvPr/>
          </p:nvGrpSpPr>
          <p:grpSpPr>
            <a:xfrm>
              <a:off x="2620411" y="1370067"/>
              <a:ext cx="1346325" cy="966569"/>
              <a:chOff x="1657410" y="1003456"/>
              <a:chExt cx="1629055" cy="1286503"/>
            </a:xfrm>
          </p:grpSpPr>
          <p:sp>
            <p:nvSpPr>
              <p:cNvPr id="100" name="Star: 16 Points 99">
                <a:extLst>
                  <a:ext uri="{FF2B5EF4-FFF2-40B4-BE49-F238E27FC236}">
                    <a16:creationId xmlns:a16="http://schemas.microsoft.com/office/drawing/2014/main" id="{340F94D7-32DF-F936-F2E5-0BBF45CD2A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57410" y="1003456"/>
                <a:ext cx="1629055" cy="1286503"/>
              </a:xfrm>
              <a:prstGeom prst="star16">
                <a:avLst/>
              </a:prstGeom>
              <a:solidFill>
                <a:srgbClr val="FFFFFF">
                  <a:lumMod val="95000"/>
                </a:srgbClr>
              </a:solidFill>
              <a:ln w="6350" cap="sq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94DDBC-73E5-22E1-8A3A-4515AAB6BCA6}"/>
                  </a:ext>
                </a:extLst>
              </p:cNvPr>
              <p:cNvSpPr txBox="1"/>
              <p:nvPr/>
            </p:nvSpPr>
            <p:spPr>
              <a:xfrm>
                <a:off x="1814178" y="1439887"/>
                <a:ext cx="1259907" cy="368686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Segoe UI" panose="020B0502040204020203" pitchFamily="34" charset="0"/>
                  <a:buChar char="​"/>
                  <a:defRPr sz="1600">
                    <a:cs typeface="Arial" panose="020B0604020202020204" pitchFamily="34" charset="0"/>
                  </a:defRPr>
                </a:lvl1pPr>
                <a:lvl2pPr marL="228600" lvl="1" indent="-2254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"/>
                  <a:defRPr sz="1600">
                    <a:cs typeface="Arial" panose="020B0604020202020204" pitchFamily="34" charset="0"/>
                  </a:defRPr>
                </a:lvl2pPr>
                <a:lvl3pPr marL="515938" lvl="2" indent="-287338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—"/>
                  <a:defRPr sz="1600">
                    <a:cs typeface="Arial" panose="020B0604020202020204" pitchFamily="34" charset="0"/>
                  </a:defRPr>
                </a:lvl3pPr>
                <a:lvl4pPr marL="742950" lvl="3" indent="-182563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»"/>
                  <a:defRPr sz="1600">
                    <a:cs typeface="Arial" panose="020B0604020202020204" pitchFamily="34" charset="0"/>
                  </a:defRPr>
                </a:lvl4pPr>
                <a:lvl5pPr marL="914400" lvl="4" indent="-1365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›"/>
                  <a:defRPr sz="1600">
                    <a:cs typeface="Arial" panose="020B0604020202020204" pitchFamily="34" charset="0"/>
                  </a:defRPr>
                </a:lvl5pPr>
                <a:lvl6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6pPr>
                <a:lvl7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7pPr>
                <a:lvl8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8pPr>
                <a:lvl9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9pPr>
              </a:lstStyle>
              <a:p>
                <a:pPr algn="ctr">
                  <a:buFont typeface="Segoe UI" panose="020B0502040204020203" pitchFamily="34" charset="0"/>
                  <a:buNone/>
                  <a:defRPr/>
                </a:pPr>
                <a:r>
                  <a:rPr lang="en-US" sz="900" kern="0">
                    <a:solidFill>
                      <a:srgbClr val="000000"/>
                    </a:solidFill>
                    <a:latin typeface="Calibri" panose="020F0502020204030204"/>
                  </a:rPr>
                  <a:t>Test case and script generation</a:t>
                </a:r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499895E-5898-CD43-1017-841F1789DF50}"/>
                </a:ext>
              </a:extLst>
            </p:cNvPr>
            <p:cNvSpPr>
              <a:spLocks/>
            </p:cNvSpPr>
            <p:nvPr/>
          </p:nvSpPr>
          <p:spPr>
            <a:xfrm>
              <a:off x="2584140" y="1279371"/>
              <a:ext cx="405287" cy="343475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7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5943018-349B-3B34-3F3B-D046F3D683BD}"/>
              </a:ext>
            </a:extLst>
          </p:cNvPr>
          <p:cNvGrpSpPr/>
          <p:nvPr/>
        </p:nvGrpSpPr>
        <p:grpSpPr>
          <a:xfrm>
            <a:off x="4915057" y="4881970"/>
            <a:ext cx="1382596" cy="1057265"/>
            <a:chOff x="2584140" y="1279371"/>
            <a:chExt cx="1382596" cy="105726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9807017-B927-72BE-A453-DC0C8CFBC824}"/>
                </a:ext>
              </a:extLst>
            </p:cNvPr>
            <p:cNvGrpSpPr/>
            <p:nvPr/>
          </p:nvGrpSpPr>
          <p:grpSpPr>
            <a:xfrm>
              <a:off x="2620411" y="1370067"/>
              <a:ext cx="1346325" cy="966569"/>
              <a:chOff x="1657410" y="1003456"/>
              <a:chExt cx="1629055" cy="1286503"/>
            </a:xfrm>
          </p:grpSpPr>
          <p:sp>
            <p:nvSpPr>
              <p:cNvPr id="108" name="Star: 16 Points 107">
                <a:extLst>
                  <a:ext uri="{FF2B5EF4-FFF2-40B4-BE49-F238E27FC236}">
                    <a16:creationId xmlns:a16="http://schemas.microsoft.com/office/drawing/2014/main" id="{46E47EF3-103A-F86E-B114-E120D0715C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57410" y="1003456"/>
                <a:ext cx="1629055" cy="1286503"/>
              </a:xfrm>
              <a:prstGeom prst="star16">
                <a:avLst/>
              </a:prstGeom>
              <a:solidFill>
                <a:srgbClr val="FFFFFF">
                  <a:lumMod val="95000"/>
                </a:srgbClr>
              </a:solidFill>
              <a:ln w="6350" cap="sq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D78A6F-DAD9-0E3E-C0A8-E2CBE3955B34}"/>
                  </a:ext>
                </a:extLst>
              </p:cNvPr>
              <p:cNvSpPr txBox="1"/>
              <p:nvPr/>
            </p:nvSpPr>
            <p:spPr>
              <a:xfrm>
                <a:off x="1814178" y="1255545"/>
                <a:ext cx="1259907" cy="737371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Segoe UI" panose="020B0502040204020203" pitchFamily="34" charset="0"/>
                  <a:buChar char="​"/>
                  <a:defRPr sz="1600">
                    <a:cs typeface="Arial" panose="020B0604020202020204" pitchFamily="34" charset="0"/>
                  </a:defRPr>
                </a:lvl1pPr>
                <a:lvl2pPr marL="228600" lvl="1" indent="-2254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"/>
                  <a:defRPr sz="1600">
                    <a:cs typeface="Arial" panose="020B0604020202020204" pitchFamily="34" charset="0"/>
                  </a:defRPr>
                </a:lvl2pPr>
                <a:lvl3pPr marL="515938" lvl="2" indent="-287338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—"/>
                  <a:defRPr sz="1600">
                    <a:cs typeface="Arial" panose="020B0604020202020204" pitchFamily="34" charset="0"/>
                  </a:defRPr>
                </a:lvl3pPr>
                <a:lvl4pPr marL="742950" lvl="3" indent="-182563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»"/>
                  <a:defRPr sz="1600">
                    <a:cs typeface="Arial" panose="020B0604020202020204" pitchFamily="34" charset="0"/>
                  </a:defRPr>
                </a:lvl4pPr>
                <a:lvl5pPr marL="914400" lvl="4" indent="-1365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›"/>
                  <a:defRPr sz="1600">
                    <a:cs typeface="Arial" panose="020B0604020202020204" pitchFamily="34" charset="0"/>
                  </a:defRPr>
                </a:lvl5pPr>
                <a:lvl6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6pPr>
                <a:lvl7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7pPr>
                <a:lvl8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8pPr>
                <a:lvl9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9pPr>
              </a:lstStyle>
              <a:p>
                <a:pPr algn="ctr">
                  <a:buFont typeface="Segoe UI" panose="020B0502040204020203" pitchFamily="34" charset="0"/>
                  <a:buNone/>
                  <a:defRPr/>
                </a:pPr>
                <a:r>
                  <a:rPr lang="en-US" sz="900" kern="0">
                    <a:solidFill>
                      <a:srgbClr val="000000"/>
                    </a:solidFill>
                    <a:latin typeface="Calibri" panose="020F0502020204030204"/>
                  </a:rPr>
                  <a:t>**Release Notes generation based on user stories in executed sprints </a:t>
                </a:r>
              </a:p>
            </p:txBody>
          </p: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6140392-088B-F705-DDF6-629ED1AFBEB6}"/>
                </a:ext>
              </a:extLst>
            </p:cNvPr>
            <p:cNvSpPr>
              <a:spLocks/>
            </p:cNvSpPr>
            <p:nvPr/>
          </p:nvSpPr>
          <p:spPr>
            <a:xfrm>
              <a:off x="2584140" y="1279371"/>
              <a:ext cx="405287" cy="343475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8</a:t>
              </a:r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18B98ED-7760-BBFC-4A97-0A195EDE6489}"/>
              </a:ext>
            </a:extLst>
          </p:cNvPr>
          <p:cNvCxnSpPr>
            <a:cxnSpLocks/>
            <a:stCxn id="114" idx="2"/>
            <a:endCxn id="119" idx="3"/>
          </p:cNvCxnSpPr>
          <p:nvPr/>
        </p:nvCxnSpPr>
        <p:spPr>
          <a:xfrm flipH="1">
            <a:off x="1974553" y="4212956"/>
            <a:ext cx="346355" cy="170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62C27CF-CD7E-C0A4-9B36-C94D6AF77711}"/>
              </a:ext>
            </a:extLst>
          </p:cNvPr>
          <p:cNvSpPr txBox="1"/>
          <p:nvPr/>
        </p:nvSpPr>
        <p:spPr>
          <a:xfrm>
            <a:off x="1441495" y="4106942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Slide-2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72A2EB7-5752-5FB6-618F-3032615E8CDC}"/>
              </a:ext>
            </a:extLst>
          </p:cNvPr>
          <p:cNvSpPr txBox="1"/>
          <p:nvPr/>
        </p:nvSpPr>
        <p:spPr>
          <a:xfrm>
            <a:off x="8668647" y="6223851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Slide-3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6293DA9-7DDC-F206-F806-2B602AAEFB79}"/>
              </a:ext>
            </a:extLst>
          </p:cNvPr>
          <p:cNvCxnSpPr>
            <a:cxnSpLocks/>
            <a:stCxn id="49" idx="4"/>
            <a:endCxn id="120" idx="0"/>
          </p:cNvCxnSpPr>
          <p:nvPr/>
        </p:nvCxnSpPr>
        <p:spPr>
          <a:xfrm flipH="1">
            <a:off x="8935176" y="6004230"/>
            <a:ext cx="3742" cy="21962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8E44B4D-5D5D-0DE5-A101-9F6697DF1B36}"/>
              </a:ext>
            </a:extLst>
          </p:cNvPr>
          <p:cNvCxnSpPr>
            <a:cxnSpLocks/>
            <a:stCxn id="23" idx="0"/>
            <a:endCxn id="66" idx="0"/>
          </p:cNvCxnSpPr>
          <p:nvPr/>
        </p:nvCxnSpPr>
        <p:spPr>
          <a:xfrm rot="16200000" flipH="1" flipV="1">
            <a:off x="2952226" y="1298429"/>
            <a:ext cx="12951" cy="2216735"/>
          </a:xfrm>
          <a:prstGeom prst="bentConnector3">
            <a:avLst>
              <a:gd name="adj1" fmla="val -17651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675E30-3F50-98BA-A155-CEB4550835A7}"/>
              </a:ext>
            </a:extLst>
          </p:cNvPr>
          <p:cNvCxnSpPr/>
          <p:nvPr/>
        </p:nvCxnSpPr>
        <p:spPr>
          <a:xfrm>
            <a:off x="640654" y="3579838"/>
            <a:ext cx="30253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1C29FF-1062-4101-6426-335E4DBA299C}"/>
              </a:ext>
            </a:extLst>
          </p:cNvPr>
          <p:cNvSpPr txBox="1"/>
          <p:nvPr/>
        </p:nvSpPr>
        <p:spPr>
          <a:xfrm>
            <a:off x="660715" y="3553391"/>
            <a:ext cx="26504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>
                <a:latin typeface="+mn-lt"/>
              </a:rPr>
              <a:t>Requirement Discovery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581367-9369-8374-B35B-3BE4513D8279}"/>
              </a:ext>
            </a:extLst>
          </p:cNvPr>
          <p:cNvSpPr txBox="1"/>
          <p:nvPr/>
        </p:nvSpPr>
        <p:spPr>
          <a:xfrm>
            <a:off x="2133185" y="1930454"/>
            <a:ext cx="1645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>
                <a:latin typeface="+mn-lt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230341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AAD19BD-0E8B-B77B-7905-5A672F46450C}"/>
              </a:ext>
            </a:extLst>
          </p:cNvPr>
          <p:cNvSpPr txBox="1"/>
          <p:nvPr/>
        </p:nvSpPr>
        <p:spPr>
          <a:xfrm>
            <a:off x="10184980" y="483561"/>
            <a:ext cx="1194331" cy="10265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lvl="0" indent="0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2133" baseline="0"/>
            </a:lvl1pPr>
            <a:lvl2pPr marL="258227" lvl="1" indent="-256111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2133" baseline="0"/>
            </a:lvl2pPr>
            <a:lvl3pPr marL="609585" lvl="2" indent="-35355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2133" baseline="0"/>
            </a:lvl3pPr>
            <a:lvl4pPr marL="816844" lvl="3" indent="-20725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2133" baseline="0"/>
            </a:lvl4pPr>
            <a:lvl5pPr marL="999719" lvl="4" indent="-170684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2133" baseline="0"/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9pPr>
          </a:lstStyle>
          <a:p>
            <a:pPr algn="ctr">
              <a:buClr>
                <a:srgbClr val="FFFFFF"/>
              </a:buClr>
              <a:defRPr/>
            </a:pPr>
            <a:endParaRPr lang="en-US" sz="667" b="1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F2B386-A6CC-E119-00F2-C47DAB9AA446}"/>
              </a:ext>
            </a:extLst>
          </p:cNvPr>
          <p:cNvSpPr txBox="1">
            <a:spLocks/>
          </p:cNvSpPr>
          <p:nvPr/>
        </p:nvSpPr>
        <p:spPr>
          <a:xfrm>
            <a:off x="1383250" y="1928517"/>
            <a:ext cx="845313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Prepare User Acceptance Test Plan and Cases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DCB762-9901-CC54-F380-59AA65E9807D}"/>
              </a:ext>
            </a:extLst>
          </p:cNvPr>
          <p:cNvSpPr txBox="1">
            <a:spLocks/>
          </p:cNvSpPr>
          <p:nvPr/>
        </p:nvSpPr>
        <p:spPr>
          <a:xfrm>
            <a:off x="2537913" y="1904900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Perform User Acceptance Testing By Product Owners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631A423-4634-96FE-1FDA-7E6162F6A9BB}"/>
              </a:ext>
            </a:extLst>
          </p:cNvPr>
          <p:cNvCxnSpPr>
            <a:cxnSpLocks/>
          </p:cNvCxnSpPr>
          <p:nvPr/>
        </p:nvCxnSpPr>
        <p:spPr>
          <a:xfrm flipV="1">
            <a:off x="1125266" y="2426493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7E67FD9-B1BF-81DC-97F0-6DF166D5EC1D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32765" y="1542760"/>
            <a:ext cx="4722" cy="43219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D99243B-C748-968A-D589-EF5E316FDF17}"/>
              </a:ext>
            </a:extLst>
          </p:cNvPr>
          <p:cNvSpPr txBox="1">
            <a:spLocks/>
          </p:cNvSpPr>
          <p:nvPr/>
        </p:nvSpPr>
        <p:spPr>
          <a:xfrm>
            <a:off x="11080561" y="3269096"/>
            <a:ext cx="985197" cy="962119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/>
              <a:t>Perform Testing in Pre-Production Environment</a:t>
            </a:r>
          </a:p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2CAA998-96F1-D69F-7FF9-BD31F6487F33}"/>
              </a:ext>
            </a:extLst>
          </p:cNvPr>
          <p:cNvGrpSpPr/>
          <p:nvPr/>
        </p:nvGrpSpPr>
        <p:grpSpPr>
          <a:xfrm>
            <a:off x="10246852" y="55657"/>
            <a:ext cx="863344" cy="546580"/>
            <a:chOff x="554736" y="2082262"/>
            <a:chExt cx="876114" cy="566958"/>
          </a:xfrm>
          <a:solidFill>
            <a:srgbClr val="FFFFFF">
              <a:lumMod val="95000"/>
            </a:srgbClr>
          </a:solidFill>
        </p:grpSpPr>
        <p:sp>
          <p:nvSpPr>
            <p:cNvPr id="90" name="Star: 16 Points 89">
              <a:extLst>
                <a:ext uri="{FF2B5EF4-FFF2-40B4-BE49-F238E27FC236}">
                  <a16:creationId xmlns:a16="http://schemas.microsoft.com/office/drawing/2014/main" id="{DBA6A0C0-3659-1CE8-BEAC-FFAED1554F5D}"/>
                </a:ext>
              </a:extLst>
            </p:cNvPr>
            <p:cNvSpPr/>
            <p:nvPr/>
          </p:nvSpPr>
          <p:spPr>
            <a:xfrm>
              <a:off x="554736" y="2082262"/>
              <a:ext cx="876114" cy="566958"/>
            </a:xfrm>
            <a:prstGeom prst="star16">
              <a:avLst/>
            </a:prstGeom>
            <a:grpFill/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0756622-E519-26C7-B1FE-AF549E381B5F}"/>
                </a:ext>
              </a:extLst>
            </p:cNvPr>
            <p:cNvSpPr txBox="1"/>
            <p:nvPr/>
          </p:nvSpPr>
          <p:spPr>
            <a:xfrm>
              <a:off x="673041" y="2254003"/>
              <a:ext cx="639504" cy="223476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GenAI </a:t>
              </a:r>
              <a:b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</a:b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opportunity</a:t>
              </a:r>
            </a:p>
          </p:txBody>
        </p:sp>
      </p:grpSp>
      <p:sp>
        <p:nvSpPr>
          <p:cNvPr id="110" name="Title 5">
            <a:extLst>
              <a:ext uri="{FF2B5EF4-FFF2-40B4-BE49-F238E27FC236}">
                <a16:creationId xmlns:a16="http://schemas.microsoft.com/office/drawing/2014/main" id="{24F36C9A-40AD-8150-998D-8BF279A7BF59}"/>
              </a:ext>
            </a:extLst>
          </p:cNvPr>
          <p:cNvSpPr txBox="1">
            <a:spLocks/>
          </p:cNvSpPr>
          <p:nvPr/>
        </p:nvSpPr>
        <p:spPr>
          <a:xfrm>
            <a:off x="319576" y="147789"/>
            <a:ext cx="10968598" cy="31669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0000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EPC Release Process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FC2988-408A-1BCB-78F9-9A06D39C9CBF}"/>
              </a:ext>
            </a:extLst>
          </p:cNvPr>
          <p:cNvCxnSpPr/>
          <p:nvPr/>
        </p:nvCxnSpPr>
        <p:spPr>
          <a:xfrm>
            <a:off x="0" y="611220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5F1EBE"/>
            </a:solidFill>
            <a:prstDash val="solid"/>
            <a:miter lim="800000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A828653-FA7D-C0AB-A037-CE8DA3626536}"/>
              </a:ext>
            </a:extLst>
          </p:cNvPr>
          <p:cNvSpPr txBox="1">
            <a:spLocks/>
          </p:cNvSpPr>
          <p:nvPr/>
        </p:nvSpPr>
        <p:spPr>
          <a:xfrm>
            <a:off x="291710" y="1311928"/>
            <a:ext cx="891554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Agile Team </a:t>
            </a:r>
          </a:p>
        </p:txBody>
      </p:sp>
      <p:graphicFrame>
        <p:nvGraphicFramePr>
          <p:cNvPr id="153" name="Diagram 152">
            <a:extLst>
              <a:ext uri="{FF2B5EF4-FFF2-40B4-BE49-F238E27FC236}">
                <a16:creationId xmlns:a16="http://schemas.microsoft.com/office/drawing/2014/main" id="{EAD0360D-2EF2-4604-B8B7-C260C3E2595F}"/>
              </a:ext>
            </a:extLst>
          </p:cNvPr>
          <p:cNvGraphicFramePr/>
          <p:nvPr/>
        </p:nvGraphicFramePr>
        <p:xfrm>
          <a:off x="286613" y="6356563"/>
          <a:ext cx="9495606" cy="570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B870-9E42-A812-9AFE-5B928D2B260C}"/>
              </a:ext>
            </a:extLst>
          </p:cNvPr>
          <p:cNvCxnSpPr>
            <a:cxnSpLocks/>
          </p:cNvCxnSpPr>
          <p:nvPr/>
        </p:nvCxnSpPr>
        <p:spPr>
          <a:xfrm flipV="1">
            <a:off x="2223944" y="2387716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4F2F-6217-689D-8F5E-F53ED5033F5E}"/>
              </a:ext>
            </a:extLst>
          </p:cNvPr>
          <p:cNvSpPr txBox="1">
            <a:spLocks/>
          </p:cNvSpPr>
          <p:nvPr/>
        </p:nvSpPr>
        <p:spPr>
          <a:xfrm>
            <a:off x="3643072" y="1915566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User Acceptance Testing by Business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A50462-B8E8-4621-38B0-4249C868DEDF}"/>
              </a:ext>
            </a:extLst>
          </p:cNvPr>
          <p:cNvCxnSpPr>
            <a:cxnSpLocks/>
          </p:cNvCxnSpPr>
          <p:nvPr/>
        </p:nvCxnSpPr>
        <p:spPr>
          <a:xfrm flipV="1">
            <a:off x="3329103" y="2398382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5CF727-E91A-1D82-D97A-43778B2C4D46}"/>
              </a:ext>
            </a:extLst>
          </p:cNvPr>
          <p:cNvSpPr txBox="1">
            <a:spLocks/>
          </p:cNvSpPr>
          <p:nvPr/>
        </p:nvSpPr>
        <p:spPr>
          <a:xfrm>
            <a:off x="4731719" y="1922368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Security Assessment – License, Package/source, OSS Vulnerabilities checks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52B009-426A-DFB5-4C0D-D5C8FDFB5D2B}"/>
              </a:ext>
            </a:extLst>
          </p:cNvPr>
          <p:cNvCxnSpPr>
            <a:cxnSpLocks/>
          </p:cNvCxnSpPr>
          <p:nvPr/>
        </p:nvCxnSpPr>
        <p:spPr>
          <a:xfrm flipV="1">
            <a:off x="4433652" y="2405184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7AF74F-126D-B9E8-ACB5-35576B1991C5}"/>
              </a:ext>
            </a:extLst>
          </p:cNvPr>
          <p:cNvGrpSpPr/>
          <p:nvPr/>
        </p:nvGrpSpPr>
        <p:grpSpPr>
          <a:xfrm>
            <a:off x="4312322" y="872000"/>
            <a:ext cx="1783678" cy="990026"/>
            <a:chOff x="5533668" y="881480"/>
            <a:chExt cx="1783678" cy="990026"/>
          </a:xfrm>
        </p:grpSpPr>
        <p:sp>
          <p:nvSpPr>
            <p:cNvPr id="11" name="Star: 16 Points 10">
              <a:extLst>
                <a:ext uri="{FF2B5EF4-FFF2-40B4-BE49-F238E27FC236}">
                  <a16:creationId xmlns:a16="http://schemas.microsoft.com/office/drawing/2014/main" id="{1DA1C6EF-FDB8-510F-0CD3-05B417DEE72A}"/>
                </a:ext>
              </a:extLst>
            </p:cNvPr>
            <p:cNvSpPr>
              <a:spLocks/>
            </p:cNvSpPr>
            <p:nvPr/>
          </p:nvSpPr>
          <p:spPr>
            <a:xfrm>
              <a:off x="5659840" y="882089"/>
              <a:ext cx="1657506" cy="989417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770EA2-FF63-725F-DE9E-505BC66D20FC}"/>
                </a:ext>
              </a:extLst>
            </p:cNvPr>
            <p:cNvSpPr txBox="1"/>
            <p:nvPr/>
          </p:nvSpPr>
          <p:spPr>
            <a:xfrm>
              <a:off x="5898719" y="972940"/>
              <a:ext cx="1128504" cy="830997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Security and Vulnerability Assessment – License Checks, Package &amp; Code Level Vulnerabilities with suggested fixes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E95D1A-661A-B86F-3E0D-CC625AD34046}"/>
                </a:ext>
              </a:extLst>
            </p:cNvPr>
            <p:cNvSpPr>
              <a:spLocks/>
            </p:cNvSpPr>
            <p:nvPr/>
          </p:nvSpPr>
          <p:spPr>
            <a:xfrm>
              <a:off x="5533668" y="881480"/>
              <a:ext cx="390836" cy="356067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2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AD3A51-7876-BD78-14C9-834D042D0815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5533668" y="2360002"/>
            <a:ext cx="1347346" cy="1488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100EF5-C6E7-E28A-C98E-6C315C267B3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9859265" y="3675649"/>
            <a:ext cx="1190977" cy="717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Diamond 60">
            <a:extLst>
              <a:ext uri="{FF2B5EF4-FFF2-40B4-BE49-F238E27FC236}">
                <a16:creationId xmlns:a16="http://schemas.microsoft.com/office/drawing/2014/main" id="{3DB3C96A-407C-09A8-2222-540BA6772C42}"/>
              </a:ext>
            </a:extLst>
          </p:cNvPr>
          <p:cNvSpPr>
            <a:spLocks/>
          </p:cNvSpPr>
          <p:nvPr/>
        </p:nvSpPr>
        <p:spPr>
          <a:xfrm>
            <a:off x="8995923" y="3195684"/>
            <a:ext cx="863342" cy="974272"/>
          </a:xfrm>
          <a:prstGeom prst="diamond">
            <a:avLst/>
          </a:prstGeom>
          <a:solidFill>
            <a:srgbClr val="8C69F0">
              <a:lumMod val="20000"/>
              <a:lumOff val="80000"/>
            </a:srgbClr>
          </a:solidFill>
          <a:ln w="6350" cap="sq" cmpd="sng" algn="ctr">
            <a:solidFill>
              <a:srgbClr val="5F1EB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Validation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release Stable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A1FDE7B-1052-B554-1377-4B5685A84242}"/>
              </a:ext>
            </a:extLst>
          </p:cNvPr>
          <p:cNvSpPr txBox="1"/>
          <p:nvPr/>
        </p:nvSpPr>
        <p:spPr>
          <a:xfrm>
            <a:off x="8725234" y="3463035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No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6C5436F-027C-A2AD-855C-38C297B22F6D}"/>
              </a:ext>
            </a:extLst>
          </p:cNvPr>
          <p:cNvCxnSpPr>
            <a:cxnSpLocks/>
            <a:stCxn id="121" idx="2"/>
          </p:cNvCxnSpPr>
          <p:nvPr/>
        </p:nvCxnSpPr>
        <p:spPr>
          <a:xfrm flipH="1" flipV="1">
            <a:off x="7603032" y="3674041"/>
            <a:ext cx="1388731" cy="443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6" name="Diamond 125">
            <a:extLst>
              <a:ext uri="{FF2B5EF4-FFF2-40B4-BE49-F238E27FC236}">
                <a16:creationId xmlns:a16="http://schemas.microsoft.com/office/drawing/2014/main" id="{CCC0320E-9EFB-1912-0D7A-E924B63462D7}"/>
              </a:ext>
            </a:extLst>
          </p:cNvPr>
          <p:cNvSpPr>
            <a:spLocks/>
          </p:cNvSpPr>
          <p:nvPr/>
        </p:nvSpPr>
        <p:spPr>
          <a:xfrm>
            <a:off x="6881014" y="1862026"/>
            <a:ext cx="1444034" cy="995951"/>
          </a:xfrm>
          <a:prstGeom prst="diamond">
            <a:avLst/>
          </a:prstGeom>
          <a:solidFill>
            <a:srgbClr val="8C69F0">
              <a:lumMod val="20000"/>
              <a:lumOff val="80000"/>
            </a:srgbClr>
          </a:solidFill>
          <a:ln w="6350" cap="sq" cmpd="sng" algn="ctr">
            <a:solidFill>
              <a:srgbClr val="5F1EB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Accepted by PO /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System Testing Team?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C3548C8E-5304-8E2D-1CC0-F128335AA5B8}"/>
              </a:ext>
            </a:extLst>
          </p:cNvPr>
          <p:cNvGraphicFramePr>
            <a:graphicFrameLocks noGrp="1"/>
          </p:cNvGraphicFramePr>
          <p:nvPr/>
        </p:nvGraphicFramePr>
        <p:xfrm>
          <a:off x="302810" y="4578143"/>
          <a:ext cx="2167583" cy="388196"/>
        </p:xfrm>
        <a:graphic>
          <a:graphicData uri="http://schemas.openxmlformats.org/drawingml/2006/table">
            <a:tbl>
              <a:tblPr firstRow="1" bandRow="1"/>
              <a:tblGrid>
                <a:gridCol w="2167583">
                  <a:extLst>
                    <a:ext uri="{9D8B030D-6E8A-4147-A177-3AD203B41FA5}">
                      <a16:colId xmlns:a16="http://schemas.microsoft.com/office/drawing/2014/main" val="2027621959"/>
                    </a:ext>
                  </a:extLst>
                </a:gridCol>
              </a:tblGrid>
              <a:tr h="388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>
                          <a:latin typeface="+mn-lt"/>
                        </a:rPr>
                        <a:t>Release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A9F4"/>
                      </a:solidFill>
                    </a:lnT>
                    <a:lnB w="12700" cap="flat" cmpd="sng" algn="ctr">
                      <a:solidFill>
                        <a:srgbClr val="0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135239"/>
                  </a:ext>
                </a:extLst>
              </a:tr>
            </a:tbl>
          </a:graphicData>
        </a:graphic>
      </p:graphicFrame>
      <p:sp>
        <p:nvSpPr>
          <p:cNvPr id="201" name="TextBox 200">
            <a:extLst>
              <a:ext uri="{FF2B5EF4-FFF2-40B4-BE49-F238E27FC236}">
                <a16:creationId xmlns:a16="http://schemas.microsoft.com/office/drawing/2014/main" id="{C41F46DE-7AD5-B8BD-C2D0-14EFF0444ED2}"/>
              </a:ext>
            </a:extLst>
          </p:cNvPr>
          <p:cNvSpPr txBox="1"/>
          <p:nvPr/>
        </p:nvSpPr>
        <p:spPr>
          <a:xfrm>
            <a:off x="291710" y="4296266"/>
            <a:ext cx="299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>
                <a:solidFill>
                  <a:srgbClr val="000000"/>
                </a:solidFill>
                <a:latin typeface="Calibri" panose="020F0502020204030204"/>
              </a:rPr>
              <a:t>AIForce Enabling Solution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FA6A1B6-BAEC-51C0-C25E-6888BC120BB3}"/>
              </a:ext>
            </a:extLst>
          </p:cNvPr>
          <p:cNvSpPr txBox="1"/>
          <p:nvPr/>
        </p:nvSpPr>
        <p:spPr>
          <a:xfrm>
            <a:off x="9961866" y="6084237"/>
            <a:ext cx="2176752" cy="707886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FFC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Calibri"/>
              </a:rPr>
              <a:t>*Projected based on current visibility of workflow and system,  would require due diligence &amp; access to tools &amp; 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079FF-5255-8E61-1A21-12A667506350}"/>
              </a:ext>
            </a:extLst>
          </p:cNvPr>
          <p:cNvSpPr txBox="1"/>
          <p:nvPr/>
        </p:nvSpPr>
        <p:spPr>
          <a:xfrm>
            <a:off x="9424521" y="4219322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Yes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C1491-74F5-A4DD-D0FD-93763BC2F613}"/>
              </a:ext>
            </a:extLst>
          </p:cNvPr>
          <p:cNvCxnSpPr>
            <a:cxnSpLocks/>
            <a:stCxn id="126" idx="3"/>
            <a:endCxn id="87" idx="0"/>
          </p:cNvCxnSpPr>
          <p:nvPr/>
        </p:nvCxnSpPr>
        <p:spPr>
          <a:xfrm>
            <a:off x="8325048" y="2360002"/>
            <a:ext cx="3248112" cy="9090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1C72DAD-24EF-8F9B-764E-796A22A7E2C7}"/>
              </a:ext>
            </a:extLst>
          </p:cNvPr>
          <p:cNvSpPr/>
          <p:nvPr/>
        </p:nvSpPr>
        <p:spPr>
          <a:xfrm>
            <a:off x="330337" y="1974950"/>
            <a:ext cx="804856" cy="786040"/>
          </a:xfrm>
          <a:prstGeom prst="ellipse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</a:pPr>
            <a:r>
              <a:rPr lang="en-US" sz="900" b="1" kern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rPr>
              <a:t>Release kickoff</a:t>
            </a:r>
          </a:p>
        </p:txBody>
      </p:sp>
      <p:sp>
        <p:nvSpPr>
          <p:cNvPr id="56" name="Star: 16 Points 55">
            <a:extLst>
              <a:ext uri="{FF2B5EF4-FFF2-40B4-BE49-F238E27FC236}">
                <a16:creationId xmlns:a16="http://schemas.microsoft.com/office/drawing/2014/main" id="{55D05E60-C98D-3689-8043-BEA29B907A75}"/>
              </a:ext>
            </a:extLst>
          </p:cNvPr>
          <p:cNvSpPr>
            <a:spLocks/>
          </p:cNvSpPr>
          <p:nvPr/>
        </p:nvSpPr>
        <p:spPr>
          <a:xfrm>
            <a:off x="1367136" y="841666"/>
            <a:ext cx="1321660" cy="987492"/>
          </a:xfrm>
          <a:prstGeom prst="star16">
            <a:avLst/>
          </a:prstGeom>
          <a:solidFill>
            <a:srgbClr val="FFFFFF">
              <a:lumMod val="95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C5737D-4A5D-52E5-3504-85CAA389C048}"/>
              </a:ext>
            </a:extLst>
          </p:cNvPr>
          <p:cNvGrpSpPr/>
          <p:nvPr/>
        </p:nvGrpSpPr>
        <p:grpSpPr>
          <a:xfrm>
            <a:off x="1293644" y="894378"/>
            <a:ext cx="1204494" cy="652707"/>
            <a:chOff x="2026400" y="894378"/>
            <a:chExt cx="1204494" cy="65270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EA9CA1-9EE7-2929-B80C-3766458CCC76}"/>
                </a:ext>
              </a:extLst>
            </p:cNvPr>
            <p:cNvSpPr txBox="1"/>
            <p:nvPr/>
          </p:nvSpPr>
          <p:spPr>
            <a:xfrm>
              <a:off x="2325787" y="1131587"/>
              <a:ext cx="905107" cy="415498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** Generate Acceptance Test Cases &amp; Test Data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6A96A6E-8FE2-669E-665F-A819447407AA}"/>
                </a:ext>
              </a:extLst>
            </p:cNvPr>
            <p:cNvSpPr>
              <a:spLocks/>
            </p:cNvSpPr>
            <p:nvPr/>
          </p:nvSpPr>
          <p:spPr>
            <a:xfrm>
              <a:off x="2026400" y="894378"/>
              <a:ext cx="348875" cy="228163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461FA9E-26FE-EAEF-2EC0-835100554C77}"/>
              </a:ext>
            </a:extLst>
          </p:cNvPr>
          <p:cNvGrpSpPr/>
          <p:nvPr/>
        </p:nvGrpSpPr>
        <p:grpSpPr>
          <a:xfrm>
            <a:off x="11288174" y="146289"/>
            <a:ext cx="698111" cy="424993"/>
            <a:chOff x="11289093" y="128412"/>
            <a:chExt cx="556908" cy="424993"/>
          </a:xfrm>
        </p:grpSpPr>
        <p:sp>
          <p:nvSpPr>
            <p:cNvPr id="3" name="Star: 16 Points 2">
              <a:extLst>
                <a:ext uri="{FF2B5EF4-FFF2-40B4-BE49-F238E27FC236}">
                  <a16:creationId xmlns:a16="http://schemas.microsoft.com/office/drawing/2014/main" id="{54CA1148-B453-C723-9CEB-26B391A9C34F}"/>
                </a:ext>
              </a:extLst>
            </p:cNvPr>
            <p:cNvSpPr/>
            <p:nvPr/>
          </p:nvSpPr>
          <p:spPr>
            <a:xfrm>
              <a:off x="11289093" y="128412"/>
              <a:ext cx="556908" cy="424993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FDF020-8577-D9F7-5EFF-CBD734B385EB}"/>
                </a:ext>
              </a:extLst>
            </p:cNvPr>
            <p:cNvSpPr txBox="1"/>
            <p:nvPr/>
          </p:nvSpPr>
          <p:spPr>
            <a:xfrm>
              <a:off x="11384993" y="179326"/>
              <a:ext cx="406505" cy="32316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**Future Roadmap (2-3 Months)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57D86B7-9BCF-A179-A1AB-64B633B06BDD}"/>
              </a:ext>
            </a:extLst>
          </p:cNvPr>
          <p:cNvSpPr txBox="1"/>
          <p:nvPr/>
        </p:nvSpPr>
        <p:spPr>
          <a:xfrm>
            <a:off x="8372090" y="2130577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Yes 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5096916-31EA-C161-1F44-4846F6D2836E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>
            <a:off x="6758685" y="3069157"/>
            <a:ext cx="1055527" cy="633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5466B3-0BA1-4866-9815-64325FD22E27}"/>
              </a:ext>
            </a:extLst>
          </p:cNvPr>
          <p:cNvSpPr txBox="1"/>
          <p:nvPr/>
        </p:nvSpPr>
        <p:spPr>
          <a:xfrm>
            <a:off x="7556731" y="3029030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No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7E39F59A-F0CA-5000-E2EB-9CEC615EB1EE}"/>
              </a:ext>
            </a:extLst>
          </p:cNvPr>
          <p:cNvSpPr>
            <a:spLocks/>
          </p:cNvSpPr>
          <p:nvPr/>
        </p:nvSpPr>
        <p:spPr>
          <a:xfrm>
            <a:off x="5531804" y="3413699"/>
            <a:ext cx="1444034" cy="995951"/>
          </a:xfrm>
          <a:prstGeom prst="diamond">
            <a:avLst/>
          </a:prstGeom>
          <a:solidFill>
            <a:srgbClr val="8C69F0">
              <a:lumMod val="20000"/>
              <a:lumOff val="80000"/>
            </a:srgbClr>
          </a:solidFill>
          <a:ln w="6350" cap="sq" cmpd="sng" algn="ctr">
            <a:solidFill>
              <a:srgbClr val="5F1EB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Auto Defect Fixing?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E5E454-D95B-E623-CE81-D333E5DC050D}"/>
              </a:ext>
            </a:extLst>
          </p:cNvPr>
          <p:cNvSpPr txBox="1">
            <a:spLocks/>
          </p:cNvSpPr>
          <p:nvPr/>
        </p:nvSpPr>
        <p:spPr>
          <a:xfrm>
            <a:off x="4098568" y="3411708"/>
            <a:ext cx="845313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Fix defects using AI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10E048-146E-9C29-6FFF-47B9C802CC38}"/>
              </a:ext>
            </a:extLst>
          </p:cNvPr>
          <p:cNvCxnSpPr>
            <a:stCxn id="34" idx="1"/>
            <a:endCxn id="36" idx="3"/>
          </p:cNvCxnSpPr>
          <p:nvPr/>
        </p:nvCxnSpPr>
        <p:spPr>
          <a:xfrm flipH="1" flipV="1">
            <a:off x="4943881" y="3909684"/>
            <a:ext cx="587923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7498913-2699-2F51-B422-C93203F59679}"/>
              </a:ext>
            </a:extLst>
          </p:cNvPr>
          <p:cNvCxnSpPr>
            <a:stCxn id="36" idx="1"/>
            <a:endCxn id="67" idx="2"/>
          </p:cNvCxnSpPr>
          <p:nvPr/>
        </p:nvCxnSpPr>
        <p:spPr>
          <a:xfrm rot="10800000">
            <a:off x="2939026" y="2900852"/>
            <a:ext cx="1159542" cy="10088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D096703-C380-344A-4A75-F0CD60D0B374}"/>
              </a:ext>
            </a:extLst>
          </p:cNvPr>
          <p:cNvSpPr txBox="1"/>
          <p:nvPr/>
        </p:nvSpPr>
        <p:spPr>
          <a:xfrm>
            <a:off x="5017054" y="3694239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Yes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4639BB-6916-376D-011D-B64B88E0F9EF}"/>
              </a:ext>
            </a:extLst>
          </p:cNvPr>
          <p:cNvSpPr txBox="1">
            <a:spLocks/>
          </p:cNvSpPr>
          <p:nvPr/>
        </p:nvSpPr>
        <p:spPr>
          <a:xfrm>
            <a:off x="5826802" y="4687203"/>
            <a:ext cx="845313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Assign to Developer and Resolve Bug Manually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40A733-EEC6-7451-5637-B6B254050B5F}"/>
              </a:ext>
            </a:extLst>
          </p:cNvPr>
          <p:cNvCxnSpPr>
            <a:stCxn id="34" idx="2"/>
            <a:endCxn id="52" idx="0"/>
          </p:cNvCxnSpPr>
          <p:nvPr/>
        </p:nvCxnSpPr>
        <p:spPr>
          <a:xfrm flipH="1">
            <a:off x="6249459" y="4409650"/>
            <a:ext cx="4362" cy="277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0947613-BE58-15EA-49CD-B30A9CD4F984}"/>
              </a:ext>
            </a:extLst>
          </p:cNvPr>
          <p:cNvCxnSpPr>
            <a:stCxn id="52" idx="1"/>
            <a:endCxn id="67" idx="2"/>
          </p:cNvCxnSpPr>
          <p:nvPr/>
        </p:nvCxnSpPr>
        <p:spPr>
          <a:xfrm rot="10800000">
            <a:off x="2939026" y="2900851"/>
            <a:ext cx="2887776" cy="22843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E7AA94-D52E-45D1-D133-C756BB0DD9AF}"/>
              </a:ext>
            </a:extLst>
          </p:cNvPr>
          <p:cNvSpPr txBox="1"/>
          <p:nvPr/>
        </p:nvSpPr>
        <p:spPr>
          <a:xfrm>
            <a:off x="6235249" y="4436448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No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02D4A5-8FB6-A094-B3A1-D58837D11D3B}"/>
              </a:ext>
            </a:extLst>
          </p:cNvPr>
          <p:cNvGrpSpPr/>
          <p:nvPr/>
        </p:nvGrpSpPr>
        <p:grpSpPr>
          <a:xfrm>
            <a:off x="3961248" y="4445704"/>
            <a:ext cx="1230954" cy="744921"/>
            <a:chOff x="5533668" y="881480"/>
            <a:chExt cx="1783678" cy="990026"/>
          </a:xfrm>
        </p:grpSpPr>
        <p:sp>
          <p:nvSpPr>
            <p:cNvPr id="68" name="Star: 16 Points 67">
              <a:extLst>
                <a:ext uri="{FF2B5EF4-FFF2-40B4-BE49-F238E27FC236}">
                  <a16:creationId xmlns:a16="http://schemas.microsoft.com/office/drawing/2014/main" id="{BC19A688-B339-4C98-7761-7C2BDC5A41F7}"/>
                </a:ext>
              </a:extLst>
            </p:cNvPr>
            <p:cNvSpPr>
              <a:spLocks/>
            </p:cNvSpPr>
            <p:nvPr/>
          </p:nvSpPr>
          <p:spPr>
            <a:xfrm>
              <a:off x="5659840" y="882089"/>
              <a:ext cx="1657506" cy="989417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3336BA-CF0E-353C-5453-9DDBD140C32E}"/>
                </a:ext>
              </a:extLst>
            </p:cNvPr>
            <p:cNvSpPr txBox="1"/>
            <p:nvPr/>
          </p:nvSpPr>
          <p:spPr>
            <a:xfrm>
              <a:off x="5898718" y="1112333"/>
              <a:ext cx="1128505" cy="552211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**Auto Fix Defects using GenAI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12D86FC-2B43-BDB4-F437-4CCFF443FE32}"/>
                </a:ext>
              </a:extLst>
            </p:cNvPr>
            <p:cNvSpPr>
              <a:spLocks/>
            </p:cNvSpPr>
            <p:nvPr/>
          </p:nvSpPr>
          <p:spPr>
            <a:xfrm>
              <a:off x="5533668" y="881480"/>
              <a:ext cx="390836" cy="356067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4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9A6936-E5BF-C0D8-C58A-9EBA58DC3C30}"/>
              </a:ext>
            </a:extLst>
          </p:cNvPr>
          <p:cNvCxnSpPr>
            <a:cxnSpLocks/>
          </p:cNvCxnSpPr>
          <p:nvPr/>
        </p:nvCxnSpPr>
        <p:spPr>
          <a:xfrm>
            <a:off x="9444669" y="4162077"/>
            <a:ext cx="1" cy="602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B610784-CACD-535E-76F8-275713EC6001}"/>
              </a:ext>
            </a:extLst>
          </p:cNvPr>
          <p:cNvSpPr/>
          <p:nvPr/>
        </p:nvSpPr>
        <p:spPr>
          <a:xfrm>
            <a:off x="8966139" y="4737439"/>
            <a:ext cx="991439" cy="786040"/>
          </a:xfrm>
          <a:prstGeom prst="ellipse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</a:pPr>
            <a:r>
              <a:rPr lang="en-US" sz="900" b="1" kern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rPr>
              <a:t>Production Rollout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BD7B600-A062-4490-0FA5-D8E1E307E391}"/>
              </a:ext>
            </a:extLst>
          </p:cNvPr>
          <p:cNvGrpSpPr/>
          <p:nvPr/>
        </p:nvGrpSpPr>
        <p:grpSpPr>
          <a:xfrm>
            <a:off x="8268559" y="2542326"/>
            <a:ext cx="1230954" cy="744921"/>
            <a:chOff x="5533668" y="881480"/>
            <a:chExt cx="1783678" cy="990026"/>
          </a:xfrm>
        </p:grpSpPr>
        <p:sp>
          <p:nvSpPr>
            <p:cNvPr id="82" name="Star: 16 Points 81">
              <a:extLst>
                <a:ext uri="{FF2B5EF4-FFF2-40B4-BE49-F238E27FC236}">
                  <a16:creationId xmlns:a16="http://schemas.microsoft.com/office/drawing/2014/main" id="{0D801104-BA35-D54B-1B7F-27215DFF8268}"/>
                </a:ext>
              </a:extLst>
            </p:cNvPr>
            <p:cNvSpPr>
              <a:spLocks/>
            </p:cNvSpPr>
            <p:nvPr/>
          </p:nvSpPr>
          <p:spPr>
            <a:xfrm>
              <a:off x="5659840" y="882089"/>
              <a:ext cx="1657506" cy="989417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D807425-524F-BFF9-AB61-A66A9C7C5EB9}"/>
                </a:ext>
              </a:extLst>
            </p:cNvPr>
            <p:cNvSpPr txBox="1"/>
            <p:nvPr/>
          </p:nvSpPr>
          <p:spPr>
            <a:xfrm>
              <a:off x="5898718" y="1204368"/>
              <a:ext cx="1128505" cy="368141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**UAT Test Report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DC75AF2-E03F-9663-BA8C-89AD9D05CEF2}"/>
                </a:ext>
              </a:extLst>
            </p:cNvPr>
            <p:cNvSpPr>
              <a:spLocks/>
            </p:cNvSpPr>
            <p:nvPr/>
          </p:nvSpPr>
          <p:spPr>
            <a:xfrm>
              <a:off x="5533668" y="881480"/>
              <a:ext cx="390836" cy="356067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5F3D938-779A-81A4-C7F5-D234EC711407}"/>
              </a:ext>
            </a:extLst>
          </p:cNvPr>
          <p:cNvGrpSpPr/>
          <p:nvPr/>
        </p:nvGrpSpPr>
        <p:grpSpPr>
          <a:xfrm>
            <a:off x="10738188" y="4303977"/>
            <a:ext cx="1230954" cy="744921"/>
            <a:chOff x="5533668" y="881480"/>
            <a:chExt cx="1783678" cy="990026"/>
          </a:xfrm>
        </p:grpSpPr>
        <p:sp>
          <p:nvSpPr>
            <p:cNvPr id="88" name="Star: 16 Points 87">
              <a:extLst>
                <a:ext uri="{FF2B5EF4-FFF2-40B4-BE49-F238E27FC236}">
                  <a16:creationId xmlns:a16="http://schemas.microsoft.com/office/drawing/2014/main" id="{5CE4B2EF-05A6-E868-8DD5-C11645BD6DF8}"/>
                </a:ext>
              </a:extLst>
            </p:cNvPr>
            <p:cNvSpPr>
              <a:spLocks/>
            </p:cNvSpPr>
            <p:nvPr/>
          </p:nvSpPr>
          <p:spPr>
            <a:xfrm>
              <a:off x="5659840" y="882089"/>
              <a:ext cx="1657506" cy="989417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2C4B47D-EE01-0160-CDF8-A48FE3DDDAA6}"/>
                </a:ext>
              </a:extLst>
            </p:cNvPr>
            <p:cNvSpPr txBox="1"/>
            <p:nvPr/>
          </p:nvSpPr>
          <p:spPr>
            <a:xfrm>
              <a:off x="5898718" y="1204368"/>
              <a:ext cx="1128505" cy="368141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None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**Pre-Prod Test port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5118C6E-692C-F85C-E954-4DA4BEFD2E8E}"/>
                </a:ext>
              </a:extLst>
            </p:cNvPr>
            <p:cNvSpPr>
              <a:spLocks/>
            </p:cNvSpPr>
            <p:nvPr/>
          </p:nvSpPr>
          <p:spPr>
            <a:xfrm>
              <a:off x="5533668" y="881480"/>
              <a:ext cx="390836" cy="356067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4D4D2F7-BD73-CCEC-4E86-044B6FF936A7}"/>
              </a:ext>
            </a:extLst>
          </p:cNvPr>
          <p:cNvGrpSpPr/>
          <p:nvPr/>
        </p:nvGrpSpPr>
        <p:grpSpPr>
          <a:xfrm>
            <a:off x="10265149" y="2452781"/>
            <a:ext cx="1230954" cy="744921"/>
            <a:chOff x="5533668" y="881480"/>
            <a:chExt cx="1783678" cy="990026"/>
          </a:xfrm>
        </p:grpSpPr>
        <p:sp>
          <p:nvSpPr>
            <p:cNvPr id="95" name="Star: 16 Points 94">
              <a:extLst>
                <a:ext uri="{FF2B5EF4-FFF2-40B4-BE49-F238E27FC236}">
                  <a16:creationId xmlns:a16="http://schemas.microsoft.com/office/drawing/2014/main" id="{2A0FA023-DED0-71F2-6B8A-8A5864214471}"/>
                </a:ext>
              </a:extLst>
            </p:cNvPr>
            <p:cNvSpPr>
              <a:spLocks/>
            </p:cNvSpPr>
            <p:nvPr/>
          </p:nvSpPr>
          <p:spPr>
            <a:xfrm>
              <a:off x="5659840" y="882089"/>
              <a:ext cx="1657506" cy="989417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C00D6A-57EC-32E0-B477-AD0F6413E593}"/>
                </a:ext>
              </a:extLst>
            </p:cNvPr>
            <p:cNvSpPr txBox="1"/>
            <p:nvPr/>
          </p:nvSpPr>
          <p:spPr>
            <a:xfrm>
              <a:off x="5898718" y="1020298"/>
              <a:ext cx="1128505" cy="73628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None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**Pre-Prod Test Case Recommendation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7F18BA6-2231-32CD-F2E3-52C458FE3411}"/>
                </a:ext>
              </a:extLst>
            </p:cNvPr>
            <p:cNvSpPr>
              <a:spLocks/>
            </p:cNvSpPr>
            <p:nvPr/>
          </p:nvSpPr>
          <p:spPr>
            <a:xfrm>
              <a:off x="5533668" y="881480"/>
              <a:ext cx="390836" cy="356067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5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390D21-8B01-8A7A-ECF4-75859A2D6FE1}"/>
              </a:ext>
            </a:extLst>
          </p:cNvPr>
          <p:cNvCxnSpPr>
            <a:cxnSpLocks/>
            <a:stCxn id="7" idx="0"/>
            <a:endCxn id="44" idx="4"/>
          </p:cNvCxnSpPr>
          <p:nvPr/>
        </p:nvCxnSpPr>
        <p:spPr>
          <a:xfrm flipH="1" flipV="1">
            <a:off x="732765" y="2760990"/>
            <a:ext cx="12585" cy="54371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D9FA63-0535-10FD-65C0-765F6C749685}"/>
              </a:ext>
            </a:extLst>
          </p:cNvPr>
          <p:cNvSpPr txBox="1">
            <a:spLocks/>
          </p:cNvSpPr>
          <p:nvPr/>
        </p:nvSpPr>
        <p:spPr>
          <a:xfrm>
            <a:off x="299573" y="3304709"/>
            <a:ext cx="89155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Integrations Team</a:t>
            </a:r>
          </a:p>
        </p:txBody>
      </p:sp>
    </p:spTree>
    <p:extLst>
      <p:ext uri="{BB962C8B-B14F-4D97-AF65-F5344CB8AC3E}">
        <p14:creationId xmlns:p14="http://schemas.microsoft.com/office/powerpoint/2010/main" val="390332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AAD19BD-0E8B-B77B-7905-5A672F46450C}"/>
              </a:ext>
            </a:extLst>
          </p:cNvPr>
          <p:cNvSpPr txBox="1"/>
          <p:nvPr/>
        </p:nvSpPr>
        <p:spPr>
          <a:xfrm>
            <a:off x="10184980" y="483561"/>
            <a:ext cx="1194331" cy="10265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lvl="0" indent="0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2133" baseline="0"/>
            </a:lvl1pPr>
            <a:lvl2pPr marL="258227" lvl="1" indent="-256111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2133" baseline="0"/>
            </a:lvl2pPr>
            <a:lvl3pPr marL="609585" lvl="2" indent="-35355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2133" baseline="0"/>
            </a:lvl3pPr>
            <a:lvl4pPr marL="816844" lvl="3" indent="-20725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2133" baseline="0"/>
            </a:lvl4pPr>
            <a:lvl5pPr marL="999719" lvl="4" indent="-170684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2133" baseline="0"/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9pPr>
          </a:lstStyle>
          <a:p>
            <a:pPr algn="ctr">
              <a:buClr>
                <a:srgbClr val="FFFFFF"/>
              </a:buClr>
              <a:defRPr/>
            </a:pPr>
            <a:endParaRPr lang="en-US" sz="667" b="1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F2B386-A6CC-E119-00F2-C47DAB9AA446}"/>
              </a:ext>
            </a:extLst>
          </p:cNvPr>
          <p:cNvSpPr txBox="1">
            <a:spLocks/>
          </p:cNvSpPr>
          <p:nvPr/>
        </p:nvSpPr>
        <p:spPr>
          <a:xfrm>
            <a:off x="1130499" y="2154653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Sprint Planning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DCB762-9901-CC54-F380-59AA65E9807D}"/>
              </a:ext>
            </a:extLst>
          </p:cNvPr>
          <p:cNvSpPr txBox="1">
            <a:spLocks/>
          </p:cNvSpPr>
          <p:nvPr/>
        </p:nvSpPr>
        <p:spPr>
          <a:xfrm>
            <a:off x="3796337" y="2130057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Coding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(Channel / Legacy/ OFS)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631A423-4634-96FE-1FDA-7E6162F6A9BB}"/>
              </a:ext>
            </a:extLst>
          </p:cNvPr>
          <p:cNvCxnSpPr>
            <a:cxnSpLocks/>
            <a:stCxn id="212" idx="6"/>
            <a:endCxn id="66" idx="1"/>
          </p:cNvCxnSpPr>
          <p:nvPr/>
        </p:nvCxnSpPr>
        <p:spPr>
          <a:xfrm>
            <a:off x="902066" y="2647791"/>
            <a:ext cx="228433" cy="483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D24F2CC-2408-1C7A-A434-E86CA660C900}"/>
              </a:ext>
            </a:extLst>
          </p:cNvPr>
          <p:cNvGrpSpPr/>
          <p:nvPr/>
        </p:nvGrpSpPr>
        <p:grpSpPr>
          <a:xfrm>
            <a:off x="3496236" y="912493"/>
            <a:ext cx="1627808" cy="1051837"/>
            <a:chOff x="857882" y="697877"/>
            <a:chExt cx="1627808" cy="1051837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5F78978-A4DC-BB46-A9CB-5BF084FBC2DE}"/>
                </a:ext>
              </a:extLst>
            </p:cNvPr>
            <p:cNvGrpSpPr/>
            <p:nvPr/>
          </p:nvGrpSpPr>
          <p:grpSpPr>
            <a:xfrm>
              <a:off x="1001316" y="721022"/>
              <a:ext cx="1484374" cy="1028692"/>
              <a:chOff x="1442404" y="919944"/>
              <a:chExt cx="1445477" cy="1369190"/>
            </a:xfrm>
          </p:grpSpPr>
          <p:sp>
            <p:nvSpPr>
              <p:cNvPr id="77" name="Star: 16 Points 76">
                <a:extLst>
                  <a:ext uri="{FF2B5EF4-FFF2-40B4-BE49-F238E27FC236}">
                    <a16:creationId xmlns:a16="http://schemas.microsoft.com/office/drawing/2014/main" id="{4D34703F-D571-DD69-2FB4-D750D76951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2404" y="919944"/>
                <a:ext cx="1445477" cy="1286503"/>
              </a:xfrm>
              <a:prstGeom prst="star16">
                <a:avLst/>
              </a:prstGeom>
              <a:solidFill>
                <a:srgbClr val="FFFFFF">
                  <a:lumMod val="95000"/>
                </a:srgbClr>
              </a:solidFill>
              <a:ln w="6350" cap="sq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1E8C985-22BF-476F-6CDC-90DD2B756240}"/>
                  </a:ext>
                </a:extLst>
              </p:cNvPr>
              <p:cNvSpPr txBox="1"/>
              <p:nvPr/>
            </p:nvSpPr>
            <p:spPr>
              <a:xfrm>
                <a:off x="1563574" y="998734"/>
                <a:ext cx="1278531" cy="129040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Segoe UI" panose="020B0502040204020203" pitchFamily="34" charset="0"/>
                  <a:buChar char="​"/>
                  <a:defRPr sz="1600">
                    <a:cs typeface="Arial" panose="020B0604020202020204" pitchFamily="34" charset="0"/>
                  </a:defRPr>
                </a:lvl1pPr>
                <a:lvl2pPr marL="228600" lvl="1" indent="-2254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"/>
                  <a:defRPr sz="1600">
                    <a:cs typeface="Arial" panose="020B0604020202020204" pitchFamily="34" charset="0"/>
                  </a:defRPr>
                </a:lvl2pPr>
                <a:lvl3pPr marL="515938" lvl="2" indent="-287338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—"/>
                  <a:defRPr sz="1600">
                    <a:cs typeface="Arial" panose="020B0604020202020204" pitchFamily="34" charset="0"/>
                  </a:defRPr>
                </a:lvl3pPr>
                <a:lvl4pPr marL="742950" lvl="3" indent="-182563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»"/>
                  <a:defRPr sz="1600">
                    <a:cs typeface="Arial" panose="020B0604020202020204" pitchFamily="34" charset="0"/>
                  </a:defRPr>
                </a:lvl4pPr>
                <a:lvl5pPr marL="914400" lvl="4" indent="-1365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›"/>
                  <a:defRPr sz="1600">
                    <a:cs typeface="Arial" panose="020B0604020202020204" pitchFamily="34" charset="0"/>
                  </a:defRPr>
                </a:lvl5pPr>
                <a:lvl6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6pPr>
                <a:lvl7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7pPr>
                <a:lvl8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8pPr>
                <a:lvl9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 typeface="Segoe UI" panose="020B0502040204020203" pitchFamily="34" charset="0"/>
                  <a:buChar char="​"/>
                  <a:tabLst/>
                  <a:defRPr/>
                </a:pPr>
                <a:r>
                  <a: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Arial" panose="020B0604020202020204" pitchFamily="34" charset="0"/>
                  </a:rPr>
                  <a:t>Code – Generate Code  based on user story / requirements and based on current </a:t>
                </a:r>
                <a:r>
                  <a:rPr lang="en-US" sz="900" kern="0">
                    <a:solidFill>
                      <a:srgbClr val="000000"/>
                    </a:solidFill>
                    <a:latin typeface="Calibri" panose="020F0502020204030204"/>
                  </a:rPr>
                  <a:t>Web Client code base knowledge, Generate</a:t>
                </a:r>
                <a:r>
                  <a: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Arial" panose="020B0604020202020204" pitchFamily="34" charset="0"/>
                  </a:rPr>
                  <a:t>Unit Test Cases for code validation</a:t>
                </a: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38C9BF-BA66-A7D6-A885-DF9AB0AE95F5}"/>
                </a:ext>
              </a:extLst>
            </p:cNvPr>
            <p:cNvSpPr>
              <a:spLocks/>
            </p:cNvSpPr>
            <p:nvPr/>
          </p:nvSpPr>
          <p:spPr>
            <a:xfrm>
              <a:off x="857882" y="697877"/>
              <a:ext cx="370849" cy="290896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1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7E67FD9-B1BF-81DC-97F0-6DF166D5EC1D}"/>
              </a:ext>
            </a:extLst>
          </p:cNvPr>
          <p:cNvCxnSpPr>
            <a:cxnSpLocks/>
            <a:stCxn id="127" idx="2"/>
            <a:endCxn id="212" idx="0"/>
          </p:cNvCxnSpPr>
          <p:nvPr/>
        </p:nvCxnSpPr>
        <p:spPr>
          <a:xfrm>
            <a:off x="496327" y="1778627"/>
            <a:ext cx="3311" cy="47614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D99243B-C748-968A-D589-EF5E316FDF17}"/>
              </a:ext>
            </a:extLst>
          </p:cNvPr>
          <p:cNvSpPr txBox="1">
            <a:spLocks/>
          </p:cNvSpPr>
          <p:nvPr/>
        </p:nvSpPr>
        <p:spPr>
          <a:xfrm>
            <a:off x="11080561" y="3907014"/>
            <a:ext cx="985197" cy="1268405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/>
              <a:t>Validate in Test Environment</a:t>
            </a:r>
          </a:p>
          <a:p>
            <a:r>
              <a:rPr lang="en-US"/>
              <a:t>(Functional, Integration, Performance Tests, Accessibility, Localization)</a:t>
            </a:r>
          </a:p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761B0D-5B73-AB10-FBF4-E9D8583386B9}"/>
              </a:ext>
            </a:extLst>
          </p:cNvPr>
          <p:cNvGrpSpPr/>
          <p:nvPr/>
        </p:nvGrpSpPr>
        <p:grpSpPr>
          <a:xfrm>
            <a:off x="10515967" y="53974"/>
            <a:ext cx="863344" cy="546580"/>
            <a:chOff x="11203278" y="94702"/>
            <a:chExt cx="863344" cy="546580"/>
          </a:xfrm>
        </p:grpSpPr>
        <p:sp>
          <p:nvSpPr>
            <p:cNvPr id="90" name="Star: 16 Points 89">
              <a:extLst>
                <a:ext uri="{FF2B5EF4-FFF2-40B4-BE49-F238E27FC236}">
                  <a16:creationId xmlns:a16="http://schemas.microsoft.com/office/drawing/2014/main" id="{DBA6A0C0-3659-1CE8-BEAC-FFAED1554F5D}"/>
                </a:ext>
              </a:extLst>
            </p:cNvPr>
            <p:cNvSpPr/>
            <p:nvPr/>
          </p:nvSpPr>
          <p:spPr>
            <a:xfrm>
              <a:off x="11203278" y="94702"/>
              <a:ext cx="863344" cy="546580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0756622-E519-26C7-B1FE-AF549E381B5F}"/>
                </a:ext>
              </a:extLst>
            </p:cNvPr>
            <p:cNvSpPr txBox="1"/>
            <p:nvPr/>
          </p:nvSpPr>
          <p:spPr>
            <a:xfrm>
              <a:off x="11319859" y="260270"/>
              <a:ext cx="630183" cy="21544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GenAI </a:t>
              </a:r>
              <a:b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</a:b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opportunity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96AED4F-EE6D-1CFF-1B86-5CCDDD5F45BE}"/>
              </a:ext>
            </a:extLst>
          </p:cNvPr>
          <p:cNvGrpSpPr/>
          <p:nvPr/>
        </p:nvGrpSpPr>
        <p:grpSpPr>
          <a:xfrm>
            <a:off x="8038421" y="5061190"/>
            <a:ext cx="1409469" cy="1243441"/>
            <a:chOff x="6889785" y="4920658"/>
            <a:chExt cx="1671853" cy="1288758"/>
          </a:xfrm>
        </p:grpSpPr>
        <p:sp>
          <p:nvSpPr>
            <p:cNvPr id="103" name="Star: 16 Points 102">
              <a:extLst>
                <a:ext uri="{FF2B5EF4-FFF2-40B4-BE49-F238E27FC236}">
                  <a16:creationId xmlns:a16="http://schemas.microsoft.com/office/drawing/2014/main" id="{4E51B6F3-C8DB-6E98-6CD9-39FC24AECB8D}"/>
                </a:ext>
              </a:extLst>
            </p:cNvPr>
            <p:cNvSpPr>
              <a:spLocks/>
            </p:cNvSpPr>
            <p:nvPr/>
          </p:nvSpPr>
          <p:spPr>
            <a:xfrm>
              <a:off x="6918502" y="4920658"/>
              <a:ext cx="1643136" cy="1288758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DB94720-8328-4C6E-619F-BF7D3E0550E0}"/>
                </a:ext>
              </a:extLst>
            </p:cNvPr>
            <p:cNvSpPr txBox="1"/>
            <p:nvPr/>
          </p:nvSpPr>
          <p:spPr>
            <a:xfrm>
              <a:off x="7232459" y="5283062"/>
              <a:ext cx="1092145" cy="574188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Test Scripts Generation / Optimization / </a:t>
              </a:r>
              <a:r>
                <a:rPr lang="en-US" sz="900" kern="0" err="1">
                  <a:solidFill>
                    <a:srgbClr val="000000"/>
                  </a:solidFill>
                  <a:latin typeface="Calibri" panose="020F0502020204030204"/>
                </a:rPr>
                <a:t>Updation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1F1AB04-A577-CBE9-94EF-B32014C04B62}"/>
                </a:ext>
              </a:extLst>
            </p:cNvPr>
            <p:cNvSpPr>
              <a:spLocks/>
            </p:cNvSpPr>
            <p:nvPr/>
          </p:nvSpPr>
          <p:spPr>
            <a:xfrm>
              <a:off x="6889785" y="5100385"/>
              <a:ext cx="413186" cy="321199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rPr>
                <a:t>7</a:t>
              </a:r>
            </a:p>
          </p:txBody>
        </p:sp>
      </p:grpSp>
      <p:sp>
        <p:nvSpPr>
          <p:cNvPr id="110" name="Title 5">
            <a:extLst>
              <a:ext uri="{FF2B5EF4-FFF2-40B4-BE49-F238E27FC236}">
                <a16:creationId xmlns:a16="http://schemas.microsoft.com/office/drawing/2014/main" id="{24F36C9A-40AD-8150-998D-8BF279A7BF59}"/>
              </a:ext>
            </a:extLst>
          </p:cNvPr>
          <p:cNvSpPr txBox="1">
            <a:spLocks/>
          </p:cNvSpPr>
          <p:nvPr/>
        </p:nvSpPr>
        <p:spPr>
          <a:xfrm>
            <a:off x="319576" y="147789"/>
            <a:ext cx="10968598" cy="31669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0000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Customization of DCM Product for Verizon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FC2988-408A-1BCB-78F9-9A06D39C9CBF}"/>
              </a:ext>
            </a:extLst>
          </p:cNvPr>
          <p:cNvCxnSpPr/>
          <p:nvPr/>
        </p:nvCxnSpPr>
        <p:spPr>
          <a:xfrm>
            <a:off x="40718" y="631666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5F1EBE"/>
            </a:solidFill>
            <a:prstDash val="solid"/>
            <a:miter lim="800000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A828653-FA7D-C0AB-A037-CE8DA3626536}"/>
              </a:ext>
            </a:extLst>
          </p:cNvPr>
          <p:cNvSpPr txBox="1">
            <a:spLocks/>
          </p:cNvSpPr>
          <p:nvPr/>
        </p:nvSpPr>
        <p:spPr>
          <a:xfrm>
            <a:off x="50550" y="1547795"/>
            <a:ext cx="891554" cy="23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Agile Team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BFD83F-A6E7-4244-16AA-8EA62AA5BCD2}"/>
              </a:ext>
            </a:extLst>
          </p:cNvPr>
          <p:cNvGrpSpPr/>
          <p:nvPr/>
        </p:nvGrpSpPr>
        <p:grpSpPr>
          <a:xfrm>
            <a:off x="6565359" y="879705"/>
            <a:ext cx="1001519" cy="1060471"/>
            <a:chOff x="3755673" y="628946"/>
            <a:chExt cx="1001519" cy="10604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9CE0E5-6831-D19D-6706-CBE1934AF4FC}"/>
                </a:ext>
              </a:extLst>
            </p:cNvPr>
            <p:cNvGrpSpPr/>
            <p:nvPr/>
          </p:nvGrpSpPr>
          <p:grpSpPr>
            <a:xfrm>
              <a:off x="3954967" y="722848"/>
              <a:ext cx="802225" cy="966569"/>
              <a:chOff x="3839110" y="942258"/>
              <a:chExt cx="1563309" cy="1286503"/>
            </a:xfrm>
          </p:grpSpPr>
          <p:sp>
            <p:nvSpPr>
              <p:cNvPr id="7" name="Star: 16 Points 6">
                <a:extLst>
                  <a:ext uri="{FF2B5EF4-FFF2-40B4-BE49-F238E27FC236}">
                    <a16:creationId xmlns:a16="http://schemas.microsoft.com/office/drawing/2014/main" id="{64B13410-3741-52D6-B039-EB87CD49A7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39110" y="942258"/>
                <a:ext cx="1563309" cy="1286503"/>
              </a:xfrm>
              <a:prstGeom prst="star16">
                <a:avLst/>
              </a:prstGeom>
              <a:solidFill>
                <a:srgbClr val="FFFFFF">
                  <a:lumMod val="95000"/>
                </a:srgbClr>
              </a:solidFill>
              <a:ln w="6350" cap="sq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532FD0-AA82-075F-BFD9-33BDE92135A0}"/>
                  </a:ext>
                </a:extLst>
              </p:cNvPr>
              <p:cNvSpPr txBox="1"/>
              <p:nvPr/>
            </p:nvSpPr>
            <p:spPr>
              <a:xfrm>
                <a:off x="3978909" y="1574078"/>
                <a:ext cx="1259908" cy="184342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Segoe UI" panose="020B0502040204020203" pitchFamily="34" charset="0"/>
                  <a:buChar char="​"/>
                  <a:defRPr sz="1600">
                    <a:cs typeface="Arial" panose="020B0604020202020204" pitchFamily="34" charset="0"/>
                  </a:defRPr>
                </a:lvl1pPr>
                <a:lvl2pPr marL="228600" lvl="1" indent="-2254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"/>
                  <a:defRPr sz="1600">
                    <a:cs typeface="Arial" panose="020B0604020202020204" pitchFamily="34" charset="0"/>
                  </a:defRPr>
                </a:lvl2pPr>
                <a:lvl3pPr marL="515938" lvl="2" indent="-287338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—"/>
                  <a:defRPr sz="1600">
                    <a:cs typeface="Arial" panose="020B0604020202020204" pitchFamily="34" charset="0"/>
                  </a:defRPr>
                </a:lvl3pPr>
                <a:lvl4pPr marL="742950" lvl="3" indent="-182563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»"/>
                  <a:defRPr sz="1600">
                    <a:cs typeface="Arial" panose="020B0604020202020204" pitchFamily="34" charset="0"/>
                  </a:defRPr>
                </a:lvl4pPr>
                <a:lvl5pPr marL="914400" lvl="4" indent="-136525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›"/>
                  <a:defRPr sz="1600">
                    <a:cs typeface="Arial" panose="020B0604020202020204" pitchFamily="34" charset="0"/>
                  </a:defRPr>
                </a:lvl5pPr>
                <a:lvl6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6pPr>
                <a:lvl7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7pPr>
                <a:lvl8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8pPr>
                <a:lvl9pPr marL="1085850"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Tx/>
                  <a:buSzTx/>
                  <a:buFont typeface="Segoe UI" panose="020B0502040204020203" pitchFamily="34" charset="0"/>
                  <a:buChar char="​"/>
                  <a:tabLst/>
                  <a:defRPr/>
                </a:pPr>
                <a:r>
                  <a: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Arial" panose="020B0604020202020204" pitchFamily="34" charset="0"/>
                  </a:rPr>
                  <a:t>Generate Unit Tests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88AAB9-BD51-656D-F9C1-770E51796200}"/>
                </a:ext>
              </a:extLst>
            </p:cNvPr>
            <p:cNvSpPr>
              <a:spLocks/>
            </p:cNvSpPr>
            <p:nvPr/>
          </p:nvSpPr>
          <p:spPr>
            <a:xfrm>
              <a:off x="3755673" y="628946"/>
              <a:ext cx="370849" cy="319459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B870-9E42-A812-9AFE-5B928D2B260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957554" y="2619357"/>
            <a:ext cx="387519" cy="852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D14F2F-6217-689D-8F5E-F53ED5033F5E}"/>
              </a:ext>
            </a:extLst>
          </p:cNvPr>
          <p:cNvSpPr txBox="1">
            <a:spLocks/>
          </p:cNvSpPr>
          <p:nvPr/>
        </p:nvSpPr>
        <p:spPr>
          <a:xfrm>
            <a:off x="4753844" y="2140723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Unit Testing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and validate in Dev Environment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A50462-B8E8-4621-38B0-4249C868DEDF}"/>
              </a:ext>
            </a:extLst>
          </p:cNvPr>
          <p:cNvCxnSpPr>
            <a:cxnSpLocks/>
          </p:cNvCxnSpPr>
          <p:nvPr/>
        </p:nvCxnSpPr>
        <p:spPr>
          <a:xfrm flipV="1">
            <a:off x="4439875" y="2623539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5CF727-E91A-1D82-D97A-43778B2C4D46}"/>
              </a:ext>
            </a:extLst>
          </p:cNvPr>
          <p:cNvSpPr txBox="1">
            <a:spLocks/>
          </p:cNvSpPr>
          <p:nvPr/>
        </p:nvSpPr>
        <p:spPr>
          <a:xfrm>
            <a:off x="5842491" y="2147525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Code Reviews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Using Code Checklist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52B009-426A-DFB5-4C0D-D5C8FDFB5D2B}"/>
              </a:ext>
            </a:extLst>
          </p:cNvPr>
          <p:cNvCxnSpPr>
            <a:cxnSpLocks/>
          </p:cNvCxnSpPr>
          <p:nvPr/>
        </p:nvCxnSpPr>
        <p:spPr>
          <a:xfrm flipV="1">
            <a:off x="5544424" y="2630341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7F4E7E8-A30B-D043-A6CE-CE93F90ADCA2}"/>
              </a:ext>
            </a:extLst>
          </p:cNvPr>
          <p:cNvGrpSpPr/>
          <p:nvPr/>
        </p:nvGrpSpPr>
        <p:grpSpPr>
          <a:xfrm>
            <a:off x="7463252" y="873671"/>
            <a:ext cx="1330353" cy="991179"/>
            <a:chOff x="4743440" y="818994"/>
            <a:chExt cx="1330353" cy="991179"/>
          </a:xfrm>
        </p:grpSpPr>
        <p:sp>
          <p:nvSpPr>
            <p:cNvPr id="11" name="Star: 16 Points 10">
              <a:extLst>
                <a:ext uri="{FF2B5EF4-FFF2-40B4-BE49-F238E27FC236}">
                  <a16:creationId xmlns:a16="http://schemas.microsoft.com/office/drawing/2014/main" id="{1DA1C6EF-FDB8-510F-0CD3-05B417DEE72A}"/>
                </a:ext>
              </a:extLst>
            </p:cNvPr>
            <p:cNvSpPr>
              <a:spLocks/>
            </p:cNvSpPr>
            <p:nvPr/>
          </p:nvSpPr>
          <p:spPr>
            <a:xfrm>
              <a:off x="4912301" y="820756"/>
              <a:ext cx="1161492" cy="989417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770EA2-FF63-725F-DE9E-505BC66D20FC}"/>
                </a:ext>
              </a:extLst>
            </p:cNvPr>
            <p:cNvSpPr txBox="1"/>
            <p:nvPr/>
          </p:nvSpPr>
          <p:spPr>
            <a:xfrm>
              <a:off x="5151180" y="1050105"/>
              <a:ext cx="725900" cy="553998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Code Summarization and Refactoring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E95D1A-661A-B86F-3E0D-CC625AD34046}"/>
                </a:ext>
              </a:extLst>
            </p:cNvPr>
            <p:cNvSpPr>
              <a:spLocks/>
            </p:cNvSpPr>
            <p:nvPr/>
          </p:nvSpPr>
          <p:spPr>
            <a:xfrm>
              <a:off x="4743440" y="818994"/>
              <a:ext cx="375809" cy="272617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4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B87FEA4-595A-9D78-47E6-47438B093383}"/>
              </a:ext>
            </a:extLst>
          </p:cNvPr>
          <p:cNvSpPr txBox="1">
            <a:spLocks/>
          </p:cNvSpPr>
          <p:nvPr/>
        </p:nvSpPr>
        <p:spPr>
          <a:xfrm>
            <a:off x="6935861" y="2153673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Pull Request to Source Repository and Merge code to Feature Branch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AD3A51-7876-BD78-14C9-834D042D0815}"/>
              </a:ext>
            </a:extLst>
          </p:cNvPr>
          <p:cNvCxnSpPr>
            <a:cxnSpLocks/>
          </p:cNvCxnSpPr>
          <p:nvPr/>
        </p:nvCxnSpPr>
        <p:spPr>
          <a:xfrm flipV="1">
            <a:off x="6644440" y="2593127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E21429-D851-F325-CEA6-6820DC5311E3}"/>
              </a:ext>
            </a:extLst>
          </p:cNvPr>
          <p:cNvCxnSpPr>
            <a:cxnSpLocks/>
          </p:cNvCxnSpPr>
          <p:nvPr/>
        </p:nvCxnSpPr>
        <p:spPr>
          <a:xfrm flipV="1">
            <a:off x="7747311" y="2578244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E6BE5E-9B90-7DF3-F973-B444A593B087}"/>
              </a:ext>
            </a:extLst>
          </p:cNvPr>
          <p:cNvSpPr txBox="1">
            <a:spLocks/>
          </p:cNvSpPr>
          <p:nvPr/>
        </p:nvSpPr>
        <p:spPr>
          <a:xfrm>
            <a:off x="8040748" y="2143177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Code Scans with Quality &amp; Security Tools and resolve issue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0BB1F2-F273-EC5C-F27C-163FD7E3F386}"/>
              </a:ext>
            </a:extLst>
          </p:cNvPr>
          <p:cNvCxnSpPr>
            <a:cxnSpLocks/>
          </p:cNvCxnSpPr>
          <p:nvPr/>
        </p:nvCxnSpPr>
        <p:spPr>
          <a:xfrm flipV="1">
            <a:off x="8863806" y="2616770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100EF5-C6E7-E28A-C98E-6C315C267B35}"/>
              </a:ext>
            </a:extLst>
          </p:cNvPr>
          <p:cNvCxnSpPr>
            <a:cxnSpLocks/>
          </p:cNvCxnSpPr>
          <p:nvPr/>
        </p:nvCxnSpPr>
        <p:spPr>
          <a:xfrm flipH="1">
            <a:off x="10640867" y="4422890"/>
            <a:ext cx="409375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A10469-30FD-C01F-A355-D072F4588DC6}"/>
              </a:ext>
            </a:extLst>
          </p:cNvPr>
          <p:cNvSpPr txBox="1">
            <a:spLocks/>
          </p:cNvSpPr>
          <p:nvPr/>
        </p:nvSpPr>
        <p:spPr>
          <a:xfrm>
            <a:off x="9738317" y="4008154"/>
            <a:ext cx="863343" cy="978482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Resolve bug (Maintenance  - Customer Reported/ QA)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291201-8149-7EBD-6018-39BEA5930008}"/>
              </a:ext>
            </a:extLst>
          </p:cNvPr>
          <p:cNvCxnSpPr>
            <a:cxnSpLocks/>
          </p:cNvCxnSpPr>
          <p:nvPr/>
        </p:nvCxnSpPr>
        <p:spPr>
          <a:xfrm flipH="1">
            <a:off x="9323253" y="4444866"/>
            <a:ext cx="409375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9B24FDF-A0A4-F824-E5DC-684C975730AF}"/>
              </a:ext>
            </a:extLst>
          </p:cNvPr>
          <p:cNvSpPr txBox="1">
            <a:spLocks/>
          </p:cNvSpPr>
          <p:nvPr/>
        </p:nvSpPr>
        <p:spPr>
          <a:xfrm>
            <a:off x="8482962" y="4040106"/>
            <a:ext cx="863343" cy="978482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Develop Automation Test Scripts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9B6349-5602-479B-ADF5-D286A1F92878}"/>
              </a:ext>
            </a:extLst>
          </p:cNvPr>
          <p:cNvCxnSpPr>
            <a:cxnSpLocks/>
          </p:cNvCxnSpPr>
          <p:nvPr/>
        </p:nvCxnSpPr>
        <p:spPr>
          <a:xfrm flipH="1">
            <a:off x="8085612" y="4444866"/>
            <a:ext cx="409375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E15C49-529B-12D4-3373-8A2398533C56}"/>
              </a:ext>
            </a:extLst>
          </p:cNvPr>
          <p:cNvSpPr txBox="1">
            <a:spLocks/>
          </p:cNvSpPr>
          <p:nvPr/>
        </p:nvSpPr>
        <p:spPr>
          <a:xfrm>
            <a:off x="7253247" y="4019224"/>
            <a:ext cx="863343" cy="978482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Execute Automation Test suite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789DDA-247A-7361-01E7-610804DA2714}"/>
              </a:ext>
            </a:extLst>
          </p:cNvPr>
          <p:cNvCxnSpPr>
            <a:cxnSpLocks/>
          </p:cNvCxnSpPr>
          <p:nvPr/>
        </p:nvCxnSpPr>
        <p:spPr>
          <a:xfrm flipH="1">
            <a:off x="6823988" y="4476538"/>
            <a:ext cx="409375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CA9C9C-3468-01FD-CEC6-4E90F25C9910}"/>
              </a:ext>
            </a:extLst>
          </p:cNvPr>
          <p:cNvSpPr txBox="1">
            <a:spLocks/>
          </p:cNvSpPr>
          <p:nvPr/>
        </p:nvSpPr>
        <p:spPr>
          <a:xfrm>
            <a:off x="4662711" y="4098926"/>
            <a:ext cx="863343" cy="978482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Sprint Demo - Review User Stories with Product Onwer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3DB3C96A-407C-09A8-2222-540BA6772C42}"/>
              </a:ext>
            </a:extLst>
          </p:cNvPr>
          <p:cNvSpPr>
            <a:spLocks/>
          </p:cNvSpPr>
          <p:nvPr/>
        </p:nvSpPr>
        <p:spPr>
          <a:xfrm>
            <a:off x="5910850" y="3962536"/>
            <a:ext cx="910294" cy="1015921"/>
          </a:xfrm>
          <a:prstGeom prst="diamond">
            <a:avLst/>
          </a:prstGeom>
          <a:solidFill>
            <a:srgbClr val="8C69F0">
              <a:lumMod val="20000"/>
              <a:lumOff val="80000"/>
            </a:srgbClr>
          </a:solidFill>
          <a:ln w="6350" cap="sq" cmpd="sng" algn="ctr">
            <a:solidFill>
              <a:srgbClr val="5F1EB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Validation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Checks Passed?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905EB9-8692-1AFE-3C8B-644FAAD4F793}"/>
              </a:ext>
            </a:extLst>
          </p:cNvPr>
          <p:cNvSpPr txBox="1">
            <a:spLocks/>
          </p:cNvSpPr>
          <p:nvPr/>
        </p:nvSpPr>
        <p:spPr>
          <a:xfrm>
            <a:off x="2116456" y="4130308"/>
            <a:ext cx="863343" cy="978482"/>
          </a:xfrm>
          <a:prstGeom prst="rect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 kumimoji="0" sz="9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/>
              <a:t>Sprint Closure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46E3BA-C0D6-1945-185F-08113C4ACDA8}"/>
              </a:ext>
            </a:extLst>
          </p:cNvPr>
          <p:cNvSpPr txBox="1"/>
          <p:nvPr/>
        </p:nvSpPr>
        <p:spPr>
          <a:xfrm>
            <a:off x="1052228" y="5254932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Yes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E41532D-D8DF-822C-5584-C2DC6676E602}"/>
              </a:ext>
            </a:extLst>
          </p:cNvPr>
          <p:cNvSpPr/>
          <p:nvPr/>
        </p:nvSpPr>
        <p:spPr>
          <a:xfrm>
            <a:off x="639413" y="5473533"/>
            <a:ext cx="804856" cy="786040"/>
          </a:xfrm>
          <a:prstGeom prst="ellipse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</a:pPr>
            <a:r>
              <a:rPr lang="en-US" sz="900" b="1" kern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rPr>
              <a:t>Release  kickoff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A1FDE7B-1052-B554-1377-4B5685A84242}"/>
              </a:ext>
            </a:extLst>
          </p:cNvPr>
          <p:cNvSpPr txBox="1"/>
          <p:nvPr/>
        </p:nvSpPr>
        <p:spPr>
          <a:xfrm>
            <a:off x="5558560" y="4295781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Yes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6C5436F-027C-A2AD-855C-38C297B22F6D}"/>
              </a:ext>
            </a:extLst>
          </p:cNvPr>
          <p:cNvCxnSpPr>
            <a:cxnSpLocks/>
          </p:cNvCxnSpPr>
          <p:nvPr/>
        </p:nvCxnSpPr>
        <p:spPr>
          <a:xfrm flipH="1">
            <a:off x="4222334" y="4560656"/>
            <a:ext cx="409375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6" name="Diamond 125">
            <a:extLst>
              <a:ext uri="{FF2B5EF4-FFF2-40B4-BE49-F238E27FC236}">
                <a16:creationId xmlns:a16="http://schemas.microsoft.com/office/drawing/2014/main" id="{CCC0320E-9EFB-1912-0D7A-E924B63462D7}"/>
              </a:ext>
            </a:extLst>
          </p:cNvPr>
          <p:cNvSpPr>
            <a:spLocks/>
          </p:cNvSpPr>
          <p:nvPr/>
        </p:nvSpPr>
        <p:spPr>
          <a:xfrm>
            <a:off x="10128618" y="2097119"/>
            <a:ext cx="1164991" cy="995951"/>
          </a:xfrm>
          <a:prstGeom prst="diamond">
            <a:avLst/>
          </a:prstGeom>
          <a:solidFill>
            <a:srgbClr val="8C69F0">
              <a:lumMod val="20000"/>
              <a:lumOff val="80000"/>
            </a:srgbClr>
          </a:solidFill>
          <a:ln w="6350" cap="sq" cmpd="sng" algn="ctr">
            <a:solidFill>
              <a:srgbClr val="5F1EB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PR Checks Passed ?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F52DA4E3-1C9C-25D9-9A12-BE09EA316153}"/>
              </a:ext>
            </a:extLst>
          </p:cNvPr>
          <p:cNvCxnSpPr>
            <a:cxnSpLocks/>
          </p:cNvCxnSpPr>
          <p:nvPr/>
        </p:nvCxnSpPr>
        <p:spPr>
          <a:xfrm rot="5400000">
            <a:off x="7432558" y="-147735"/>
            <a:ext cx="32938" cy="6513664"/>
          </a:xfrm>
          <a:prstGeom prst="bentConnector3">
            <a:avLst>
              <a:gd name="adj1" fmla="val 794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77376E4-4F93-2F48-4E8A-49F328CFD35A}"/>
              </a:ext>
            </a:extLst>
          </p:cNvPr>
          <p:cNvSpPr txBox="1">
            <a:spLocks/>
          </p:cNvSpPr>
          <p:nvPr/>
        </p:nvSpPr>
        <p:spPr>
          <a:xfrm>
            <a:off x="9094153" y="2153169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Code Review (Peer) and resolve all reported issues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BF8E427-8C5E-A6DA-8D77-EE0C181E1F3B}"/>
              </a:ext>
            </a:extLst>
          </p:cNvPr>
          <p:cNvCxnSpPr>
            <a:cxnSpLocks/>
          </p:cNvCxnSpPr>
          <p:nvPr/>
        </p:nvCxnSpPr>
        <p:spPr>
          <a:xfrm flipV="1">
            <a:off x="9902036" y="2587744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FB630C2-4876-2405-BF45-AD98CB1F108D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10765459" y="3099313"/>
            <a:ext cx="1335850" cy="27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8BB9BB9-C3F8-1F8A-7C5C-716F49376298}"/>
              </a:ext>
            </a:extLst>
          </p:cNvPr>
          <p:cNvSpPr txBox="1"/>
          <p:nvPr/>
        </p:nvSpPr>
        <p:spPr>
          <a:xfrm>
            <a:off x="10107810" y="3153794"/>
            <a:ext cx="586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No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342A4E-D200-9F4E-B627-5A5D8D359551}"/>
              </a:ext>
            </a:extLst>
          </p:cNvPr>
          <p:cNvSpPr txBox="1"/>
          <p:nvPr/>
        </p:nvSpPr>
        <p:spPr>
          <a:xfrm>
            <a:off x="11288174" y="2317307"/>
            <a:ext cx="586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Yes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4AB7C47-82D8-4319-3E7A-38C646A9425B}"/>
              </a:ext>
            </a:extLst>
          </p:cNvPr>
          <p:cNvCxnSpPr>
            <a:cxnSpLocks/>
          </p:cNvCxnSpPr>
          <p:nvPr/>
        </p:nvCxnSpPr>
        <p:spPr>
          <a:xfrm flipH="1">
            <a:off x="5532399" y="4508465"/>
            <a:ext cx="409375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EC40A3-B550-59E5-25F8-DC1F819F9A54}"/>
              </a:ext>
            </a:extLst>
          </p:cNvPr>
          <p:cNvSpPr txBox="1"/>
          <p:nvPr/>
        </p:nvSpPr>
        <p:spPr>
          <a:xfrm>
            <a:off x="6378206" y="3854814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No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E2AEEDA-6BE6-78A6-7743-CFA0226A7427}"/>
              </a:ext>
            </a:extLst>
          </p:cNvPr>
          <p:cNvCxnSpPr>
            <a:cxnSpLocks/>
          </p:cNvCxnSpPr>
          <p:nvPr/>
        </p:nvCxnSpPr>
        <p:spPr>
          <a:xfrm flipH="1">
            <a:off x="2930764" y="4560700"/>
            <a:ext cx="409375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FF8925BF-3BCE-E12D-EF4D-03130F29B9A0}"/>
              </a:ext>
            </a:extLst>
          </p:cNvPr>
          <p:cNvSpPr txBox="1">
            <a:spLocks/>
          </p:cNvSpPr>
          <p:nvPr/>
        </p:nvSpPr>
        <p:spPr>
          <a:xfrm>
            <a:off x="3346637" y="4124060"/>
            <a:ext cx="863343" cy="978482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Sprint Retrospection / Review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93E28C2-1D0C-7585-04E5-FD3C96E2122A}"/>
              </a:ext>
            </a:extLst>
          </p:cNvPr>
          <p:cNvCxnSpPr>
            <a:cxnSpLocks/>
          </p:cNvCxnSpPr>
          <p:nvPr/>
        </p:nvCxnSpPr>
        <p:spPr>
          <a:xfrm>
            <a:off x="1036219" y="5182175"/>
            <a:ext cx="18219" cy="31235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3" name="Diamond 182">
            <a:extLst>
              <a:ext uri="{FF2B5EF4-FFF2-40B4-BE49-F238E27FC236}">
                <a16:creationId xmlns:a16="http://schemas.microsoft.com/office/drawing/2014/main" id="{8AAC3E47-8CE9-D687-C542-002F591902F1}"/>
              </a:ext>
            </a:extLst>
          </p:cNvPr>
          <p:cNvSpPr>
            <a:spLocks/>
          </p:cNvSpPr>
          <p:nvPr/>
        </p:nvSpPr>
        <p:spPr>
          <a:xfrm>
            <a:off x="319576" y="4190066"/>
            <a:ext cx="1421977" cy="995951"/>
          </a:xfrm>
          <a:prstGeom prst="diamond">
            <a:avLst/>
          </a:prstGeom>
          <a:solidFill>
            <a:srgbClr val="8C69F0">
              <a:lumMod val="20000"/>
              <a:lumOff val="80000"/>
            </a:srgbClr>
          </a:solidFill>
          <a:ln w="6350" cap="sq" cmpd="sng" algn="ctr">
            <a:solidFill>
              <a:srgbClr val="5F1EB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Release Development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Completed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AC41F58-232D-CB2A-FC1B-5CCB829A7BD6}"/>
              </a:ext>
            </a:extLst>
          </p:cNvPr>
          <p:cNvCxnSpPr>
            <a:cxnSpLocks/>
            <a:stCxn id="183" idx="0"/>
            <a:endCxn id="66" idx="2"/>
          </p:cNvCxnSpPr>
          <p:nvPr/>
        </p:nvCxnSpPr>
        <p:spPr>
          <a:xfrm rot="5400000" flipH="1" flipV="1">
            <a:off x="761357" y="3419812"/>
            <a:ext cx="1039462" cy="501047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FFFD2A4-362A-CB0B-36D6-68F42F57F2FC}"/>
              </a:ext>
            </a:extLst>
          </p:cNvPr>
          <p:cNvSpPr txBox="1"/>
          <p:nvPr/>
        </p:nvSpPr>
        <p:spPr>
          <a:xfrm>
            <a:off x="1041841" y="3924269"/>
            <a:ext cx="95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No – Move to Next Sprint</a:t>
            </a:r>
          </a:p>
        </p:txBody>
      </p:sp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C3548C8E-5304-8E2D-1CC0-F128335A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95810"/>
              </p:ext>
            </p:extLst>
          </p:nvPr>
        </p:nvGraphicFramePr>
        <p:xfrm>
          <a:off x="2256941" y="5755483"/>
          <a:ext cx="2167583" cy="776392"/>
        </p:xfrm>
        <a:graphic>
          <a:graphicData uri="http://schemas.openxmlformats.org/drawingml/2006/table">
            <a:tbl>
              <a:tblPr firstRow="1" bandRow="1"/>
              <a:tblGrid>
                <a:gridCol w="2167583">
                  <a:extLst>
                    <a:ext uri="{9D8B030D-6E8A-4147-A177-3AD203B41FA5}">
                      <a16:colId xmlns:a16="http://schemas.microsoft.com/office/drawing/2014/main" val="2027621959"/>
                    </a:ext>
                  </a:extLst>
                </a:gridCol>
              </a:tblGrid>
              <a:tr h="388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>
                          <a:latin typeface="+mn-lt"/>
                        </a:rPr>
                        <a:t>Development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A9F4"/>
                      </a:solidFill>
                    </a:lnT>
                    <a:lnB w="12700" cap="flat" cmpd="sng" algn="ctr">
                      <a:solidFill>
                        <a:srgbClr val="0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135239"/>
                  </a:ext>
                </a:extLst>
              </a:tr>
              <a:tr h="388196"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+mn-lt"/>
                        </a:rPr>
                        <a:t>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558451"/>
                  </a:ext>
                </a:extLst>
              </a:tr>
            </a:tbl>
          </a:graphicData>
        </a:graphic>
      </p:graphicFrame>
      <p:sp>
        <p:nvSpPr>
          <p:cNvPr id="201" name="TextBox 200">
            <a:extLst>
              <a:ext uri="{FF2B5EF4-FFF2-40B4-BE49-F238E27FC236}">
                <a16:creationId xmlns:a16="http://schemas.microsoft.com/office/drawing/2014/main" id="{C41F46DE-7AD5-B8BD-C2D0-14EFF0444ED2}"/>
              </a:ext>
            </a:extLst>
          </p:cNvPr>
          <p:cNvSpPr txBox="1"/>
          <p:nvPr/>
        </p:nvSpPr>
        <p:spPr>
          <a:xfrm>
            <a:off x="2245841" y="5473606"/>
            <a:ext cx="299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>
                <a:solidFill>
                  <a:srgbClr val="000000"/>
                </a:solidFill>
                <a:latin typeface="Calibri" panose="020F0502020204030204"/>
              </a:rPr>
              <a:t>AIForce Enabling Solution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4A9CF95-903B-DF0A-3F44-CB6B40852D7F}"/>
              </a:ext>
            </a:extLst>
          </p:cNvPr>
          <p:cNvGrpSpPr/>
          <p:nvPr/>
        </p:nvGrpSpPr>
        <p:grpSpPr>
          <a:xfrm>
            <a:off x="10977383" y="5134715"/>
            <a:ext cx="1321660" cy="995950"/>
            <a:chOff x="6918502" y="4909619"/>
            <a:chExt cx="1643136" cy="1299797"/>
          </a:xfrm>
        </p:grpSpPr>
        <p:sp>
          <p:nvSpPr>
            <p:cNvPr id="203" name="Star: 16 Points 202">
              <a:extLst>
                <a:ext uri="{FF2B5EF4-FFF2-40B4-BE49-F238E27FC236}">
                  <a16:creationId xmlns:a16="http://schemas.microsoft.com/office/drawing/2014/main" id="{24DCBA52-0149-2CD0-9844-AE6DE8C6A64D}"/>
                </a:ext>
              </a:extLst>
            </p:cNvPr>
            <p:cNvSpPr>
              <a:spLocks/>
            </p:cNvSpPr>
            <p:nvPr/>
          </p:nvSpPr>
          <p:spPr>
            <a:xfrm>
              <a:off x="6918502" y="4920658"/>
              <a:ext cx="1643136" cy="1288758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C31A57A-1145-1E68-DB5D-D4F19F990244}"/>
                </a:ext>
              </a:extLst>
            </p:cNvPr>
            <p:cNvSpPr txBox="1"/>
            <p:nvPr/>
          </p:nvSpPr>
          <p:spPr>
            <a:xfrm>
              <a:off x="7199343" y="5365663"/>
              <a:ext cx="1125262" cy="40898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Test Case &amp;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**Data Generation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459192D1-119D-850A-A9A5-62D4D71F3E96}"/>
                </a:ext>
              </a:extLst>
            </p:cNvPr>
            <p:cNvSpPr>
              <a:spLocks/>
            </p:cNvSpPr>
            <p:nvPr/>
          </p:nvSpPr>
          <p:spPr>
            <a:xfrm>
              <a:off x="6956641" y="4909619"/>
              <a:ext cx="471034" cy="438065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rPr>
                <a:t>5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99111CE-7290-C2E3-814A-BA5A9DA7AFF6}"/>
              </a:ext>
            </a:extLst>
          </p:cNvPr>
          <p:cNvGrpSpPr/>
          <p:nvPr/>
        </p:nvGrpSpPr>
        <p:grpSpPr>
          <a:xfrm>
            <a:off x="5157762" y="858256"/>
            <a:ext cx="1665368" cy="1207913"/>
            <a:chOff x="9323253" y="4379673"/>
            <a:chExt cx="1690728" cy="1339185"/>
          </a:xfrm>
        </p:grpSpPr>
        <p:sp>
          <p:nvSpPr>
            <p:cNvPr id="210" name="Star: 16 Points 209">
              <a:extLst>
                <a:ext uri="{FF2B5EF4-FFF2-40B4-BE49-F238E27FC236}">
                  <a16:creationId xmlns:a16="http://schemas.microsoft.com/office/drawing/2014/main" id="{C885706A-121D-6961-352B-23D273335DF5}"/>
                </a:ext>
              </a:extLst>
            </p:cNvPr>
            <p:cNvSpPr>
              <a:spLocks/>
            </p:cNvSpPr>
            <p:nvPr/>
          </p:nvSpPr>
          <p:spPr>
            <a:xfrm>
              <a:off x="9323253" y="4466284"/>
              <a:ext cx="1690728" cy="1252574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DFB4A51-F71E-EA19-4A24-B7286A5B5353}"/>
                </a:ext>
              </a:extLst>
            </p:cNvPr>
            <p:cNvSpPr txBox="1"/>
            <p:nvPr/>
          </p:nvSpPr>
          <p:spPr>
            <a:xfrm>
              <a:off x="9473671" y="4699256"/>
              <a:ext cx="1259907" cy="921307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algn="ctr">
                <a:buFont typeface="Segoe UI" panose="020B0502040204020203" pitchFamily="34" charset="0"/>
                <a:buNone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Change Impact analysis- If a new feature is proposed </a:t>
              </a:r>
              <a:r>
                <a:rPr lang="en-US" sz="900" kern="0" err="1">
                  <a:solidFill>
                    <a:srgbClr val="000000"/>
                  </a:solidFill>
                  <a:latin typeface="Calibri" panose="020F0502020204030204"/>
                </a:rPr>
                <a:t>analyse</a:t>
              </a: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 what impact it can have on other features, code artifacts and test artifacts 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99FC162-5D85-8BE3-1077-238645189DC5}"/>
                </a:ext>
              </a:extLst>
            </p:cNvPr>
            <p:cNvSpPr>
              <a:spLocks/>
            </p:cNvSpPr>
            <p:nvPr/>
          </p:nvSpPr>
          <p:spPr>
            <a:xfrm>
              <a:off x="9473672" y="4379673"/>
              <a:ext cx="348340" cy="287210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2</a:t>
              </a:r>
            </a:p>
          </p:txBody>
        </p:sp>
      </p:grpSp>
      <p:sp>
        <p:nvSpPr>
          <p:cNvPr id="212" name="Oval 211">
            <a:extLst>
              <a:ext uri="{FF2B5EF4-FFF2-40B4-BE49-F238E27FC236}">
                <a16:creationId xmlns:a16="http://schemas.microsoft.com/office/drawing/2014/main" id="{A8CF32CF-8938-C65B-FF2B-75A271DCEC7D}"/>
              </a:ext>
            </a:extLst>
          </p:cNvPr>
          <p:cNvSpPr/>
          <p:nvPr/>
        </p:nvSpPr>
        <p:spPr>
          <a:xfrm>
            <a:off x="97210" y="2254771"/>
            <a:ext cx="804856" cy="786040"/>
          </a:xfrm>
          <a:prstGeom prst="ellipse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</a:pPr>
            <a:r>
              <a:rPr lang="en-US" sz="900" b="1" kern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rPr>
              <a:t>Customization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5D50711-E6F3-AD62-08F0-4642CAE19EC1}"/>
              </a:ext>
            </a:extLst>
          </p:cNvPr>
          <p:cNvCxnSpPr>
            <a:cxnSpLocks/>
          </p:cNvCxnSpPr>
          <p:nvPr/>
        </p:nvCxnSpPr>
        <p:spPr>
          <a:xfrm flipH="1">
            <a:off x="1704009" y="4665392"/>
            <a:ext cx="409375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95E3B72-EAE9-4AEE-ECF5-D419B5F791B3}"/>
              </a:ext>
            </a:extLst>
          </p:cNvPr>
          <p:cNvGrpSpPr/>
          <p:nvPr/>
        </p:nvGrpSpPr>
        <p:grpSpPr>
          <a:xfrm>
            <a:off x="9567283" y="5071943"/>
            <a:ext cx="1557882" cy="1255178"/>
            <a:chOff x="6885273" y="4920658"/>
            <a:chExt cx="1676365" cy="1288758"/>
          </a:xfrm>
        </p:grpSpPr>
        <p:sp>
          <p:nvSpPr>
            <p:cNvPr id="217" name="Star: 16 Points 216">
              <a:extLst>
                <a:ext uri="{FF2B5EF4-FFF2-40B4-BE49-F238E27FC236}">
                  <a16:creationId xmlns:a16="http://schemas.microsoft.com/office/drawing/2014/main" id="{1970BD0C-6D51-D197-5F72-2E2EC844D2EE}"/>
                </a:ext>
              </a:extLst>
            </p:cNvPr>
            <p:cNvSpPr>
              <a:spLocks/>
            </p:cNvSpPr>
            <p:nvPr/>
          </p:nvSpPr>
          <p:spPr>
            <a:xfrm>
              <a:off x="6918502" y="4920658"/>
              <a:ext cx="1643136" cy="1288758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F03BB5C-7DCE-286C-905B-65F7D63D92E0}"/>
                </a:ext>
              </a:extLst>
            </p:cNvPr>
            <p:cNvSpPr txBox="1"/>
            <p:nvPr/>
          </p:nvSpPr>
          <p:spPr>
            <a:xfrm>
              <a:off x="7155535" y="5227210"/>
              <a:ext cx="1169069" cy="692497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lang="en-US" sz="900">
                  <a:solidFill>
                    <a:schemeClr val="tx1"/>
                  </a:solidFill>
                </a:rPr>
                <a:t>Intelligent defect analysis, RCA analysis, Intelligent solution recommendation for common defects </a:t>
              </a:r>
              <a:endParaRPr kumimoji="0" lang="en-US" sz="9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AA5FF53-1BA7-12C2-8918-C353167F49B9}"/>
                </a:ext>
              </a:extLst>
            </p:cNvPr>
            <p:cNvSpPr>
              <a:spLocks/>
            </p:cNvSpPr>
            <p:nvPr/>
          </p:nvSpPr>
          <p:spPr>
            <a:xfrm>
              <a:off x="6885273" y="5104618"/>
              <a:ext cx="407692" cy="307261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rPr>
                <a:t>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724A1C-B89D-B099-12B8-1240F4B9C933}"/>
              </a:ext>
            </a:extLst>
          </p:cNvPr>
          <p:cNvGrpSpPr/>
          <p:nvPr/>
        </p:nvGrpSpPr>
        <p:grpSpPr>
          <a:xfrm>
            <a:off x="11410274" y="121210"/>
            <a:ext cx="698111" cy="424993"/>
            <a:chOff x="11289093" y="128412"/>
            <a:chExt cx="556908" cy="424993"/>
          </a:xfrm>
        </p:grpSpPr>
        <p:sp>
          <p:nvSpPr>
            <p:cNvPr id="10" name="Star: 16 Points 9">
              <a:extLst>
                <a:ext uri="{FF2B5EF4-FFF2-40B4-BE49-F238E27FC236}">
                  <a16:creationId xmlns:a16="http://schemas.microsoft.com/office/drawing/2014/main" id="{F16E0C16-2251-C383-44F3-B105EFD29D04}"/>
                </a:ext>
              </a:extLst>
            </p:cNvPr>
            <p:cNvSpPr/>
            <p:nvPr/>
          </p:nvSpPr>
          <p:spPr>
            <a:xfrm>
              <a:off x="11289093" y="128412"/>
              <a:ext cx="556908" cy="424993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78FCF4-3828-CAC8-573E-EFD4FF6C7944}"/>
                </a:ext>
              </a:extLst>
            </p:cNvPr>
            <p:cNvSpPr txBox="1"/>
            <p:nvPr/>
          </p:nvSpPr>
          <p:spPr>
            <a:xfrm>
              <a:off x="11384993" y="179326"/>
              <a:ext cx="406505" cy="32316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**Future Roadmap (2-3 Months)</a:t>
              </a:r>
            </a:p>
          </p:txBody>
        </p: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BD2A4F7-F464-EAFE-2BF9-C5EB5AFD773F}"/>
              </a:ext>
            </a:extLst>
          </p:cNvPr>
          <p:cNvCxnSpPr>
            <a:cxnSpLocks/>
            <a:stCxn id="61" idx="2"/>
            <a:endCxn id="45" idx="2"/>
          </p:cNvCxnSpPr>
          <p:nvPr/>
        </p:nvCxnSpPr>
        <p:spPr>
          <a:xfrm rot="16200000" flipH="1">
            <a:off x="8263904" y="3080550"/>
            <a:ext cx="8179" cy="3803992"/>
          </a:xfrm>
          <a:prstGeom prst="bentConnector3">
            <a:avLst>
              <a:gd name="adj1" fmla="val 28949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B1AAF-5F62-25E8-A173-71CD25924D27}"/>
              </a:ext>
            </a:extLst>
          </p:cNvPr>
          <p:cNvGrpSpPr/>
          <p:nvPr/>
        </p:nvGrpSpPr>
        <p:grpSpPr>
          <a:xfrm>
            <a:off x="4387163" y="5033352"/>
            <a:ext cx="1399849" cy="1243441"/>
            <a:chOff x="6889785" y="4825442"/>
            <a:chExt cx="1660442" cy="1288758"/>
          </a:xfrm>
        </p:grpSpPr>
        <p:sp>
          <p:nvSpPr>
            <p:cNvPr id="21" name="Star: 16 Points 20">
              <a:extLst>
                <a:ext uri="{FF2B5EF4-FFF2-40B4-BE49-F238E27FC236}">
                  <a16:creationId xmlns:a16="http://schemas.microsoft.com/office/drawing/2014/main" id="{52EC3939-FFD4-1716-5B76-D502BE6A26DD}"/>
                </a:ext>
              </a:extLst>
            </p:cNvPr>
            <p:cNvSpPr>
              <a:spLocks/>
            </p:cNvSpPr>
            <p:nvPr/>
          </p:nvSpPr>
          <p:spPr>
            <a:xfrm>
              <a:off x="6907091" y="4825442"/>
              <a:ext cx="1643136" cy="1288758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CABA23-34ED-8475-BE4E-14D99A762940}"/>
                </a:ext>
              </a:extLst>
            </p:cNvPr>
            <p:cNvSpPr txBox="1"/>
            <p:nvPr/>
          </p:nvSpPr>
          <p:spPr>
            <a:xfrm>
              <a:off x="7232459" y="5354836"/>
              <a:ext cx="1092146" cy="430641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Sprint planning generated review/video 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97F9E36-1D70-4079-D462-8F7712191EDE}"/>
                </a:ext>
              </a:extLst>
            </p:cNvPr>
            <p:cNvSpPr>
              <a:spLocks/>
            </p:cNvSpPr>
            <p:nvPr/>
          </p:nvSpPr>
          <p:spPr>
            <a:xfrm>
              <a:off x="6889785" y="5100385"/>
              <a:ext cx="413186" cy="321199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rPr>
                <a:t>8</a:t>
              </a:r>
            </a:p>
          </p:txBody>
        </p:sp>
      </p:grpSp>
      <p:sp>
        <p:nvSpPr>
          <p:cNvPr id="37" name="Diamond 36">
            <a:extLst>
              <a:ext uri="{FF2B5EF4-FFF2-40B4-BE49-F238E27FC236}">
                <a16:creationId xmlns:a16="http://schemas.microsoft.com/office/drawing/2014/main" id="{7C4B43C3-64D1-7FA5-AD6F-5E0FACCE8F0C}"/>
              </a:ext>
            </a:extLst>
          </p:cNvPr>
          <p:cNvSpPr>
            <a:spLocks/>
          </p:cNvSpPr>
          <p:nvPr/>
        </p:nvSpPr>
        <p:spPr>
          <a:xfrm>
            <a:off x="2345073" y="2119919"/>
            <a:ext cx="910294" cy="1015921"/>
          </a:xfrm>
          <a:prstGeom prst="diamond">
            <a:avLst/>
          </a:prstGeom>
          <a:solidFill>
            <a:srgbClr val="8C69F0">
              <a:lumMod val="20000"/>
              <a:lumOff val="80000"/>
            </a:srgbClr>
          </a:solidFill>
          <a:ln w="6350" cap="sq" cmpd="sng" algn="ctr">
            <a:solidFill>
              <a:srgbClr val="5F1EB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Story is 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migration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>
                <a:solidFill>
                  <a:srgbClr val="000000"/>
                </a:solidFill>
                <a:latin typeface="Calibri" panose="020F0502020204030204"/>
              </a:rPr>
              <a:t>story 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FE0112-F0C7-FCFD-9619-49520F42449E}"/>
              </a:ext>
            </a:extLst>
          </p:cNvPr>
          <p:cNvCxnSpPr>
            <a:cxnSpLocks/>
            <a:stCxn id="37" idx="3"/>
            <a:endCxn id="67" idx="1"/>
          </p:cNvCxnSpPr>
          <p:nvPr/>
        </p:nvCxnSpPr>
        <p:spPr>
          <a:xfrm>
            <a:off x="3255367" y="2627880"/>
            <a:ext cx="540970" cy="15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FCDF51-BEB5-6C57-9581-4896D2810CD8}"/>
              </a:ext>
            </a:extLst>
          </p:cNvPr>
          <p:cNvSpPr txBox="1"/>
          <p:nvPr/>
        </p:nvSpPr>
        <p:spPr>
          <a:xfrm>
            <a:off x="3437438" y="2355720"/>
            <a:ext cx="35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734659-BBE8-F470-A71F-9D9F5FC84AE9}"/>
              </a:ext>
            </a:extLst>
          </p:cNvPr>
          <p:cNvSpPr txBox="1"/>
          <p:nvPr/>
        </p:nvSpPr>
        <p:spPr>
          <a:xfrm>
            <a:off x="2806686" y="3115253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Yes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7898BCA-63AE-12FF-0552-C1D2C2FC5E08}"/>
              </a:ext>
            </a:extLst>
          </p:cNvPr>
          <p:cNvSpPr/>
          <p:nvPr/>
        </p:nvSpPr>
        <p:spPr>
          <a:xfrm>
            <a:off x="2335129" y="3403454"/>
            <a:ext cx="925328" cy="590564"/>
          </a:xfrm>
          <a:prstGeom prst="ellipse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</a:pPr>
            <a:r>
              <a:rPr lang="en-US" sz="900" b="1" kern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rPr>
              <a:t>Migrate Legacy Functionality Design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BC67ED-681E-F58A-3EDC-AA6AC7DCB81D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2797793" y="3135840"/>
            <a:ext cx="2427" cy="26761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EADA1B-9459-3D29-5A48-47FDD99FE231}"/>
              </a:ext>
            </a:extLst>
          </p:cNvPr>
          <p:cNvSpPr txBox="1">
            <a:spLocks/>
          </p:cNvSpPr>
          <p:nvPr/>
        </p:nvSpPr>
        <p:spPr>
          <a:xfrm>
            <a:off x="59538" y="3441230"/>
            <a:ext cx="89155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Integrations Team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81AF577-1CF6-10AD-FF5C-D15FF31A5814}"/>
              </a:ext>
            </a:extLst>
          </p:cNvPr>
          <p:cNvCxnSpPr>
            <a:cxnSpLocks/>
            <a:stCxn id="65" idx="0"/>
            <a:endCxn id="212" idx="4"/>
          </p:cNvCxnSpPr>
          <p:nvPr/>
        </p:nvCxnSpPr>
        <p:spPr>
          <a:xfrm flipH="1" flipV="1">
            <a:off x="499638" y="3040811"/>
            <a:ext cx="5677" cy="400419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C97950-C993-D8DB-7F59-84FCA0AFAA9A}"/>
              </a:ext>
            </a:extLst>
          </p:cNvPr>
          <p:cNvCxnSpPr>
            <a:cxnSpLocks/>
            <a:stCxn id="114" idx="4"/>
            <a:endCxn id="75" idx="0"/>
          </p:cNvCxnSpPr>
          <p:nvPr/>
        </p:nvCxnSpPr>
        <p:spPr>
          <a:xfrm>
            <a:off x="1041841" y="6259573"/>
            <a:ext cx="23346" cy="342916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47743EE-B4CF-1029-5D4C-DFC876DBCEE1}"/>
              </a:ext>
            </a:extLst>
          </p:cNvPr>
          <p:cNvSpPr txBox="1"/>
          <p:nvPr/>
        </p:nvSpPr>
        <p:spPr>
          <a:xfrm>
            <a:off x="798658" y="6602489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Slide-2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B8D415-76C3-3ED4-E302-D110568B5C21}"/>
              </a:ext>
            </a:extLst>
          </p:cNvPr>
          <p:cNvCxnSpPr>
            <a:cxnSpLocks/>
            <a:stCxn id="58" idx="6"/>
            <a:endCxn id="92" idx="1"/>
          </p:cNvCxnSpPr>
          <p:nvPr/>
        </p:nvCxnSpPr>
        <p:spPr>
          <a:xfrm>
            <a:off x="3260457" y="3698736"/>
            <a:ext cx="281331" cy="88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2D612CA-4659-858D-A649-2173742BEC20}"/>
              </a:ext>
            </a:extLst>
          </p:cNvPr>
          <p:cNvSpPr txBox="1"/>
          <p:nvPr/>
        </p:nvSpPr>
        <p:spPr>
          <a:xfrm>
            <a:off x="3541788" y="3591894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Slide-4</a:t>
            </a:r>
          </a:p>
        </p:txBody>
      </p:sp>
    </p:spTree>
    <p:extLst>
      <p:ext uri="{BB962C8B-B14F-4D97-AF65-F5344CB8AC3E}">
        <p14:creationId xmlns:p14="http://schemas.microsoft.com/office/powerpoint/2010/main" val="90490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AAD19BD-0E8B-B77B-7905-5A672F46450C}"/>
              </a:ext>
            </a:extLst>
          </p:cNvPr>
          <p:cNvSpPr txBox="1"/>
          <p:nvPr/>
        </p:nvSpPr>
        <p:spPr>
          <a:xfrm>
            <a:off x="10184980" y="483561"/>
            <a:ext cx="1194331" cy="10265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lvl="0" indent="0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2133" baseline="0"/>
            </a:lvl1pPr>
            <a:lvl2pPr marL="258227" lvl="1" indent="-256111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2133" baseline="0"/>
            </a:lvl2pPr>
            <a:lvl3pPr marL="609585" lvl="2" indent="-35355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2133" baseline="0"/>
            </a:lvl3pPr>
            <a:lvl4pPr marL="816844" lvl="3" indent="-20725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2133" baseline="0"/>
            </a:lvl4pPr>
            <a:lvl5pPr marL="999719" lvl="4" indent="-170684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2133" baseline="0"/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9pPr>
          </a:lstStyle>
          <a:p>
            <a:pPr algn="ctr">
              <a:buClr>
                <a:srgbClr val="FFFFFF"/>
              </a:buClr>
              <a:defRPr/>
            </a:pPr>
            <a:endParaRPr lang="en-US" sz="667" b="1" kern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631A423-4634-96FE-1FDA-7E6162F6A9BB}"/>
              </a:ext>
            </a:extLst>
          </p:cNvPr>
          <p:cNvCxnSpPr>
            <a:cxnSpLocks/>
          </p:cNvCxnSpPr>
          <p:nvPr/>
        </p:nvCxnSpPr>
        <p:spPr>
          <a:xfrm flipV="1">
            <a:off x="1303136" y="3584558"/>
            <a:ext cx="278785" cy="691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2CAA998-96F1-D69F-7FF9-BD31F6487F33}"/>
              </a:ext>
            </a:extLst>
          </p:cNvPr>
          <p:cNvGrpSpPr/>
          <p:nvPr/>
        </p:nvGrpSpPr>
        <p:grpSpPr>
          <a:xfrm>
            <a:off x="10246852" y="55657"/>
            <a:ext cx="863344" cy="546580"/>
            <a:chOff x="554736" y="2082262"/>
            <a:chExt cx="876114" cy="566958"/>
          </a:xfrm>
          <a:solidFill>
            <a:srgbClr val="FFFFFF">
              <a:lumMod val="95000"/>
            </a:srgbClr>
          </a:solidFill>
        </p:grpSpPr>
        <p:sp>
          <p:nvSpPr>
            <p:cNvPr id="90" name="Star: 16 Points 89">
              <a:extLst>
                <a:ext uri="{FF2B5EF4-FFF2-40B4-BE49-F238E27FC236}">
                  <a16:creationId xmlns:a16="http://schemas.microsoft.com/office/drawing/2014/main" id="{DBA6A0C0-3659-1CE8-BEAC-FFAED1554F5D}"/>
                </a:ext>
              </a:extLst>
            </p:cNvPr>
            <p:cNvSpPr/>
            <p:nvPr/>
          </p:nvSpPr>
          <p:spPr>
            <a:xfrm>
              <a:off x="554736" y="2082262"/>
              <a:ext cx="876114" cy="566958"/>
            </a:xfrm>
            <a:prstGeom prst="star16">
              <a:avLst/>
            </a:prstGeom>
            <a:grpFill/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0756622-E519-26C7-B1FE-AF549E381B5F}"/>
                </a:ext>
              </a:extLst>
            </p:cNvPr>
            <p:cNvSpPr txBox="1"/>
            <p:nvPr/>
          </p:nvSpPr>
          <p:spPr>
            <a:xfrm>
              <a:off x="673041" y="2254003"/>
              <a:ext cx="639504" cy="223476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GenAI </a:t>
              </a:r>
              <a:b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</a:b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opportunity</a:t>
              </a:r>
            </a:p>
          </p:txBody>
        </p:sp>
      </p:grpSp>
      <p:sp>
        <p:nvSpPr>
          <p:cNvPr id="110" name="Title 5">
            <a:extLst>
              <a:ext uri="{FF2B5EF4-FFF2-40B4-BE49-F238E27FC236}">
                <a16:creationId xmlns:a16="http://schemas.microsoft.com/office/drawing/2014/main" id="{24F36C9A-40AD-8150-998D-8BF279A7BF59}"/>
              </a:ext>
            </a:extLst>
          </p:cNvPr>
          <p:cNvSpPr txBox="1">
            <a:spLocks/>
          </p:cNvSpPr>
          <p:nvPr/>
        </p:nvSpPr>
        <p:spPr>
          <a:xfrm>
            <a:off x="319576" y="147789"/>
            <a:ext cx="10968598" cy="31669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0000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Migrate Legacy Functionality Design Process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FC2988-408A-1BCB-78F9-9A06D39C9CBF}"/>
              </a:ext>
            </a:extLst>
          </p:cNvPr>
          <p:cNvCxnSpPr/>
          <p:nvPr/>
        </p:nvCxnSpPr>
        <p:spPr>
          <a:xfrm>
            <a:off x="27866" y="729207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5F1EBE"/>
            </a:solidFill>
            <a:prstDash val="solid"/>
            <a:miter lim="800000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B870-9E42-A812-9AFE-5B928D2B260C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 flipV="1">
            <a:off x="3007984" y="3609447"/>
            <a:ext cx="1314964" cy="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C3548C8E-5304-8E2D-1CC0-F128335A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23851"/>
              </p:ext>
            </p:extLst>
          </p:nvPr>
        </p:nvGraphicFramePr>
        <p:xfrm>
          <a:off x="118384" y="6415674"/>
          <a:ext cx="2167583" cy="388196"/>
        </p:xfrm>
        <a:graphic>
          <a:graphicData uri="http://schemas.openxmlformats.org/drawingml/2006/table">
            <a:tbl>
              <a:tblPr firstRow="1" bandRow="1"/>
              <a:tblGrid>
                <a:gridCol w="2167583">
                  <a:extLst>
                    <a:ext uri="{9D8B030D-6E8A-4147-A177-3AD203B41FA5}">
                      <a16:colId xmlns:a16="http://schemas.microsoft.com/office/drawing/2014/main" val="2027621959"/>
                    </a:ext>
                  </a:extLst>
                </a:gridCol>
              </a:tblGrid>
              <a:tr h="388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0">
                          <a:latin typeface="+mn-lt"/>
                        </a:rPr>
                        <a:t>Legacy Modernization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A9F4"/>
                      </a:solidFill>
                    </a:lnT>
                    <a:lnB w="12700" cap="flat" cmpd="sng" algn="ctr">
                      <a:solidFill>
                        <a:srgbClr val="0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135239"/>
                  </a:ext>
                </a:extLst>
              </a:tr>
            </a:tbl>
          </a:graphicData>
        </a:graphic>
      </p:graphicFrame>
      <p:sp>
        <p:nvSpPr>
          <p:cNvPr id="201" name="TextBox 200">
            <a:extLst>
              <a:ext uri="{FF2B5EF4-FFF2-40B4-BE49-F238E27FC236}">
                <a16:creationId xmlns:a16="http://schemas.microsoft.com/office/drawing/2014/main" id="{C41F46DE-7AD5-B8BD-C2D0-14EFF0444ED2}"/>
              </a:ext>
            </a:extLst>
          </p:cNvPr>
          <p:cNvSpPr txBox="1"/>
          <p:nvPr/>
        </p:nvSpPr>
        <p:spPr>
          <a:xfrm>
            <a:off x="107284" y="6133797"/>
            <a:ext cx="299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kern="0">
                <a:solidFill>
                  <a:srgbClr val="000000"/>
                </a:solidFill>
                <a:latin typeface="Calibri" panose="020F0502020204030204"/>
              </a:rPr>
              <a:t>AIForce Enabling Solution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1C72DAD-24EF-8F9B-764E-796A22A7E2C7}"/>
              </a:ext>
            </a:extLst>
          </p:cNvPr>
          <p:cNvSpPr/>
          <p:nvPr/>
        </p:nvSpPr>
        <p:spPr>
          <a:xfrm>
            <a:off x="508207" y="3133015"/>
            <a:ext cx="804856" cy="786040"/>
          </a:xfrm>
          <a:prstGeom prst="ellipse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</a:pPr>
            <a:r>
              <a:rPr lang="en-US" sz="900" b="1" kern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rPr>
              <a:t>Migrate Legacy Functionality Design</a:t>
            </a:r>
          </a:p>
        </p:txBody>
      </p:sp>
      <p:sp>
        <p:nvSpPr>
          <p:cNvPr id="56" name="Star: 16 Points 55">
            <a:extLst>
              <a:ext uri="{FF2B5EF4-FFF2-40B4-BE49-F238E27FC236}">
                <a16:creationId xmlns:a16="http://schemas.microsoft.com/office/drawing/2014/main" id="{55D05E60-C98D-3689-8043-BEA29B907A75}"/>
              </a:ext>
            </a:extLst>
          </p:cNvPr>
          <p:cNvSpPr>
            <a:spLocks/>
          </p:cNvSpPr>
          <p:nvPr/>
        </p:nvSpPr>
        <p:spPr>
          <a:xfrm>
            <a:off x="1725706" y="769177"/>
            <a:ext cx="1321660" cy="987492"/>
          </a:xfrm>
          <a:prstGeom prst="star16">
            <a:avLst/>
          </a:prstGeom>
          <a:solidFill>
            <a:srgbClr val="FFFFFF">
              <a:lumMod val="95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C5737D-4A5D-52E5-3504-85CAA389C048}"/>
              </a:ext>
            </a:extLst>
          </p:cNvPr>
          <p:cNvGrpSpPr/>
          <p:nvPr/>
        </p:nvGrpSpPr>
        <p:grpSpPr>
          <a:xfrm>
            <a:off x="1596539" y="840558"/>
            <a:ext cx="1204494" cy="652707"/>
            <a:chOff x="2026400" y="894378"/>
            <a:chExt cx="1204494" cy="65270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EA9CA1-9EE7-2929-B80C-3766458CCC76}"/>
                </a:ext>
              </a:extLst>
            </p:cNvPr>
            <p:cNvSpPr txBox="1"/>
            <p:nvPr/>
          </p:nvSpPr>
          <p:spPr>
            <a:xfrm>
              <a:off x="2325787" y="1131587"/>
              <a:ext cx="905107" cy="415498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None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Summarize SQL Stored </a:t>
              </a:r>
              <a:r>
                <a:rPr lang="en-US" sz="900" kern="0" err="1">
                  <a:solidFill>
                    <a:srgbClr val="000000"/>
                  </a:solidFill>
                  <a:latin typeface="Calibri" panose="020F0502020204030204"/>
                </a:rPr>
                <a:t>Sprocs</a:t>
              </a: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 and Queries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6A96A6E-8FE2-669E-665F-A819447407AA}"/>
                </a:ext>
              </a:extLst>
            </p:cNvPr>
            <p:cNvSpPr>
              <a:spLocks/>
            </p:cNvSpPr>
            <p:nvPr/>
          </p:nvSpPr>
          <p:spPr>
            <a:xfrm>
              <a:off x="2026400" y="894378"/>
              <a:ext cx="348875" cy="228163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461FA9E-26FE-EAEF-2EC0-835100554C77}"/>
              </a:ext>
            </a:extLst>
          </p:cNvPr>
          <p:cNvGrpSpPr/>
          <p:nvPr/>
        </p:nvGrpSpPr>
        <p:grpSpPr>
          <a:xfrm>
            <a:off x="11288174" y="146289"/>
            <a:ext cx="698111" cy="424993"/>
            <a:chOff x="11289093" y="128412"/>
            <a:chExt cx="556908" cy="424993"/>
          </a:xfrm>
        </p:grpSpPr>
        <p:sp>
          <p:nvSpPr>
            <p:cNvPr id="3" name="Star: 16 Points 2">
              <a:extLst>
                <a:ext uri="{FF2B5EF4-FFF2-40B4-BE49-F238E27FC236}">
                  <a16:creationId xmlns:a16="http://schemas.microsoft.com/office/drawing/2014/main" id="{54CA1148-B453-C723-9CEB-26B391A9C34F}"/>
                </a:ext>
              </a:extLst>
            </p:cNvPr>
            <p:cNvSpPr/>
            <p:nvPr/>
          </p:nvSpPr>
          <p:spPr>
            <a:xfrm>
              <a:off x="11289093" y="128412"/>
              <a:ext cx="556908" cy="424993"/>
            </a:xfrm>
            <a:prstGeom prst="star16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FDF020-8577-D9F7-5EFF-CBD734B385EB}"/>
                </a:ext>
              </a:extLst>
            </p:cNvPr>
            <p:cNvSpPr txBox="1"/>
            <p:nvPr/>
          </p:nvSpPr>
          <p:spPr>
            <a:xfrm>
              <a:off x="11384993" y="179326"/>
              <a:ext cx="406505" cy="32316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**Future Roadmap (2-3 Months)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390D21-8B01-8A7A-ECF4-75859A2D6FE1}"/>
              </a:ext>
            </a:extLst>
          </p:cNvPr>
          <p:cNvCxnSpPr>
            <a:cxnSpLocks/>
            <a:stCxn id="7" idx="0"/>
            <a:endCxn id="44" idx="4"/>
          </p:cNvCxnSpPr>
          <p:nvPr/>
        </p:nvCxnSpPr>
        <p:spPr>
          <a:xfrm flipH="1" flipV="1">
            <a:off x="910635" y="3919055"/>
            <a:ext cx="12585" cy="54371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D9FA63-0535-10FD-65C0-765F6C749685}"/>
              </a:ext>
            </a:extLst>
          </p:cNvPr>
          <p:cNvSpPr txBox="1">
            <a:spLocks/>
          </p:cNvSpPr>
          <p:nvPr/>
        </p:nvSpPr>
        <p:spPr>
          <a:xfrm>
            <a:off x="477443" y="4462774"/>
            <a:ext cx="89155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Integrations Team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B6104BD-4317-EBBE-DB85-1064CDCA7494}"/>
              </a:ext>
            </a:extLst>
          </p:cNvPr>
          <p:cNvSpPr>
            <a:spLocks/>
          </p:cNvSpPr>
          <p:nvPr/>
        </p:nvSpPr>
        <p:spPr>
          <a:xfrm>
            <a:off x="1563950" y="2935533"/>
            <a:ext cx="1444034" cy="1347829"/>
          </a:xfrm>
          <a:prstGeom prst="diamond">
            <a:avLst/>
          </a:prstGeom>
          <a:solidFill>
            <a:srgbClr val="8C69F0">
              <a:lumMod val="20000"/>
              <a:lumOff val="80000"/>
            </a:srgbClr>
          </a:solidFill>
          <a:ln w="6350" cap="sq" cmpd="sng" algn="ctr">
            <a:solidFill>
              <a:srgbClr val="5F1EBE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Code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aggregation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Microservice 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749C9A0-DC91-D68A-9779-A416E7C1D341}"/>
              </a:ext>
            </a:extLst>
          </p:cNvPr>
          <p:cNvCxnSpPr>
            <a:cxnSpLocks/>
            <a:stCxn id="8" idx="2"/>
            <a:endCxn id="41" idx="1"/>
          </p:cNvCxnSpPr>
          <p:nvPr/>
        </p:nvCxnSpPr>
        <p:spPr>
          <a:xfrm rot="16200000" flipH="1">
            <a:off x="2361787" y="4207541"/>
            <a:ext cx="910450" cy="10620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357272-42C4-295C-2DCA-1531AA643A74}"/>
              </a:ext>
            </a:extLst>
          </p:cNvPr>
          <p:cNvCxnSpPr>
            <a:cxnSpLocks/>
            <a:stCxn id="8" idx="0"/>
            <a:endCxn id="42" idx="1"/>
          </p:cNvCxnSpPr>
          <p:nvPr/>
        </p:nvCxnSpPr>
        <p:spPr>
          <a:xfrm rot="5400000" flipH="1" flipV="1">
            <a:off x="2132433" y="1787401"/>
            <a:ext cx="1301667" cy="9945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5A814D-083F-2A95-E2B8-92F8078FCAF1}"/>
              </a:ext>
            </a:extLst>
          </p:cNvPr>
          <p:cNvSpPr txBox="1">
            <a:spLocks/>
          </p:cNvSpPr>
          <p:nvPr/>
        </p:nvSpPr>
        <p:spPr>
          <a:xfrm>
            <a:off x="4322948" y="3111471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Analyze existing 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8446D2-6350-05A6-5A1E-1846FE987F38}"/>
              </a:ext>
            </a:extLst>
          </p:cNvPr>
          <p:cNvSpPr txBox="1">
            <a:spLocks/>
          </p:cNvSpPr>
          <p:nvPr/>
        </p:nvSpPr>
        <p:spPr>
          <a:xfrm>
            <a:off x="3348058" y="4695836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Analyze existing aggregation microservices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0F8069-84A7-A541-EB36-E9ADB4858658}"/>
              </a:ext>
            </a:extLst>
          </p:cNvPr>
          <p:cNvSpPr txBox="1">
            <a:spLocks/>
          </p:cNvSpPr>
          <p:nvPr/>
        </p:nvSpPr>
        <p:spPr>
          <a:xfrm>
            <a:off x="3280565" y="1135890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Analyze Database design, Stored Procs, SQL Queries understanding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A0CF5B-EB98-87AC-F1CC-D4E5A051FD52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082791" y="1633864"/>
            <a:ext cx="1953127" cy="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4E4BB7-CB57-877F-B8A1-5E6E236A0A17}"/>
              </a:ext>
            </a:extLst>
          </p:cNvPr>
          <p:cNvSpPr txBox="1">
            <a:spLocks/>
          </p:cNvSpPr>
          <p:nvPr/>
        </p:nvSpPr>
        <p:spPr>
          <a:xfrm>
            <a:off x="6035918" y="1135888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Create DCM compliant schema design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30E42C-C2C0-4E8A-4F6F-4BC334E74EDA}"/>
              </a:ext>
            </a:extLst>
          </p:cNvPr>
          <p:cNvSpPr txBox="1">
            <a:spLocks/>
          </p:cNvSpPr>
          <p:nvPr/>
        </p:nvSpPr>
        <p:spPr>
          <a:xfrm>
            <a:off x="8563454" y="1135889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Identify &amp; design SQL to Microservices conversion if any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38348F-3D6C-E3B7-F5C3-69C47AFE34E7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838144" y="1633864"/>
            <a:ext cx="1725310" cy="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0F480EF9-B706-C942-4718-595D37FCE862}"/>
              </a:ext>
            </a:extLst>
          </p:cNvPr>
          <p:cNvSpPr/>
          <p:nvPr/>
        </p:nvSpPr>
        <p:spPr>
          <a:xfrm>
            <a:off x="10455344" y="3222291"/>
            <a:ext cx="804856" cy="786040"/>
          </a:xfrm>
          <a:prstGeom prst="ellipse">
            <a:avLst/>
          </a:prstGeom>
          <a:solidFill>
            <a:srgbClr val="8C69F0"/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</a:pPr>
            <a:r>
              <a:rPr lang="en-US" sz="900" b="1" kern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rPr>
              <a:t>Customization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49C1881-80A8-E912-8CA6-D7EAC411F0A9}"/>
              </a:ext>
            </a:extLst>
          </p:cNvPr>
          <p:cNvCxnSpPr>
            <a:cxnSpLocks/>
            <a:stCxn id="53" idx="3"/>
            <a:endCxn id="73" idx="0"/>
          </p:cNvCxnSpPr>
          <p:nvPr/>
        </p:nvCxnSpPr>
        <p:spPr>
          <a:xfrm>
            <a:off x="9365680" y="1633865"/>
            <a:ext cx="1492092" cy="1588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DE37C28-A5BA-B44A-92BC-0B4F1BC93741}"/>
              </a:ext>
            </a:extLst>
          </p:cNvPr>
          <p:cNvSpPr txBox="1">
            <a:spLocks/>
          </p:cNvSpPr>
          <p:nvPr/>
        </p:nvSpPr>
        <p:spPr>
          <a:xfrm>
            <a:off x="6293888" y="3121992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Identify code migration requirements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5744EF6-5E98-1034-ADC6-E4367B8778ED}"/>
              </a:ext>
            </a:extLst>
          </p:cNvPr>
          <p:cNvCxnSpPr>
            <a:cxnSpLocks/>
            <a:stCxn id="38" idx="3"/>
            <a:endCxn id="103" idx="1"/>
          </p:cNvCxnSpPr>
          <p:nvPr/>
        </p:nvCxnSpPr>
        <p:spPr>
          <a:xfrm>
            <a:off x="5125174" y="3609447"/>
            <a:ext cx="1168714" cy="1052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C206C78-EF10-A86C-F0B4-DC03F4A3BC8F}"/>
              </a:ext>
            </a:extLst>
          </p:cNvPr>
          <p:cNvSpPr txBox="1">
            <a:spLocks/>
          </p:cNvSpPr>
          <p:nvPr/>
        </p:nvSpPr>
        <p:spPr>
          <a:xfrm>
            <a:off x="8281756" y="3121992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Define integration point in DCM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540D5A6-F239-58A1-BF76-1483EE3651A4}"/>
              </a:ext>
            </a:extLst>
          </p:cNvPr>
          <p:cNvCxnSpPr>
            <a:cxnSpLocks/>
            <a:stCxn id="103" idx="3"/>
            <a:endCxn id="108" idx="1"/>
          </p:cNvCxnSpPr>
          <p:nvPr/>
        </p:nvCxnSpPr>
        <p:spPr>
          <a:xfrm>
            <a:off x="7096114" y="3619968"/>
            <a:ext cx="1185642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63233A4-1BF7-1D42-2AB5-9E33FA9A4362}"/>
              </a:ext>
            </a:extLst>
          </p:cNvPr>
          <p:cNvCxnSpPr>
            <a:cxnSpLocks/>
            <a:stCxn id="108" idx="3"/>
            <a:endCxn id="73" idx="2"/>
          </p:cNvCxnSpPr>
          <p:nvPr/>
        </p:nvCxnSpPr>
        <p:spPr>
          <a:xfrm flipV="1">
            <a:off x="9083982" y="3615311"/>
            <a:ext cx="1371362" cy="4657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54FC91E-830A-E166-FC1C-45464E2F9188}"/>
              </a:ext>
            </a:extLst>
          </p:cNvPr>
          <p:cNvSpPr txBox="1">
            <a:spLocks/>
          </p:cNvSpPr>
          <p:nvPr/>
        </p:nvSpPr>
        <p:spPr>
          <a:xfrm>
            <a:off x="6100065" y="4703862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Identify gaps and changes needed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4B88DE6-9DAB-2F57-4543-93A1CCB88531}"/>
              </a:ext>
            </a:extLst>
          </p:cNvPr>
          <p:cNvSpPr txBox="1">
            <a:spLocks/>
          </p:cNvSpPr>
          <p:nvPr/>
        </p:nvSpPr>
        <p:spPr>
          <a:xfrm>
            <a:off x="8563454" y="4695835"/>
            <a:ext cx="802226" cy="995951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5F1EBE"/>
            </a:solidFill>
          </a:ln>
        </p:spPr>
        <p:txBody>
          <a:bodyPr vert="horz" wrap="square" lIns="45720" tIns="45720" rIns="45720" bIns="45720" rtlCol="0" anchor="ctr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Define integration points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7466618A-0268-4D12-21AF-32C0570EA432}"/>
              </a:ext>
            </a:extLst>
          </p:cNvPr>
          <p:cNvCxnSpPr>
            <a:cxnSpLocks/>
            <a:stCxn id="118" idx="3"/>
            <a:endCxn id="73" idx="4"/>
          </p:cNvCxnSpPr>
          <p:nvPr/>
        </p:nvCxnSpPr>
        <p:spPr>
          <a:xfrm flipV="1">
            <a:off x="9365680" y="4008331"/>
            <a:ext cx="1492092" cy="11854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82CCCCC-A5CF-21C2-D5A8-43040673690B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 flipV="1">
            <a:off x="6902291" y="5193811"/>
            <a:ext cx="1661163" cy="8027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99B930B-9429-914C-6145-3242B80D84F2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>
            <a:off x="4150284" y="5193812"/>
            <a:ext cx="1949781" cy="8026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9" name="Star: 16 Points 138">
            <a:extLst>
              <a:ext uri="{FF2B5EF4-FFF2-40B4-BE49-F238E27FC236}">
                <a16:creationId xmlns:a16="http://schemas.microsoft.com/office/drawing/2014/main" id="{89637698-18E5-DA3C-D1AC-1CE4C979B451}"/>
              </a:ext>
            </a:extLst>
          </p:cNvPr>
          <p:cNvSpPr>
            <a:spLocks/>
          </p:cNvSpPr>
          <p:nvPr/>
        </p:nvSpPr>
        <p:spPr>
          <a:xfrm>
            <a:off x="4682060" y="709780"/>
            <a:ext cx="1321660" cy="987492"/>
          </a:xfrm>
          <a:prstGeom prst="star16">
            <a:avLst/>
          </a:prstGeom>
          <a:solidFill>
            <a:srgbClr val="FFFFFF">
              <a:lumMod val="95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A71B3E3-66F1-D6A1-DA04-AC83B7AF2D37}"/>
              </a:ext>
            </a:extLst>
          </p:cNvPr>
          <p:cNvGrpSpPr/>
          <p:nvPr/>
        </p:nvGrpSpPr>
        <p:grpSpPr>
          <a:xfrm>
            <a:off x="4552893" y="781161"/>
            <a:ext cx="1204494" cy="583457"/>
            <a:chOff x="2026400" y="894378"/>
            <a:chExt cx="1204494" cy="583457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61A8760-9E8A-E629-D93E-11C6C9A0A4A6}"/>
                </a:ext>
              </a:extLst>
            </p:cNvPr>
            <p:cNvSpPr txBox="1"/>
            <p:nvPr/>
          </p:nvSpPr>
          <p:spPr>
            <a:xfrm>
              <a:off x="2325787" y="1200836"/>
              <a:ext cx="905107" cy="2769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None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Generate DCM compliant design 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BD8137A-B0D2-3E26-C3CD-2290B61EFA64}"/>
                </a:ext>
              </a:extLst>
            </p:cNvPr>
            <p:cNvSpPr>
              <a:spLocks/>
            </p:cNvSpPr>
            <p:nvPr/>
          </p:nvSpPr>
          <p:spPr>
            <a:xfrm>
              <a:off x="2026400" y="894378"/>
              <a:ext cx="348875" cy="228163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2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43" name="Star: 16 Points 142">
            <a:extLst>
              <a:ext uri="{FF2B5EF4-FFF2-40B4-BE49-F238E27FC236}">
                <a16:creationId xmlns:a16="http://schemas.microsoft.com/office/drawing/2014/main" id="{780A842A-9DD1-6E8B-6498-29F94ADCE924}"/>
              </a:ext>
            </a:extLst>
          </p:cNvPr>
          <p:cNvSpPr>
            <a:spLocks/>
          </p:cNvSpPr>
          <p:nvPr/>
        </p:nvSpPr>
        <p:spPr>
          <a:xfrm>
            <a:off x="7272383" y="725445"/>
            <a:ext cx="1321660" cy="987492"/>
          </a:xfrm>
          <a:prstGeom prst="star16">
            <a:avLst/>
          </a:prstGeom>
          <a:solidFill>
            <a:srgbClr val="FFFFFF">
              <a:lumMod val="95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78B56AC-EE60-A54F-A2BF-4C4D9FA540AB}"/>
              </a:ext>
            </a:extLst>
          </p:cNvPr>
          <p:cNvGrpSpPr/>
          <p:nvPr/>
        </p:nvGrpSpPr>
        <p:grpSpPr>
          <a:xfrm>
            <a:off x="7143216" y="796826"/>
            <a:ext cx="1204494" cy="652707"/>
            <a:chOff x="2026400" y="894378"/>
            <a:chExt cx="1204494" cy="652707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616DE95-74BC-DCC6-F4B9-C665F9E6DC51}"/>
                </a:ext>
              </a:extLst>
            </p:cNvPr>
            <p:cNvSpPr txBox="1"/>
            <p:nvPr/>
          </p:nvSpPr>
          <p:spPr>
            <a:xfrm>
              <a:off x="2325787" y="1131587"/>
              <a:ext cx="905107" cy="415498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Segoe UI" panose="020B0502040204020203" pitchFamily="34" charset="0"/>
                <a:buChar char="​"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Automated code migration to </a:t>
              </a: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microservices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818ED8F-C327-F8F4-36EA-97397A0AD2C2}"/>
                </a:ext>
              </a:extLst>
            </p:cNvPr>
            <p:cNvSpPr>
              <a:spLocks/>
            </p:cNvSpPr>
            <p:nvPr/>
          </p:nvSpPr>
          <p:spPr>
            <a:xfrm>
              <a:off x="2026400" y="894378"/>
              <a:ext cx="348875" cy="228163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3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66" name="Star: 16 Points 165">
            <a:extLst>
              <a:ext uri="{FF2B5EF4-FFF2-40B4-BE49-F238E27FC236}">
                <a16:creationId xmlns:a16="http://schemas.microsoft.com/office/drawing/2014/main" id="{F5B2E935-C080-9666-BACF-10B196D0026E}"/>
              </a:ext>
            </a:extLst>
          </p:cNvPr>
          <p:cNvSpPr>
            <a:spLocks/>
          </p:cNvSpPr>
          <p:nvPr/>
        </p:nvSpPr>
        <p:spPr>
          <a:xfrm>
            <a:off x="3481318" y="2396698"/>
            <a:ext cx="1321660" cy="987492"/>
          </a:xfrm>
          <a:prstGeom prst="star16">
            <a:avLst/>
          </a:prstGeom>
          <a:solidFill>
            <a:srgbClr val="FFFFFF">
              <a:lumMod val="95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770465F-DD4C-3110-6F57-74ADE0FBFED1}"/>
              </a:ext>
            </a:extLst>
          </p:cNvPr>
          <p:cNvGrpSpPr/>
          <p:nvPr/>
        </p:nvGrpSpPr>
        <p:grpSpPr>
          <a:xfrm>
            <a:off x="3352151" y="2468079"/>
            <a:ext cx="1204494" cy="583457"/>
            <a:chOff x="2026400" y="894378"/>
            <a:chExt cx="1204494" cy="583457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3740F23-F576-7E9F-A726-955FC092C2B5}"/>
                </a:ext>
              </a:extLst>
            </p:cNvPr>
            <p:cNvSpPr txBox="1"/>
            <p:nvPr/>
          </p:nvSpPr>
          <p:spPr>
            <a:xfrm>
              <a:off x="2325787" y="1200836"/>
              <a:ext cx="905107" cy="2769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None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Summarize existing legacy code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BB684C8-E9D8-995A-95A0-82EE7D28C3EF}"/>
                </a:ext>
              </a:extLst>
            </p:cNvPr>
            <p:cNvSpPr>
              <a:spLocks/>
            </p:cNvSpPr>
            <p:nvPr/>
          </p:nvSpPr>
          <p:spPr>
            <a:xfrm>
              <a:off x="2026400" y="894378"/>
              <a:ext cx="348875" cy="228163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4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70" name="Star: 16 Points 169">
            <a:extLst>
              <a:ext uri="{FF2B5EF4-FFF2-40B4-BE49-F238E27FC236}">
                <a16:creationId xmlns:a16="http://schemas.microsoft.com/office/drawing/2014/main" id="{3D5F2C6D-3BC2-B179-2234-F24E2F3274BA}"/>
              </a:ext>
            </a:extLst>
          </p:cNvPr>
          <p:cNvSpPr>
            <a:spLocks/>
          </p:cNvSpPr>
          <p:nvPr/>
        </p:nvSpPr>
        <p:spPr>
          <a:xfrm>
            <a:off x="5075560" y="2369872"/>
            <a:ext cx="1321660" cy="987492"/>
          </a:xfrm>
          <a:prstGeom prst="star16">
            <a:avLst/>
          </a:prstGeom>
          <a:solidFill>
            <a:srgbClr val="FFFFFF">
              <a:lumMod val="95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B3F2182-2C33-CAFF-4B81-A838A46683F1}"/>
              </a:ext>
            </a:extLst>
          </p:cNvPr>
          <p:cNvGrpSpPr/>
          <p:nvPr/>
        </p:nvGrpSpPr>
        <p:grpSpPr>
          <a:xfrm>
            <a:off x="4946393" y="2441253"/>
            <a:ext cx="1204494" cy="583457"/>
            <a:chOff x="2026400" y="894378"/>
            <a:chExt cx="1204494" cy="583457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3DC4D76-325D-EEA6-297F-374ECDD21F27}"/>
                </a:ext>
              </a:extLst>
            </p:cNvPr>
            <p:cNvSpPr txBox="1"/>
            <p:nvPr/>
          </p:nvSpPr>
          <p:spPr>
            <a:xfrm>
              <a:off x="2325787" y="1200836"/>
              <a:ext cx="905107" cy="2769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None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Change Impact analysis 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A0BEEF9-39A5-7C5A-A242-E6F8CB9211F5}"/>
                </a:ext>
              </a:extLst>
            </p:cNvPr>
            <p:cNvSpPr>
              <a:spLocks/>
            </p:cNvSpPr>
            <p:nvPr/>
          </p:nvSpPr>
          <p:spPr>
            <a:xfrm>
              <a:off x="2026400" y="894378"/>
              <a:ext cx="348875" cy="228163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5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86" name="Star: 16 Points 185">
            <a:extLst>
              <a:ext uri="{FF2B5EF4-FFF2-40B4-BE49-F238E27FC236}">
                <a16:creationId xmlns:a16="http://schemas.microsoft.com/office/drawing/2014/main" id="{46A6D906-3F0A-D051-41DD-6CD3B0A0A714}"/>
              </a:ext>
            </a:extLst>
          </p:cNvPr>
          <p:cNvSpPr>
            <a:spLocks/>
          </p:cNvSpPr>
          <p:nvPr/>
        </p:nvSpPr>
        <p:spPr>
          <a:xfrm>
            <a:off x="5205668" y="5521621"/>
            <a:ext cx="1321660" cy="987492"/>
          </a:xfrm>
          <a:prstGeom prst="star16">
            <a:avLst/>
          </a:prstGeom>
          <a:solidFill>
            <a:srgbClr val="FFFFFF">
              <a:lumMod val="95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8AB5BA1-950A-0F1E-9058-91DD9BE352D8}"/>
              </a:ext>
            </a:extLst>
          </p:cNvPr>
          <p:cNvGrpSpPr/>
          <p:nvPr/>
        </p:nvGrpSpPr>
        <p:grpSpPr>
          <a:xfrm>
            <a:off x="5076501" y="5593002"/>
            <a:ext cx="1204494" cy="583457"/>
            <a:chOff x="2026400" y="894378"/>
            <a:chExt cx="1204494" cy="583457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06971A6-BFB5-F957-FB50-9FBF2C0A6F9C}"/>
                </a:ext>
              </a:extLst>
            </p:cNvPr>
            <p:cNvSpPr txBox="1"/>
            <p:nvPr/>
          </p:nvSpPr>
          <p:spPr>
            <a:xfrm>
              <a:off x="2325787" y="1200836"/>
              <a:ext cx="905107" cy="2769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None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Change Impact analysis 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928AC82-38D5-51AD-E4FE-B6C2A2AD2361}"/>
                </a:ext>
              </a:extLst>
            </p:cNvPr>
            <p:cNvSpPr>
              <a:spLocks/>
            </p:cNvSpPr>
            <p:nvPr/>
          </p:nvSpPr>
          <p:spPr>
            <a:xfrm>
              <a:off x="2026400" y="894378"/>
              <a:ext cx="348875" cy="228163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</a:rPr>
                <a:t>7</a:t>
              </a:r>
            </a:p>
          </p:txBody>
        </p:sp>
      </p:grpSp>
      <p:sp>
        <p:nvSpPr>
          <p:cNvPr id="206" name="Star: 16 Points 205">
            <a:extLst>
              <a:ext uri="{FF2B5EF4-FFF2-40B4-BE49-F238E27FC236}">
                <a16:creationId xmlns:a16="http://schemas.microsoft.com/office/drawing/2014/main" id="{A2D7EB0C-789D-FAE3-60C8-EFFA26833776}"/>
              </a:ext>
            </a:extLst>
          </p:cNvPr>
          <p:cNvSpPr>
            <a:spLocks/>
          </p:cNvSpPr>
          <p:nvPr/>
        </p:nvSpPr>
        <p:spPr>
          <a:xfrm>
            <a:off x="2600257" y="5521621"/>
            <a:ext cx="1321660" cy="987492"/>
          </a:xfrm>
          <a:prstGeom prst="star16">
            <a:avLst/>
          </a:prstGeom>
          <a:solidFill>
            <a:srgbClr val="FFFFFF">
              <a:lumMod val="95000"/>
            </a:srgb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29896DD-0DEE-A406-8439-6A69CF7FCDC4}"/>
              </a:ext>
            </a:extLst>
          </p:cNvPr>
          <p:cNvGrpSpPr/>
          <p:nvPr/>
        </p:nvGrpSpPr>
        <p:grpSpPr>
          <a:xfrm>
            <a:off x="2471090" y="5593002"/>
            <a:ext cx="1204494" cy="583457"/>
            <a:chOff x="2026400" y="894378"/>
            <a:chExt cx="1204494" cy="583457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64A939-9077-A0F6-D93E-78B6911A9083}"/>
                </a:ext>
              </a:extLst>
            </p:cNvPr>
            <p:cNvSpPr txBox="1"/>
            <p:nvPr/>
          </p:nvSpPr>
          <p:spPr>
            <a:xfrm>
              <a:off x="2325787" y="1200836"/>
              <a:ext cx="905107" cy="2769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None/>
                <a:tabLst/>
                <a:defRPr/>
              </a:pPr>
              <a:r>
                <a:rPr lang="en-US" sz="900" kern="0">
                  <a:solidFill>
                    <a:srgbClr val="000000"/>
                  </a:solidFill>
                  <a:latin typeface="Calibri" panose="020F0502020204030204"/>
                </a:rPr>
                <a:t>Summarize existing Microservices code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9EB0C5C-C4B8-03A9-C7A7-1CCFDF3FFAA6}"/>
                </a:ext>
              </a:extLst>
            </p:cNvPr>
            <p:cNvSpPr>
              <a:spLocks/>
            </p:cNvSpPr>
            <p:nvPr/>
          </p:nvSpPr>
          <p:spPr>
            <a:xfrm>
              <a:off x="2026400" y="894378"/>
              <a:ext cx="348875" cy="228163"/>
            </a:xfrm>
            <a:prstGeom prst="ellipse">
              <a:avLst/>
            </a:prstGeom>
            <a:solidFill>
              <a:srgbClr val="00B05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>
                  <a:solidFill>
                    <a:srgbClr val="FFFFFF"/>
                  </a:solidFill>
                  <a:latin typeface="Calibri" panose="020F0502020204030204"/>
                </a:rPr>
                <a:t>6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F7A91C86-1DB6-EF9F-A85C-6BCCC3158041}"/>
              </a:ext>
            </a:extLst>
          </p:cNvPr>
          <p:cNvSpPr txBox="1"/>
          <p:nvPr/>
        </p:nvSpPr>
        <p:spPr>
          <a:xfrm>
            <a:off x="2207456" y="2686460"/>
            <a:ext cx="752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2245EA-F042-333A-51B9-3F8948F0CADA}"/>
              </a:ext>
            </a:extLst>
          </p:cNvPr>
          <p:cNvSpPr txBox="1"/>
          <p:nvPr/>
        </p:nvSpPr>
        <p:spPr>
          <a:xfrm>
            <a:off x="3107522" y="3643318"/>
            <a:ext cx="75253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Legacy Code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9C7BAF-0E00-9D72-3EE9-7A217CAC8519}"/>
              </a:ext>
            </a:extLst>
          </p:cNvPr>
          <p:cNvSpPr txBox="1"/>
          <p:nvPr/>
        </p:nvSpPr>
        <p:spPr>
          <a:xfrm>
            <a:off x="2305218" y="4270825"/>
            <a:ext cx="10135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Legacy Microservice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2C2B7E1-42B5-6F1C-8910-3C0B353BBEBA}"/>
              </a:ext>
            </a:extLst>
          </p:cNvPr>
          <p:cNvCxnSpPr>
            <a:cxnSpLocks/>
            <a:endCxn id="218" idx="1"/>
          </p:cNvCxnSpPr>
          <p:nvPr/>
        </p:nvCxnSpPr>
        <p:spPr>
          <a:xfrm>
            <a:off x="11255187" y="3608567"/>
            <a:ext cx="281331" cy="88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DB5F6DC6-30EC-67A3-7E93-728865943C9B}"/>
              </a:ext>
            </a:extLst>
          </p:cNvPr>
          <p:cNvSpPr txBox="1"/>
          <p:nvPr/>
        </p:nvSpPr>
        <p:spPr>
          <a:xfrm>
            <a:off x="11536518" y="3501725"/>
            <a:ext cx="53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Slide-3</a:t>
            </a:r>
          </a:p>
        </p:txBody>
      </p:sp>
    </p:spTree>
    <p:extLst>
      <p:ext uri="{BB962C8B-B14F-4D97-AF65-F5344CB8AC3E}">
        <p14:creationId xmlns:p14="http://schemas.microsoft.com/office/powerpoint/2010/main" val="13704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ue and white website&#10;&#10;Description automatically generated">
            <a:extLst>
              <a:ext uri="{FF2B5EF4-FFF2-40B4-BE49-F238E27FC236}">
                <a16:creationId xmlns:a16="http://schemas.microsoft.com/office/drawing/2014/main" id="{D17903C7-5A80-DA2B-4E5A-B25E8638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3" y="200412"/>
            <a:ext cx="7067721" cy="60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9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Widescreen</PresentationFormat>
  <Paragraphs>204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Saratchandra Chowdary Kakarla</dc:creator>
  <cp:lastModifiedBy>Sanjay Gupta</cp:lastModifiedBy>
  <cp:revision>2</cp:revision>
  <dcterms:created xsi:type="dcterms:W3CDTF">2024-11-18T21:37:19Z</dcterms:created>
  <dcterms:modified xsi:type="dcterms:W3CDTF">2025-01-14T05:24:31Z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1f8af707-abe4-474d-8590-8b66f568a0c2</vt:lpwstr>
  </property>
  <property fmtid="{D5CDD505-2E9C-101B-9397-08002B2CF9AE}" pid="3" name="HCLClassification">
    <vt:lpwstr>HCL_Cla5s_C0nf1dent1al</vt:lpwstr>
  </property>
  <property fmtid="{D5CDD505-2E9C-101B-9397-08002B2CF9AE}" pid="4" name="HCLClassD6">
    <vt:lpwstr>False</vt:lpwstr>
  </property>
</Properties>
</file>