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d9ff8c3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d9ff8c3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d9ff8c3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d9ff8c3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d9ff8c3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d9ff8c3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d9ff8c3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d9ff8c3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d9ff8c31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d9ff8c31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d9ff8c31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d9ff8c31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d9ff8c31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d9ff8c31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d9ff8c31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d9ff8c31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d9ff8c31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d9ff8c31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d9ff8c31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d9ff8c31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d9ff8c31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d9ff8c31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d9ff8c31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d9ff8c31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d9ff8c31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d9ff8c31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d9ff8c31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d9ff8c31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d9ff8c31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d9ff8c31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d9ff8c31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d9ff8c31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d9ff8c31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d9ff8c31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f20740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f20740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e3db4e6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e3db4e6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e3db4e6f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e3db4e6f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e3db4e6f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e3db4e6f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e3db4e6f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e3db4e6f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d9ff8c3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d9ff8c3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472975"/>
            <a:ext cx="8222100" cy="222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300"/>
              <a:t>Crop Prediction Based on Soil Health Parameters using Machine Learning Techniques</a:t>
            </a:r>
            <a:endParaRPr b="1" sz="4300"/>
          </a:p>
        </p:txBody>
      </p:sp>
      <p:sp>
        <p:nvSpPr>
          <p:cNvPr id="68" name="Google Shape;68;p13"/>
          <p:cNvSpPr txBox="1"/>
          <p:nvPr>
            <p:ph idx="1" type="subTitle"/>
          </p:nvPr>
        </p:nvSpPr>
        <p:spPr>
          <a:xfrm>
            <a:off x="218825" y="2699875"/>
            <a:ext cx="27558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Meity Project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EXPLORATORY DATA ANALYSIS</a:t>
            </a:r>
            <a:endParaRPr b="1"/>
          </a:p>
        </p:txBody>
      </p:sp>
      <p:pic>
        <p:nvPicPr>
          <p:cNvPr id="127" name="Google Shape;127;p22"/>
          <p:cNvPicPr preferRelativeResize="0"/>
          <p:nvPr/>
        </p:nvPicPr>
        <p:blipFill>
          <a:blip r:embed="rId3">
            <a:alphaModFix/>
          </a:blip>
          <a:stretch>
            <a:fillRect/>
          </a:stretch>
        </p:blipFill>
        <p:spPr>
          <a:xfrm>
            <a:off x="996512" y="786400"/>
            <a:ext cx="7030075" cy="425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EXPLORATORY DATA ANALYSIS</a:t>
            </a:r>
            <a:endParaRPr b="1"/>
          </a:p>
        </p:txBody>
      </p:sp>
      <p:pic>
        <p:nvPicPr>
          <p:cNvPr id="133" name="Google Shape;133;p23"/>
          <p:cNvPicPr preferRelativeResize="0"/>
          <p:nvPr/>
        </p:nvPicPr>
        <p:blipFill>
          <a:blip r:embed="rId3">
            <a:alphaModFix/>
          </a:blip>
          <a:stretch>
            <a:fillRect/>
          </a:stretch>
        </p:blipFill>
        <p:spPr>
          <a:xfrm>
            <a:off x="5256125" y="805500"/>
            <a:ext cx="2906715" cy="4219651"/>
          </a:xfrm>
          <a:prstGeom prst="rect">
            <a:avLst/>
          </a:prstGeom>
          <a:noFill/>
          <a:ln>
            <a:noFill/>
          </a:ln>
        </p:spPr>
      </p:pic>
      <p:pic>
        <p:nvPicPr>
          <p:cNvPr id="134" name="Google Shape;134;p23"/>
          <p:cNvPicPr preferRelativeResize="0"/>
          <p:nvPr/>
        </p:nvPicPr>
        <p:blipFill>
          <a:blip r:embed="rId4">
            <a:alphaModFix/>
          </a:blip>
          <a:stretch>
            <a:fillRect/>
          </a:stretch>
        </p:blipFill>
        <p:spPr>
          <a:xfrm>
            <a:off x="1167990" y="2129550"/>
            <a:ext cx="3114675" cy="2895600"/>
          </a:xfrm>
          <a:prstGeom prst="rect">
            <a:avLst/>
          </a:prstGeom>
          <a:noFill/>
          <a:ln>
            <a:noFill/>
          </a:ln>
        </p:spPr>
      </p:pic>
      <p:pic>
        <p:nvPicPr>
          <p:cNvPr id="135" name="Google Shape;135;p23"/>
          <p:cNvPicPr preferRelativeResize="0"/>
          <p:nvPr/>
        </p:nvPicPr>
        <p:blipFill>
          <a:blip r:embed="rId5">
            <a:alphaModFix/>
          </a:blip>
          <a:stretch>
            <a:fillRect/>
          </a:stretch>
        </p:blipFill>
        <p:spPr>
          <a:xfrm>
            <a:off x="715550" y="938925"/>
            <a:ext cx="4019550" cy="119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EXPLORATORY DATA ANALYSIS</a:t>
            </a:r>
            <a:endParaRPr b="1"/>
          </a:p>
        </p:txBody>
      </p:sp>
      <p:pic>
        <p:nvPicPr>
          <p:cNvPr id="141" name="Google Shape;141;p24"/>
          <p:cNvPicPr preferRelativeResize="0"/>
          <p:nvPr/>
        </p:nvPicPr>
        <p:blipFill>
          <a:blip r:embed="rId3">
            <a:alphaModFix/>
          </a:blip>
          <a:stretch>
            <a:fillRect/>
          </a:stretch>
        </p:blipFill>
        <p:spPr>
          <a:xfrm>
            <a:off x="1386938" y="853375"/>
            <a:ext cx="6370120" cy="421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EXPLORATORY DATA ANALYSIS</a:t>
            </a:r>
            <a:endParaRPr b="1"/>
          </a:p>
        </p:txBody>
      </p:sp>
      <p:pic>
        <p:nvPicPr>
          <p:cNvPr id="147" name="Google Shape;147;p25"/>
          <p:cNvPicPr preferRelativeResize="0"/>
          <p:nvPr/>
        </p:nvPicPr>
        <p:blipFill>
          <a:blip r:embed="rId3">
            <a:alphaModFix/>
          </a:blip>
          <a:stretch>
            <a:fillRect/>
          </a:stretch>
        </p:blipFill>
        <p:spPr>
          <a:xfrm>
            <a:off x="1457688" y="722300"/>
            <a:ext cx="6228623" cy="421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EXPLORATORY DATA ANALYSIS</a:t>
            </a:r>
            <a:endParaRPr b="1"/>
          </a:p>
        </p:txBody>
      </p:sp>
      <p:sp>
        <p:nvSpPr>
          <p:cNvPr id="153" name="Google Shape;153;p26"/>
          <p:cNvSpPr txBox="1"/>
          <p:nvPr/>
        </p:nvSpPr>
        <p:spPr>
          <a:xfrm>
            <a:off x="352225" y="2110050"/>
            <a:ext cx="369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2"/>
                </a:solidFill>
                <a:latin typeface="Roboto"/>
                <a:ea typeface="Roboto"/>
                <a:cs typeface="Roboto"/>
                <a:sym typeface="Roboto"/>
              </a:rPr>
              <a:t>Checking the Statistics For Each Crops :  </a:t>
            </a:r>
            <a:endParaRPr b="1" sz="1200">
              <a:solidFill>
                <a:schemeClr val="lt2"/>
              </a:solidFill>
              <a:latin typeface="Roboto"/>
              <a:ea typeface="Roboto"/>
              <a:cs typeface="Roboto"/>
              <a:sym typeface="Roboto"/>
            </a:endParaRPr>
          </a:p>
          <a:p>
            <a:pPr indent="0" lvl="0" marL="0" rtl="0" algn="l">
              <a:spcBef>
                <a:spcPts val="0"/>
              </a:spcBef>
              <a:spcAft>
                <a:spcPts val="0"/>
              </a:spcAft>
              <a:buNone/>
            </a:pPr>
            <a:r>
              <a:t/>
            </a:r>
            <a:endParaRPr b="1" sz="1200">
              <a:solidFill>
                <a:schemeClr val="lt2"/>
              </a:solidFill>
              <a:latin typeface="Roboto"/>
              <a:ea typeface="Roboto"/>
              <a:cs typeface="Roboto"/>
              <a:sym typeface="Roboto"/>
            </a:endParaRPr>
          </a:p>
          <a:p>
            <a:pPr indent="0" lvl="0" marL="0" rtl="0" algn="l">
              <a:spcBef>
                <a:spcPts val="0"/>
              </a:spcBef>
              <a:spcAft>
                <a:spcPts val="0"/>
              </a:spcAft>
              <a:buNone/>
            </a:pPr>
            <a:r>
              <a:rPr lang="en" sz="1200">
                <a:solidFill>
                  <a:schemeClr val="lt2"/>
                </a:solidFill>
                <a:latin typeface="Roboto"/>
                <a:ea typeface="Roboto"/>
                <a:cs typeface="Roboto"/>
                <a:sym typeface="Roboto"/>
              </a:rPr>
              <a:t>We can find statistics of any other crop by selecting on drop down list.</a:t>
            </a:r>
            <a:endParaRPr sz="1200">
              <a:solidFill>
                <a:schemeClr val="lt2"/>
              </a:solidFill>
              <a:latin typeface="Roboto"/>
              <a:ea typeface="Roboto"/>
              <a:cs typeface="Roboto"/>
              <a:sym typeface="Roboto"/>
            </a:endParaRPr>
          </a:p>
        </p:txBody>
      </p:sp>
      <p:pic>
        <p:nvPicPr>
          <p:cNvPr id="154" name="Google Shape;154;p26"/>
          <p:cNvPicPr preferRelativeResize="0"/>
          <p:nvPr/>
        </p:nvPicPr>
        <p:blipFill>
          <a:blip r:embed="rId3">
            <a:alphaModFix/>
          </a:blip>
          <a:stretch>
            <a:fillRect/>
          </a:stretch>
        </p:blipFill>
        <p:spPr>
          <a:xfrm>
            <a:off x="4486850" y="991825"/>
            <a:ext cx="4116401" cy="371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EXPLORATORY DATA ANALYSIS</a:t>
            </a:r>
            <a:endParaRPr b="1"/>
          </a:p>
        </p:txBody>
      </p:sp>
      <p:sp>
        <p:nvSpPr>
          <p:cNvPr id="160" name="Google Shape;160;p27"/>
          <p:cNvSpPr txBox="1"/>
          <p:nvPr/>
        </p:nvSpPr>
        <p:spPr>
          <a:xfrm>
            <a:off x="352225" y="2110050"/>
            <a:ext cx="3695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2"/>
                </a:solidFill>
                <a:latin typeface="Roboto"/>
                <a:ea typeface="Roboto"/>
                <a:cs typeface="Roboto"/>
                <a:sym typeface="Roboto"/>
              </a:rPr>
              <a:t>Average requirements </a:t>
            </a:r>
            <a:r>
              <a:rPr b="1" lang="en" sz="1200">
                <a:solidFill>
                  <a:schemeClr val="lt2"/>
                </a:solidFill>
                <a:latin typeface="Roboto"/>
                <a:ea typeface="Roboto"/>
                <a:cs typeface="Roboto"/>
                <a:sym typeface="Roboto"/>
              </a:rPr>
              <a:t>For Each Crops With Average Conditions :  </a:t>
            </a:r>
            <a:endParaRPr b="1" sz="1200">
              <a:solidFill>
                <a:schemeClr val="lt2"/>
              </a:solidFill>
              <a:latin typeface="Roboto"/>
              <a:ea typeface="Roboto"/>
              <a:cs typeface="Roboto"/>
              <a:sym typeface="Roboto"/>
            </a:endParaRPr>
          </a:p>
          <a:p>
            <a:pPr indent="0" lvl="0" marL="0" rtl="0" algn="l">
              <a:spcBef>
                <a:spcPts val="0"/>
              </a:spcBef>
              <a:spcAft>
                <a:spcPts val="0"/>
              </a:spcAft>
              <a:buNone/>
            </a:pPr>
            <a:r>
              <a:t/>
            </a:r>
            <a:endParaRPr b="1" sz="1200">
              <a:solidFill>
                <a:schemeClr val="lt2"/>
              </a:solidFill>
              <a:latin typeface="Roboto"/>
              <a:ea typeface="Roboto"/>
              <a:cs typeface="Roboto"/>
              <a:sym typeface="Roboto"/>
            </a:endParaRPr>
          </a:p>
          <a:p>
            <a:pPr indent="0" lvl="0" marL="0" rtl="0" algn="l">
              <a:spcBef>
                <a:spcPts val="0"/>
              </a:spcBef>
              <a:spcAft>
                <a:spcPts val="0"/>
              </a:spcAft>
              <a:buNone/>
            </a:pPr>
            <a:r>
              <a:rPr lang="en" sz="1200">
                <a:solidFill>
                  <a:schemeClr val="lt2"/>
                </a:solidFill>
                <a:latin typeface="Roboto"/>
                <a:ea typeface="Roboto"/>
                <a:cs typeface="Roboto"/>
                <a:sym typeface="Roboto"/>
              </a:rPr>
              <a:t>We can find rainfall, </a:t>
            </a:r>
            <a:r>
              <a:rPr lang="en" sz="1200">
                <a:solidFill>
                  <a:schemeClr val="lt2"/>
                </a:solidFill>
                <a:latin typeface="Roboto"/>
                <a:ea typeface="Roboto"/>
                <a:cs typeface="Roboto"/>
                <a:sym typeface="Roboto"/>
              </a:rPr>
              <a:t>temperature</a:t>
            </a:r>
            <a:r>
              <a:rPr lang="en" sz="1200">
                <a:solidFill>
                  <a:schemeClr val="lt2"/>
                </a:solidFill>
                <a:latin typeface="Roboto"/>
                <a:ea typeface="Roboto"/>
                <a:cs typeface="Roboto"/>
                <a:sym typeface="Roboto"/>
              </a:rPr>
              <a:t>, humidity, Nitrogen, </a:t>
            </a:r>
            <a:r>
              <a:rPr lang="en" sz="1200">
                <a:solidFill>
                  <a:schemeClr val="lt2"/>
                </a:solidFill>
                <a:latin typeface="Roboto"/>
                <a:ea typeface="Roboto"/>
                <a:cs typeface="Roboto"/>
                <a:sym typeface="Roboto"/>
              </a:rPr>
              <a:t>Phosphorus</a:t>
            </a:r>
            <a:r>
              <a:rPr lang="en" sz="1200">
                <a:solidFill>
                  <a:schemeClr val="lt2"/>
                </a:solidFill>
                <a:latin typeface="Roboto"/>
                <a:ea typeface="Roboto"/>
                <a:cs typeface="Roboto"/>
                <a:sym typeface="Roboto"/>
              </a:rPr>
              <a:t> and pH value of every individual crop by selecting on the drop down menu.</a:t>
            </a:r>
            <a:endParaRPr sz="1200">
              <a:solidFill>
                <a:schemeClr val="lt2"/>
              </a:solidFill>
              <a:latin typeface="Roboto"/>
              <a:ea typeface="Roboto"/>
              <a:cs typeface="Roboto"/>
              <a:sym typeface="Roboto"/>
            </a:endParaRPr>
          </a:p>
        </p:txBody>
      </p:sp>
      <p:pic>
        <p:nvPicPr>
          <p:cNvPr id="161" name="Google Shape;161;p27"/>
          <p:cNvPicPr preferRelativeResize="0"/>
          <p:nvPr/>
        </p:nvPicPr>
        <p:blipFill>
          <a:blip r:embed="rId3">
            <a:alphaModFix/>
          </a:blip>
          <a:stretch>
            <a:fillRect/>
          </a:stretch>
        </p:blipFill>
        <p:spPr>
          <a:xfrm>
            <a:off x="4145950" y="1152638"/>
            <a:ext cx="4656000" cy="364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EXPLORATORY DATA ANALYSIS</a:t>
            </a:r>
            <a:endParaRPr b="1"/>
          </a:p>
        </p:txBody>
      </p:sp>
      <p:pic>
        <p:nvPicPr>
          <p:cNvPr id="167" name="Google Shape;167;p28"/>
          <p:cNvPicPr preferRelativeResize="0"/>
          <p:nvPr/>
        </p:nvPicPr>
        <p:blipFill>
          <a:blip r:embed="rId3">
            <a:alphaModFix/>
          </a:blip>
          <a:stretch>
            <a:fillRect/>
          </a:stretch>
        </p:blipFill>
        <p:spPr>
          <a:xfrm>
            <a:off x="1089800" y="763250"/>
            <a:ext cx="6964408" cy="4219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EXPLORATORY DATA ANALYSIS : HIDDEN PATTERNS </a:t>
            </a:r>
            <a:endParaRPr b="1"/>
          </a:p>
        </p:txBody>
      </p:sp>
      <p:sp>
        <p:nvSpPr>
          <p:cNvPr id="173" name="Google Shape;173;p29"/>
          <p:cNvSpPr txBox="1"/>
          <p:nvPr/>
        </p:nvSpPr>
        <p:spPr>
          <a:xfrm>
            <a:off x="98250" y="712825"/>
            <a:ext cx="882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Crops requires more Rainfall, Temperature, Humidity, Nitrogen, Potassium, </a:t>
            </a:r>
            <a:r>
              <a:rPr lang="en" sz="1200">
                <a:solidFill>
                  <a:schemeClr val="lt2"/>
                </a:solidFill>
                <a:latin typeface="Roboto"/>
                <a:ea typeface="Roboto"/>
                <a:cs typeface="Roboto"/>
                <a:sym typeface="Roboto"/>
              </a:rPr>
              <a:t>Phosphorus</a:t>
            </a:r>
            <a:r>
              <a:rPr lang="en" sz="1200">
                <a:solidFill>
                  <a:schemeClr val="lt2"/>
                </a:solidFill>
                <a:latin typeface="Roboto"/>
                <a:ea typeface="Roboto"/>
                <a:cs typeface="Roboto"/>
                <a:sym typeface="Roboto"/>
              </a:rPr>
              <a:t> and ph value VS Crops requires Less. </a:t>
            </a:r>
            <a:endParaRPr sz="1200">
              <a:solidFill>
                <a:schemeClr val="lt2"/>
              </a:solidFill>
              <a:latin typeface="Roboto"/>
              <a:ea typeface="Roboto"/>
              <a:cs typeface="Roboto"/>
              <a:sym typeface="Roboto"/>
            </a:endParaRPr>
          </a:p>
        </p:txBody>
      </p:sp>
      <p:pic>
        <p:nvPicPr>
          <p:cNvPr id="174" name="Google Shape;174;p29"/>
          <p:cNvPicPr preferRelativeResize="0"/>
          <p:nvPr/>
        </p:nvPicPr>
        <p:blipFill>
          <a:blip r:embed="rId3">
            <a:alphaModFix/>
          </a:blip>
          <a:stretch>
            <a:fillRect/>
          </a:stretch>
        </p:blipFill>
        <p:spPr>
          <a:xfrm>
            <a:off x="98250" y="1082125"/>
            <a:ext cx="4649405" cy="3674625"/>
          </a:xfrm>
          <a:prstGeom prst="rect">
            <a:avLst/>
          </a:prstGeom>
          <a:noFill/>
          <a:ln>
            <a:noFill/>
          </a:ln>
        </p:spPr>
      </p:pic>
      <p:pic>
        <p:nvPicPr>
          <p:cNvPr id="175" name="Google Shape;175;p29"/>
          <p:cNvPicPr preferRelativeResize="0"/>
          <p:nvPr/>
        </p:nvPicPr>
        <p:blipFill>
          <a:blip r:embed="rId4">
            <a:alphaModFix/>
          </a:blip>
          <a:stretch>
            <a:fillRect/>
          </a:stretch>
        </p:blipFill>
        <p:spPr>
          <a:xfrm>
            <a:off x="4857175" y="1313670"/>
            <a:ext cx="3974450" cy="1430617"/>
          </a:xfrm>
          <a:prstGeom prst="rect">
            <a:avLst/>
          </a:prstGeom>
          <a:noFill/>
          <a:ln>
            <a:noFill/>
          </a:ln>
        </p:spPr>
      </p:pic>
      <p:pic>
        <p:nvPicPr>
          <p:cNvPr id="176" name="Google Shape;176;p29"/>
          <p:cNvPicPr preferRelativeResize="0"/>
          <p:nvPr/>
        </p:nvPicPr>
        <p:blipFill>
          <a:blip r:embed="rId5">
            <a:alphaModFix/>
          </a:blip>
          <a:stretch>
            <a:fillRect/>
          </a:stretch>
        </p:blipFill>
        <p:spPr>
          <a:xfrm>
            <a:off x="5162850" y="2975825"/>
            <a:ext cx="3363101" cy="1278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CLUSTERING ANALYSIS	</a:t>
            </a:r>
            <a:endParaRPr b="1"/>
          </a:p>
        </p:txBody>
      </p:sp>
      <p:pic>
        <p:nvPicPr>
          <p:cNvPr id="182" name="Google Shape;182;p30"/>
          <p:cNvPicPr preferRelativeResize="0"/>
          <p:nvPr/>
        </p:nvPicPr>
        <p:blipFill>
          <a:blip r:embed="rId3">
            <a:alphaModFix/>
          </a:blip>
          <a:stretch>
            <a:fillRect/>
          </a:stretch>
        </p:blipFill>
        <p:spPr>
          <a:xfrm>
            <a:off x="1120388" y="730500"/>
            <a:ext cx="6903227" cy="4219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CLUSTERING ANALYSIS	</a:t>
            </a:r>
            <a:endParaRPr b="1"/>
          </a:p>
        </p:txBody>
      </p:sp>
      <p:pic>
        <p:nvPicPr>
          <p:cNvPr id="188" name="Google Shape;188;p31"/>
          <p:cNvPicPr preferRelativeResize="0"/>
          <p:nvPr/>
        </p:nvPicPr>
        <p:blipFill>
          <a:blip r:embed="rId3">
            <a:alphaModFix/>
          </a:blip>
          <a:stretch>
            <a:fillRect/>
          </a:stretch>
        </p:blipFill>
        <p:spPr>
          <a:xfrm>
            <a:off x="817900" y="771450"/>
            <a:ext cx="7508205" cy="4219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CONTENTS		</a:t>
            </a:r>
            <a:endParaRPr b="1"/>
          </a:p>
        </p:txBody>
      </p:sp>
      <p:sp>
        <p:nvSpPr>
          <p:cNvPr id="74" name="Google Shape;74;p14"/>
          <p:cNvSpPr txBox="1"/>
          <p:nvPr>
            <p:ph idx="4294967295" type="body"/>
          </p:nvPr>
        </p:nvSpPr>
        <p:spPr>
          <a:xfrm>
            <a:off x="400500" y="1042025"/>
            <a:ext cx="8222100" cy="36777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Introduction</a:t>
            </a:r>
            <a:endParaRPr sz="1700"/>
          </a:p>
          <a:p>
            <a:pPr indent="-336550" lvl="0" marL="457200" rtl="0" algn="l">
              <a:lnSpc>
                <a:spcPct val="100000"/>
              </a:lnSpc>
              <a:spcBef>
                <a:spcPts val="0"/>
              </a:spcBef>
              <a:spcAft>
                <a:spcPts val="0"/>
              </a:spcAft>
              <a:buSzPts val="1700"/>
              <a:buChar char="●"/>
            </a:pPr>
            <a:r>
              <a:rPr lang="en" sz="1700"/>
              <a:t>Soil Health</a:t>
            </a:r>
            <a:endParaRPr sz="1700"/>
          </a:p>
          <a:p>
            <a:pPr indent="-336550" lvl="0" marL="457200" rtl="0" algn="l">
              <a:lnSpc>
                <a:spcPct val="100000"/>
              </a:lnSpc>
              <a:spcBef>
                <a:spcPts val="0"/>
              </a:spcBef>
              <a:spcAft>
                <a:spcPts val="0"/>
              </a:spcAft>
              <a:buSzPts val="1700"/>
              <a:buChar char="●"/>
            </a:pPr>
            <a:r>
              <a:rPr lang="en" sz="1700"/>
              <a:t>Soil Health Parameters</a:t>
            </a:r>
            <a:endParaRPr sz="1700"/>
          </a:p>
          <a:p>
            <a:pPr indent="-336550" lvl="0" marL="457200" rtl="0" algn="l">
              <a:lnSpc>
                <a:spcPct val="100000"/>
              </a:lnSpc>
              <a:spcBef>
                <a:spcPts val="0"/>
              </a:spcBef>
              <a:spcAft>
                <a:spcPts val="0"/>
              </a:spcAft>
              <a:buSzPts val="1700"/>
              <a:buChar char="●"/>
            </a:pPr>
            <a:r>
              <a:rPr lang="en" sz="1700"/>
              <a:t>Data Set Collection</a:t>
            </a:r>
            <a:endParaRPr sz="1700"/>
          </a:p>
          <a:p>
            <a:pPr indent="-336550" lvl="0" marL="457200" rtl="0" algn="l">
              <a:lnSpc>
                <a:spcPct val="100000"/>
              </a:lnSpc>
              <a:spcBef>
                <a:spcPts val="0"/>
              </a:spcBef>
              <a:spcAft>
                <a:spcPts val="0"/>
              </a:spcAft>
              <a:buSzPts val="1700"/>
              <a:buChar char="●"/>
            </a:pPr>
            <a:r>
              <a:rPr lang="en" sz="1700"/>
              <a:t>Analyzing the Data</a:t>
            </a:r>
            <a:endParaRPr sz="1700"/>
          </a:p>
          <a:p>
            <a:pPr indent="-336550" lvl="0" marL="457200" rtl="0" algn="l">
              <a:lnSpc>
                <a:spcPct val="100000"/>
              </a:lnSpc>
              <a:spcBef>
                <a:spcPts val="0"/>
              </a:spcBef>
              <a:spcAft>
                <a:spcPts val="0"/>
              </a:spcAft>
              <a:buSzPts val="1700"/>
              <a:buChar char="●"/>
            </a:pPr>
            <a:r>
              <a:rPr lang="en" sz="1700"/>
              <a:t>Data Wrangling</a:t>
            </a:r>
            <a:endParaRPr sz="1700"/>
          </a:p>
          <a:p>
            <a:pPr indent="-336550" lvl="0" marL="457200" rtl="0" algn="l">
              <a:lnSpc>
                <a:spcPct val="100000"/>
              </a:lnSpc>
              <a:spcBef>
                <a:spcPts val="0"/>
              </a:spcBef>
              <a:spcAft>
                <a:spcPts val="0"/>
              </a:spcAft>
              <a:buSzPts val="1700"/>
              <a:buChar char="●"/>
            </a:pPr>
            <a:r>
              <a:rPr lang="en" sz="1700"/>
              <a:t>Exploratory Data Analysis</a:t>
            </a:r>
            <a:endParaRPr sz="1700"/>
          </a:p>
          <a:p>
            <a:pPr indent="-336550" lvl="0" marL="457200" rtl="0" algn="l">
              <a:lnSpc>
                <a:spcPct val="100000"/>
              </a:lnSpc>
              <a:spcBef>
                <a:spcPts val="0"/>
              </a:spcBef>
              <a:spcAft>
                <a:spcPts val="0"/>
              </a:spcAft>
              <a:buSzPts val="1700"/>
              <a:buChar char="●"/>
            </a:pPr>
            <a:r>
              <a:rPr lang="en" sz="1700"/>
              <a:t>Clustering Analysis</a:t>
            </a:r>
            <a:endParaRPr sz="1700"/>
          </a:p>
          <a:p>
            <a:pPr indent="-336550" lvl="0" marL="457200" rtl="0" algn="l">
              <a:lnSpc>
                <a:spcPct val="100000"/>
              </a:lnSpc>
              <a:spcBef>
                <a:spcPts val="0"/>
              </a:spcBef>
              <a:spcAft>
                <a:spcPts val="0"/>
              </a:spcAft>
              <a:buSzPts val="1700"/>
              <a:buChar char="●"/>
            </a:pPr>
            <a:r>
              <a:rPr lang="en" sz="1700"/>
              <a:t>Predictive Analysis</a:t>
            </a:r>
            <a:endParaRPr sz="1700"/>
          </a:p>
          <a:p>
            <a:pPr indent="-336550" lvl="0" marL="457200" rtl="0" algn="l">
              <a:lnSpc>
                <a:spcPct val="100000"/>
              </a:lnSpc>
              <a:spcBef>
                <a:spcPts val="0"/>
              </a:spcBef>
              <a:spcAft>
                <a:spcPts val="0"/>
              </a:spcAft>
              <a:buSzPts val="1700"/>
              <a:buChar char="●"/>
            </a:pPr>
            <a:r>
              <a:rPr lang="en" sz="1700"/>
              <a:t>Accuracy Check</a:t>
            </a:r>
            <a:endParaRPr sz="1700"/>
          </a:p>
          <a:p>
            <a:pPr indent="-336550" lvl="0" marL="457200" rtl="0" algn="l">
              <a:lnSpc>
                <a:spcPct val="100000"/>
              </a:lnSpc>
              <a:spcBef>
                <a:spcPts val="0"/>
              </a:spcBef>
              <a:spcAft>
                <a:spcPts val="0"/>
              </a:spcAft>
              <a:buSzPts val="1700"/>
              <a:buChar char="●"/>
            </a:pPr>
            <a:r>
              <a:rPr lang="en" sz="1700"/>
              <a:t>Deployment of Model on EC2 Server</a:t>
            </a:r>
            <a:endParaRPr sz="1700"/>
          </a:p>
          <a:p>
            <a:pPr indent="-336550" lvl="0" marL="457200" rtl="0" algn="l">
              <a:lnSpc>
                <a:spcPct val="100000"/>
              </a:lnSpc>
              <a:spcBef>
                <a:spcPts val="0"/>
              </a:spcBef>
              <a:spcAft>
                <a:spcPts val="0"/>
              </a:spcAft>
              <a:buSzPts val="1700"/>
              <a:buChar char="●"/>
            </a:pPr>
            <a:r>
              <a:rPr lang="en" sz="1700"/>
              <a:t>Results</a:t>
            </a:r>
            <a:endParaRPr sz="1700"/>
          </a:p>
          <a:p>
            <a:pPr indent="-336550" lvl="0" marL="457200" rtl="0" algn="l">
              <a:lnSpc>
                <a:spcPct val="100000"/>
              </a:lnSpc>
              <a:spcBef>
                <a:spcPts val="0"/>
              </a:spcBef>
              <a:spcAft>
                <a:spcPts val="0"/>
              </a:spcAft>
              <a:buSzPts val="1700"/>
              <a:buChar char="●"/>
            </a:pPr>
            <a:r>
              <a:rPr lang="en" sz="1700"/>
              <a:t>Conclusion</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PREDICTIVE ANALYSIS </a:t>
            </a:r>
            <a:endParaRPr b="1"/>
          </a:p>
        </p:txBody>
      </p:sp>
      <p:pic>
        <p:nvPicPr>
          <p:cNvPr id="194" name="Google Shape;194;p32"/>
          <p:cNvPicPr preferRelativeResize="0"/>
          <p:nvPr/>
        </p:nvPicPr>
        <p:blipFill>
          <a:blip r:embed="rId3">
            <a:alphaModFix/>
          </a:blip>
          <a:stretch>
            <a:fillRect/>
          </a:stretch>
        </p:blipFill>
        <p:spPr>
          <a:xfrm>
            <a:off x="98250" y="942275"/>
            <a:ext cx="5242326" cy="3729299"/>
          </a:xfrm>
          <a:prstGeom prst="rect">
            <a:avLst/>
          </a:prstGeom>
          <a:noFill/>
          <a:ln>
            <a:noFill/>
          </a:ln>
        </p:spPr>
      </p:pic>
      <p:pic>
        <p:nvPicPr>
          <p:cNvPr id="195" name="Google Shape;195;p32"/>
          <p:cNvPicPr preferRelativeResize="0"/>
          <p:nvPr/>
        </p:nvPicPr>
        <p:blipFill>
          <a:blip r:embed="rId4">
            <a:alphaModFix/>
          </a:blip>
          <a:stretch>
            <a:fillRect/>
          </a:stretch>
        </p:blipFill>
        <p:spPr>
          <a:xfrm>
            <a:off x="5426226" y="1221550"/>
            <a:ext cx="3498623" cy="34500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ACCURACY CHECK</a:t>
            </a:r>
            <a:endParaRPr b="1"/>
          </a:p>
        </p:txBody>
      </p:sp>
      <p:pic>
        <p:nvPicPr>
          <p:cNvPr id="201" name="Google Shape;201;p33"/>
          <p:cNvPicPr preferRelativeResize="0"/>
          <p:nvPr/>
        </p:nvPicPr>
        <p:blipFill>
          <a:blip r:embed="rId3">
            <a:alphaModFix/>
          </a:blip>
          <a:stretch>
            <a:fillRect/>
          </a:stretch>
        </p:blipFill>
        <p:spPr>
          <a:xfrm>
            <a:off x="1422488" y="787825"/>
            <a:ext cx="6178137" cy="4219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OUR MODEL IS READY, N WE CAN USE MODEL TO PREDICT CROP NAME</a:t>
            </a:r>
            <a:endParaRPr b="1"/>
          </a:p>
        </p:txBody>
      </p:sp>
      <p:pic>
        <p:nvPicPr>
          <p:cNvPr id="207" name="Google Shape;207;p34"/>
          <p:cNvPicPr preferRelativeResize="0"/>
          <p:nvPr/>
        </p:nvPicPr>
        <p:blipFill>
          <a:blip r:embed="rId3">
            <a:alphaModFix/>
          </a:blip>
          <a:stretch>
            <a:fillRect/>
          </a:stretch>
        </p:blipFill>
        <p:spPr>
          <a:xfrm>
            <a:off x="683775" y="763250"/>
            <a:ext cx="7655538" cy="4219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OUR MODEL IS READY, NOW WE CAN USE MODEL TO PREDICT CROP NAME</a:t>
            </a:r>
            <a:endParaRPr b="1"/>
          </a:p>
        </p:txBody>
      </p:sp>
      <p:pic>
        <p:nvPicPr>
          <p:cNvPr id="213" name="Google Shape;213;p35"/>
          <p:cNvPicPr preferRelativeResize="0"/>
          <p:nvPr/>
        </p:nvPicPr>
        <p:blipFill>
          <a:blip r:embed="rId3">
            <a:alphaModFix/>
          </a:blip>
          <a:stretch>
            <a:fillRect/>
          </a:stretch>
        </p:blipFill>
        <p:spPr>
          <a:xfrm>
            <a:off x="1010425" y="738675"/>
            <a:ext cx="7123153" cy="4219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DEPLOYMENT OF MODEL ON EC2 SERVER</a:t>
            </a:r>
            <a:endParaRPr b="1"/>
          </a:p>
        </p:txBody>
      </p:sp>
      <p:pic>
        <p:nvPicPr>
          <p:cNvPr id="219" name="Google Shape;219;p36"/>
          <p:cNvPicPr preferRelativeResize="0"/>
          <p:nvPr/>
        </p:nvPicPr>
        <p:blipFill>
          <a:blip r:embed="rId3">
            <a:alphaModFix/>
          </a:blip>
          <a:stretch>
            <a:fillRect/>
          </a:stretch>
        </p:blipFill>
        <p:spPr>
          <a:xfrm>
            <a:off x="685663" y="763275"/>
            <a:ext cx="7651774" cy="4219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MODEL WEBSITE</a:t>
            </a:r>
            <a:endParaRPr b="1"/>
          </a:p>
        </p:txBody>
      </p:sp>
      <p:pic>
        <p:nvPicPr>
          <p:cNvPr id="225" name="Google Shape;225;p37"/>
          <p:cNvPicPr preferRelativeResize="0"/>
          <p:nvPr/>
        </p:nvPicPr>
        <p:blipFill>
          <a:blip r:embed="rId3">
            <a:alphaModFix/>
          </a:blip>
          <a:stretch>
            <a:fillRect/>
          </a:stretch>
        </p:blipFill>
        <p:spPr>
          <a:xfrm>
            <a:off x="1196275" y="746875"/>
            <a:ext cx="6751440" cy="4219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RESULTS</a:t>
            </a:r>
            <a:endParaRPr b="1"/>
          </a:p>
        </p:txBody>
      </p:sp>
      <p:pic>
        <p:nvPicPr>
          <p:cNvPr id="231" name="Google Shape;231;p38"/>
          <p:cNvPicPr preferRelativeResize="0"/>
          <p:nvPr/>
        </p:nvPicPr>
        <p:blipFill>
          <a:blip r:embed="rId3">
            <a:alphaModFix/>
          </a:blip>
          <a:stretch>
            <a:fillRect/>
          </a:stretch>
        </p:blipFill>
        <p:spPr>
          <a:xfrm>
            <a:off x="1094875" y="763250"/>
            <a:ext cx="6751440" cy="4219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4675" y="368700"/>
            <a:ext cx="4045200" cy="75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2"/>
                </a:solidFill>
              </a:rPr>
              <a:t>CONCLUSION</a:t>
            </a:r>
            <a:endParaRPr b="1">
              <a:solidFill>
                <a:schemeClr val="lt2"/>
              </a:solidFill>
            </a:endParaRPr>
          </a:p>
        </p:txBody>
      </p:sp>
      <p:sp>
        <p:nvSpPr>
          <p:cNvPr id="237" name="Google Shape;237;p39"/>
          <p:cNvSpPr txBox="1"/>
          <p:nvPr>
            <p:ph idx="1" type="subTitle"/>
          </p:nvPr>
        </p:nvSpPr>
        <p:spPr>
          <a:xfrm>
            <a:off x="265500" y="1327347"/>
            <a:ext cx="4045200" cy="3457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The proposed supervised machine learning using </a:t>
            </a:r>
            <a:r>
              <a:rPr lang="en" sz="1200"/>
              <a:t>Logistic</a:t>
            </a:r>
            <a:r>
              <a:rPr lang="en" sz="1200"/>
              <a:t> Regression algorithm is developed to predict the crop at high accuracy. Thus, the crop is predicted as an output for the given input parameter. </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This work may greatly help the needy farmers who have less knowledge in predicting the crops for developing a sustainable future. </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In future it may also extend to suggest the fertilizer, suitable guidelines for cropland and crops for the given input. In addition, source of sunlight and crop health are monitored at regular intervals and it is also taken into the account for achieving a better crop yield.</a:t>
            </a:r>
            <a:endParaRPr sz="1200"/>
          </a:p>
          <a:p>
            <a:pPr indent="0" lvl="0" marL="0" rtl="0" algn="ctr">
              <a:spcBef>
                <a:spcPts val="0"/>
              </a:spcBef>
              <a:spcAft>
                <a:spcPts val="0"/>
              </a:spcAft>
              <a:buNone/>
            </a:pPr>
            <a:r>
              <a:t/>
            </a:r>
            <a:endParaRPr sz="1200"/>
          </a:p>
        </p:txBody>
      </p:sp>
      <p:pic>
        <p:nvPicPr>
          <p:cNvPr id="238" name="Google Shape;238;p39"/>
          <p:cNvPicPr preferRelativeResize="0"/>
          <p:nvPr/>
        </p:nvPicPr>
        <p:blipFill>
          <a:blip r:embed="rId3">
            <a:alphaModFix/>
          </a:blip>
          <a:stretch>
            <a:fillRect/>
          </a:stretch>
        </p:blipFill>
        <p:spPr>
          <a:xfrm>
            <a:off x="4696100" y="2335600"/>
            <a:ext cx="4330250" cy="2807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226078" y="21604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244" name="Google Shape;244;p4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245" name="Google Shape;245;p40"/>
          <p:cNvPicPr preferRelativeResize="0"/>
          <p:nvPr/>
        </p:nvPicPr>
        <p:blipFill>
          <a:blip r:embed="rId3">
            <a:alphaModFix/>
          </a:blip>
          <a:stretch>
            <a:fillRect/>
          </a:stretch>
        </p:blipFill>
        <p:spPr>
          <a:xfrm>
            <a:off x="3252775" y="0"/>
            <a:ext cx="5891224"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PROPOSED ARCHITECTURE</a:t>
            </a:r>
            <a:endParaRPr b="1"/>
          </a:p>
        </p:txBody>
      </p:sp>
      <p:pic>
        <p:nvPicPr>
          <p:cNvPr id="80" name="Google Shape;80;p15"/>
          <p:cNvPicPr preferRelativeResize="0"/>
          <p:nvPr/>
        </p:nvPicPr>
        <p:blipFill>
          <a:blip r:embed="rId3">
            <a:alphaModFix/>
          </a:blip>
          <a:stretch>
            <a:fillRect/>
          </a:stretch>
        </p:blipFill>
        <p:spPr>
          <a:xfrm>
            <a:off x="1019175" y="800025"/>
            <a:ext cx="7205699" cy="4219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sz="1300"/>
              <a:t>In general, agriculture is the backbone of India and also plays an important role in Indian economy by providing a certain percentage of domestic product to ensure the food security. </a:t>
            </a:r>
            <a:endParaRPr sz="1300"/>
          </a:p>
          <a:p>
            <a:pPr indent="-311150" lvl="0" marL="457200" rtl="0" algn="just">
              <a:spcBef>
                <a:spcPts val="0"/>
              </a:spcBef>
              <a:spcAft>
                <a:spcPts val="0"/>
              </a:spcAft>
              <a:buSzPts val="1300"/>
              <a:buChar char="●"/>
            </a:pPr>
            <a:r>
              <a:rPr lang="en" sz="1300"/>
              <a:t>But now-a-days, food production and prediction is getting depleted due to unnatural climatic </a:t>
            </a:r>
            <a:r>
              <a:rPr lang="en" sz="1300"/>
              <a:t>changes</a:t>
            </a:r>
            <a:r>
              <a:rPr lang="en" sz="1300"/>
              <a:t>, which will </a:t>
            </a:r>
            <a:r>
              <a:rPr lang="en" sz="1300"/>
              <a:t>adversely</a:t>
            </a:r>
            <a:r>
              <a:rPr lang="en" sz="1300"/>
              <a:t> affect the </a:t>
            </a:r>
            <a:r>
              <a:rPr lang="en" sz="1300"/>
              <a:t>economy</a:t>
            </a:r>
            <a:r>
              <a:rPr lang="en" sz="1300"/>
              <a:t> of farmers by </a:t>
            </a:r>
            <a:r>
              <a:rPr lang="en" sz="1300"/>
              <a:t>getting</a:t>
            </a:r>
            <a:r>
              <a:rPr lang="en" sz="1300"/>
              <a:t> a poor yield and also help the farmers to remain less familiar in </a:t>
            </a:r>
            <a:r>
              <a:rPr lang="en" sz="1300"/>
              <a:t>forecasting</a:t>
            </a:r>
            <a:r>
              <a:rPr lang="en" sz="1300"/>
              <a:t> the </a:t>
            </a:r>
            <a:r>
              <a:rPr lang="en" sz="1300"/>
              <a:t>future crops. </a:t>
            </a:r>
            <a:endParaRPr sz="1300"/>
          </a:p>
          <a:p>
            <a:pPr indent="-311150" lvl="0" marL="457200" rtl="0" algn="just">
              <a:spcBef>
                <a:spcPts val="0"/>
              </a:spcBef>
              <a:spcAft>
                <a:spcPts val="0"/>
              </a:spcAft>
              <a:buSzPts val="1300"/>
              <a:buChar char="●"/>
            </a:pPr>
            <a:r>
              <a:rPr lang="en" sz="1300"/>
              <a:t>This project work helps the beginner farmer in such a way to guide them for sowing the reasonable crops by deploying machine learning, one of the advanced technologies in crop prediction.</a:t>
            </a:r>
            <a:endParaRPr sz="1300"/>
          </a:p>
          <a:p>
            <a:pPr indent="-311150" lvl="0" marL="457200" rtl="0" algn="just">
              <a:spcBef>
                <a:spcPts val="0"/>
              </a:spcBef>
              <a:spcAft>
                <a:spcPts val="0"/>
              </a:spcAft>
              <a:buSzPts val="1300"/>
              <a:buChar char="●"/>
            </a:pPr>
            <a:r>
              <a:rPr lang="en" sz="1300"/>
              <a:t>A web-based platform has been developed and deployed on the AWS server. The users are encouraged to enter parameters like N, P, K, Temperature, Humidity, pH, and rainfall will be taken automatically in this application in order to start the prediction process.</a:t>
            </a:r>
            <a:endParaRPr sz="1300"/>
          </a:p>
          <a:p>
            <a:pPr indent="0" lvl="0" marL="457200" rtl="0" algn="l">
              <a:spcBef>
                <a:spcPts val="0"/>
              </a:spcBef>
              <a:spcAft>
                <a:spcPts val="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SOIL HEALTH		</a:t>
            </a:r>
            <a:endParaRPr b="1"/>
          </a:p>
        </p:txBody>
      </p:sp>
      <p:sp>
        <p:nvSpPr>
          <p:cNvPr id="92" name="Google Shape;92;p17"/>
          <p:cNvSpPr txBox="1"/>
          <p:nvPr/>
        </p:nvSpPr>
        <p:spPr>
          <a:xfrm>
            <a:off x="376900" y="738725"/>
            <a:ext cx="85479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p>
        </p:txBody>
      </p:sp>
      <p:sp>
        <p:nvSpPr>
          <p:cNvPr id="93" name="Google Shape;93;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t>Soil health, also referred to as soil quality, is defined as the continued capacity of soil to function as a vital living ecosystem that sustains plants, animals, and humans.</a:t>
            </a:r>
            <a:endParaRPr sz="1200"/>
          </a:p>
          <a:p>
            <a:pPr indent="0" lvl="0" marL="0" rtl="0" algn="l">
              <a:lnSpc>
                <a:spcPct val="115000"/>
              </a:lnSpc>
              <a:spcBef>
                <a:spcPts val="1600"/>
              </a:spcBef>
              <a:spcAft>
                <a:spcPts val="0"/>
              </a:spcAft>
              <a:buNone/>
            </a:pPr>
            <a:r>
              <a:rPr b="1" lang="en" sz="1200"/>
              <a:t>Soil… </a:t>
            </a:r>
            <a:endParaRPr sz="1200"/>
          </a:p>
          <a:p>
            <a:pPr indent="0" lvl="0" marL="0" rtl="0" algn="l">
              <a:lnSpc>
                <a:spcPct val="115000"/>
              </a:lnSpc>
              <a:spcBef>
                <a:spcPts val="1600"/>
              </a:spcBef>
              <a:spcAft>
                <a:spcPts val="0"/>
              </a:spcAft>
              <a:buNone/>
            </a:pPr>
            <a:r>
              <a:rPr lang="en" sz="1200"/>
              <a:t>Covers the earth’s surface can support plant life is unconsolidated material containing water, air space, organic matter, plant roots and myriad living organisms.  Parent materials, climate, related organisms. Relief act together through time space to produce a continuum of different soils within the soil.</a:t>
            </a:r>
            <a:endParaRPr sz="1200"/>
          </a:p>
          <a:p>
            <a:pPr indent="0" lvl="0" marL="0" rtl="0" algn="l">
              <a:lnSpc>
                <a:spcPct val="115000"/>
              </a:lnSpc>
              <a:spcBef>
                <a:spcPts val="1600"/>
              </a:spcBef>
              <a:spcAft>
                <a:spcPts val="0"/>
              </a:spcAft>
              <a:buNone/>
            </a:pPr>
            <a:r>
              <a:t/>
            </a:r>
            <a:endParaRPr sz="1200"/>
          </a:p>
          <a:p>
            <a:pPr indent="0" lvl="0" marL="0" rtl="0" algn="just">
              <a:lnSpc>
                <a:spcPct val="115000"/>
              </a:lnSpc>
              <a:spcBef>
                <a:spcPts val="1600"/>
              </a:spcBef>
              <a:spcAft>
                <a:spcPts val="1600"/>
              </a:spcAft>
              <a:buNone/>
            </a:pPr>
            <a:r>
              <a:t/>
            </a:r>
            <a:endParaRPr sz="1200"/>
          </a:p>
        </p:txBody>
      </p:sp>
      <p:sp>
        <p:nvSpPr>
          <p:cNvPr id="94" name="Google Shape;94;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Health…</a:t>
            </a:r>
            <a:endParaRPr b="1" sz="1200"/>
          </a:p>
          <a:p>
            <a:pPr indent="0" lvl="0" marL="0" rtl="0" algn="just">
              <a:spcBef>
                <a:spcPts val="1200"/>
              </a:spcBef>
              <a:spcAft>
                <a:spcPts val="0"/>
              </a:spcAft>
              <a:buNone/>
            </a:pPr>
            <a:r>
              <a:rPr lang="en" sz="1200"/>
              <a:t>A condition in which vital functions are performed normally or properly.</a:t>
            </a:r>
            <a:endParaRPr sz="1200"/>
          </a:p>
          <a:p>
            <a:pPr indent="0" lvl="0" marL="0" rtl="0" algn="just">
              <a:spcBef>
                <a:spcPts val="1200"/>
              </a:spcBef>
              <a:spcAft>
                <a:spcPts val="0"/>
              </a:spcAft>
              <a:buNone/>
            </a:pPr>
            <a:r>
              <a:rPr b="1" lang="en" sz="1200"/>
              <a:t>Soil Functions… </a:t>
            </a:r>
            <a:endParaRPr b="1" sz="1200"/>
          </a:p>
          <a:p>
            <a:pPr indent="0" lvl="0" marL="0" rtl="0" algn="just">
              <a:spcBef>
                <a:spcPts val="1200"/>
              </a:spcBef>
              <a:spcAft>
                <a:spcPts val="0"/>
              </a:spcAft>
              <a:buNone/>
            </a:pPr>
            <a:r>
              <a:rPr lang="en" sz="1200"/>
              <a:t>Produce biomass (food, fiber, energy) Regulate water flow and storage Filter, biffer, and transform matter storehouse minerals, organic matter and myriad organisms. Supports for plants and structures. Provide raw materials(sand, silt and clay)  Provide clues to past climates, vegetation, ecology and civilizations.</a:t>
            </a:r>
            <a:endParaRPr sz="1200"/>
          </a:p>
          <a:p>
            <a:pPr indent="0" lvl="0" marL="0" rtl="0" algn="just">
              <a:spcBef>
                <a:spcPts val="120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SOIL HEALTH PARAMETERS</a:t>
            </a:r>
            <a:endParaRPr b="1"/>
          </a:p>
        </p:txBody>
      </p:sp>
      <p:sp>
        <p:nvSpPr>
          <p:cNvPr id="100" name="Google Shape;100;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200"/>
              <a:t>Soil Health Testing involves identifying indicators of soil functions that can be measured. </a:t>
            </a:r>
            <a:endParaRPr b="1" sz="1200"/>
          </a:p>
          <a:p>
            <a:pPr indent="-304800" lvl="0" marL="457200" rtl="0" algn="just">
              <a:spcBef>
                <a:spcPts val="1600"/>
              </a:spcBef>
              <a:spcAft>
                <a:spcPts val="0"/>
              </a:spcAft>
              <a:buSzPts val="1200"/>
              <a:buFont typeface="Lato"/>
              <a:buChar char="●"/>
            </a:pPr>
            <a:r>
              <a:rPr b="1" lang="en" sz="1200"/>
              <a:t>Chemical Parameters :</a:t>
            </a:r>
            <a:r>
              <a:rPr lang="en" sz="1200"/>
              <a:t> The chemical parameters of soil are the levels and availability of nutritional minerals elements for the plants and the chemical parameters of soil in connection with there restoration or availability.</a:t>
            </a:r>
            <a:endParaRPr sz="1200"/>
          </a:p>
          <a:p>
            <a:pPr indent="-304800" lvl="0" marL="457200" rtl="0" algn="just">
              <a:spcBef>
                <a:spcPts val="0"/>
              </a:spcBef>
              <a:spcAft>
                <a:spcPts val="0"/>
              </a:spcAft>
              <a:buSzPts val="1200"/>
              <a:buChar char="●"/>
            </a:pPr>
            <a:r>
              <a:rPr b="1" lang="en" sz="1200"/>
              <a:t>Physical Parameters :</a:t>
            </a:r>
            <a:r>
              <a:rPr lang="en" sz="1200"/>
              <a:t> The physical parameters of soil include texture, structure, porosity, density, consistence, aggregate stability, and temperature.</a:t>
            </a:r>
            <a:endParaRPr sz="1200"/>
          </a:p>
          <a:p>
            <a:pPr indent="0" lvl="0" marL="457200" rtl="0" algn="l">
              <a:spcBef>
                <a:spcPts val="1600"/>
              </a:spcBef>
              <a:spcAft>
                <a:spcPts val="0"/>
              </a:spcAft>
              <a:buNone/>
            </a:pPr>
            <a:r>
              <a:t/>
            </a:r>
            <a:endParaRPr sz="1200"/>
          </a:p>
          <a:p>
            <a:pPr indent="0" lvl="0" marL="457200" rtl="0" algn="just">
              <a:lnSpc>
                <a:spcPct val="100000"/>
              </a:lnSpc>
              <a:spcBef>
                <a:spcPts val="1600"/>
              </a:spcBef>
              <a:spcAft>
                <a:spcPts val="0"/>
              </a:spcAft>
              <a:buNone/>
            </a:pPr>
            <a:r>
              <a:t/>
            </a:r>
            <a:endParaRPr sz="1200"/>
          </a:p>
        </p:txBody>
      </p:sp>
      <p:sp>
        <p:nvSpPr>
          <p:cNvPr id="101" name="Google Shape;101;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b="1" lang="en" sz="1200"/>
              <a:t>Land Use Parameters : </a:t>
            </a:r>
            <a:r>
              <a:rPr lang="en" sz="1200"/>
              <a:t>Th Land Use  Parameters help devices strategies for monitoring microbial diversity and soil functioning for end users and  policy makers. </a:t>
            </a:r>
            <a:endParaRPr sz="1200"/>
          </a:p>
          <a:p>
            <a:pPr indent="-304800" lvl="0" marL="457200" rtl="0" algn="l">
              <a:spcBef>
                <a:spcPts val="0"/>
              </a:spcBef>
              <a:spcAft>
                <a:spcPts val="0"/>
              </a:spcAft>
              <a:buSzPts val="1200"/>
              <a:buFont typeface="Lato"/>
              <a:buChar char="●"/>
            </a:pPr>
            <a:r>
              <a:rPr b="1" lang="en" sz="1200"/>
              <a:t>Soil Color Parameters : </a:t>
            </a:r>
            <a:r>
              <a:rPr lang="en" sz="1200"/>
              <a:t>The Soil Color is influenced by it’s minerals composition as well as water and organic contents.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DATA SET COLLECTION</a:t>
            </a:r>
            <a:endParaRPr b="1"/>
          </a:p>
        </p:txBody>
      </p:sp>
      <p:sp>
        <p:nvSpPr>
          <p:cNvPr id="107" name="Google Shape;107;p1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Data is composed from a different source and optimized for data sets. And the data is used to evaluate descriptively.</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Several abstract online outlets, like Kaggle, Google weather forestation and data government, provide the data for up to 10 years in series.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 data sets such as soil nature, climatic conditions and seed data are used for the crop prediction and better crop yields.</a:t>
            </a:r>
            <a:endParaRPr sz="1200"/>
          </a:p>
          <a:p>
            <a:pPr indent="0" lvl="0" marL="0" rtl="0" algn="l">
              <a:spcBef>
                <a:spcPts val="0"/>
              </a:spcBef>
              <a:spcAft>
                <a:spcPts val="0"/>
              </a:spcAft>
              <a:buNone/>
            </a:pPr>
            <a:r>
              <a:t/>
            </a:r>
            <a:endParaRPr sz="1200"/>
          </a:p>
        </p:txBody>
      </p:sp>
      <p:sp>
        <p:nvSpPr>
          <p:cNvPr id="108" name="Google Shape;108;p1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For this particular project the data set has been collected from Kaggle which consists of more than two thousands row of data having different attributes such has N, P, K, temperature, humidity, pH, rainfall, label.</a:t>
            </a:r>
            <a:endParaRPr sz="1200"/>
          </a:p>
          <a:p>
            <a:pPr indent="0" lvl="0" marL="0" rtl="0" algn="just">
              <a:spcBef>
                <a:spcPts val="1600"/>
              </a:spcBef>
              <a:spcAft>
                <a:spcPts val="16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ANALYZING THE DATA</a:t>
            </a:r>
            <a:endParaRPr b="1"/>
          </a:p>
        </p:txBody>
      </p:sp>
      <p:sp>
        <p:nvSpPr>
          <p:cNvPr id="114" name="Google Shape;114;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sz="1300"/>
              <a:t>Analyzing the data is considered as a significant step machine learning phase. </a:t>
            </a:r>
            <a:endParaRPr sz="1300"/>
          </a:p>
          <a:p>
            <a:pPr indent="-311150" lvl="0" marL="457200" rtl="0" algn="just">
              <a:spcBef>
                <a:spcPts val="0"/>
              </a:spcBef>
              <a:spcAft>
                <a:spcPts val="0"/>
              </a:spcAft>
              <a:buSzPts val="1300"/>
              <a:buChar char="●"/>
            </a:pPr>
            <a:r>
              <a:rPr lang="en" sz="1300"/>
              <a:t>Data Analysis</a:t>
            </a:r>
            <a:r>
              <a:rPr lang="en" sz="1300"/>
              <a:t> is the process of systematically applying statistical and/or logical techniques to describe and illustrate, condense and recap, and evaluate data. According to Shamoo and Resnik (2003) various analytic procedures “provide a way of drawing inductive inferences from data and distinguishing the signal (the phenomenon of interest) from the noise (statistical fluctuations) present in the data”..</a:t>
            </a:r>
            <a:endParaRPr sz="1300"/>
          </a:p>
          <a:p>
            <a:pPr indent="-311150" lvl="0" marL="457200" rtl="0" algn="just">
              <a:spcBef>
                <a:spcPts val="0"/>
              </a:spcBef>
              <a:spcAft>
                <a:spcPts val="0"/>
              </a:spcAft>
              <a:buSzPts val="1300"/>
              <a:buChar char="●"/>
            </a:pPr>
            <a:r>
              <a:rPr lang="en" sz="1300"/>
              <a:t>An essential component of ensuring data integrity is the accurate and appropriate analysis of research findings. Improper statistical analyses distort scientific findings, mislead casual readers (Shepard, 2002), and may negatively influence the public perception of research. Integrity issues are just as relevant to analysis of non-statistical data as well.</a:t>
            </a:r>
            <a:endParaRPr sz="1300"/>
          </a:p>
          <a:p>
            <a:pPr indent="0" lvl="0" marL="0" rtl="0" algn="just">
              <a:spcBef>
                <a:spcPts val="1200"/>
              </a:spcBef>
              <a:spcAft>
                <a:spcPts val="0"/>
              </a:spcAft>
              <a:buNone/>
            </a:pPr>
            <a:r>
              <a:t/>
            </a:r>
            <a:endParaRPr b="1" sz="1300">
              <a:highlight>
                <a:srgbClr val="FFFFFF"/>
              </a:highlight>
            </a:endParaRPr>
          </a:p>
          <a:p>
            <a:pPr indent="0" lvl="0" marL="0" rtl="0" algn="just">
              <a:spcBef>
                <a:spcPts val="1200"/>
              </a:spcBef>
              <a:spcAft>
                <a:spcPts val="0"/>
              </a:spcAft>
              <a:buNone/>
            </a:pPr>
            <a:r>
              <a:t/>
            </a:r>
            <a:endParaRPr sz="1300"/>
          </a:p>
          <a:p>
            <a:pPr indent="0" lvl="0" marL="0" rtl="0" algn="just">
              <a:spcBef>
                <a:spcPts val="0"/>
              </a:spcBef>
              <a:spcAft>
                <a:spcPts val="1600"/>
              </a:spcAft>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DATA WRANGLING	</a:t>
            </a:r>
            <a:endParaRPr b="1"/>
          </a:p>
        </p:txBody>
      </p:sp>
      <p:sp>
        <p:nvSpPr>
          <p:cNvPr id="120" name="Google Shape;120;p2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Data wrangling is the process of cleaning and unifying messy and complex data sets for easy access and analysis.</a:t>
            </a:r>
            <a:endParaRPr sz="1200">
              <a:highlight>
                <a:srgbClr val="FFFFFF"/>
              </a:highlight>
            </a:endParaRPr>
          </a:p>
          <a:p>
            <a:pPr indent="0" lvl="0" marL="0" rtl="0" algn="l">
              <a:spcBef>
                <a:spcPts val="1600"/>
              </a:spcBef>
              <a:spcAft>
                <a:spcPts val="0"/>
              </a:spcAft>
              <a:buNone/>
            </a:pPr>
            <a:r>
              <a:rPr lang="en" sz="1200">
                <a:highlight>
                  <a:srgbClr val="FFFFFF"/>
                </a:highlight>
              </a:rPr>
              <a:t>With the amount of data and data sources rapidly growing and expanding, it is getting increasingly essential for large amounts of available data to be organized for analysis. This process typically includes manually converting and mapping data from one raw form into another format to allow for more convenient consumption and organization of the data.</a:t>
            </a:r>
            <a:endParaRPr sz="1200">
              <a:highlight>
                <a:srgbClr val="FFFFFF"/>
              </a:highlight>
            </a:endParaRPr>
          </a:p>
          <a:p>
            <a:pPr indent="0" lvl="0" marL="0" rtl="0" algn="l">
              <a:spcBef>
                <a:spcPts val="1600"/>
              </a:spcBef>
              <a:spcAft>
                <a:spcPts val="1600"/>
              </a:spcAft>
              <a:buNone/>
            </a:pPr>
            <a:r>
              <a:t/>
            </a:r>
            <a:endParaRPr sz="1200">
              <a:highlight>
                <a:srgbClr val="FFFFFF"/>
              </a:highlight>
            </a:endParaRPr>
          </a:p>
        </p:txBody>
      </p:sp>
      <p:sp>
        <p:nvSpPr>
          <p:cNvPr id="121" name="Google Shape;121;p2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chemeClr val="lt1"/>
                </a:highlight>
              </a:rPr>
              <a:t>Goals of Data Wrangling</a:t>
            </a:r>
            <a:endParaRPr b="1" sz="1200">
              <a:highlight>
                <a:schemeClr val="lt1"/>
              </a:highlight>
            </a:endParaRPr>
          </a:p>
          <a:p>
            <a:pPr indent="-304800" lvl="0" marL="457200" rtl="0" algn="l">
              <a:spcBef>
                <a:spcPts val="1600"/>
              </a:spcBef>
              <a:spcAft>
                <a:spcPts val="0"/>
              </a:spcAft>
              <a:buSzPts val="1200"/>
              <a:buChar char="●"/>
            </a:pPr>
            <a:r>
              <a:rPr lang="en" sz="1200">
                <a:highlight>
                  <a:schemeClr val="lt1"/>
                </a:highlight>
              </a:rPr>
              <a:t>Reveal a “deeper </a:t>
            </a:r>
            <a:r>
              <a:rPr lang="en" sz="1200">
                <a:highlight>
                  <a:schemeClr val="lt1"/>
                </a:highlight>
              </a:rPr>
              <a:t>intelligence” by gathering data from multiple sources.</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Provide accurate, actionable data on the hands of business analysis in a timely matter</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Reduce the time spent collecting and organizing unruly data before it can be utilized</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Enable data scientists and analysts to focus on the analysis of data, rather than the wrangling.</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Derive better decision-making skills leaders in an organization.</a:t>
            </a:r>
            <a:endParaRPr sz="1200">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