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69" r:id="rId3"/>
    <p:sldId id="257" r:id="rId4"/>
    <p:sldId id="262" r:id="rId5"/>
    <p:sldId id="258" r:id="rId6"/>
    <p:sldId id="259" r:id="rId7"/>
    <p:sldId id="261" r:id="rId8"/>
    <p:sldId id="260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ECC71"/>
    <a:srgbClr val="E74C3C"/>
    <a:srgbClr val="27AE60"/>
    <a:srgbClr val="C0392B"/>
    <a:srgbClr val="D35400"/>
    <a:srgbClr val="E67E22"/>
    <a:srgbClr val="F39C12"/>
    <a:srgbClr val="F1C40F"/>
    <a:srgbClr val="16A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341-2063-4E51-97D7-24F79278A07D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393F0-0011-41EC-A925-AC7296CEFC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59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04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8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pPr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8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0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04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39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8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95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27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8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69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pPr/>
              <a:t>11/8/2018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33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76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7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6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588" y="1185462"/>
            <a:ext cx="5661212" cy="49915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85462"/>
            <a:ext cx="5661212" cy="49915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1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53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92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7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47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2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8" y="1"/>
            <a:ext cx="11474824" cy="100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8" y="1085531"/>
            <a:ext cx="11474824" cy="5176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8" y="6356350"/>
            <a:ext cx="1586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282" y="6356350"/>
            <a:ext cx="475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785632" y="5242476"/>
            <a:ext cx="1406368" cy="1615524"/>
            <a:chOff x="4018863" y="2225751"/>
            <a:chExt cx="1406368" cy="1615524"/>
          </a:xfrm>
        </p:grpSpPr>
        <p:sp>
          <p:nvSpPr>
            <p:cNvPr id="8" name="TextBox 7"/>
            <p:cNvSpPr txBox="1"/>
            <p:nvPr/>
          </p:nvSpPr>
          <p:spPr>
            <a:xfrm>
              <a:off x="4018865" y="3579665"/>
              <a:ext cx="14063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rgbClr val="7030A0"/>
                  </a:solidFill>
                  <a:latin typeface="Nexa Bold Regular" panose="02000000000000000000" pitchFamily="2" charset="0"/>
                </a:rPr>
                <a:t>ESC101</a:t>
              </a:r>
              <a:endParaRPr lang="en-US" sz="1100" dirty="0">
                <a:solidFill>
                  <a:srgbClr val="7030A0"/>
                </a:solidFill>
                <a:latin typeface="Nexa Bold Regular" panose="02000000000000000000" pitchFamily="2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864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018863" y="2225751"/>
              <a:ext cx="1406367" cy="161552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449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7030A0"/>
          </a:solidFill>
          <a:latin typeface="Nexa Bold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11/8/2018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rgbClr val="F03B5E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rgbClr val="F03B5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93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b7FxPsqfkOY" TargetMode="Externa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1.png"/><Relationship Id="rId5" Type="http://schemas.openxmlformats.org/officeDocument/2006/relationships/image" Target="../media/image73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Bwt5EZEb1Ns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Bisection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The secret sauce of bisection method is the intermediate value theorem combined with the binary search intuition</a:t>
                </a:r>
              </a:p>
              <a:p>
                <a:r>
                  <a:rPr lang="en-IN" dirty="0" smtClean="0"/>
                  <a:t>Suppose we are ensured that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&lt;0,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IN" dirty="0" smtClean="0"/>
                  <a:t>Think about what you would do if instead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r>
                  <a:rPr lang="en-IN" dirty="0" smtClean="0"/>
                  <a:t>Suppose we calculate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/>
                  <a:t> - three cases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Yay – we have found the root – go home and rest!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Apply IVT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/>
                  <a:t> - t</a:t>
                </a:r>
                <a:r>
                  <a:rPr lang="en-IN" dirty="0" smtClean="0"/>
                  <a:t>here must lie a root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Apply IVT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- t</a:t>
                </a:r>
                <a:r>
                  <a:rPr lang="en-IN" dirty="0"/>
                  <a:t>here must lie a root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IN" dirty="0" smtClean="0"/>
                  <a:t>If we choose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/>
                  <a:t> then no matter what the case we will halve the active region or else discover a root</a:t>
                </a:r>
              </a:p>
              <a:p>
                <a:r>
                  <a:rPr lang="en-IN" dirty="0" smtClean="0"/>
                  <a:t>Once active region is tiny, we have found an approximate root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6" t="-1885" b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ular Callout 8"/>
              <p:cNvSpPr/>
              <p:nvPr/>
            </p:nvSpPr>
            <p:spPr>
              <a:xfrm>
                <a:off x="1291472" y="1555422"/>
                <a:ext cx="6627045" cy="1197204"/>
              </a:xfrm>
              <a:prstGeom prst="wedgeRoundRectCallout">
                <a:avLst>
                  <a:gd name="adj1" fmla="val 82331"/>
                  <a:gd name="adj2" fmla="val 124182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Actually all this tells us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contains an odd number of roots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contains an even (possibly 0) number of roots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9" name="Rounded Rectangular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72" y="1555422"/>
                <a:ext cx="6627045" cy="1197204"/>
              </a:xfrm>
              <a:prstGeom prst="wedgeRoundRectCallout">
                <a:avLst>
                  <a:gd name="adj1" fmla="val 82331"/>
                  <a:gd name="adj2" fmla="val 124182"/>
                  <a:gd name="adj3" fmla="val 16667"/>
                </a:avLst>
              </a:prstGeom>
              <a:blipFill rotWithShape="0">
                <a:blip r:embed="rId3"/>
                <a:stretch>
                  <a:fillRect t="-557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72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Bisection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589" y="880946"/>
                <a:ext cx="7833303" cy="4701800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THE BISECTION METHOD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continuous function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active region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tolerance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&gt;0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Check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      //</a:t>
                </a:r>
                <a:r>
                  <a:rPr lang="en-US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To apply IVT</a:t>
                </a:r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Repeat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	  //</a:t>
                </a:r>
                <a:r>
                  <a:rPr lang="en-US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Mid point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       //</a:t>
                </a:r>
                <a:r>
                  <a:rPr lang="en-US" sz="2800" i="1" dirty="0" err="1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Approx</a:t>
                </a:r>
                <a:r>
                  <a:rPr lang="en-US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root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   //</a:t>
                </a:r>
                <a:r>
                  <a:rPr lang="en-US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Found it!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7833303" cy="4701800"/>
              </a:xfrm>
              <a:prstGeom prst="rect">
                <a:avLst/>
              </a:prstGeom>
              <a:blipFill rotWithShape="0">
                <a:blip r:embed="rId2"/>
                <a:stretch>
                  <a:fillRect l="-1549" t="-1673" r="-2324" b="-2703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58588" y="5665362"/>
                <a:ext cx="4854435" cy="99095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Can you show that this method stops in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iterations?</a:t>
                </a:r>
                <a:endParaRPr lang="en-IN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8" y="5665362"/>
                <a:ext cx="4854435" cy="990951"/>
              </a:xfrm>
              <a:prstGeom prst="roundRect">
                <a:avLst/>
              </a:prstGeom>
              <a:blipFill rotWithShape="0">
                <a:blip r:embed="rId3"/>
                <a:stretch>
                  <a:fillRect l="-497" t="-2907" r="-1739" b="-4070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373648" y="5665362"/>
                <a:ext cx="6459764" cy="99095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Can you find the square root of numbers using this method? Hint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648" y="5665362"/>
                <a:ext cx="6459764" cy="990951"/>
              </a:xfrm>
              <a:prstGeom prst="roundRect">
                <a:avLst/>
              </a:prstGeom>
              <a:blipFill rotWithShape="0">
                <a:blip r:embed="rId4"/>
                <a:stretch>
                  <a:fillRect b="-2907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914688" y="2830986"/>
            <a:ext cx="6721103" cy="144230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Some of these intuitions extend to higher dimensions. If you are interested, </a:t>
            </a:r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check out </a:t>
            </a:r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  <a:hlinkClick r:id="rId5"/>
              </a:rPr>
              <a:t>www.youtube.com/watch?v=b7FxPsqfkOY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531258" y="880946"/>
            <a:ext cx="0" cy="448032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8700940" y="867268"/>
            <a:ext cx="2903456" cy="4487159"/>
          </a:xfrm>
          <a:custGeom>
            <a:avLst/>
            <a:gdLst>
              <a:gd name="connsiteX0" fmla="*/ 0 w 2403835"/>
              <a:gd name="connsiteY0" fmla="*/ 4279769 h 4279769"/>
              <a:gd name="connsiteX1" fmla="*/ 1065229 w 2403835"/>
              <a:gd name="connsiteY1" fmla="*/ 3431356 h 4279769"/>
              <a:gd name="connsiteX2" fmla="*/ 2403835 w 2403835"/>
              <a:gd name="connsiteY2" fmla="*/ 0 h 4279769"/>
              <a:gd name="connsiteX0" fmla="*/ 0 w 2403835"/>
              <a:gd name="connsiteY0" fmla="*/ 4279769 h 4279769"/>
              <a:gd name="connsiteX1" fmla="*/ 1065229 w 2403835"/>
              <a:gd name="connsiteY1" fmla="*/ 3431356 h 4279769"/>
              <a:gd name="connsiteX2" fmla="*/ 2403835 w 2403835"/>
              <a:gd name="connsiteY2" fmla="*/ 0 h 4279769"/>
              <a:gd name="connsiteX0" fmla="*/ 0 w 2403835"/>
              <a:gd name="connsiteY0" fmla="*/ 4279769 h 4279769"/>
              <a:gd name="connsiteX1" fmla="*/ 1065229 w 2403835"/>
              <a:gd name="connsiteY1" fmla="*/ 3431356 h 4279769"/>
              <a:gd name="connsiteX2" fmla="*/ 2403835 w 2403835"/>
              <a:gd name="connsiteY2" fmla="*/ 0 h 4279769"/>
              <a:gd name="connsiteX0" fmla="*/ 0 w 2413262"/>
              <a:gd name="connsiteY0" fmla="*/ 4515440 h 4515440"/>
              <a:gd name="connsiteX1" fmla="*/ 1074656 w 2413262"/>
              <a:gd name="connsiteY1" fmla="*/ 3431356 h 4515440"/>
              <a:gd name="connsiteX2" fmla="*/ 2413262 w 2413262"/>
              <a:gd name="connsiteY2" fmla="*/ 0 h 4515440"/>
              <a:gd name="connsiteX0" fmla="*/ 0 w 2413262"/>
              <a:gd name="connsiteY0" fmla="*/ 4515440 h 4515440"/>
              <a:gd name="connsiteX1" fmla="*/ 1074656 w 2413262"/>
              <a:gd name="connsiteY1" fmla="*/ 3431356 h 4515440"/>
              <a:gd name="connsiteX2" fmla="*/ 2413262 w 2413262"/>
              <a:gd name="connsiteY2" fmla="*/ 0 h 4515440"/>
              <a:gd name="connsiteX0" fmla="*/ 0 w 3120272"/>
              <a:gd name="connsiteY0" fmla="*/ 4487159 h 4487159"/>
              <a:gd name="connsiteX1" fmla="*/ 1074656 w 3120272"/>
              <a:gd name="connsiteY1" fmla="*/ 3403075 h 4487159"/>
              <a:gd name="connsiteX2" fmla="*/ 3120272 w 3120272"/>
              <a:gd name="connsiteY2" fmla="*/ 0 h 4487159"/>
              <a:gd name="connsiteX0" fmla="*/ 0 w 3120272"/>
              <a:gd name="connsiteY0" fmla="*/ 4487159 h 4487159"/>
              <a:gd name="connsiteX1" fmla="*/ 1074656 w 3120272"/>
              <a:gd name="connsiteY1" fmla="*/ 3403075 h 4487159"/>
              <a:gd name="connsiteX2" fmla="*/ 3120272 w 3120272"/>
              <a:gd name="connsiteY2" fmla="*/ 0 h 4487159"/>
              <a:gd name="connsiteX0" fmla="*/ 0 w 3120272"/>
              <a:gd name="connsiteY0" fmla="*/ 4487159 h 4487159"/>
              <a:gd name="connsiteX1" fmla="*/ 754144 w 3120272"/>
              <a:gd name="connsiteY1" fmla="*/ 3695306 h 4487159"/>
              <a:gd name="connsiteX2" fmla="*/ 3120272 w 3120272"/>
              <a:gd name="connsiteY2" fmla="*/ 0 h 4487159"/>
              <a:gd name="connsiteX0" fmla="*/ 0 w 3120272"/>
              <a:gd name="connsiteY0" fmla="*/ 4487159 h 4487159"/>
              <a:gd name="connsiteX1" fmla="*/ 754144 w 3120272"/>
              <a:gd name="connsiteY1" fmla="*/ 3695306 h 4487159"/>
              <a:gd name="connsiteX2" fmla="*/ 3120272 w 3120272"/>
              <a:gd name="connsiteY2" fmla="*/ 0 h 4487159"/>
              <a:gd name="connsiteX0" fmla="*/ 0 w 3120272"/>
              <a:gd name="connsiteY0" fmla="*/ 4487159 h 4487159"/>
              <a:gd name="connsiteX1" fmla="*/ 754144 w 3120272"/>
              <a:gd name="connsiteY1" fmla="*/ 3695306 h 4487159"/>
              <a:gd name="connsiteX2" fmla="*/ 3120272 w 3120272"/>
              <a:gd name="connsiteY2" fmla="*/ 0 h 4487159"/>
              <a:gd name="connsiteX0" fmla="*/ 0 w 3120272"/>
              <a:gd name="connsiteY0" fmla="*/ 4487159 h 4487159"/>
              <a:gd name="connsiteX1" fmla="*/ 754144 w 3120272"/>
              <a:gd name="connsiteY1" fmla="*/ 3695306 h 4487159"/>
              <a:gd name="connsiteX2" fmla="*/ 3120272 w 3120272"/>
              <a:gd name="connsiteY2" fmla="*/ 0 h 4487159"/>
              <a:gd name="connsiteX0" fmla="*/ 0 w 3120272"/>
              <a:gd name="connsiteY0" fmla="*/ 4487159 h 4487159"/>
              <a:gd name="connsiteX1" fmla="*/ 946628 w 3120272"/>
              <a:gd name="connsiteY1" fmla="*/ 3572758 h 4487159"/>
              <a:gd name="connsiteX2" fmla="*/ 3120272 w 3120272"/>
              <a:gd name="connsiteY2" fmla="*/ 0 h 4487159"/>
              <a:gd name="connsiteX0" fmla="*/ 0 w 3120272"/>
              <a:gd name="connsiteY0" fmla="*/ 4487159 h 4487159"/>
              <a:gd name="connsiteX1" fmla="*/ 926366 w 3120272"/>
              <a:gd name="connsiteY1" fmla="*/ 3346514 h 4487159"/>
              <a:gd name="connsiteX2" fmla="*/ 3120272 w 3120272"/>
              <a:gd name="connsiteY2" fmla="*/ 0 h 448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0272" h="4487159">
                <a:moveTo>
                  <a:pt x="0" y="4487159"/>
                </a:moveTo>
                <a:cubicBezTo>
                  <a:pt x="458791" y="1214486"/>
                  <a:pt x="548151" y="2058185"/>
                  <a:pt x="926366" y="3346514"/>
                </a:cubicBezTo>
                <a:cubicBezTo>
                  <a:pt x="1304581" y="4634843"/>
                  <a:pt x="2651288" y="1359030"/>
                  <a:pt x="3120272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8639468" y="3553567"/>
            <a:ext cx="122944" cy="1800860"/>
          </a:xfrm>
          <a:prstGeom prst="downArrow">
            <a:avLst>
              <a:gd name="adj1" fmla="val 38017"/>
              <a:gd name="adj2" fmla="val 259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flipV="1">
            <a:off x="11537986" y="867267"/>
            <a:ext cx="127882" cy="2686299"/>
          </a:xfrm>
          <a:prstGeom prst="downArrow">
            <a:avLst>
              <a:gd name="adj1" fmla="val 38017"/>
              <a:gd name="adj2" fmla="val 259693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10088727" y="3553567"/>
            <a:ext cx="122944" cy="664950"/>
          </a:xfrm>
          <a:prstGeom prst="downArrow">
            <a:avLst>
              <a:gd name="adj1" fmla="val 38017"/>
              <a:gd name="adj2" fmla="val 259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flipV="1">
            <a:off x="10810887" y="2830986"/>
            <a:ext cx="127882" cy="740214"/>
          </a:xfrm>
          <a:prstGeom prst="downArrow">
            <a:avLst>
              <a:gd name="adj1" fmla="val 38017"/>
              <a:gd name="adj2" fmla="val 259693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267307" y="3553905"/>
            <a:ext cx="356610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5-Point Star 29"/>
          <p:cNvSpPr/>
          <p:nvPr/>
        </p:nvSpPr>
        <p:spPr>
          <a:xfrm>
            <a:off x="10484363" y="3480136"/>
            <a:ext cx="144000" cy="1440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828818" y="2960302"/>
            <a:ext cx="647700" cy="519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6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2" grpId="0" animBg="1"/>
      <p:bldP spid="23" grpId="0" animBg="1"/>
      <p:bldP spid="23" grpId="1" animBg="1"/>
      <p:bldP spid="26" grpId="0" animBg="1"/>
      <p:bldP spid="26" grpId="1" animBg="1"/>
      <p:bldP spid="27" grpId="0" animBg="1"/>
      <p:bldP spid="28" grpId="0" animBg="1"/>
      <p:bldP spid="30" grpId="0" animBg="1"/>
      <p:bldP spid="3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Roots of Functions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Newton Raphson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Newton-Raphson </a:t>
            </a:r>
            <a:r>
              <a:rPr lang="en-IN" dirty="0"/>
              <a:t>Method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832419" y="1061324"/>
            <a:ext cx="5286555" cy="3212293"/>
            <a:chOff x="1169683" y="1061324"/>
            <a:chExt cx="5286555" cy="3212293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1169683" y="2667470"/>
              <a:ext cx="52865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60212" y="1061324"/>
              <a:ext cx="0" cy="32122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13" y="208731"/>
            <a:ext cx="2072747" cy="40479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3003330" y="2076091"/>
            <a:ext cx="647700" cy="519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39875" y="4069595"/>
                <a:ext cx="8834107" cy="266220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NEWTON-RAPHSON METHOD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b="1" dirty="0" smtClean="0"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</a:rPr>
                  <a:t>Repeat</a:t>
                </a:r>
                <a:endParaRPr lang="en-US" sz="2800" dirty="0"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</a:rPr>
                  <a:t>Approximate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800" dirty="0" smtClean="0">
                    <a:latin typeface="Nexa Book" panose="02000000000000000000" pitchFamily="2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800" dirty="0" smtClean="0"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IN" sz="2800" b="0" i="0" smtClean="0">
                        <a:latin typeface="Cambria Math" panose="02040503050406030204" pitchFamily="18" charset="0"/>
                      </a:rPr>
                      <m:t>ROOT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 smtClean="0"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875" y="4069595"/>
                <a:ext cx="8834107" cy="2662204"/>
              </a:xfrm>
              <a:prstGeom prst="rect">
                <a:avLst/>
              </a:prstGeom>
              <a:blipFill rotWithShape="0">
                <a:blip r:embed="rId4"/>
                <a:stretch>
                  <a:fillRect l="-1375" t="-2941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/>
          <p:cNvSpPr/>
          <p:nvPr/>
        </p:nvSpPr>
        <p:spPr>
          <a:xfrm>
            <a:off x="1875046" y="1410752"/>
            <a:ext cx="4196565" cy="2513436"/>
          </a:xfrm>
          <a:custGeom>
            <a:avLst/>
            <a:gdLst>
              <a:gd name="connsiteX0" fmla="*/ 0 w 3804920"/>
              <a:gd name="connsiteY0" fmla="*/ 2626360 h 2626360"/>
              <a:gd name="connsiteX1" fmla="*/ 563880 w 3804920"/>
              <a:gd name="connsiteY1" fmla="*/ 1605280 h 2626360"/>
              <a:gd name="connsiteX2" fmla="*/ 2164080 w 3804920"/>
              <a:gd name="connsiteY2" fmla="*/ 1158240 h 2626360"/>
              <a:gd name="connsiteX3" fmla="*/ 3124200 w 3804920"/>
              <a:gd name="connsiteY3" fmla="*/ 274320 h 2626360"/>
              <a:gd name="connsiteX4" fmla="*/ 3804920 w 3804920"/>
              <a:gd name="connsiteY4" fmla="*/ 0 h 262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4920" h="2626360">
                <a:moveTo>
                  <a:pt x="0" y="2626360"/>
                </a:moveTo>
                <a:cubicBezTo>
                  <a:pt x="101600" y="2238163"/>
                  <a:pt x="203200" y="1849967"/>
                  <a:pt x="563880" y="1605280"/>
                </a:cubicBezTo>
                <a:cubicBezTo>
                  <a:pt x="924560" y="1360593"/>
                  <a:pt x="1737360" y="1380067"/>
                  <a:pt x="2164080" y="1158240"/>
                </a:cubicBezTo>
                <a:cubicBezTo>
                  <a:pt x="2590800" y="936413"/>
                  <a:pt x="2850727" y="467360"/>
                  <a:pt x="3124200" y="274320"/>
                </a:cubicBezTo>
                <a:cubicBezTo>
                  <a:pt x="3397673" y="81280"/>
                  <a:pt x="3601296" y="40640"/>
                  <a:pt x="3804920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909715" y="2469638"/>
            <a:ext cx="3114674" cy="473344"/>
          </a:xfrm>
          <a:prstGeom prst="line">
            <a:avLst/>
          </a:prstGeom>
          <a:ln w="19050">
            <a:solidFill>
              <a:srgbClr val="2ECC7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091821" y="2343638"/>
            <a:ext cx="2916000" cy="1136723"/>
          </a:xfrm>
          <a:prstGeom prst="line">
            <a:avLst/>
          </a:prstGeom>
          <a:ln w="19050">
            <a:solidFill>
              <a:srgbClr val="2ECC7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563017" y="1843045"/>
            <a:ext cx="1764163" cy="2130751"/>
          </a:xfrm>
          <a:prstGeom prst="line">
            <a:avLst/>
          </a:prstGeom>
          <a:ln w="19050">
            <a:solidFill>
              <a:srgbClr val="2ECC7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634546" y="1193800"/>
            <a:ext cx="4965686" cy="1661160"/>
          </a:xfrm>
          <a:prstGeom prst="line">
            <a:avLst/>
          </a:prstGeom>
          <a:ln w="19050">
            <a:solidFill>
              <a:srgbClr val="2ECC7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661412" y="2613470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197294" y="613526"/>
            <a:ext cx="3928532" cy="1592818"/>
            <a:chOff x="7162801" y="1634067"/>
            <a:chExt cx="3928532" cy="1592818"/>
          </a:xfrm>
        </p:grpSpPr>
        <p:sp>
          <p:nvSpPr>
            <p:cNvPr id="39" name="Cloud Callout 38"/>
            <p:cNvSpPr/>
            <p:nvPr/>
          </p:nvSpPr>
          <p:spPr>
            <a:xfrm>
              <a:off x="7162801" y="1634067"/>
              <a:ext cx="3928532" cy="1490133"/>
            </a:xfrm>
            <a:prstGeom prst="cloudCallout">
              <a:avLst>
                <a:gd name="adj1" fmla="val -65887"/>
                <a:gd name="adj2" fmla="val -35366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Nexa Book" panose="02000000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546523" y="1843045"/>
                  <a:ext cx="3183239" cy="1383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dirty="0" smtClean="0">
                      <a:latin typeface="Nexa Book" panose="02000000000000000000" pitchFamily="2" charset="0"/>
                    </a:rPr>
                    <a:t>Finding roots of linear functions is easy</a:t>
                  </a:r>
                  <a:r>
                    <a:rPr lang="en-IN" dirty="0" smtClean="0">
                      <a:latin typeface="Nexa Book" panose="02000000000000000000" pitchFamily="2" charset="0"/>
                    </a:rPr>
                    <a:t/>
                  </a:r>
                  <a:br>
                    <a:rPr lang="en-IN" dirty="0" smtClean="0">
                      <a:latin typeface="Nexa Book" panose="02000000000000000000" pitchFamily="2" charset="0"/>
                    </a:rPr>
                  </a:br>
                  <a14:m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IN" dirty="0" smtClean="0">
                      <a:latin typeface="Nexa Book" panose="02000000000000000000" pitchFamily="2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a14:m>
                  <a:r>
                    <a:rPr lang="en-IN" dirty="0" smtClean="0">
                      <a:latin typeface="Nexa Book" panose="02000000000000000000" pitchFamily="2" charset="0"/>
                    </a:rPr>
                    <a:t> </a:t>
                  </a:r>
                  <a:endParaRPr lang="en-US" dirty="0">
                    <a:latin typeface="Nexa Book" panose="02000000000000000000" pitchFamily="2" charset="0"/>
                  </a:endParaRPr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6523" y="1843045"/>
                  <a:ext cx="3183239" cy="138384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2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5-Point Star 40"/>
          <p:cNvSpPr/>
          <p:nvPr/>
        </p:nvSpPr>
        <p:spPr>
          <a:xfrm>
            <a:off x="3617890" y="2590640"/>
            <a:ext cx="144000" cy="1440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2196445" y="1091977"/>
            <a:ext cx="0" cy="325989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635464" y="1091977"/>
            <a:ext cx="0" cy="325989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717243" y="1091977"/>
            <a:ext cx="0" cy="325989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182219" y="1091977"/>
            <a:ext cx="0" cy="325989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ular Callout 47"/>
          <p:cNvSpPr/>
          <p:nvPr/>
        </p:nvSpPr>
        <p:spPr>
          <a:xfrm>
            <a:off x="5916232" y="1682323"/>
            <a:ext cx="2645261" cy="842671"/>
          </a:xfrm>
          <a:prstGeom prst="wedgeRoundRectCallout">
            <a:avLst>
              <a:gd name="adj1" fmla="val 58680"/>
              <a:gd name="adj2" fmla="val -76851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But my function is nonlinear </a:t>
            </a:r>
            <a:r>
              <a:rPr lang="en-IN" sz="2000" dirty="0" smtClean="0">
                <a:solidFill>
                  <a:schemeClr val="tx1"/>
                </a:solidFill>
                <a:latin typeface="Nexa Book" panose="02000000000000000000" pitchFamily="2" charset="0"/>
                <a:sym typeface="Wingdings" panose="05000000000000000000" pitchFamily="2" charset="2"/>
              </a:rPr>
              <a:t></a:t>
            </a:r>
            <a:endParaRPr lang="en-US" sz="20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9028721" y="2169304"/>
            <a:ext cx="2645261" cy="842671"/>
          </a:xfrm>
          <a:prstGeom prst="wedgeRoundRectCallout">
            <a:avLst>
              <a:gd name="adj1" fmla="val -78134"/>
              <a:gd name="adj2" fmla="val -51722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Take a linear approximation to it </a:t>
            </a:r>
            <a:endParaRPr lang="en-US" sz="20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50" name="Rounded Rectangular Callout 49"/>
          <p:cNvSpPr/>
          <p:nvPr/>
        </p:nvSpPr>
        <p:spPr>
          <a:xfrm>
            <a:off x="5897885" y="2708469"/>
            <a:ext cx="2645261" cy="842671"/>
          </a:xfrm>
          <a:prstGeom prst="wedgeRoundRectCallout">
            <a:avLst>
              <a:gd name="adj1" fmla="val 73963"/>
              <a:gd name="adj2" fmla="val -59718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How does one do that?</a:t>
            </a:r>
            <a:endParaRPr lang="en-US" sz="20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51" name="Rounded Rectangular Callout 50"/>
          <p:cNvSpPr/>
          <p:nvPr/>
        </p:nvSpPr>
        <p:spPr>
          <a:xfrm>
            <a:off x="9028721" y="3154220"/>
            <a:ext cx="2645261" cy="842671"/>
          </a:xfrm>
          <a:prstGeom prst="wedgeRoundRectCallout">
            <a:avLst>
              <a:gd name="adj1" fmla="val -78134"/>
              <a:gd name="adj2" fmla="val -51722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Many ways e.g. Taylor’s expansion </a:t>
            </a:r>
            <a:endParaRPr lang="en-US" sz="20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74" name="Rectangular Callout 73"/>
          <p:cNvSpPr/>
          <p:nvPr/>
        </p:nvSpPr>
        <p:spPr>
          <a:xfrm>
            <a:off x="58050" y="4542905"/>
            <a:ext cx="2577414" cy="1065680"/>
          </a:xfrm>
          <a:prstGeom prst="wedgeRectCallout">
            <a:avLst>
              <a:gd name="adj1" fmla="val 77007"/>
              <a:gd name="adj2" fmla="val 84558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No guarantees in general. Depends a lot on initialization</a:t>
            </a:r>
            <a:endParaRPr lang="en-US" sz="20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ular Callout 74"/>
              <p:cNvSpPr/>
              <p:nvPr/>
            </p:nvSpPr>
            <p:spPr>
              <a:xfrm>
                <a:off x="5430967" y="4725953"/>
                <a:ext cx="2766327" cy="598810"/>
              </a:xfrm>
              <a:prstGeom prst="wedgeRectCallout">
                <a:avLst>
                  <a:gd name="adj1" fmla="val 77007"/>
                  <a:gd name="adj2" fmla="val 84558"/>
                </a:avLst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Tangent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75" name="Rectangular Callout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67" y="4725953"/>
                <a:ext cx="2766327" cy="598810"/>
              </a:xfrm>
              <a:prstGeom prst="wedgeRectCallout">
                <a:avLst>
                  <a:gd name="adj1" fmla="val 77007"/>
                  <a:gd name="adj2" fmla="val 84558"/>
                </a:avLst>
              </a:prstGeom>
              <a:blipFill rotWithShape="0">
                <a:blip r:embed="rId6"/>
                <a:stretch>
                  <a:fillRect l="-1159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ounded Rectangle 75"/>
              <p:cNvSpPr/>
              <p:nvPr/>
            </p:nvSpPr>
            <p:spPr>
              <a:xfrm>
                <a:off x="6020629" y="2240871"/>
                <a:ext cx="5530610" cy="130416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What does NR look like if used to find square root of numbers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? Pleasant surprise awaits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  <a:sym typeface="Wingdings" panose="05000000000000000000" pitchFamily="2" charset="2"/>
                  </a:rPr>
                  <a:t></a:t>
                </a:r>
                <a:endParaRPr lang="en-IN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76" name="Rounded 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29" y="2240871"/>
                <a:ext cx="5530610" cy="1304160"/>
              </a:xfrm>
              <a:prstGeom prst="roundRect">
                <a:avLst/>
              </a:prstGeom>
              <a:blipFill rotWithShape="0">
                <a:blip r:embed="rId7"/>
                <a:stretch>
                  <a:fillRect b="-4036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76"/>
          <p:cNvSpPr/>
          <p:nvPr/>
        </p:nvSpPr>
        <p:spPr>
          <a:xfrm>
            <a:off x="360052" y="2270661"/>
            <a:ext cx="5286555" cy="124458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Also check out the secant method and the Regula </a:t>
            </a:r>
            <a:r>
              <a:rPr lang="en-IN" sz="2400" dirty="0" err="1" smtClean="0">
                <a:solidFill>
                  <a:schemeClr val="tx1"/>
                </a:solidFill>
                <a:latin typeface="Nexa Book" panose="02000000000000000000" pitchFamily="2" charset="0"/>
              </a:rPr>
              <a:t>Falsi</a:t>
            </a:r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 method (do not require derivative calculation)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42" name="Rectangular Callout 41"/>
          <p:cNvSpPr/>
          <p:nvPr/>
        </p:nvSpPr>
        <p:spPr>
          <a:xfrm>
            <a:off x="9320066" y="5025358"/>
            <a:ext cx="2766327" cy="832245"/>
          </a:xfrm>
          <a:prstGeom prst="wedgeRectCallout">
            <a:avLst>
              <a:gd name="adj1" fmla="val -56864"/>
              <a:gd name="adj2" fmla="val 8919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Where tangent intersects x axis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36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28854 1.11111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854 1.11111E-6 L -0.25247 1.11111E-6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247 1.11111E-6 L -0.20768 1.11111E-6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68 1.11111E-6 L -0.16602 1.11111E-6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41" grpId="0" animBg="1"/>
      <p:bldP spid="41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74" grpId="0" animBg="1"/>
      <p:bldP spid="75" grpId="0" animBg="1"/>
      <p:bldP spid="76" grpId="0" animBg="1"/>
      <p:bldP spid="77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Finding the square root of a number</a:t>
            </a:r>
          </a:p>
          <a:p>
            <a:r>
              <a:rPr lang="en-IN" dirty="0" smtClean="0"/>
              <a:t>Finding the root (zero) of an arbitrary function</a:t>
            </a:r>
          </a:p>
          <a:p>
            <a:r>
              <a:rPr lang="en-IN" dirty="0" smtClean="0"/>
              <a:t>Learn a generalization of the binary search method</a:t>
            </a:r>
          </a:p>
        </p:txBody>
      </p:sp>
    </p:spTree>
    <p:extLst>
      <p:ext uri="{BB962C8B-B14F-4D97-AF65-F5344CB8AC3E}">
        <p14:creationId xmlns:p14="http://schemas.microsoft.com/office/powerpoint/2010/main" val="249730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Square Roots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Babylonian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trick of the Babylonians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474824" cy="5176203"/>
              </a:xfrm>
            </p:spPr>
            <p:txBody>
              <a:bodyPr/>
              <a:lstStyle/>
              <a:p>
                <a:r>
                  <a:rPr lang="en-IN" dirty="0" smtClean="0"/>
                  <a:t>Square roots: studied since antiquity – will study a method called the “Babylonian method” – known for over 3000 years!!</a:t>
                </a:r>
              </a:p>
              <a:p>
                <a:r>
                  <a:rPr lang="en-IN" dirty="0" smtClean="0"/>
                  <a:t>We have a real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and we wish to find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endParaRPr lang="en-US" dirty="0" smtClean="0"/>
              </a:p>
              <a:p>
                <a:r>
                  <a:rPr lang="en-IN" dirty="0" smtClean="0"/>
                  <a:t>But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r>
                  <a:rPr lang="en-US" dirty="0" smtClean="0"/>
                  <a:t> may be irrational so it may be impossible to represent it using 32 bit floating point numbers </a:t>
                </a:r>
                <a:r>
                  <a:rPr lang="en-US" dirty="0" smtClean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Change our goal to find a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</m:rad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IN" b="0" dirty="0" smtClean="0">
                    <a:sym typeface="Wingdings" panose="05000000000000000000" pitchFamily="2" charset="2"/>
                  </a:rPr>
                  <a:t>Quantities like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are often called the </a:t>
                </a:r>
                <a:r>
                  <a:rPr lang="en-US" i="1" dirty="0" smtClean="0">
                    <a:sym typeface="Wingdings" panose="05000000000000000000" pitchFamily="2" charset="2"/>
                  </a:rPr>
                  <a:t>tolerance</a:t>
                </a:r>
                <a:r>
                  <a:rPr lang="en-US" dirty="0" smtClean="0">
                    <a:sym typeface="Wingdings" panose="05000000000000000000" pitchFamily="2" charset="2"/>
                  </a:rPr>
                  <a:t> of the algorithm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Not unusual to have algorithms that offer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or so 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474824" cy="5176203"/>
              </a:xfrm>
              <a:blipFill rotWithShape="0">
                <a:blip r:embed="rId2"/>
                <a:stretch>
                  <a:fillRect l="-956" t="-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18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trick of the Babylonians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Relies on a curious property of the square root</a:t>
                </a:r>
              </a:p>
              <a:p>
                <a:r>
                  <a:rPr lang="en-IN" dirty="0" smtClean="0"/>
                  <a:t>Suppose we have an estimate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of the true square root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an </a:t>
                </a:r>
                <a:r>
                  <a:rPr lang="en-US" i="1" dirty="0" smtClean="0"/>
                  <a:t>overestimate</a:t>
                </a:r>
                <a:r>
                  <a:rPr lang="en-US" dirty="0" smtClean="0"/>
                  <a:t>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r>
                  <a:rPr lang="en-US" dirty="0" smtClean="0"/>
                  <a:t> - gives us a cute result</a:t>
                </a:r>
              </a:p>
              <a:p>
                <a:pPr marL="0" indent="0" algn="ctr">
                  <a:buNone/>
                </a:pPr>
                <a:r>
                  <a:rPr lang="en-IN" i="1" dirty="0" smtClean="0"/>
                  <a:t>For 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i="1" dirty="0" smtClean="0"/>
                  <a:t> we always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i="1" dirty="0"/>
              </a:p>
              <a:p>
                <a:pPr lvl="1"/>
                <a:r>
                  <a:rPr lang="en-IN" dirty="0" smtClean="0"/>
                  <a:t>A similar result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 smtClean="0"/>
                  <a:t>underestimate</a:t>
                </a:r>
                <a:r>
                  <a:rPr lang="en-US" dirty="0" smtClean="0"/>
                  <a:t>: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endParaRPr lang="en-IN" dirty="0" smtClean="0"/>
              </a:p>
              <a:p>
                <a:r>
                  <a:rPr lang="en-IN" dirty="0" smtClean="0"/>
                  <a:t>The Babylonian method exploits this to set up an </a:t>
                </a:r>
                <a:r>
                  <a:rPr lang="en-IN" i="1" dirty="0" smtClean="0"/>
                  <a:t>active region</a:t>
                </a:r>
                <a:r>
                  <a:rPr lang="en-IN" dirty="0" smtClean="0"/>
                  <a:t> over the entire positive real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Will maintain invariant that the active region always contains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The above cute result will help us keep our promise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  <a:endParaRPr lang="en-IN" dirty="0" smtClean="0"/>
              </a:p>
              <a:p>
                <a:r>
                  <a:rPr lang="en-IN" dirty="0" smtClean="0"/>
                  <a:t>Will halve the length of this active region at every step!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6" t="-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43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2153551"/>
                <a:ext cx="11474824" cy="4567924"/>
              </a:xfrm>
            </p:spPr>
            <p:txBody>
              <a:bodyPr/>
              <a:lstStyle/>
              <a:p>
                <a:r>
                  <a:rPr lang="en-IN" dirty="0" smtClean="0"/>
                  <a:t>At every step, active region will look like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 smtClean="0"/>
                  <a:t> is our current estimate of the root</a:t>
                </a:r>
              </a:p>
              <a:p>
                <a:r>
                  <a:rPr lang="en-IN" dirty="0" smtClean="0"/>
                  <a:t>Start off with an overestimate (if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 smtClean="0"/>
                  <a:t> 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else 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IN" dirty="0" smtClean="0"/>
                  <a:t>Update the estimate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IN" dirty="0" smtClean="0"/>
                  <a:t>Update the active region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new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new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IN" dirty="0" smtClean="0"/>
                  <a:t>Exercise: prove that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>
                  <a:sym typeface="Wingdings" panose="05000000000000000000" pitchFamily="2" charset="2"/>
                </a:endParaRPr>
              </a:p>
              <a:p>
                <a:pPr lvl="1"/>
                <a:endParaRPr lang="en-IN" dirty="0">
                  <a:sym typeface="Wingdings" panose="05000000000000000000" pitchFamily="2" charset="2"/>
                </a:endParaRPr>
              </a:p>
              <a:p>
                <a:pPr lvl="1"/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This means that length of active region always shrinks by half 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2153551"/>
                <a:ext cx="11474824" cy="4567924"/>
              </a:xfrm>
              <a:blipFill rotWithShape="0">
                <a:blip r:embed="rId2"/>
                <a:stretch>
                  <a:fillRect l="-956" t="-2133" r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462262" y="5157628"/>
                <a:ext cx="10936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262" y="5157628"/>
                <a:ext cx="109367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Babylonian </a:t>
            </a:r>
            <a:r>
              <a:rPr lang="en-IN" dirty="0" smtClean="0"/>
              <a:t>Method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760429" y="1310325"/>
            <a:ext cx="10671143" cy="320511"/>
            <a:chOff x="461913" y="1310325"/>
            <a:chExt cx="10671143" cy="32051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61913" y="1470581"/>
              <a:ext cx="1067114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864446" y="1310325"/>
              <a:ext cx="575035" cy="320511"/>
              <a:chOff x="6900421" y="1932495"/>
              <a:chExt cx="575035" cy="320511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6900421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7475456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014516" y="1310325"/>
              <a:ext cx="575035" cy="320511"/>
              <a:chOff x="6900421" y="1932495"/>
              <a:chExt cx="575035" cy="320511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6900421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475456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164586" y="1310325"/>
              <a:ext cx="575035" cy="320511"/>
              <a:chOff x="6900421" y="1932495"/>
              <a:chExt cx="575035" cy="320511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6900421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475456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4314656" y="1310325"/>
              <a:ext cx="575035" cy="320511"/>
              <a:chOff x="6900421" y="1932495"/>
              <a:chExt cx="575035" cy="32051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6900421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475456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5464726" y="1310325"/>
              <a:ext cx="575035" cy="320511"/>
              <a:chOff x="6900421" y="1932495"/>
              <a:chExt cx="575035" cy="320511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900421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475456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614796" y="1310325"/>
              <a:ext cx="575035" cy="320511"/>
              <a:chOff x="6900421" y="1932495"/>
              <a:chExt cx="575035" cy="320511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6900421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475456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7764866" y="1310325"/>
              <a:ext cx="575035" cy="320511"/>
              <a:chOff x="6900421" y="1932495"/>
              <a:chExt cx="575035" cy="320511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6900421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475456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8914936" y="1310325"/>
              <a:ext cx="575035" cy="320511"/>
              <a:chOff x="6900421" y="1932495"/>
              <a:chExt cx="575035" cy="320511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6900421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475456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10065006" y="1310325"/>
              <a:ext cx="575035" cy="320511"/>
              <a:chOff x="6900421" y="1932495"/>
              <a:chExt cx="575035" cy="320511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6900421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475456" y="1932495"/>
                <a:ext cx="0" cy="3205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Box 41"/>
          <p:cNvSpPr txBox="1"/>
          <p:nvPr/>
        </p:nvSpPr>
        <p:spPr>
          <a:xfrm>
            <a:off x="1017077" y="1627400"/>
            <a:ext cx="1029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Nexa Bold Regular" panose="02000000000000000000" pitchFamily="2" charset="0"/>
              </a:rPr>
              <a:t>1        2       3        4       5        6       7       8       9       10      11       12     13      14      15     16      17      18</a:t>
            </a:r>
            <a:endParaRPr lang="en-US" dirty="0">
              <a:latin typeface="Nexa Bold Regular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356378" y="256997"/>
                <a:ext cx="14770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3200" b="0" i="1" dirty="0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US" sz="3200" dirty="0">
                  <a:latin typeface="Nexa Bold Regular" panose="02000000000000000000" pitchFamily="2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6378" y="256997"/>
                <a:ext cx="1477034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034511" y="5673379"/>
            <a:ext cx="4122978" cy="320511"/>
            <a:chOff x="3940404" y="5297864"/>
            <a:chExt cx="4122978" cy="320511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3940404" y="5458120"/>
              <a:ext cx="412297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529902" y="5297864"/>
              <a:ext cx="0" cy="32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460228" y="5297864"/>
              <a:ext cx="0" cy="32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383625" y="5157628"/>
                <a:ext cx="4807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625" y="5157628"/>
                <a:ext cx="48076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313951" y="5157628"/>
                <a:ext cx="4807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951" y="5157628"/>
                <a:ext cx="48076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>
            <a:off x="6096000" y="5680848"/>
            <a:ext cx="0" cy="320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857510" y="5157628"/>
                <a:ext cx="10936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510" y="5157628"/>
                <a:ext cx="1093672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>
            <a:off x="4719320" y="5680848"/>
            <a:ext cx="0" cy="320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645025" y="5728132"/>
            <a:ext cx="2894012" cy="21100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34619" y="5728132"/>
            <a:ext cx="1346083" cy="211004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9574013" y="523284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937490" y="523284"/>
            <a:ext cx="428947" cy="698067"/>
          </a:xfrm>
          <a:prstGeom prst="downArrow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563505" y="691853"/>
            <a:ext cx="68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8.5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737997" y="691853"/>
            <a:ext cx="68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1.88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658591" y="691853"/>
            <a:ext cx="68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5.19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401749" y="691853"/>
            <a:ext cx="68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3.08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013585" y="976634"/>
            <a:ext cx="68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4.13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143075" y="976634"/>
            <a:ext cx="68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3.86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819145" y="1181377"/>
            <a:ext cx="7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4.002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244110" y="1181377"/>
            <a:ext cx="7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3.997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2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-0.35364 -3.33333E-6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0.03919 -3.33333E-6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64 -3.33333E-6 L -0.5108 -3.33333E-6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19 -3.33333E-6 L 0.09961 -3.33333E-6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08 -3.33333E-6 L -0.55872 -3.33333E-6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61 -3.33333E-6 L 0.13216 -3.33333E-6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873 -3.33333E-6 L -0.56601 -3.33333E-6 " pathEditMode="relative" rAng="0" ptsTypes="AA">
                                      <p:cBhvr>
                                        <p:cTn id="16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16 -3.33333E-6 L 0.14232 -3.33333E-6 " pathEditMode="relative" rAng="0" ptsTypes="AA">
                                      <p:cBhvr>
                                        <p:cTn id="17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/>
      <p:bldP spid="42" grpId="0"/>
      <p:bldP spid="43" grpId="0"/>
      <p:bldP spid="50" grpId="0"/>
      <p:bldP spid="51" grpId="0"/>
      <p:bldP spid="53" grpId="0"/>
      <p:bldP spid="56" grpId="0" animBg="1"/>
      <p:bldP spid="57" grpId="0" animBg="1"/>
      <p:bldP spid="58" grpId="0" animBg="1"/>
      <p:bldP spid="58" grpId="1" animBg="1"/>
      <p:bldP spid="58" grpId="2" animBg="1"/>
      <p:bldP spid="58" grpId="3" animBg="1"/>
      <p:bldP spid="58" grpId="4" animBg="1"/>
      <p:bldP spid="59" grpId="0" animBg="1"/>
      <p:bldP spid="59" grpId="1" animBg="1"/>
      <p:bldP spid="59" grpId="2" animBg="1"/>
      <p:bldP spid="59" grpId="3" animBg="1"/>
      <p:bldP spid="59" grpId="4" animBg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Babylonian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4440025"/>
                <a:ext cx="11833412" cy="2281450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At every step we are ensured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then we must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as well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r>
                  <a:rPr lang="en-US" dirty="0" smtClean="0"/>
                  <a:t>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i.e. we are done!</a:t>
                </a:r>
              </a:p>
              <a:p>
                <a:r>
                  <a:rPr lang="en-IN" dirty="0" smtClean="0"/>
                  <a:t>As active region halves every time, we will exit loop within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iterations.</a:t>
                </a:r>
                <a:r>
                  <a:rPr lang="en-US" dirty="0" smtClean="0">
                    <a:sym typeface="Wingdings" panose="05000000000000000000" pitchFamily="2" charset="2"/>
                  </a:rPr>
                  <a:t>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dirty="0" smtClean="0"/>
                  <a:t> this means only around 33 iterations </a:t>
                </a:r>
                <a:r>
                  <a:rPr lang="en-US" dirty="0" smtClean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4440025"/>
                <a:ext cx="11833412" cy="2281450"/>
              </a:xfrm>
              <a:blipFill rotWithShape="0">
                <a:blip r:embed="rId2"/>
                <a:stretch>
                  <a:fillRect l="-927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589" y="880946"/>
                <a:ext cx="11474824" cy="3414140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Nexa Bold Regular" panose="02000000000000000000" pitchFamily="2" charset="0"/>
                  </a:rPr>
                  <a:t>THE BABYLONIAN METHOD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positive number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&gt;0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tolerance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&gt;0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radPr>
                      <m:deg/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𝑣</m:t>
                        </m:r>
                      </m:e>
                    </m:rad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			   //</a:t>
                </a:r>
                <a:r>
                  <a:rPr lang="en-US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Initial overestimate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Repeat</a:t>
                </a:r>
                <a:endParaRPr lang="en-US" sz="2800" dirty="0" smtClean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/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</a:t>
                </a:r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	</a:t>
                </a:r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         //</a:t>
                </a:r>
                <a:r>
                  <a:rPr lang="en-US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Update left limit of active region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, 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       //</a:t>
                </a:r>
                <a:r>
                  <a:rPr lang="en-US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If active region is tiny, we’re done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𝑙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			        //</a:t>
                </a:r>
                <a:r>
                  <a:rPr lang="en-US" sz="2800" i="1" dirty="0" smtClean="0">
                    <a:latin typeface="Nexa Book" panose="02000000000000000000" pitchFamily="2" charset="0"/>
                    <a:cs typeface="Courier New" panose="02070309020205020404" pitchFamily="49" charset="0"/>
                  </a:rPr>
                  <a:t>Shrink active region by half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3414140"/>
              </a:xfrm>
              <a:prstGeom prst="rect">
                <a:avLst/>
              </a:prstGeom>
              <a:blipFill rotWithShape="0">
                <a:blip r:embed="rId3"/>
                <a:stretch>
                  <a:fillRect l="-1059" t="-2297" r="-318" b="-1767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ular Callout 8"/>
              <p:cNvSpPr/>
              <p:nvPr/>
            </p:nvSpPr>
            <p:spPr>
              <a:xfrm>
                <a:off x="3327870" y="2997724"/>
                <a:ext cx="5253455" cy="1442301"/>
              </a:xfrm>
              <a:prstGeom prst="wedgeRoundRectCallout">
                <a:avLst>
                  <a:gd name="adj1" fmla="val 88652"/>
                  <a:gd name="adj2" fmla="val 112897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Actually, a more careful analysis can show that the method takes only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iterations – wow!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9" name="Rounded Rectangular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870" y="2997724"/>
                <a:ext cx="5253455" cy="1442301"/>
              </a:xfrm>
              <a:prstGeom prst="wedgeRoundRectCallout">
                <a:avLst>
                  <a:gd name="adj1" fmla="val 88652"/>
                  <a:gd name="adj2" fmla="val 112897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2594045" y="1482953"/>
            <a:ext cx="6721103" cy="144230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Several algorithms exist for finding square roots. If you are interested, check </a:t>
            </a:r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out </a:t>
            </a:r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  <a:hlinkClick r:id="rId5"/>
              </a:rPr>
              <a:t>www.youtube.com/watch?v=Bwt5EZEb1Ns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Roots of Functions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Bisection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Bisection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474824" cy="5635944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Consider a continuous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(say a polynomial) – wish to find its root i.e.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IN" dirty="0" smtClean="0"/>
                  <a:t>Useful in finding eigenvalues of matrices (characteristic poly)</a:t>
                </a:r>
              </a:p>
              <a:p>
                <a:r>
                  <a:rPr lang="en-IN" dirty="0" smtClean="0"/>
                  <a:t>Useful in optimization algorithms – wait a bit</a:t>
                </a:r>
              </a:p>
              <a:p>
                <a:r>
                  <a:rPr lang="en-IN" dirty="0" smtClean="0"/>
                  <a:t>Suppose we are given an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/>
                  <a:t> so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&lt;0,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r>
                  <a:rPr lang="en-IN" dirty="0" smtClean="0"/>
                  <a:t>Intermediate value theorem: there must lie a root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IN" dirty="0" smtClean="0"/>
                  <a:t>Can we find that root? Or a good approximation to it?</a:t>
                </a:r>
              </a:p>
              <a:p>
                <a:r>
                  <a:rPr lang="en-IN" dirty="0" smtClean="0"/>
                  <a:t>The bisection method does this by generalizing binary search</a:t>
                </a:r>
              </a:p>
              <a:p>
                <a:r>
                  <a:rPr lang="en-IN" dirty="0" smtClean="0"/>
                  <a:t>Maintains an active region and is careful that the region always contains at least one root</a:t>
                </a:r>
              </a:p>
              <a:p>
                <a:r>
                  <a:rPr lang="en-IN" dirty="0" smtClean="0"/>
                  <a:t>Will halve the size of that region that each step!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474824" cy="5635944"/>
              </a:xfrm>
              <a:blipFill rotWithShape="0">
                <a:blip r:embed="rId2"/>
                <a:stretch>
                  <a:fillRect l="-956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ular Callout 10"/>
          <p:cNvSpPr/>
          <p:nvPr/>
        </p:nvSpPr>
        <p:spPr>
          <a:xfrm>
            <a:off x="518682" y="4628561"/>
            <a:ext cx="5253455" cy="1442301"/>
          </a:xfrm>
          <a:prstGeom prst="wedgeRoundRectCallout">
            <a:avLst>
              <a:gd name="adj1" fmla="val 75194"/>
              <a:gd name="adj2" fmla="val -94946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Wait – this only tells us that there exist an </a:t>
            </a:r>
            <a:r>
              <a:rPr lang="en-IN" sz="2400" i="1" dirty="0" smtClean="0">
                <a:solidFill>
                  <a:schemeClr val="tx1"/>
                </a:solidFill>
                <a:latin typeface="Nexa Book" panose="02000000000000000000" pitchFamily="2" charset="0"/>
              </a:rPr>
              <a:t>odd </a:t>
            </a:r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number of roots in this interval – there may be more than one root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7324676" y="3987538"/>
            <a:ext cx="4383416" cy="1442301"/>
          </a:xfrm>
          <a:prstGeom prst="wedgeRoundRectCallout">
            <a:avLst>
              <a:gd name="adj1" fmla="val -84667"/>
              <a:gd name="adj2" fmla="val 46230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</a:rPr>
              <a:t>Okay so suppose we want to find any one of those many roots </a:t>
            </a:r>
            <a:r>
              <a:rPr lang="en-IN" sz="2400" dirty="0" smtClean="0">
                <a:solidFill>
                  <a:schemeClr val="tx1"/>
                </a:solidFill>
                <a:latin typeface="Nexa Book" panose="02000000000000000000" pitchFamily="2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1" grpId="0" animBg="1"/>
      <p:bldP spid="11" grpId="1" animBg="1"/>
      <p:bldP spid="12" grpId="0" animBg="1"/>
      <p:bldP spid="12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425.0218"/>
  <p:tag name="LATEXADDIN" val="\documentclass{article}&#10;\usepackage{amsmath,amssymb}&#10;\usepackage{olo}&#10;\pagestyle{empty}&#10;\begin{document}&#10;&#10;\[&#10;x: f(x) = 0&#10;\]&#10;&#10;\end{document}"/>
  <p:tag name="IGUANATEXSIZE" val="32"/>
  <p:tag name="IGUANATEXCURSOR" val="11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472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Century Gothic</vt:lpstr>
      <vt:lpstr>Courier New</vt:lpstr>
      <vt:lpstr>Nexa Bold Regular</vt:lpstr>
      <vt:lpstr>Nexa Book</vt:lpstr>
      <vt:lpstr>Wingdings</vt:lpstr>
      <vt:lpstr>Office Theme</vt:lpstr>
      <vt:lpstr>Metropolitan</vt:lpstr>
      <vt:lpstr>Numerical Methods</vt:lpstr>
      <vt:lpstr>Agenda</vt:lpstr>
      <vt:lpstr>Finding Square Roots</vt:lpstr>
      <vt:lpstr>The trick of the Babylonians</vt:lpstr>
      <vt:lpstr>The trick of the Babylonians</vt:lpstr>
      <vt:lpstr>The Babylonian Method</vt:lpstr>
      <vt:lpstr>The Babylonian Method</vt:lpstr>
      <vt:lpstr>Finding Roots of Functions</vt:lpstr>
      <vt:lpstr>The Bisection Method</vt:lpstr>
      <vt:lpstr>The Bisection Method</vt:lpstr>
      <vt:lpstr>The Bisection Method</vt:lpstr>
      <vt:lpstr>Finding Roots of Functions</vt:lpstr>
      <vt:lpstr>The Newton-Raphson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316</cp:revision>
  <dcterms:created xsi:type="dcterms:W3CDTF">2017-08-01T15:26:12Z</dcterms:created>
  <dcterms:modified xsi:type="dcterms:W3CDTF">2018-11-08T13:52:47Z</dcterms:modified>
</cp:coreProperties>
</file>