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58" r:id="rId9"/>
    <p:sldId id="266" r:id="rId10"/>
    <p:sldId id="259" r:id="rId11"/>
    <p:sldId id="257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8/20/2018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8/20/2018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1588496" cy="3352800"/>
          </a:xfrm>
        </p:spPr>
        <p:txBody>
          <a:bodyPr/>
          <a:lstStyle/>
          <a:p>
            <a:r>
              <a:rPr lang="en-IN" dirty="0" smtClean="0"/>
              <a:t>More choice for Mr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BODMAS table has more members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67104" y="822960"/>
          <a:ext cx="8626395" cy="603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9864"/>
                <a:gridCol w="2255964"/>
                <a:gridCol w="22505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Operator</a:t>
                      </a:r>
                      <a:r>
                        <a:rPr lang="en-IN" sz="2400" baseline="0" dirty="0" smtClean="0"/>
                        <a:t> 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Symbol/Sign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Associativity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Bracket, Post increment/decrement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(), ++, 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Left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Unary negation, Pre increment/decrement, </a:t>
                      </a:r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-, ++, --, </a:t>
                      </a:r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!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Right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Multiplication/division/ remainder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*, /, 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Left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Addition/subtraction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+, 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Left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Relational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&lt;,</a:t>
                      </a:r>
                      <a:r>
                        <a:rPr lang="en-IN" sz="2400" b="1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&lt;=, &gt;, &gt;=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Left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Relational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==,</a:t>
                      </a:r>
                      <a:r>
                        <a:rPr lang="en-IN" sz="2400" b="1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!=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Left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&amp;&amp;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Left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||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Left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Assignment, Compound assignment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=, +=, -=, *=, /=, %=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Right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Up Arrow 6"/>
          <p:cNvSpPr/>
          <p:nvPr/>
        </p:nvSpPr>
        <p:spPr>
          <a:xfrm>
            <a:off x="10273036" y="1527123"/>
            <a:ext cx="322077" cy="462233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22004" y="696126"/>
            <a:ext cx="2048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HIGH PRECEDENCE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486678" y="6149457"/>
            <a:ext cx="1918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LOW PRECEDENCE</a:t>
            </a:r>
            <a:endParaRPr lang="en-US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496" y="1602720"/>
            <a:ext cx="1959503" cy="1959503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4517635" y="742721"/>
            <a:ext cx="4944879" cy="1228901"/>
          </a:xfrm>
          <a:prstGeom prst="wedgeRectCallout">
            <a:avLst>
              <a:gd name="adj1" fmla="val 73473"/>
              <a:gd name="adj2" fmla="val 4789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this table down in your notebook. Allowed in labs, quizzes, exams. No need to memorize.</a:t>
            </a:r>
          </a:p>
        </p:txBody>
      </p:sp>
    </p:spTree>
    <p:extLst>
      <p:ext uri="{BB962C8B-B14F-4D97-AF65-F5344CB8AC3E}">
        <p14:creationId xmlns:p14="http://schemas.microsoft.com/office/powerpoint/2010/main" val="146122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Fun with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Given three integers a, b, c, find how many are even</a:t>
            </a:r>
          </a:p>
          <a:p>
            <a:endParaRPr lang="en-IN" dirty="0"/>
          </a:p>
          <a:p>
            <a:r>
              <a:rPr lang="en-IN" dirty="0" smtClean="0"/>
              <a:t>Common mistakes</a:t>
            </a:r>
          </a:p>
          <a:p>
            <a:endParaRPr lang="en-IN" dirty="0"/>
          </a:p>
          <a:p>
            <a:r>
              <a:rPr lang="en-IN" dirty="0" smtClean="0"/>
              <a:t>Common tricks used by more flamboyant coders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72691" y="1508464"/>
            <a:ext cx="885851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(a % 2 == 0) + (b % 2 == 0) + (c % 2 == 0)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624" y="4840608"/>
            <a:ext cx="2017392" cy="201739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9567173" y="5049391"/>
            <a:ext cx="1052347" cy="799913"/>
          </a:xfrm>
          <a:prstGeom prst="wedgeRectCallout">
            <a:avLst>
              <a:gd name="adj1" fmla="val 97715"/>
              <a:gd name="adj2" fmla="val 4796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Wow!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53353" y="5730762"/>
            <a:ext cx="1858617" cy="904461"/>
            <a:chOff x="3286682" y="2292350"/>
            <a:chExt cx="1858617" cy="904461"/>
          </a:xfrm>
        </p:grpSpPr>
        <p:sp>
          <p:nvSpPr>
            <p:cNvPr id="9" name="Rounded Rectangle 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2398297" y="5361785"/>
            <a:ext cx="5384042" cy="656190"/>
          </a:xfrm>
          <a:prstGeom prst="wedgeRectCallout">
            <a:avLst>
              <a:gd name="adj1" fmla="val -56577"/>
              <a:gd name="adj2" fmla="val 7316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 because relational expressions generate values which are 0 or 1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2691" y="2718440"/>
            <a:ext cx="51587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if(b = 3</a:t>
            </a:r>
            <a:r>
              <a:rPr lang="it-IT" sz="4400" dirty="0">
                <a:latin typeface="Arial Narrow" panose="020B0606020202030204" pitchFamily="34" charset="0"/>
              </a:rPr>
              <a:t>){ printf</a:t>
            </a:r>
            <a:r>
              <a:rPr lang="it-IT" sz="4400" dirty="0" smtClean="0">
                <a:latin typeface="Arial Narrow" panose="020B0606020202030204" pitchFamily="34" charset="0"/>
              </a:rPr>
              <a:t>(</a:t>
            </a:r>
            <a:r>
              <a:rPr lang="en-IN" sz="4400" dirty="0">
                <a:latin typeface="Arial Narrow" panose="020B0606020202030204" pitchFamily="34" charset="0"/>
                <a:cs typeface="Arial" panose="020B0604020202020204" pitchFamily="34" charset="0"/>
              </a:rPr>
              <a:t>“Hello</a:t>
            </a:r>
            <a:r>
              <a:rPr lang="en-IN" sz="4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”); </a:t>
            </a:r>
            <a:r>
              <a:rPr lang="it-IT" sz="4400" dirty="0" smtClean="0">
                <a:latin typeface="Arial Narrow" panose="020B0606020202030204" pitchFamily="34" charset="0"/>
              </a:rPr>
              <a:t>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2416659" y="6094067"/>
            <a:ext cx="4125173" cy="678956"/>
          </a:xfrm>
          <a:prstGeom prst="wedgeRectCallout">
            <a:avLst>
              <a:gd name="adj1" fmla="val -60895"/>
              <a:gd name="adj2" fmla="val 743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will always print Hello no matter what the value of b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9567173" y="5939152"/>
            <a:ext cx="1052347" cy="799913"/>
          </a:xfrm>
          <a:prstGeom prst="wedgeRectCallout">
            <a:avLst>
              <a:gd name="adj1" fmla="val 111882"/>
              <a:gd name="adj2" fmla="val -2410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Why?!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229" y="36191"/>
            <a:ext cx="2089439" cy="2089439"/>
          </a:xfrm>
          <a:prstGeom prst="rect">
            <a:avLst/>
          </a:prstGeom>
        </p:spPr>
      </p:pic>
      <p:sp>
        <p:nvSpPr>
          <p:cNvPr id="18" name="Rectangular Callout 17"/>
          <p:cNvSpPr/>
          <p:nvPr/>
        </p:nvSpPr>
        <p:spPr>
          <a:xfrm>
            <a:off x="5111634" y="1252599"/>
            <a:ext cx="5214595" cy="873031"/>
          </a:xfrm>
          <a:prstGeom prst="wedgeRectCallout">
            <a:avLst>
              <a:gd name="adj1" fmla="val 57047"/>
              <a:gd name="adj2" fmla="val -8559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 C considers 0 to be FALSE and 1 (or anything non-zero) to be TRUE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5802311" y="2195936"/>
            <a:ext cx="6051371" cy="835500"/>
          </a:xfrm>
          <a:prstGeom prst="wedgeRectCallout">
            <a:avLst>
              <a:gd name="adj1" fmla="val 42774"/>
              <a:gd name="adj2" fmla="val -896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= 3 generates the value 3 which is non-zero. So Mr. C will consider it to be true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72691" y="3891730"/>
            <a:ext cx="41168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if(1</a:t>
            </a:r>
            <a:r>
              <a:rPr lang="it-IT" sz="4400" dirty="0" smtClean="0">
                <a:latin typeface="Arial Narrow" panose="020B0606020202030204" pitchFamily="34" charset="0"/>
              </a:rPr>
              <a:t>){ printf</a:t>
            </a:r>
            <a:r>
              <a:rPr lang="it-IT" sz="4400" dirty="0">
                <a:latin typeface="Arial Narrow" panose="020B0606020202030204" pitchFamily="34" charset="0"/>
              </a:rPr>
              <a:t>(</a:t>
            </a:r>
            <a:r>
              <a:rPr lang="en-IN" sz="4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“Bye”);</a:t>
            </a:r>
            <a:r>
              <a:rPr lang="en-IN" sz="4400" dirty="0" smtClean="0">
                <a:latin typeface="Arial Narrow" panose="020B0606020202030204" pitchFamily="34" charset="0"/>
              </a:rPr>
              <a:t> </a:t>
            </a:r>
            <a:r>
              <a:rPr lang="it-IT" sz="4400" dirty="0" smtClean="0">
                <a:latin typeface="Arial Narrow" panose="020B0606020202030204" pitchFamily="34" charset="0"/>
              </a:rPr>
              <a:t>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5581267" y="3975533"/>
            <a:ext cx="3247172" cy="601835"/>
          </a:xfrm>
          <a:prstGeom prst="wedgeRectCallout">
            <a:avLst>
              <a:gd name="adj1" fmla="val -63520"/>
              <a:gd name="adj2" fmla="val 999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always print Bye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2691" y="4626758"/>
            <a:ext cx="37545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if(0</a:t>
            </a:r>
            <a:r>
              <a:rPr lang="it-IT" sz="4400" dirty="0" smtClean="0">
                <a:latin typeface="Arial Narrow" panose="020B0606020202030204" pitchFamily="34" charset="0"/>
              </a:rPr>
              <a:t>){ printf</a:t>
            </a:r>
            <a:r>
              <a:rPr lang="it-IT" sz="4400" dirty="0">
                <a:latin typeface="Arial Narrow" panose="020B0606020202030204" pitchFamily="34" charset="0"/>
              </a:rPr>
              <a:t>(</a:t>
            </a:r>
            <a:r>
              <a:rPr lang="en-IN" sz="44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“Hi”);</a:t>
            </a:r>
            <a:r>
              <a:rPr lang="en-IN" sz="4400" dirty="0" smtClean="0">
                <a:latin typeface="Arial Narrow" panose="020B0606020202030204" pitchFamily="34" charset="0"/>
              </a:rPr>
              <a:t> </a:t>
            </a:r>
            <a:r>
              <a:rPr lang="it-IT" sz="4400" dirty="0" smtClean="0">
                <a:latin typeface="Arial Narrow" panose="020B0606020202030204" pitchFamily="34" charset="0"/>
              </a:rPr>
              <a:t>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5189360" y="4661171"/>
            <a:ext cx="3247172" cy="601835"/>
          </a:xfrm>
          <a:prstGeom prst="wedgeRectCallout">
            <a:avLst>
              <a:gd name="adj1" fmla="val -63520"/>
              <a:gd name="adj2" fmla="val 999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never print Hi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ular Callout 23"/>
          <p:cNvSpPr/>
          <p:nvPr/>
        </p:nvSpPr>
        <p:spPr>
          <a:xfrm>
            <a:off x="9099703" y="3891730"/>
            <a:ext cx="2918322" cy="818358"/>
          </a:xfrm>
          <a:prstGeom prst="wedgeRectCallout">
            <a:avLst>
              <a:gd name="adj1" fmla="val -63520"/>
              <a:gd name="adj2" fmla="val 999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if(10) and if(-25.6) also do the same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 animBg="1"/>
      <p:bldP spid="12" grpId="0" animBg="1"/>
      <p:bldP spid="13" grpId="0"/>
      <p:bldP spid="14" grpId="0" animBg="1"/>
      <p:bldP spid="15" grpId="0" animBg="1"/>
      <p:bldP spid="18" grpId="0" animBg="1"/>
      <p:bldP spid="17" grpId="0" animBg="1"/>
      <p:bldP spid="19" grpId="0"/>
      <p:bldP spid="20" grpId="0" animBg="1"/>
      <p:bldP spid="22" grpId="0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Will the following statements evaluate to true or false?</a:t>
            </a:r>
          </a:p>
          <a:p>
            <a:r>
              <a:rPr lang="en-IN" dirty="0" smtClean="0"/>
              <a:t>Remember 0 is false and non-zero (e.g. 1, 10.0) is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7257" y="2187057"/>
            <a:ext cx="45464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a = 5, b = 6, c = 7;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257" y="2992594"/>
            <a:ext cx="22573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a &gt; b == c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7257" y="3803175"/>
            <a:ext cx="278634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a = a – 5 &gt; 4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257" y="4619267"/>
            <a:ext cx="19078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c -- == 0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907" y="4850908"/>
            <a:ext cx="2007092" cy="2007092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5198165" y="3762035"/>
            <a:ext cx="4883373" cy="799913"/>
          </a:xfrm>
          <a:prstGeom prst="wedgeRectCallout">
            <a:avLst>
              <a:gd name="adj1" fmla="val 69717"/>
              <a:gd name="adj2" fmla="val 15978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these expressions in a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statement to check your answers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7437730" y="4850908"/>
            <a:ext cx="2643809" cy="799913"/>
          </a:xfrm>
          <a:prstGeom prst="wedgeRectCallout">
            <a:avLst>
              <a:gd name="adj1" fmla="val 80046"/>
              <a:gd name="adj2" fmla="val 6535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take care of BODMAS rules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91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12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few handy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5" cy="2307437"/>
          </a:xfrm>
        </p:spPr>
        <p:txBody>
          <a:bodyPr>
            <a:normAutofit/>
          </a:bodyPr>
          <a:lstStyle/>
          <a:p>
            <a:r>
              <a:rPr lang="en-IN" dirty="0" smtClean="0"/>
              <a:t>If we want Mr C to do only one thing (i.e. single statement) if something happens, then brackets not necessary</a:t>
            </a:r>
          </a:p>
          <a:p>
            <a:r>
              <a:rPr lang="en-IN" dirty="0" smtClean="0"/>
              <a:t>Some programmers write that statement on same line</a:t>
            </a:r>
          </a:p>
          <a:p>
            <a:r>
              <a:rPr lang="en-IN" dirty="0" smtClean="0"/>
              <a:t>Still a good idea to indent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253353" y="3260035"/>
            <a:ext cx="5563247" cy="3597964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if(sum &lt; 10){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(“Small”);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}else{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(“Big”);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(“Goodbye”);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2" y="3260036"/>
            <a:ext cx="5563247" cy="3597964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if(sum &lt; 10)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(“Small”);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else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(“Big”);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(“Goodbye”);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8" name="Content Placeholder 10"/>
          <p:cNvSpPr txBox="1">
            <a:spLocks/>
          </p:cNvSpPr>
          <p:nvPr/>
        </p:nvSpPr>
        <p:spPr>
          <a:xfrm>
            <a:off x="253352" y="3260036"/>
            <a:ext cx="5563247" cy="3597964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if(sum &lt; 10)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(“Small”);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else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(“Big”);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(“Goodbye”);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9" name="Content Placeholder 10"/>
          <p:cNvSpPr txBox="1">
            <a:spLocks/>
          </p:cNvSpPr>
          <p:nvPr/>
        </p:nvSpPr>
        <p:spPr>
          <a:xfrm>
            <a:off x="6222675" y="3260036"/>
            <a:ext cx="5563247" cy="3597964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if(sum &lt; 10)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(“Small”);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else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(“Big”);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(“Goodbye”);</a:t>
            </a:r>
            <a:endParaRPr lang="en-US" sz="3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2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 animBg="1"/>
      <p:bldP spid="7" grpId="0" build="p" animBg="1"/>
      <p:bldP spid="8" grpId="0" build="p" animBg="1"/>
      <p:bldP spid="9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Risky business with brackets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Sometimes, to make code look pretty, professional programmers omit brackets when not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253353" y="2187057"/>
            <a:ext cx="5563247" cy="4670942"/>
          </a:xfrm>
          <a:prstGeom prst="roundRect">
            <a:avLst>
              <a:gd name="adj" fmla="val 3736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Arial Narrow" panose="020B0606020202030204" pitchFamily="34" charset="0"/>
              </a:rPr>
              <a:t>if(a </a:t>
            </a:r>
            <a:r>
              <a:rPr lang="en-US" sz="3200" dirty="0">
                <a:latin typeface="Arial Narrow" panose="020B0606020202030204" pitchFamily="34" charset="0"/>
              </a:rPr>
              <a:t>== 1) </a:t>
            </a:r>
            <a:r>
              <a:rPr lang="en-US" sz="3200" dirty="0" err="1" smtClean="0">
                <a:latin typeface="Arial Narrow" panose="020B0606020202030204" pitchFamily="34" charset="0"/>
              </a:rPr>
              <a:t>printf</a:t>
            </a:r>
            <a:r>
              <a:rPr lang="en-US" sz="3200" dirty="0">
                <a:latin typeface="Arial Narrow" panose="020B0606020202030204" pitchFamily="34" charset="0"/>
              </a:rPr>
              <a:t>(“One”);</a:t>
            </a:r>
          </a:p>
          <a:p>
            <a:pPr marL="0" indent="0">
              <a:buNone/>
            </a:pPr>
            <a:r>
              <a:rPr lang="en-US" sz="3200" dirty="0">
                <a:latin typeface="Arial Narrow" panose="020B0606020202030204" pitchFamily="34" charset="0"/>
              </a:rPr>
              <a:t>else if(a == 2) </a:t>
            </a:r>
            <a:r>
              <a:rPr lang="en-US" sz="3200" dirty="0" err="1" smtClean="0">
                <a:latin typeface="Arial Narrow" panose="020B0606020202030204" pitchFamily="34" charset="0"/>
              </a:rPr>
              <a:t>printf</a:t>
            </a:r>
            <a:r>
              <a:rPr lang="en-US" sz="3200" dirty="0">
                <a:latin typeface="Arial Narrow" panose="020B0606020202030204" pitchFamily="34" charset="0"/>
              </a:rPr>
              <a:t>(“Two”);</a:t>
            </a:r>
          </a:p>
          <a:p>
            <a:pPr marL="0" indent="0">
              <a:buNone/>
            </a:pPr>
            <a:r>
              <a:rPr lang="en-US" sz="3200" dirty="0">
                <a:latin typeface="Arial Narrow" panose="020B0606020202030204" pitchFamily="34" charset="0"/>
              </a:rPr>
              <a:t>else if(a == </a:t>
            </a:r>
            <a:r>
              <a:rPr lang="en-US" sz="3200" dirty="0" smtClean="0">
                <a:latin typeface="Arial Narrow" panose="020B0606020202030204" pitchFamily="34" charset="0"/>
              </a:rPr>
              <a:t>3) </a:t>
            </a:r>
            <a:r>
              <a:rPr lang="en-US" sz="3200" dirty="0" err="1" smtClean="0">
                <a:latin typeface="Arial Narrow" panose="020B0606020202030204" pitchFamily="34" charset="0"/>
              </a:rPr>
              <a:t>printf</a:t>
            </a:r>
            <a:r>
              <a:rPr lang="en-US" sz="3200" dirty="0" smtClean="0">
                <a:latin typeface="Arial Narrow" panose="020B0606020202030204" pitchFamily="34" charset="0"/>
              </a:rPr>
              <a:t>(“Three”);</a:t>
            </a: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else if(a == 4)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(“Four”);</a:t>
            </a:r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2" y="2187057"/>
            <a:ext cx="5563247" cy="4670942"/>
          </a:xfrm>
          <a:prstGeom prst="roundRect">
            <a:avLst>
              <a:gd name="adj" fmla="val 3736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Arial Narrow" panose="020B0606020202030204" pitchFamily="34" charset="0"/>
              </a:rPr>
              <a:t>if(a == </a:t>
            </a:r>
            <a:r>
              <a:rPr lang="en-US" sz="3200" dirty="0" smtClean="0">
                <a:latin typeface="Arial Narrow" panose="020B0606020202030204" pitchFamily="34" charset="0"/>
              </a:rPr>
              <a:t>1)</a:t>
            </a:r>
          </a:p>
          <a:p>
            <a:pPr marL="0" indent="0">
              <a:buNone/>
            </a:pP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smtClean="0">
                <a:latin typeface="Arial Narrow" panose="020B0606020202030204" pitchFamily="34" charset="0"/>
              </a:rPr>
              <a:t>   </a:t>
            </a:r>
            <a:r>
              <a:rPr lang="en-US" sz="3200" dirty="0" err="1" smtClean="0">
                <a:latin typeface="Arial Narrow" panose="020B0606020202030204" pitchFamily="34" charset="0"/>
              </a:rPr>
              <a:t>printf</a:t>
            </a:r>
            <a:r>
              <a:rPr lang="en-US" sz="3200" dirty="0">
                <a:latin typeface="Arial Narrow" panose="020B0606020202030204" pitchFamily="34" charset="0"/>
              </a:rPr>
              <a:t>(“One”);</a:t>
            </a:r>
          </a:p>
          <a:p>
            <a:pPr marL="0" indent="0">
              <a:buNone/>
            </a:pPr>
            <a:r>
              <a:rPr lang="en-US" sz="3200" dirty="0">
                <a:latin typeface="Arial Narrow" panose="020B0606020202030204" pitchFamily="34" charset="0"/>
              </a:rPr>
              <a:t>e</a:t>
            </a:r>
            <a:r>
              <a:rPr lang="en-US" sz="3200" dirty="0" smtClean="0">
                <a:latin typeface="Arial Narrow" panose="020B0606020202030204" pitchFamily="34" charset="0"/>
              </a:rPr>
              <a:t>lse </a:t>
            </a:r>
            <a:r>
              <a:rPr lang="en-US" sz="3200" dirty="0">
                <a:latin typeface="Arial Narrow" panose="020B0606020202030204" pitchFamily="34" charset="0"/>
              </a:rPr>
              <a:t>if(a == </a:t>
            </a:r>
            <a:r>
              <a:rPr lang="en-US" sz="3200" dirty="0" smtClean="0">
                <a:latin typeface="Arial Narrow" panose="020B0606020202030204" pitchFamily="34" charset="0"/>
              </a:rPr>
              <a:t>2)</a:t>
            </a:r>
          </a:p>
          <a:p>
            <a:pPr marL="0" indent="0">
              <a:buNone/>
            </a:pP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smtClean="0">
                <a:latin typeface="Arial Narrow" panose="020B0606020202030204" pitchFamily="34" charset="0"/>
              </a:rPr>
              <a:t>   </a:t>
            </a:r>
            <a:r>
              <a:rPr lang="en-US" sz="3200" dirty="0" err="1" smtClean="0">
                <a:latin typeface="Arial Narrow" panose="020B0606020202030204" pitchFamily="34" charset="0"/>
              </a:rPr>
              <a:t>printf</a:t>
            </a:r>
            <a:r>
              <a:rPr lang="en-US" sz="3200" dirty="0">
                <a:latin typeface="Arial Narrow" panose="020B0606020202030204" pitchFamily="34" charset="0"/>
              </a:rPr>
              <a:t>(“Two”);</a:t>
            </a:r>
          </a:p>
          <a:p>
            <a:pPr marL="0" indent="0">
              <a:buNone/>
            </a:pPr>
            <a:r>
              <a:rPr lang="en-US" sz="3200" dirty="0">
                <a:latin typeface="Arial Narrow" panose="020B0606020202030204" pitchFamily="34" charset="0"/>
              </a:rPr>
              <a:t>else if(a == </a:t>
            </a:r>
            <a:r>
              <a:rPr lang="en-US" sz="3200" dirty="0" smtClean="0">
                <a:latin typeface="Arial Narrow" panose="020B0606020202030204" pitchFamily="34" charset="0"/>
              </a:rPr>
              <a:t>3)</a:t>
            </a:r>
          </a:p>
          <a:p>
            <a:pPr marL="0" indent="0">
              <a:buNone/>
            </a:pP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smtClean="0">
                <a:latin typeface="Arial Narrow" panose="020B0606020202030204" pitchFamily="34" charset="0"/>
              </a:rPr>
              <a:t>   </a:t>
            </a:r>
            <a:r>
              <a:rPr lang="en-US" sz="3200" dirty="0" err="1" smtClean="0">
                <a:latin typeface="Arial Narrow" panose="020B0606020202030204" pitchFamily="34" charset="0"/>
              </a:rPr>
              <a:t>printf</a:t>
            </a:r>
            <a:r>
              <a:rPr lang="en-US" sz="3200" dirty="0" smtClean="0">
                <a:latin typeface="Arial Narrow" panose="020B0606020202030204" pitchFamily="34" charset="0"/>
              </a:rPr>
              <a:t>(“Three”);</a:t>
            </a: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else if(a == 4)</a:t>
            </a: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(“Four”);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229" y="36191"/>
            <a:ext cx="2089439" cy="2089439"/>
          </a:xfrm>
          <a:prstGeom prst="rect">
            <a:avLst/>
          </a:prstGeom>
        </p:spPr>
      </p:pic>
      <p:sp>
        <p:nvSpPr>
          <p:cNvPr id="21" name="Rectangular Callout 20"/>
          <p:cNvSpPr/>
          <p:nvPr/>
        </p:nvSpPr>
        <p:spPr>
          <a:xfrm>
            <a:off x="8161764" y="1539847"/>
            <a:ext cx="2613464" cy="596079"/>
          </a:xfrm>
          <a:prstGeom prst="wedgeRectCallout">
            <a:avLst>
              <a:gd name="adj1" fmla="val 60470"/>
              <a:gd name="adj2" fmla="val -9226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indentation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ontent Placeholder 10"/>
          <p:cNvSpPr txBox="1">
            <a:spLocks/>
          </p:cNvSpPr>
          <p:nvPr/>
        </p:nvSpPr>
        <p:spPr>
          <a:xfrm>
            <a:off x="5952118" y="2187057"/>
            <a:ext cx="5901564" cy="4670942"/>
          </a:xfrm>
          <a:prstGeom prst="roundRect">
            <a:avLst>
              <a:gd name="adj" fmla="val 3736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Arial Narrow" panose="020B0606020202030204" pitchFamily="34" charset="0"/>
              </a:rPr>
              <a:t>if(a == </a:t>
            </a:r>
            <a:r>
              <a:rPr lang="en-US" sz="3200" dirty="0" smtClean="0">
                <a:latin typeface="Arial Narrow" panose="020B0606020202030204" pitchFamily="34" charset="0"/>
              </a:rPr>
              <a:t>1){</a:t>
            </a:r>
          </a:p>
          <a:p>
            <a:pPr marL="0" indent="0">
              <a:buNone/>
            </a:pP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smtClean="0">
                <a:latin typeface="Arial Narrow" panose="020B0606020202030204" pitchFamily="34" charset="0"/>
              </a:rPr>
              <a:t>   </a:t>
            </a:r>
            <a:r>
              <a:rPr lang="en-US" sz="3200" dirty="0" err="1" smtClean="0">
                <a:latin typeface="Arial Narrow" panose="020B0606020202030204" pitchFamily="34" charset="0"/>
              </a:rPr>
              <a:t>printf</a:t>
            </a:r>
            <a:r>
              <a:rPr lang="en-US" sz="3200" dirty="0">
                <a:latin typeface="Arial Narrow" panose="020B0606020202030204" pitchFamily="34" charset="0"/>
              </a:rPr>
              <a:t>(“One”);</a:t>
            </a:r>
          </a:p>
          <a:p>
            <a:pPr marL="0" indent="0">
              <a:buNone/>
            </a:pPr>
            <a:r>
              <a:rPr lang="en-US" sz="3200" dirty="0" smtClean="0">
                <a:latin typeface="Arial Narrow" panose="020B0606020202030204" pitchFamily="34" charset="0"/>
              </a:rPr>
              <a:t>}else{ </a:t>
            </a:r>
            <a:r>
              <a:rPr lang="en-US" sz="3200" dirty="0">
                <a:latin typeface="Arial Narrow" panose="020B0606020202030204" pitchFamily="34" charset="0"/>
              </a:rPr>
              <a:t>if(a == </a:t>
            </a:r>
            <a:r>
              <a:rPr lang="en-US" sz="3200" dirty="0" smtClean="0">
                <a:latin typeface="Arial Narrow" panose="020B0606020202030204" pitchFamily="34" charset="0"/>
              </a:rPr>
              <a:t>2){</a:t>
            </a:r>
          </a:p>
          <a:p>
            <a:pPr marL="0" indent="0">
              <a:buNone/>
            </a:pP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smtClean="0">
                <a:latin typeface="Arial Narrow" panose="020B0606020202030204" pitchFamily="34" charset="0"/>
              </a:rPr>
              <a:t>             </a:t>
            </a:r>
            <a:r>
              <a:rPr lang="en-US" sz="3200" dirty="0" err="1" smtClean="0">
                <a:latin typeface="Arial Narrow" panose="020B0606020202030204" pitchFamily="34" charset="0"/>
              </a:rPr>
              <a:t>printf</a:t>
            </a:r>
            <a:r>
              <a:rPr lang="en-US" sz="3200" dirty="0">
                <a:latin typeface="Arial Narrow" panose="020B0606020202030204" pitchFamily="34" charset="0"/>
              </a:rPr>
              <a:t>(“Two”);</a:t>
            </a:r>
          </a:p>
          <a:p>
            <a:pPr marL="0" indent="0">
              <a:buNone/>
            </a:pPr>
            <a:r>
              <a:rPr lang="en-US" sz="3200" dirty="0" smtClean="0">
                <a:latin typeface="Arial Narrow" panose="020B0606020202030204" pitchFamily="34" charset="0"/>
              </a:rPr>
              <a:t>          }else{ </a:t>
            </a:r>
            <a:r>
              <a:rPr lang="en-US" sz="3200" dirty="0">
                <a:latin typeface="Arial Narrow" panose="020B0606020202030204" pitchFamily="34" charset="0"/>
              </a:rPr>
              <a:t>if(a == </a:t>
            </a:r>
            <a:r>
              <a:rPr lang="en-US" sz="3200" dirty="0" smtClean="0">
                <a:latin typeface="Arial Narrow" panose="020B0606020202030204" pitchFamily="34" charset="0"/>
              </a:rPr>
              <a:t>3){</a:t>
            </a:r>
          </a:p>
          <a:p>
            <a:pPr marL="0" indent="0">
              <a:buNone/>
            </a:pP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smtClean="0">
                <a:latin typeface="Arial Narrow" panose="020B0606020202030204" pitchFamily="34" charset="0"/>
              </a:rPr>
              <a:t>                       </a:t>
            </a:r>
            <a:r>
              <a:rPr lang="en-US" sz="3200" dirty="0" err="1" smtClean="0">
                <a:latin typeface="Arial Narrow" panose="020B0606020202030204" pitchFamily="34" charset="0"/>
              </a:rPr>
              <a:t>printf</a:t>
            </a:r>
            <a:r>
              <a:rPr lang="en-US" sz="3200" dirty="0" smtClean="0">
                <a:latin typeface="Arial Narrow" panose="020B0606020202030204" pitchFamily="34" charset="0"/>
              </a:rPr>
              <a:t>(“Three”);</a:t>
            </a: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                    }else{ if(a == 4){</a:t>
            </a: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                          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(“Four”);}}}}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184466" y="6273799"/>
            <a:ext cx="114299" cy="550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296475" y="6273799"/>
            <a:ext cx="114299" cy="550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1405919" y="6273799"/>
            <a:ext cx="114299" cy="550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1513073" y="6273799"/>
            <a:ext cx="114299" cy="550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977270" y="3419061"/>
            <a:ext cx="1590261" cy="516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912100" y="4552567"/>
            <a:ext cx="1636385" cy="516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753354" y="5686073"/>
            <a:ext cx="1590261" cy="516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38745" y="2238086"/>
            <a:ext cx="1590261" cy="516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038745" y="3419061"/>
            <a:ext cx="1590261" cy="516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376543" y="2802389"/>
            <a:ext cx="2112939" cy="516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290943" y="3934555"/>
            <a:ext cx="2112939" cy="516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901755" y="4520518"/>
            <a:ext cx="1328922" cy="516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230676" y="5069401"/>
            <a:ext cx="2374279" cy="516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827554" y="5673234"/>
            <a:ext cx="1187140" cy="516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867336" y="6265616"/>
            <a:ext cx="2312273" cy="516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/>
          <p:cNvSpPr/>
          <p:nvPr/>
        </p:nvSpPr>
        <p:spPr>
          <a:xfrm>
            <a:off x="3101010" y="4055388"/>
            <a:ext cx="3532806" cy="934279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OUTPUT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315" y="0"/>
            <a:ext cx="2017392" cy="2017392"/>
          </a:xfrm>
          <a:prstGeom prst="rect">
            <a:avLst/>
          </a:prstGeom>
        </p:spPr>
      </p:pic>
      <p:sp>
        <p:nvSpPr>
          <p:cNvPr id="39" name="Rectangular Callout 38"/>
          <p:cNvSpPr/>
          <p:nvPr/>
        </p:nvSpPr>
        <p:spPr>
          <a:xfrm>
            <a:off x="1686251" y="178021"/>
            <a:ext cx="4884223" cy="678957"/>
          </a:xfrm>
          <a:prstGeom prst="wedgeRectCallout">
            <a:avLst>
              <a:gd name="adj1" fmla="val -60895"/>
              <a:gd name="adj2" fmla="val 743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Hmm … so an if-else combination counts as a statement? 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ular Callout 39"/>
          <p:cNvSpPr/>
          <p:nvPr/>
        </p:nvSpPr>
        <p:spPr>
          <a:xfrm>
            <a:off x="9104094" y="566676"/>
            <a:ext cx="998466" cy="596079"/>
          </a:xfrm>
          <a:prstGeom prst="wedgeRectCallout">
            <a:avLst>
              <a:gd name="adj1" fmla="val 137433"/>
              <a:gd name="adj2" fmla="val 4446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Yup!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764077" y="1112931"/>
            <a:ext cx="1858617" cy="904461"/>
            <a:chOff x="3286682" y="2292350"/>
            <a:chExt cx="1858617" cy="904461"/>
          </a:xfrm>
        </p:grpSpPr>
        <p:sp>
          <p:nvSpPr>
            <p:cNvPr id="42" name="Rounded Rectangle 41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ular Callout 44"/>
          <p:cNvSpPr/>
          <p:nvPr/>
        </p:nvSpPr>
        <p:spPr>
          <a:xfrm>
            <a:off x="3999386" y="1159093"/>
            <a:ext cx="3733258" cy="773318"/>
          </a:xfrm>
          <a:prstGeom prst="wedgeRectCallout">
            <a:avLst>
              <a:gd name="adj1" fmla="val -60895"/>
              <a:gd name="adj2" fmla="val 743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Remember, we discussed</a:t>
            </a:r>
            <a:r>
              <a:rPr lang="en-IN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nested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if-else statements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83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uiExpand="1" build="p" animBg="1"/>
      <p:bldP spid="21" grpId="0" animBg="1"/>
      <p:bldP spid="22" grpId="0" build="p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9" grpId="0" animBg="1"/>
      <p:bldP spid="39" grpId="0" animBg="1"/>
      <p:bldP spid="40" grpId="0" animBg="1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Unsafe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975593"/>
          </a:xfrm>
        </p:spPr>
        <p:txBody>
          <a:bodyPr/>
          <a:lstStyle/>
          <a:p>
            <a:r>
              <a:rPr lang="en-IN" dirty="0" smtClean="0"/>
              <a:t>Here as well, if you do not put curly brackets, Mr. C will try to put them for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3" y="2187057"/>
            <a:ext cx="5563247" cy="3081129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if((a != 0) &amp;&amp; (b != 0))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if(a * b &gt;= 0)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(“Positive product”);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else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(“One number is zero”);</a:t>
            </a:r>
          </a:p>
        </p:txBody>
      </p:sp>
      <p:sp>
        <p:nvSpPr>
          <p:cNvPr id="8" name="Content Placeholder 10"/>
          <p:cNvSpPr txBox="1">
            <a:spLocks/>
          </p:cNvSpPr>
          <p:nvPr/>
        </p:nvSpPr>
        <p:spPr>
          <a:xfrm>
            <a:off x="6290435" y="2187057"/>
            <a:ext cx="5563247" cy="4285951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>
                <a:latin typeface="Arial Narrow" panose="020B0606020202030204" pitchFamily="34" charset="0"/>
              </a:rPr>
              <a:t>if((a != 0) &amp;&amp; (b != 0</a:t>
            </a:r>
            <a:r>
              <a:rPr lang="en-IN" sz="3200" dirty="0" smtClean="0">
                <a:latin typeface="Arial Narrow" panose="020B0606020202030204" pitchFamily="34" charset="0"/>
              </a:rPr>
              <a:t>)){</a:t>
            </a:r>
            <a:endParaRPr lang="en-IN" sz="3200" dirty="0">
              <a:latin typeface="Arial Narrow" panose="020B0606020202030204" pitchFamily="34" charset="0"/>
            </a:endParaRPr>
          </a:p>
          <a:p>
            <a:r>
              <a:rPr lang="en-IN" sz="3200" dirty="0">
                <a:latin typeface="Arial Narrow" panose="020B0606020202030204" pitchFamily="34" charset="0"/>
              </a:rPr>
              <a:t>    if(a * b &gt;= 0</a:t>
            </a:r>
            <a:r>
              <a:rPr lang="en-IN" sz="3200" dirty="0" smtClean="0">
                <a:latin typeface="Arial Narrow" panose="020B0606020202030204" pitchFamily="34" charset="0"/>
              </a:rPr>
              <a:t>){</a:t>
            </a:r>
            <a:endParaRPr lang="en-IN" sz="3200" dirty="0">
              <a:latin typeface="Arial Narrow" panose="020B0606020202030204" pitchFamily="34" charset="0"/>
            </a:endParaRPr>
          </a:p>
          <a:p>
            <a:r>
              <a:rPr lang="en-IN" sz="3200" dirty="0">
                <a:latin typeface="Arial Narrow" panose="020B0606020202030204" pitchFamily="34" charset="0"/>
              </a:rPr>
              <a:t>        </a:t>
            </a: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(“Positive </a:t>
            </a:r>
            <a:r>
              <a:rPr lang="en-IN" sz="3200" dirty="0" smtClean="0">
                <a:latin typeface="Arial Narrow" panose="020B0606020202030204" pitchFamily="34" charset="0"/>
              </a:rPr>
              <a:t>product”);</a:t>
            </a:r>
            <a:endParaRPr lang="en-IN" sz="3200" dirty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    }else{</a:t>
            </a:r>
            <a:endParaRPr lang="en-IN" sz="3200" dirty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        </a:t>
            </a: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(“One number is zero</a:t>
            </a:r>
            <a:r>
              <a:rPr lang="en-IN" sz="3200" dirty="0" smtClean="0">
                <a:latin typeface="Arial Narrow" panose="020B0606020202030204" pitchFamily="34" charset="0"/>
              </a:rPr>
              <a:t>”);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}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53353" y="5891388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2252487" y="5368026"/>
            <a:ext cx="3909774" cy="773318"/>
          </a:xfrm>
          <a:prstGeom prst="wedgeRectCallout">
            <a:avLst>
              <a:gd name="adj1" fmla="val -58765"/>
              <a:gd name="adj2" fmla="val 7170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do not put brackets, I will match else to closest if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2416659" y="6241184"/>
            <a:ext cx="5352700" cy="487680"/>
          </a:xfrm>
          <a:prstGeom prst="wedgeRectCallout">
            <a:avLst>
              <a:gd name="adj1" fmla="val -60065"/>
              <a:gd name="adj2" fmla="val 852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will not care how you did indentation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82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build="p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Unsafe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975593"/>
          </a:xfrm>
        </p:spPr>
        <p:txBody>
          <a:bodyPr/>
          <a:lstStyle/>
          <a:p>
            <a:r>
              <a:rPr lang="en-IN" dirty="0" smtClean="0"/>
              <a:t>You may have an if without an else, but you cannot have an else without an 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  <p:sp>
        <p:nvSpPr>
          <p:cNvPr id="8" name="Content Placeholder 10"/>
          <p:cNvSpPr txBox="1">
            <a:spLocks/>
          </p:cNvSpPr>
          <p:nvPr/>
        </p:nvSpPr>
        <p:spPr>
          <a:xfrm>
            <a:off x="6290435" y="2187057"/>
            <a:ext cx="5563247" cy="4285951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>
                <a:latin typeface="Arial Narrow" panose="020B0606020202030204" pitchFamily="34" charset="0"/>
              </a:rPr>
              <a:t>if(a == 5</a:t>
            </a:r>
            <a:r>
              <a:rPr lang="en-IN" sz="3200" dirty="0" smtClean="0">
                <a:latin typeface="Arial Narrow" panose="020B0606020202030204" pitchFamily="34" charset="0"/>
              </a:rPr>
              <a:t>)</a:t>
            </a:r>
            <a:endParaRPr lang="en-IN" sz="3200" dirty="0">
              <a:latin typeface="Arial Narrow" panose="020B0606020202030204" pitchFamily="34" charset="0"/>
            </a:endParaRPr>
          </a:p>
          <a:p>
            <a:r>
              <a:rPr lang="en-IN" sz="3200" dirty="0">
                <a:latin typeface="Arial Narrow" panose="020B0606020202030204" pitchFamily="34" charset="0"/>
              </a:rPr>
              <a:t>    </a:t>
            </a: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(“Five”);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else</a:t>
            </a:r>
            <a:endParaRPr lang="en-IN" sz="3200" dirty="0">
              <a:latin typeface="Arial Narrow" panose="020B0606020202030204" pitchFamily="34" charset="0"/>
            </a:endParaRPr>
          </a:p>
          <a:p>
            <a:r>
              <a:rPr lang="en-IN" sz="3200" dirty="0">
                <a:latin typeface="Arial Narrow" panose="020B0606020202030204" pitchFamily="34" charset="0"/>
              </a:rPr>
              <a:t>    </a:t>
            </a: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(“Not Five”);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else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(“Something Else”);</a:t>
            </a:r>
            <a:endParaRPr lang="en-IN" sz="3200" dirty="0">
              <a:latin typeface="Arial Narrow" panose="020B060602020203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3353" y="2193502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2266825" y="2889572"/>
            <a:ext cx="2410000" cy="773318"/>
          </a:xfrm>
          <a:prstGeom prst="wedgeRectCallout">
            <a:avLst>
              <a:gd name="adj1" fmla="val -61053"/>
              <a:gd name="adj2" fmla="val -9795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not make sense to me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" y="4850907"/>
            <a:ext cx="2007093" cy="2007093"/>
          </a:xfrm>
          <a:prstGeom prst="rect">
            <a:avLst/>
          </a:prstGeom>
        </p:spPr>
      </p:pic>
      <p:sp>
        <p:nvSpPr>
          <p:cNvPr id="15" name="Rectangular Callout 14"/>
          <p:cNvSpPr/>
          <p:nvPr/>
        </p:nvSpPr>
        <p:spPr>
          <a:xfrm>
            <a:off x="1159075" y="3812672"/>
            <a:ext cx="4945983" cy="908415"/>
          </a:xfrm>
          <a:prstGeom prst="wedgeRectCallout">
            <a:avLst>
              <a:gd name="adj1" fmla="val -51805"/>
              <a:gd name="adj2" fmla="val 9722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not make sense even in the English language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2018457" y="4814090"/>
            <a:ext cx="3901203" cy="1108854"/>
          </a:xfrm>
          <a:prstGeom prst="wedgeRectCallout">
            <a:avLst>
              <a:gd name="adj1" fmla="val -69477"/>
              <a:gd name="adj2" fmla="val 4824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are hungry go to the mess, else go to the lab, else go to the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ShopC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0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 animBg="1"/>
      <p:bldP spid="13" grpId="0" animBg="1"/>
      <p:bldP spid="15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Announcements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Institute holiday on August 22, 2018, Wednesday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No lecture, no lab on August 22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No extra lecture this week</a:t>
            </a:r>
          </a:p>
          <a:p>
            <a:r>
              <a:rPr lang="en-IN" dirty="0" smtClean="0"/>
              <a:t>Extra lab for Wednesday batches B10, B11, B12, B14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Saturday, August 25, 2018, 2PM New Core Labs CC-01, CC-02</a:t>
            </a:r>
          </a:p>
          <a:p>
            <a:r>
              <a:rPr lang="en-IN" dirty="0" smtClean="0"/>
              <a:t>Refer to course schedule calendar on website</a:t>
            </a:r>
            <a:r>
              <a:rPr lang="en-IN" dirty="0"/>
              <a:t/>
            </a:r>
            <a:br>
              <a:rPr lang="en-IN" dirty="0"/>
            </a:br>
            <a:r>
              <a:rPr lang="en-IN" sz="2000" dirty="0" smtClean="0"/>
              <a:t>web.cse.iitk.ac.in/users/purushot/courses/esc/2018-19-a/material/schedule.pdf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6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Announcements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Extra session for students facing trouble with English lectures but who are comfortable with Hindi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Saturday, August 25, 2018, 5PM-6:30PM, New Core Labs CC-02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Extra session to be held just after extra lab is over for B10, B11, B12, B14</a:t>
            </a:r>
          </a:p>
          <a:p>
            <a:r>
              <a:rPr lang="en-IN" dirty="0" smtClean="0"/>
              <a:t>Students familiar with other Indian languages, please refer to document on website for names </a:t>
            </a:r>
            <a:r>
              <a:rPr lang="en-IN" dirty="0"/>
              <a:t>of admins</a:t>
            </a:r>
            <a:br>
              <a:rPr lang="en-IN" dirty="0"/>
            </a:br>
            <a:r>
              <a:rPr lang="en-IN" sz="2000" dirty="0" smtClean="0"/>
              <a:t>web.cse.iitk.ac.in/users/purushot/courses/esc/2018-19-a/material/language.pdf</a:t>
            </a:r>
            <a:endParaRPr lang="en-IN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4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Announcements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588496" cy="4437058"/>
          </a:xfrm>
        </p:spPr>
        <p:txBody>
          <a:bodyPr/>
          <a:lstStyle/>
          <a:p>
            <a:r>
              <a:rPr lang="en-IN" dirty="0" smtClean="0"/>
              <a:t>Marks for week 2 lab released last weekend</a:t>
            </a:r>
          </a:p>
          <a:p>
            <a:r>
              <a:rPr lang="en-IN" dirty="0" smtClean="0"/>
              <a:t>See grade-card for marks</a:t>
            </a:r>
          </a:p>
          <a:p>
            <a:r>
              <a:rPr lang="en-IN" dirty="0" smtClean="0"/>
              <a:t>Go to codebook if you feel regrading is required – option will be there to make regrading request</a:t>
            </a:r>
          </a:p>
          <a:p>
            <a:r>
              <a:rPr lang="en-IN" dirty="0" smtClean="0"/>
              <a:t>See guidelines in last lecture for how </a:t>
            </a:r>
            <a:r>
              <a:rPr lang="en-IN" dirty="0" err="1" smtClean="0"/>
              <a:t>autograding</a:t>
            </a:r>
            <a:r>
              <a:rPr lang="en-IN" dirty="0" smtClean="0"/>
              <a:t> done</a:t>
            </a:r>
          </a:p>
          <a:p>
            <a:r>
              <a:rPr lang="en-IN" dirty="0" smtClean="0"/>
              <a:t>Frivolous/useless regrading requests will be penalized</a:t>
            </a:r>
          </a:p>
          <a:p>
            <a:r>
              <a:rPr lang="en-IN" dirty="0" smtClean="0"/>
              <a:t>Minor quiz marks for week 2 and 3 released this week</a:t>
            </a:r>
          </a:p>
          <a:p>
            <a:r>
              <a:rPr lang="en-IN" dirty="0" smtClean="0"/>
              <a:t>Sorry for the delay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3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Goldilocks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Write a program to take a temperature and print</a:t>
            </a:r>
          </a:p>
          <a:p>
            <a:pPr lvl="1"/>
            <a:r>
              <a:rPr lang="en-IN" dirty="0" smtClean="0"/>
              <a:t>Too Cold if temperature is below 22</a:t>
            </a:r>
          </a:p>
          <a:p>
            <a:pPr lvl="1"/>
            <a:r>
              <a:rPr lang="en-IN" dirty="0" smtClean="0"/>
              <a:t>Just Right if between 22 and 27</a:t>
            </a:r>
          </a:p>
          <a:p>
            <a:pPr lvl="1"/>
            <a:r>
              <a:rPr lang="en-IN" dirty="0" smtClean="0"/>
              <a:t>Too Hot if temperature is above 27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6628753" y="1562153"/>
            <a:ext cx="5224929" cy="5295847"/>
          </a:xfrm>
          <a:prstGeom prst="roundRect">
            <a:avLst>
              <a:gd name="adj" fmla="val 4690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if(temp &lt; 22){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(“Too Cold”);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}else{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if (22 &lt;= temp &lt;= 27){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(“Just Right”);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}else{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 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(“Too Hot”);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}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}</a:t>
            </a:r>
            <a:endParaRPr lang="en-IN" sz="3200" dirty="0" smtClean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58" y="4786605"/>
            <a:ext cx="2071395" cy="2071395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971485" y="5045736"/>
            <a:ext cx="1825908" cy="828995"/>
          </a:xfrm>
          <a:prstGeom prst="wedgeRectCallout">
            <a:avLst>
              <a:gd name="adj1" fmla="val -98680"/>
              <a:gd name="adj2" fmla="val 4538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just happened?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53353" y="2859269"/>
            <a:ext cx="1858617" cy="904461"/>
            <a:chOff x="3286682" y="2292350"/>
            <a:chExt cx="1858617" cy="904461"/>
          </a:xfrm>
        </p:grpSpPr>
        <p:sp>
          <p:nvSpPr>
            <p:cNvPr id="9" name="Rounded Rectangle 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2184568" y="2811431"/>
            <a:ext cx="3545145" cy="828995"/>
          </a:xfrm>
          <a:prstGeom prst="wedgeRectCallout">
            <a:avLst>
              <a:gd name="adj1" fmla="val -64196"/>
              <a:gd name="adj2" fmla="val 2379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Remember, 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expressions generate values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1724744" y="5997950"/>
            <a:ext cx="3077594" cy="828995"/>
          </a:xfrm>
          <a:prstGeom prst="wedgeRectCallout">
            <a:avLst>
              <a:gd name="adj1" fmla="val -72184"/>
              <a:gd name="adj2" fmla="val -5892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value does temp &lt; 22 generate?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229" y="36191"/>
            <a:ext cx="2089439" cy="2089439"/>
          </a:xfrm>
          <a:prstGeom prst="rect">
            <a:avLst/>
          </a:prstGeom>
        </p:spPr>
      </p:pic>
      <p:sp>
        <p:nvSpPr>
          <p:cNvPr id="19" name="Rectangular Callout 18"/>
          <p:cNvSpPr/>
          <p:nvPr/>
        </p:nvSpPr>
        <p:spPr>
          <a:xfrm>
            <a:off x="5802311" y="2195935"/>
            <a:ext cx="6051371" cy="1444491"/>
          </a:xfrm>
          <a:prstGeom prst="wedgeRectCallout">
            <a:avLst>
              <a:gd name="adj1" fmla="val 42774"/>
              <a:gd name="adj2" fmla="val -896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expression inside if( … ) evaluates to 1 or something non-zero, Mr C executes the if part. If the expression evaluates to 0, Mr C executes the else part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5111634" y="1252599"/>
            <a:ext cx="5214595" cy="873031"/>
          </a:xfrm>
          <a:prstGeom prst="wedgeRectCallout">
            <a:avLst>
              <a:gd name="adj1" fmla="val 57047"/>
              <a:gd name="adj2" fmla="val -8559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 C considers 0 to be FALSE and 1 (or anything non-zero) to be TRUE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414" y="5207244"/>
            <a:ext cx="4376585" cy="165075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853012" y="5578093"/>
            <a:ext cx="550151" cy="523220"/>
          </a:xfrm>
          <a:prstGeom prst="rect">
            <a:avLst/>
          </a:prstGeom>
          <a:solidFill>
            <a:srgbClr val="333333"/>
          </a:solidFill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30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393204" y="3993847"/>
            <a:ext cx="1578281" cy="563289"/>
          </a:xfrm>
          <a:prstGeom prst="wedgeRectCallout">
            <a:avLst>
              <a:gd name="adj1" fmla="val -1743"/>
              <a:gd name="adj2" fmla="val -12021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 Right</a:t>
            </a:r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2111970" y="3710732"/>
            <a:ext cx="5024407" cy="1128431"/>
          </a:xfrm>
          <a:prstGeom prst="wedgeRectCallout">
            <a:avLst>
              <a:gd name="adj1" fmla="val -65599"/>
              <a:gd name="adj2" fmla="val -5310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temp is less than 22, it generates value 1. If temp is greater than or equal to 22, it generates value 0</a:t>
            </a:r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1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  <p:bldP spid="7" grpId="0" animBg="1"/>
      <p:bldP spid="12" grpId="0" animBg="1"/>
      <p:bldP spid="15" grpId="0" animBg="1"/>
      <p:bldP spid="19" grpId="0" animBg="1"/>
      <p:bldP spid="18" grpId="0" animBg="1"/>
      <p:bldP spid="21" grpId="0" animBg="1"/>
      <p:bldP spid="22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Complex Relational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&lt;, &lt;=, ==, &gt;, &gt;=, != are called </a:t>
            </a:r>
            <a:r>
              <a:rPr lang="en-IN" i="1" dirty="0" smtClean="0"/>
              <a:t>relational operators</a:t>
            </a:r>
          </a:p>
          <a:p>
            <a:r>
              <a:rPr lang="en-IN" dirty="0" smtClean="0"/>
              <a:t>Expressions containing these operators generate 0 or 1</a:t>
            </a:r>
          </a:p>
          <a:p>
            <a:r>
              <a:rPr lang="en-IN" dirty="0" smtClean="0"/>
              <a:t>All have left to right associativity (just like +, -, *, /)</a:t>
            </a:r>
          </a:p>
          <a:p>
            <a:r>
              <a:rPr lang="en-IN" dirty="0" smtClean="0"/>
              <a:t>22 </a:t>
            </a:r>
            <a:r>
              <a:rPr lang="en-IN" dirty="0"/>
              <a:t>&lt;= temp &lt;= </a:t>
            </a:r>
            <a:r>
              <a:rPr lang="en-IN" dirty="0" smtClean="0"/>
              <a:t>27 became ((22 &lt;= temp) &lt;= 27)</a:t>
            </a:r>
          </a:p>
          <a:p>
            <a:r>
              <a:rPr lang="en-IN" dirty="0" smtClean="0"/>
              <a:t>When we entered 30, Mr C evaluated ((22 &lt;= 30) &lt;= 27)</a:t>
            </a:r>
          </a:p>
          <a:p>
            <a:r>
              <a:rPr lang="en-IN" dirty="0" smtClean="0"/>
              <a:t>This became (1 &lt;= 27) which is true so the final result is 1</a:t>
            </a:r>
          </a:p>
          <a:p>
            <a:r>
              <a:rPr lang="en-IN" dirty="0" smtClean="0"/>
              <a:t>This is why Mr C printed Just Right even when temp = 30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6605"/>
            <a:ext cx="2092982" cy="209298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892558" y="3762035"/>
            <a:ext cx="4160959" cy="1243492"/>
          </a:xfrm>
          <a:prstGeom prst="wedgeRectCallout">
            <a:avLst>
              <a:gd name="adj1" fmla="val -63806"/>
              <a:gd name="adj2" fmla="val 6056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how do I get Mr C to do something when temperature is between 22 and 27?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29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Used to create powerful conditions and choices</a:t>
            </a:r>
          </a:p>
          <a:p>
            <a:r>
              <a:rPr lang="en-IN" dirty="0" smtClean="0"/>
              <a:t>If we want temp &gt;= 22 AND temp &lt;= 27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If we want temp &gt;= 22 OR temp &lt;= 27</a:t>
            </a:r>
          </a:p>
          <a:p>
            <a:endParaRPr lang="en-IN" dirty="0"/>
          </a:p>
          <a:p>
            <a:r>
              <a:rPr lang="en-IN" dirty="0" smtClean="0"/>
              <a:t>If we want NOT a % 2 == 0 (to select odd numbers)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42874" y="2084934"/>
            <a:ext cx="78502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if((22 &lt;= temp) &amp;&amp; (temp &lt;= 27)){ ... 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2874" y="3827245"/>
            <a:ext cx="7471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>
                <a:latin typeface="Arial Narrow" panose="020B0606020202030204" pitchFamily="34" charset="0"/>
              </a:rPr>
              <a:t>if((temp &gt;= 22) </a:t>
            </a:r>
            <a:r>
              <a:rPr lang="it-IT" sz="4400" dirty="0" smtClean="0">
                <a:latin typeface="Arial Narrow" panose="020B0606020202030204" pitchFamily="34" charset="0"/>
              </a:rPr>
              <a:t>|| </a:t>
            </a:r>
            <a:r>
              <a:rPr lang="it-IT" sz="4400" dirty="0">
                <a:latin typeface="Arial Narrow" panose="020B0606020202030204" pitchFamily="34" charset="0"/>
              </a:rPr>
              <a:t>(temp &lt;= 27)){ </a:t>
            </a:r>
            <a:r>
              <a:rPr lang="it-IT" sz="4400" dirty="0" smtClean="0">
                <a:latin typeface="Arial Narrow" panose="020B0606020202030204" pitchFamily="34" charset="0"/>
              </a:rPr>
              <a:t>... 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2874" y="5001906"/>
            <a:ext cx="44775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if(!(a %2 == 0) ){ ... 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2874" y="2694504"/>
            <a:ext cx="78502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if((temp &gt;= 22) &amp;&amp; (temp &lt;= 27)){ ... 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2874" y="5733707"/>
            <a:ext cx="36423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if(a %2 != 0){ ... }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995065" y="1564973"/>
            <a:ext cx="1858617" cy="904461"/>
            <a:chOff x="3286682" y="2292350"/>
            <a:chExt cx="1858617" cy="904461"/>
          </a:xfrm>
        </p:grpSpPr>
        <p:sp>
          <p:nvSpPr>
            <p:cNvPr id="11" name="Rounded Rectangle 10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ular Callout 13"/>
          <p:cNvSpPr/>
          <p:nvPr/>
        </p:nvSpPr>
        <p:spPr>
          <a:xfrm>
            <a:off x="9104827" y="2670513"/>
            <a:ext cx="2537128" cy="1143062"/>
          </a:xfrm>
          <a:prstGeom prst="wedgeRectCallout">
            <a:avLst>
              <a:gd name="adj1" fmla="val 43240"/>
              <a:gd name="adj2" fmla="val -7835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Bracket yourself to avoid errors and confusion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6" y="4797951"/>
            <a:ext cx="2067844" cy="2067844"/>
          </a:xfrm>
          <a:prstGeom prst="rect">
            <a:avLst/>
          </a:prstGeom>
        </p:spPr>
      </p:pic>
      <p:sp>
        <p:nvSpPr>
          <p:cNvPr id="15" name="Rectangular Callout 14"/>
          <p:cNvSpPr/>
          <p:nvPr/>
        </p:nvSpPr>
        <p:spPr>
          <a:xfrm>
            <a:off x="5953540" y="5733707"/>
            <a:ext cx="3549347" cy="1042040"/>
          </a:xfrm>
          <a:prstGeom prst="wedgeRectCallout">
            <a:avLst>
              <a:gd name="adj1" fmla="val 76998"/>
              <a:gd name="adj2" fmla="val -5626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don’t put brackets, Mr C will put brackets according to his table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9104827" y="3879115"/>
            <a:ext cx="2537128" cy="800583"/>
          </a:xfrm>
          <a:prstGeom prst="wedgeRectCallout">
            <a:avLst>
              <a:gd name="adj1" fmla="val 43240"/>
              <a:gd name="adj2" fmla="val -7835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Lets show them the new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5953539" y="5001906"/>
            <a:ext cx="3549347" cy="648789"/>
          </a:xfrm>
          <a:prstGeom prst="wedgeRectCallout">
            <a:avLst>
              <a:gd name="adj1" fmla="val 77838"/>
              <a:gd name="adj2" fmla="val 2186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but first a bit more on &amp;&amp;, || and 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8140148" y="933998"/>
            <a:ext cx="1653146" cy="592109"/>
          </a:xfrm>
          <a:prstGeom prst="wedgeRectCallout">
            <a:avLst>
              <a:gd name="adj1" fmla="val 78497"/>
              <a:gd name="adj2" fmla="val 6598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idea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2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Values generated by Logical 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94338623"/>
              </p:ext>
            </p:extLst>
          </p:nvPr>
        </p:nvGraphicFramePr>
        <p:xfrm>
          <a:off x="322927" y="2356340"/>
          <a:ext cx="11600329" cy="4501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708"/>
                <a:gridCol w="2326796"/>
                <a:gridCol w="1382765"/>
                <a:gridCol w="1382765"/>
                <a:gridCol w="1382765"/>
                <a:gridCol w="1382765"/>
                <a:gridCol w="1382765"/>
              </a:tblGrid>
              <a:tr h="717176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Operation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 Code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b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d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e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946121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AND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&amp;&amp; b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946121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OR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 = a || b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946121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NOT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 = !a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946121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732643" y="2117801"/>
            <a:ext cx="1431235" cy="5040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63878" y="2117801"/>
            <a:ext cx="1370496" cy="5040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513198" y="2120377"/>
            <a:ext cx="1431235" cy="5040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3441" y="4030251"/>
            <a:ext cx="4919870" cy="929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3441" y="4960110"/>
            <a:ext cx="4919870" cy="969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3441" y="5929543"/>
            <a:ext cx="4919870" cy="969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3441" y="3087232"/>
            <a:ext cx="4919870" cy="943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253353" y="1111624"/>
            <a:ext cx="11938645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a = 1 if good marks, else 0, b = 1 if good attendance, else 0</a:t>
            </a:r>
          </a:p>
          <a:p>
            <a:r>
              <a:rPr lang="en-IN" dirty="0" smtClean="0"/>
              <a:t>Let us see various criterion to decide A grade for ESC101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26" y="3988773"/>
            <a:ext cx="1120371" cy="101281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26" y="4969210"/>
            <a:ext cx="1120371" cy="101281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26" y="5903129"/>
            <a:ext cx="1120371" cy="1012815"/>
          </a:xfrm>
          <a:prstGeom prst="rect">
            <a:avLst/>
          </a:prstGeom>
        </p:spPr>
      </p:pic>
      <p:sp>
        <p:nvSpPr>
          <p:cNvPr id="34" name="Rectangular Callout 33"/>
          <p:cNvSpPr/>
          <p:nvPr/>
        </p:nvSpPr>
        <p:spPr>
          <a:xfrm>
            <a:off x="1800238" y="4063693"/>
            <a:ext cx="3051826" cy="828995"/>
          </a:xfrm>
          <a:prstGeom prst="wedgeRectCallout">
            <a:avLst>
              <a:gd name="adj1" fmla="val -67415"/>
              <a:gd name="adj2" fmla="val 581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if good attendance and good marks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1628991" y="5028516"/>
            <a:ext cx="3223073" cy="828995"/>
          </a:xfrm>
          <a:prstGeom prst="wedgeRectCallout">
            <a:avLst>
              <a:gd name="adj1" fmla="val -60939"/>
              <a:gd name="adj2" fmla="val 221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if good attendance or good marks or both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1800238" y="6196745"/>
            <a:ext cx="3051826" cy="498826"/>
          </a:xfrm>
          <a:prstGeom prst="wedgeRectCallout">
            <a:avLst>
              <a:gd name="adj1" fmla="val -67415"/>
              <a:gd name="adj2" fmla="val 581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if not good marks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75205" y="5953539"/>
            <a:ext cx="1858617" cy="904461"/>
            <a:chOff x="3286682" y="2292350"/>
            <a:chExt cx="1858617" cy="904461"/>
          </a:xfrm>
        </p:grpSpPr>
        <p:sp>
          <p:nvSpPr>
            <p:cNvPr id="38" name="Rounded Rectangle 3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624" y="4840608"/>
            <a:ext cx="2017392" cy="2017392"/>
          </a:xfrm>
          <a:prstGeom prst="rect">
            <a:avLst/>
          </a:prstGeom>
        </p:spPr>
      </p:pic>
      <p:sp>
        <p:nvSpPr>
          <p:cNvPr id="42" name="Rectangular Callout 41"/>
          <p:cNvSpPr/>
          <p:nvPr/>
        </p:nvSpPr>
        <p:spPr>
          <a:xfrm>
            <a:off x="6551088" y="3626634"/>
            <a:ext cx="3655198" cy="799913"/>
          </a:xfrm>
          <a:prstGeom prst="wedgeRectCallout">
            <a:avLst>
              <a:gd name="adj1" fmla="val 83548"/>
              <a:gd name="adj2" fmla="val 1237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if a = 1, b = 1, then answer should be 0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ular Callout 42"/>
          <p:cNvSpPr/>
          <p:nvPr/>
        </p:nvSpPr>
        <p:spPr>
          <a:xfrm>
            <a:off x="6551088" y="4520141"/>
            <a:ext cx="3655198" cy="799913"/>
          </a:xfrm>
          <a:prstGeom prst="wedgeRectCallout">
            <a:avLst>
              <a:gd name="adj1" fmla="val 75119"/>
              <a:gd name="adj2" fmla="val 8523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if a = 1 and b = 0 then the answer should be 1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ular Callout 43"/>
          <p:cNvSpPr/>
          <p:nvPr/>
        </p:nvSpPr>
        <p:spPr>
          <a:xfrm>
            <a:off x="1533593" y="4775246"/>
            <a:ext cx="4125173" cy="828995"/>
          </a:xfrm>
          <a:prstGeom prst="wedgeRectCallout">
            <a:avLst>
              <a:gd name="adj1" fmla="val -61377"/>
              <a:gd name="adj2" fmla="val 13649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Correct! This is called the XOR (exclusive or) operation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ular Callout 44"/>
          <p:cNvSpPr/>
          <p:nvPr/>
        </p:nvSpPr>
        <p:spPr>
          <a:xfrm>
            <a:off x="2259406" y="5684398"/>
            <a:ext cx="6612314" cy="828995"/>
          </a:xfrm>
          <a:prstGeom prst="wedgeRectCallout">
            <a:avLst>
              <a:gd name="adj1" fmla="val -58004"/>
              <a:gd name="adj2" fmla="val 8254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Challenge: write a relational expression which evaluates to 1 only if exactly one of a and b is 1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4" y="1185223"/>
            <a:ext cx="1120371" cy="1012815"/>
          </a:xfrm>
          <a:prstGeom prst="rect">
            <a:avLst/>
          </a:prstGeom>
        </p:spPr>
      </p:pic>
      <p:sp>
        <p:nvSpPr>
          <p:cNvPr id="47" name="Rectangular Callout 46"/>
          <p:cNvSpPr/>
          <p:nvPr/>
        </p:nvSpPr>
        <p:spPr>
          <a:xfrm>
            <a:off x="1668696" y="1260143"/>
            <a:ext cx="3499652" cy="828995"/>
          </a:xfrm>
          <a:prstGeom prst="wedgeRectCallout">
            <a:avLst>
              <a:gd name="adj1" fmla="val -67415"/>
              <a:gd name="adj2" fmla="val 581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if good attendance or good marks but not both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54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29" grpId="0" build="p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42" grpId="0" animBg="1"/>
      <p:bldP spid="43" grpId="0" animBg="1"/>
      <p:bldP spid="44" grpId="0" animBg="1"/>
      <p:bldP spid="45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1366952"/>
              </p:ext>
            </p:extLst>
          </p:nvPr>
        </p:nvGraphicFramePr>
        <p:xfrm>
          <a:off x="571267" y="1389920"/>
          <a:ext cx="10964500" cy="4501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870"/>
                <a:gridCol w="1640726"/>
                <a:gridCol w="1640726"/>
                <a:gridCol w="1640726"/>
                <a:gridCol w="1640726"/>
                <a:gridCol w="1640726"/>
              </a:tblGrid>
              <a:tr h="717176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 Code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b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d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e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946121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</a:t>
                      </a:r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(a</a:t>
                      </a:r>
                      <a:r>
                        <a:rPr lang="en-IN" sz="32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&amp;&amp; b) || a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946121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 = !(a</a:t>
                      </a:r>
                      <a:r>
                        <a:rPr lang="en-IN" sz="32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&amp;&amp; b)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946121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 = (a || b) &amp;&amp; !d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946121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27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412</TotalTime>
  <Words>1676</Words>
  <Application>Microsoft Office PowerPoint</Application>
  <PresentationFormat>Widescreen</PresentationFormat>
  <Paragraphs>303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More choice for Mr C</vt:lpstr>
      <vt:lpstr>Announcements</vt:lpstr>
      <vt:lpstr>Announcements</vt:lpstr>
      <vt:lpstr>Announcements</vt:lpstr>
      <vt:lpstr>The Goldilocks Challenge</vt:lpstr>
      <vt:lpstr>Complex Relational Expressions</vt:lpstr>
      <vt:lpstr>Logical Operators</vt:lpstr>
      <vt:lpstr>Values generated by Logical Ops</vt:lpstr>
      <vt:lpstr>Some Examples</vt:lpstr>
      <vt:lpstr>BODMAS table has more members</vt:lpstr>
      <vt:lpstr>Some Fun with Operators</vt:lpstr>
      <vt:lpstr>Practice Problems</vt:lpstr>
      <vt:lpstr>A few handy shortcuts</vt:lpstr>
      <vt:lpstr>Risky business with brackets</vt:lpstr>
      <vt:lpstr>Unsafe Practices</vt:lpstr>
      <vt:lpstr>Unsafe Practices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</cp:lastModifiedBy>
  <cp:revision>68</cp:revision>
  <dcterms:created xsi:type="dcterms:W3CDTF">2018-07-30T05:08:11Z</dcterms:created>
  <dcterms:modified xsi:type="dcterms:W3CDTF">2018-08-20T09:52:11Z</dcterms:modified>
</cp:coreProperties>
</file>