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57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 C is getting dizzy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tips on 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Take a positive integer n and print the pattern</a:t>
            </a:r>
          </a:p>
          <a:p>
            <a:r>
              <a:rPr lang="en-IN" dirty="0" smtClean="0"/>
              <a:t>Step 1: break up task into smaller tasks that are</a:t>
            </a:r>
            <a:br>
              <a:rPr lang="en-IN" dirty="0" smtClean="0"/>
            </a:br>
            <a:r>
              <a:rPr lang="en-IN" dirty="0" smtClean="0"/>
              <a:t>very similar and have to be repeated</a:t>
            </a:r>
          </a:p>
          <a:p>
            <a:r>
              <a:rPr lang="en-IN" dirty="0" smtClean="0"/>
              <a:t>May exist more than one way to do so – an 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5368" y="36190"/>
            <a:ext cx="190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  <a:p>
            <a:r>
              <a:rPr lang="pt-BR" sz="2800" dirty="0" smtClean="0"/>
              <a:t>1 2</a:t>
            </a:r>
            <a:endParaRPr lang="pt-BR" sz="2800" dirty="0"/>
          </a:p>
          <a:p>
            <a:r>
              <a:rPr lang="pt-BR" sz="2800" dirty="0" smtClean="0"/>
              <a:t>1 2 3</a:t>
            </a:r>
            <a:endParaRPr lang="pt-BR" sz="2800" dirty="0"/>
          </a:p>
          <a:p>
            <a:r>
              <a:rPr lang="pt-BR" sz="2800" dirty="0" smtClean="0"/>
              <a:t>1 2 3 4</a:t>
            </a:r>
            <a:endParaRPr lang="pt-BR" sz="2800" dirty="0"/>
          </a:p>
          <a:p>
            <a:r>
              <a:rPr lang="pt-BR" sz="2800" dirty="0"/>
              <a:t>...</a:t>
            </a:r>
          </a:p>
          <a:p>
            <a:r>
              <a:rPr lang="pt-BR" sz="2800" dirty="0"/>
              <a:t>1 2 3 4 ... </a:t>
            </a:r>
            <a:r>
              <a:rPr lang="pt-BR" sz="2800" dirty="0" smtClean="0"/>
              <a:t>n</a:t>
            </a:r>
            <a:endParaRPr lang="pt-B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4963" y="4808032"/>
            <a:ext cx="2049968" cy="2049968"/>
          </a:xfrm>
          <a:prstGeom prst="rect">
            <a:avLst/>
          </a:prstGeom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1965005" y="4796727"/>
            <a:ext cx="3429002" cy="110379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for(j = 1; j &lt;= n-i+1;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(“%d\n”,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8" y="4796727"/>
            <a:ext cx="2092982" cy="20929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475" y="4808032"/>
            <a:ext cx="2049968" cy="204996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71509" y="3187342"/>
            <a:ext cx="3624595" cy="1520377"/>
          </a:xfrm>
          <a:prstGeom prst="wedgeRectCallout">
            <a:avLst>
              <a:gd name="adj1" fmla="val -51753"/>
              <a:gd name="adj2" fmla="val 830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to print 1 n times, 2 (n-1) times, 3 (n-2) times … I know how to solve each sub task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965005" y="5986069"/>
            <a:ext cx="3624595" cy="852758"/>
          </a:xfrm>
          <a:prstGeom prst="wedgeRectCallout">
            <a:avLst>
              <a:gd name="adj1" fmla="val -73142"/>
              <a:gd name="adj2" fmla="val -621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just run a loop for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1 to n – done!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70216" y="2742274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4560742" y="3194504"/>
            <a:ext cx="4911249" cy="1175843"/>
          </a:xfrm>
          <a:prstGeom prst="wedgeRectCallout">
            <a:avLst>
              <a:gd name="adj1" fmla="val 62733"/>
              <a:gd name="adj2" fmla="val -382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way to break up into smaller tasks: I have to print n lines. On line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need to print digits 1 2 3 …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5508008" y="4455899"/>
            <a:ext cx="2711653" cy="110379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for(j = 1; j &lt;=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 ”, </a:t>
            </a:r>
            <a:r>
              <a:rPr lang="en-IN" sz="2800" dirty="0">
                <a:latin typeface="Arial Narrow" panose="020B0606020202030204" pitchFamily="34" charset="0"/>
              </a:rPr>
              <a:t>j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819" y="4808032"/>
            <a:ext cx="2049968" cy="2049968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5658112" y="5646029"/>
            <a:ext cx="4446592" cy="1192798"/>
          </a:xfrm>
          <a:prstGeom prst="wedgeRectCallout">
            <a:avLst>
              <a:gd name="adj1" fmla="val 66335"/>
              <a:gd name="adj2" fmla="val -12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you have printed all the 1, how will you go back to previous line to start printing 2?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8333662" y="4878936"/>
            <a:ext cx="1765356" cy="680753"/>
          </a:xfrm>
          <a:prstGeom prst="wedgeRectCallout">
            <a:avLst>
              <a:gd name="adj1" fmla="val 95671"/>
              <a:gd name="adj2" fmla="val -2411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Good!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9614837" y="3773636"/>
            <a:ext cx="2512750" cy="948532"/>
          </a:xfrm>
          <a:prstGeom prst="wedgeRectCallout">
            <a:avLst>
              <a:gd name="adj1" fmla="val 1069"/>
              <a:gd name="adj2" fmla="val 1046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care of trailing spaces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  <p:bldP spid="7" grpId="0" animBg="1"/>
      <p:bldP spid="9" grpId="0" animBg="1"/>
      <p:bldP spid="17" grpId="0" animBg="1"/>
      <p:bldP spid="18" grpId="0" animBg="1"/>
      <p:bldP spid="11" grpId="0" animBg="1"/>
      <p:bldP spid="21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Don’t be afraid of nested loops – they arise in tasks where the smaller tasks themselves require repetition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Lets solve another problem – take a positive integer n and print the following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3176954"/>
            <a:ext cx="4308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</a:t>
            </a:r>
          </a:p>
          <a:p>
            <a:r>
              <a:rPr lang="pt-BR" sz="3600" dirty="0" smtClean="0"/>
              <a:t>2 3</a:t>
            </a:r>
            <a:endParaRPr lang="pt-BR" sz="3600" dirty="0"/>
          </a:p>
          <a:p>
            <a:r>
              <a:rPr lang="pt-BR" sz="3600" dirty="0" smtClean="0"/>
              <a:t>3 4 5</a:t>
            </a:r>
            <a:endParaRPr lang="pt-BR" sz="3600" dirty="0"/>
          </a:p>
          <a:p>
            <a:r>
              <a:rPr lang="pt-BR" sz="3600" dirty="0" smtClean="0"/>
              <a:t>4 5 6 7</a:t>
            </a:r>
            <a:endParaRPr lang="pt-BR" sz="3600" dirty="0"/>
          </a:p>
          <a:p>
            <a:r>
              <a:rPr lang="pt-BR" sz="3600" dirty="0"/>
              <a:t>...</a:t>
            </a:r>
          </a:p>
          <a:p>
            <a:r>
              <a:rPr lang="pt-BR" sz="3600" dirty="0" smtClean="0"/>
              <a:t>n n+1 n+2 n+3 ...</a:t>
            </a:r>
            <a:endParaRPr lang="pt-BR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46" y="2737051"/>
            <a:ext cx="2049968" cy="2049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35" y="2737051"/>
            <a:ext cx="2049968" cy="204996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8718903" y="4885114"/>
            <a:ext cx="3394395" cy="854162"/>
          </a:xfrm>
          <a:prstGeom prst="wedgeRectCallout">
            <a:avLst>
              <a:gd name="adj1" fmla="val 43283"/>
              <a:gd name="adj2" fmla="val -962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 lines in the output so n subtasks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8718903" y="5894871"/>
            <a:ext cx="3394395" cy="854162"/>
          </a:xfrm>
          <a:prstGeom prst="wedgeRectCallout">
            <a:avLst>
              <a:gd name="adj1" fmla="val 47675"/>
              <a:gd name="adj2" fmla="val -845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on line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from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itself!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4984015" y="4057670"/>
            <a:ext cx="3256920" cy="280033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= 1;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&lt;= n;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++){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for(j =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; j &lt; </a:t>
            </a:r>
            <a:r>
              <a:rPr lang="en-IN" sz="2800" dirty="0" err="1" smtClean="0">
                <a:latin typeface="Arial Narrow" panose="020B0606020202030204" pitchFamily="34" charset="0"/>
              </a:rPr>
              <a:t>i+i</a:t>
            </a:r>
            <a:r>
              <a:rPr lang="en-IN" sz="2800" dirty="0" smtClean="0">
                <a:latin typeface="Arial Narrow" panose="020B0606020202030204" pitchFamily="34" charset="0"/>
              </a:rPr>
              <a:t>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 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 ”, j);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(“\n”);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}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2800" dirty="0" smtClean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53384" y="305631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2335981" y="4106266"/>
            <a:ext cx="1765356" cy="680753"/>
          </a:xfrm>
          <a:prstGeom prst="wedgeRectCallout">
            <a:avLst>
              <a:gd name="adj1" fmla="val -81114"/>
              <a:gd name="adj2" fmla="val -849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649896" y="4931168"/>
            <a:ext cx="3180521" cy="1094937"/>
          </a:xfrm>
          <a:prstGeom prst="wedgeRectCallout">
            <a:avLst>
              <a:gd name="adj1" fmla="val -2565"/>
              <a:gd name="adj2" fmla="val -727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take care of trailing spaces and trailing new lines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28591" y="4106266"/>
            <a:ext cx="2773018" cy="53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6392" y="5758450"/>
            <a:ext cx="2773018" cy="973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6430617" y="2113949"/>
            <a:ext cx="1825076" cy="854162"/>
          </a:xfrm>
          <a:prstGeom prst="wedgeRectCallout">
            <a:avLst>
              <a:gd name="adj1" fmla="val 88316"/>
              <a:gd name="adj2" fmla="val 1167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sure will, Mr. C!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62062" y="3056314"/>
            <a:ext cx="3683118" cy="854162"/>
          </a:xfrm>
          <a:prstGeom prst="wedgeRectCallout">
            <a:avLst>
              <a:gd name="adj1" fmla="val 71978"/>
              <a:gd name="adj2" fmla="val 480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 seems to require printing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Allows us to stop executing a loop and exit immediately</a:t>
            </a:r>
          </a:p>
          <a:p>
            <a:pPr lvl="1"/>
            <a:r>
              <a:rPr lang="en-IN" dirty="0" smtClean="0"/>
              <a:t>Even if stopping condition is still true</a:t>
            </a:r>
          </a:p>
          <a:p>
            <a:pPr lvl="1"/>
            <a:r>
              <a:rPr lang="en-IN" dirty="0" smtClean="0"/>
              <a:t>Can be used inside a for loop, while loop, do-while loop</a:t>
            </a:r>
          </a:p>
          <a:p>
            <a:r>
              <a:rPr lang="en-IN" dirty="0" smtClean="0"/>
              <a:t>When to use break</a:t>
            </a:r>
          </a:p>
          <a:p>
            <a:pPr lvl="1"/>
            <a:r>
              <a:rPr lang="en-IN" dirty="0" smtClean="0"/>
              <a:t>Avoid if possible</a:t>
            </a:r>
          </a:p>
          <a:p>
            <a:pPr lvl="1"/>
            <a:r>
              <a:rPr lang="en-IN" dirty="0" smtClean="0"/>
              <a:t>Can make code error-prone and hard to read</a:t>
            </a:r>
          </a:p>
          <a:p>
            <a:pPr lvl="1"/>
            <a:r>
              <a:rPr lang="en-IN" dirty="0" smtClean="0"/>
              <a:t>Used when one stopping condition not enough</a:t>
            </a:r>
          </a:p>
          <a:p>
            <a:pPr lvl="1"/>
            <a:r>
              <a:rPr lang="en-IN" dirty="0" smtClean="0"/>
              <a:t>Or to make code more elegant or just show-off!</a:t>
            </a:r>
          </a:p>
          <a:p>
            <a:pPr lvl="1"/>
            <a:r>
              <a:rPr lang="en-IN" dirty="0" smtClean="0"/>
              <a:t>Allows us to avoid specifying a stopping condition</a:t>
            </a:r>
          </a:p>
          <a:p>
            <a:r>
              <a:rPr lang="en-IN" dirty="0" smtClean="0"/>
              <a:t>Else condition not needed since Mr. C</a:t>
            </a:r>
            <a:br>
              <a:rPr lang="en-IN" dirty="0" smtClean="0"/>
            </a:br>
            <a:r>
              <a:rPr lang="en-IN" dirty="0" smtClean="0"/>
              <a:t>neglects all remaining statements in</a:t>
            </a:r>
            <a:br>
              <a:rPr lang="en-IN" dirty="0" smtClean="0"/>
            </a:br>
            <a:r>
              <a:rPr lang="en-IN" dirty="0" smtClean="0"/>
              <a:t>loop body upon encountering break;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8211483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else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    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209772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    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840356" y="1111623"/>
            <a:ext cx="2782957" cy="876203"/>
          </a:xfrm>
          <a:prstGeom prst="wedgeRectCallout">
            <a:avLst>
              <a:gd name="adj1" fmla="val 99368"/>
              <a:gd name="adj2" fmla="val 1776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did not have break, infinite loop!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212888">
            <a:off x="10982593" y="4338507"/>
            <a:ext cx="734332" cy="19589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1034983" y="4581940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5157" y="4117081"/>
            <a:ext cx="134867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Fancy For using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668215"/>
            <a:ext cx="6723917" cy="440120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stop_expr; upd_expr){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5444" y="573907"/>
            <a:ext cx="4731026" cy="624786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init_expr;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for(;;){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if</a:t>
            </a:r>
            <a:r>
              <a:rPr lang="it-IT" sz="4000" dirty="0">
                <a:latin typeface="Arial Narrow" panose="020B0606020202030204" pitchFamily="34" charset="0"/>
              </a:rPr>
              <a:t>(!(stop_expr)) break;</a:t>
            </a:r>
            <a:endParaRPr lang="it-IT" sz="4000" dirty="0" smtClean="0">
              <a:latin typeface="Arial Narrow" panose="020B0606020202030204" pitchFamily="34" charset="0"/>
            </a:endParaRP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upd_expr;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21909" y="135805"/>
            <a:ext cx="5753551" cy="876203"/>
          </a:xfrm>
          <a:prstGeom prst="wedgeRectCallout">
            <a:avLst>
              <a:gd name="adj1" fmla="val 69216"/>
              <a:gd name="adj2" fmla="val 812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did not have break this would have been an infinite loop since no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stop_expr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426555">
            <a:off x="10393587" y="2415754"/>
            <a:ext cx="921387" cy="40063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0967" y="367721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3031436" y="4758503"/>
            <a:ext cx="3727173" cy="1155280"/>
          </a:xfrm>
          <a:prstGeom prst="wedgeRectCallout">
            <a:avLst>
              <a:gd name="adj1" fmla="val -22728"/>
              <a:gd name="adj2" fmla="val -746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the order is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body  update 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stop_expr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…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863063" cy="5746376"/>
          </a:xfrm>
        </p:spPr>
        <p:txBody>
          <a:bodyPr/>
          <a:lstStyle/>
          <a:p>
            <a:r>
              <a:rPr lang="en-IN" dirty="0" smtClean="0"/>
              <a:t>Allows us to skip the rest of the statements in body of the loop</a:t>
            </a:r>
          </a:p>
          <a:p>
            <a:r>
              <a:rPr lang="en-IN" dirty="0" smtClean="0"/>
              <a:t>Upon encountering continue, Mr C thinks that body of loop is over</a:t>
            </a:r>
          </a:p>
          <a:p>
            <a:r>
              <a:rPr lang="en-IN" dirty="0" smtClean="0"/>
              <a:t>Loop not exited (unlike break)</a:t>
            </a:r>
          </a:p>
          <a:p>
            <a:pPr lvl="1"/>
            <a:r>
              <a:rPr lang="en-IN" dirty="0" smtClean="0"/>
              <a:t>If we say continue in for loop, </a:t>
            </a:r>
            <a:r>
              <a:rPr lang="en-IN" dirty="0" err="1" smtClean="0"/>
              <a:t>update_expr</a:t>
            </a:r>
            <a:r>
              <a:rPr lang="en-IN" dirty="0" smtClean="0"/>
              <a:t> evaluated, then stop condition checked</a:t>
            </a:r>
          </a:p>
          <a:p>
            <a:pPr lvl="1"/>
            <a:r>
              <a:rPr lang="en-IN" dirty="0" smtClean="0"/>
              <a:t>If we say continue in while or do-while loop, then stop condition checked</a:t>
            </a:r>
          </a:p>
          <a:p>
            <a:pPr lvl="1"/>
            <a:r>
              <a:rPr lang="en-IN" dirty="0" smtClean="0"/>
              <a:t>In all cases, rest of body not executed</a:t>
            </a:r>
          </a:p>
          <a:p>
            <a:r>
              <a:rPr lang="en-IN" dirty="0" smtClean="0"/>
              <a:t>Read 100 integers and print sum of only positive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6416" y="1111624"/>
            <a:ext cx="4929809" cy="501675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40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for(i </a:t>
            </a:r>
            <a:r>
              <a:rPr lang="pt-BR" sz="4000" dirty="0">
                <a:latin typeface="Arial Narrow" panose="020B0606020202030204" pitchFamily="34" charset="0"/>
              </a:rPr>
              <a:t>= </a:t>
            </a:r>
            <a:r>
              <a:rPr lang="pt-BR" sz="4000" dirty="0" smtClean="0">
                <a:latin typeface="Arial Narrow" panose="020B0606020202030204" pitchFamily="34" charset="0"/>
              </a:rPr>
              <a:t>1; </a:t>
            </a:r>
            <a:r>
              <a:rPr lang="pt-BR" sz="4000" dirty="0">
                <a:latin typeface="Arial Narrow" panose="020B0606020202030204" pitchFamily="34" charset="0"/>
              </a:rPr>
              <a:t>i </a:t>
            </a:r>
            <a:r>
              <a:rPr lang="pt-BR" sz="4000" dirty="0" smtClean="0">
                <a:latin typeface="Arial Narrow" panose="020B0606020202030204" pitchFamily="34" charset="0"/>
              </a:rPr>
              <a:t>&lt;= </a:t>
            </a:r>
            <a:r>
              <a:rPr lang="pt-BR" sz="4000" dirty="0">
                <a:latin typeface="Arial Narrow" panose="020B0606020202030204" pitchFamily="34" charset="0"/>
              </a:rPr>
              <a:t>100; i</a:t>
            </a:r>
            <a:r>
              <a:rPr lang="pt-BR" sz="4000" dirty="0" smtClean="0">
                <a:latin typeface="Arial Narrow" panose="020B0606020202030204" pitchFamily="34" charset="0"/>
              </a:rPr>
              <a:t>++){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scanf</a:t>
            </a:r>
            <a:r>
              <a:rPr lang="pt-BR" sz="4000" dirty="0">
                <a:latin typeface="Arial Narrow" panose="020B0606020202030204" pitchFamily="34" charset="0"/>
              </a:rPr>
              <a:t>("%d", &amp;num);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    if </a:t>
            </a:r>
            <a:r>
              <a:rPr lang="pt-BR" sz="4000" dirty="0">
                <a:latin typeface="Arial Narrow" panose="020B0606020202030204" pitchFamily="34" charset="0"/>
              </a:rPr>
              <a:t>(value &lt; 0</a:t>
            </a:r>
            <a:r>
              <a:rPr lang="pt-BR" sz="4000" dirty="0" smtClean="0">
                <a:latin typeface="Arial Narrow" panose="020B0606020202030204" pitchFamily="34" charset="0"/>
              </a:rPr>
              <a:t>){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    continue</a:t>
            </a:r>
            <a:r>
              <a:rPr lang="pt-BR" sz="4000" dirty="0">
                <a:latin typeface="Arial Narrow" panose="020B0606020202030204" pitchFamily="34" charset="0"/>
              </a:rPr>
              <a:t>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    }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sum </a:t>
            </a:r>
            <a:r>
              <a:rPr lang="pt-BR" sz="40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40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Curved Left Arrow 5"/>
          <p:cNvSpPr/>
          <p:nvPr/>
        </p:nvSpPr>
        <p:spPr>
          <a:xfrm rot="2439846" flipV="1">
            <a:off x="10571980" y="2105694"/>
            <a:ext cx="644597" cy="24135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10232615" y="4843323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there are nested </a:t>
            </a:r>
            <a:r>
              <a:rPr lang="en-US" dirty="0" smtClean="0"/>
              <a:t>loops, a break inside the inner loop will apply only to the inner </a:t>
            </a:r>
            <a:r>
              <a:rPr lang="en-US" dirty="0" smtClean="0"/>
              <a:t>loop, same with continue</a:t>
            </a:r>
            <a:endParaRPr lang="en-US" dirty="0" smtClean="0"/>
          </a:p>
          <a:p>
            <a:r>
              <a:rPr lang="en-IN" dirty="0" smtClean="0"/>
              <a:t>Be careful not to create an infinite loop using continue if you bypass any update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3200" dirty="0">
                <a:latin typeface="Arial Narrow" panose="020B0606020202030204" pitchFamily="34" charset="0"/>
              </a:rPr>
              <a:t>for (i = 0; i &lt; 100; i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for </a:t>
            </a:r>
            <a:r>
              <a:rPr lang="it-IT" sz="3200" dirty="0">
                <a:latin typeface="Arial Narrow" panose="020B0606020202030204" pitchFamily="34" charset="0"/>
              </a:rPr>
              <a:t>(j = 0; j &lt; 100; j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    if </a:t>
            </a:r>
            <a:r>
              <a:rPr lang="it-IT" sz="3200" dirty="0">
                <a:latin typeface="Arial Narrow" panose="020B0606020202030204" pitchFamily="34" charset="0"/>
              </a:rPr>
              <a:t>(…) break; 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    }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</a:t>
            </a:r>
            <a:r>
              <a:rPr lang="it-IT" sz="3200" dirty="0" smtClean="0">
                <a:latin typeface="Arial Narrow" panose="020B0606020202030204" pitchFamily="34" charset="0"/>
              </a:rPr>
              <a:t>statement1;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statement2</a:t>
            </a:r>
            <a:endParaRPr lang="it-IT" sz="32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7958" y="2662600"/>
            <a:ext cx="4795725" cy="397031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 err="1">
                <a:latin typeface="Arial Narrow" panose="020B0606020202030204" pitchFamily="34" charset="0"/>
              </a:rPr>
              <a:t>int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= 0, sum = 0, </a:t>
            </a:r>
            <a:r>
              <a:rPr lang="en-US" sz="3600" dirty="0" err="1">
                <a:latin typeface="Arial Narrow" panose="020B0606020202030204" pitchFamily="34" charset="0"/>
              </a:rPr>
              <a:t>num</a:t>
            </a:r>
            <a:r>
              <a:rPr lang="en-US" sz="3600" dirty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>
                <a:latin typeface="Arial Narrow" panose="020B0606020202030204" pitchFamily="34" charset="0"/>
              </a:rPr>
              <a:t>while (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&lt; 100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scanf</a:t>
            </a:r>
            <a:r>
              <a:rPr lang="en-US" sz="3600" dirty="0">
                <a:latin typeface="Arial Narrow" panose="020B0606020202030204" pitchFamily="34" charset="0"/>
              </a:rPr>
              <a:t>(“%d”, </a:t>
            </a:r>
            <a:r>
              <a:rPr lang="en-US" sz="3600" dirty="0" smtClean="0">
                <a:latin typeface="Arial Narrow" panose="020B0606020202030204" pitchFamily="34" charset="0"/>
              </a:rPr>
              <a:t>&amp;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);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if (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 &lt; </a:t>
            </a:r>
            <a:r>
              <a:rPr lang="en-US" sz="3600" dirty="0">
                <a:latin typeface="Arial Narrow" panose="020B0606020202030204" pitchFamily="34" charset="0"/>
              </a:rPr>
              <a:t>0) continue;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sum +=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++;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1" y="0"/>
            <a:ext cx="2090977" cy="20909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57957" y="2662600"/>
            <a:ext cx="4795725" cy="39703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Arial Narrow" panose="020B0606020202030204" pitchFamily="34" charset="0"/>
              </a:rPr>
              <a:t>int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= </a:t>
            </a:r>
            <a:r>
              <a:rPr lang="en-US" sz="3600" dirty="0" smtClean="0">
                <a:latin typeface="Arial Narrow" panose="020B0606020202030204" pitchFamily="34" charset="0"/>
              </a:rPr>
              <a:t>0, sum = 0,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>
                <a:latin typeface="Arial Narrow" panose="020B0606020202030204" pitchFamily="34" charset="0"/>
              </a:rPr>
              <a:t>while (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&lt; 100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++;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scanf</a:t>
            </a:r>
            <a:r>
              <a:rPr lang="en-US" sz="3600" dirty="0">
                <a:latin typeface="Arial Narrow" panose="020B0606020202030204" pitchFamily="34" charset="0"/>
              </a:rPr>
              <a:t>(“%d”, </a:t>
            </a:r>
            <a:r>
              <a:rPr lang="en-US" sz="3600" dirty="0" smtClean="0">
                <a:latin typeface="Arial Narrow" panose="020B0606020202030204" pitchFamily="34" charset="0"/>
              </a:rPr>
              <a:t>&amp;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);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if (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 &lt; </a:t>
            </a:r>
            <a:r>
              <a:rPr lang="en-US" sz="3600" dirty="0">
                <a:latin typeface="Arial Narrow" panose="020B0606020202030204" pitchFamily="34" charset="0"/>
              </a:rPr>
              <a:t>0) continue;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sum +=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Curved Left Arrow 6"/>
          <p:cNvSpPr/>
          <p:nvPr/>
        </p:nvSpPr>
        <p:spPr>
          <a:xfrm rot="18524370" flipV="1">
            <a:off x="10444086" y="2730902"/>
            <a:ext cx="658346" cy="22421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668445">
            <a:off x="2850956" y="4476753"/>
            <a:ext cx="734332" cy="2345386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234918" y="549854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3083593">
            <a:off x="2539552" y="4350088"/>
            <a:ext cx="734332" cy="2009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3200" dirty="0">
                <a:latin typeface="Arial Narrow" panose="020B0606020202030204" pitchFamily="34" charset="0"/>
              </a:rPr>
              <a:t>for (i = 0; i &lt; 100; i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for </a:t>
            </a:r>
            <a:r>
              <a:rPr lang="it-IT" sz="3200" dirty="0">
                <a:latin typeface="Arial Narrow" panose="020B0606020202030204" pitchFamily="34" charset="0"/>
              </a:rPr>
              <a:t>(j = 0; j &lt; 100; j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    if </a:t>
            </a:r>
            <a:r>
              <a:rPr lang="it-IT" sz="3200" dirty="0">
                <a:latin typeface="Arial Narrow" panose="020B0606020202030204" pitchFamily="34" charset="0"/>
              </a:rPr>
              <a:t>(…) </a:t>
            </a:r>
            <a:r>
              <a:rPr lang="it-IT" sz="3200" dirty="0" smtClean="0">
                <a:latin typeface="Arial Narrow" panose="020B0606020202030204" pitchFamily="34" charset="0"/>
              </a:rPr>
              <a:t>continue</a:t>
            </a:r>
            <a:r>
              <a:rPr lang="it-IT" sz="3200" dirty="0" smtClean="0">
                <a:latin typeface="Arial Narrow" panose="020B0606020202030204" pitchFamily="34" charset="0"/>
              </a:rPr>
              <a:t>; 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}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</a:t>
            </a:r>
            <a:r>
              <a:rPr lang="it-IT" sz="3200" dirty="0" smtClean="0">
                <a:latin typeface="Arial Narrow" panose="020B0606020202030204" pitchFamily="34" charset="0"/>
              </a:rPr>
              <a:t>statement1;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statement2</a:t>
            </a:r>
            <a:endParaRPr lang="it-IT" sz="3200" dirty="0">
              <a:latin typeface="Arial Narrow" panose="020B0606020202030204" pitchFamily="34" charset="0"/>
            </a:endParaRPr>
          </a:p>
        </p:txBody>
      </p:sp>
      <p:sp>
        <p:nvSpPr>
          <p:cNvPr id="20" name="Curved Left Arrow 19"/>
          <p:cNvSpPr/>
          <p:nvPr/>
        </p:nvSpPr>
        <p:spPr>
          <a:xfrm rot="11627491" flipH="1">
            <a:off x="3861724" y="3483609"/>
            <a:ext cx="1459543" cy="1267722"/>
          </a:xfrm>
          <a:prstGeom prst="curvedLeftArrow">
            <a:avLst>
              <a:gd name="adj1" fmla="val 13277"/>
              <a:gd name="adj2" fmla="val 31118"/>
              <a:gd name="adj3" fmla="val 126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4904692" y="397643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rot="12665717" flipH="1">
            <a:off x="3818781" y="4147158"/>
            <a:ext cx="835062" cy="6252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4148" y="1517144"/>
            <a:ext cx="4144617" cy="50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114195" y="41055"/>
            <a:ext cx="6216959" cy="1520377"/>
          </a:xfrm>
          <a:prstGeom prst="wedgeRectCallout">
            <a:avLst>
              <a:gd name="adj1" fmla="val 76652"/>
              <a:gd name="adj2" fmla="val 373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have a sequence of 100000 negative numbers, it will read all of them even though we wanted to read only first 100 numbers – continue statement skipping counter update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 rot="19015590" flipV="1">
            <a:off x="10305834" y="2975341"/>
            <a:ext cx="658346" cy="24436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3" y="0"/>
            <a:ext cx="2090977" cy="2090977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5648037" y="36816"/>
            <a:ext cx="3683118" cy="1521540"/>
          </a:xfrm>
          <a:prstGeom prst="wedgeRectCallout">
            <a:avLst>
              <a:gd name="adj1" fmla="val 86820"/>
              <a:gd name="adj2" fmla="val 324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better, always updates counter whether skipping the sum+=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step using continue or not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7" grpId="0" animBg="1"/>
      <p:bldP spid="7" grpId="1" animBg="1"/>
      <p:bldP spid="13" grpId="0" animBg="1"/>
      <p:bldP spid="1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11" grpId="0" animBg="1"/>
      <p:bldP spid="9" grpId="0" animBg="1"/>
      <p:bldP spid="9" grpId="1" animBg="1"/>
      <p:bldP spid="2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Excessive use of break and continue can make your program error-prone, and hard for you to correct</a:t>
            </a:r>
          </a:p>
          <a:p>
            <a:r>
              <a:rPr lang="en-IN" dirty="0" smtClean="0"/>
              <a:t>If you have 10 break statements inside the same loop body, you will have a hard time figuring out which one caused your loop to end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If you have 10 continue statements inside the same loop body, you will have a hard time figuring out why body statements are not getting executed.</a:t>
            </a:r>
            <a:endParaRPr lang="en-IN" dirty="0" smtClean="0"/>
          </a:p>
          <a:p>
            <a:r>
              <a:rPr lang="en-IN" dirty="0" smtClean="0"/>
              <a:t>Should not misuse break, continue - used in moderation these can result in nice, beautiful code</a:t>
            </a:r>
          </a:p>
          <a:p>
            <a:r>
              <a:rPr lang="en-IN" dirty="0" smtClean="0"/>
              <a:t>Tomorrow: more elegant alternatives to break</a:t>
            </a:r>
            <a:r>
              <a:rPr lang="en-IN" smtClean="0"/>
              <a:t>,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Morning exam (Wed, Thu batches)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10:30 AM - 1:30 PM – starts </a:t>
            </a:r>
            <a:r>
              <a:rPr lang="en-IN" sz="2400" dirty="0" smtClean="0">
                <a:solidFill>
                  <a:schemeClr val="tx1"/>
                </a:solidFill>
              </a:rPr>
              <a:t>10:30 AM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B9, {B14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B7, B10, B11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B12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B8, {B14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10:15AM</a:t>
            </a:r>
          </a:p>
          <a:p>
            <a:r>
              <a:rPr lang="en-IN" dirty="0" smtClean="0"/>
              <a:t>Cannot switch to afternoon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Afternoon exam (Mon, Tue </a:t>
            </a:r>
            <a:r>
              <a:rPr lang="en-IN" dirty="0"/>
              <a:t>batches</a:t>
            </a:r>
            <a:r>
              <a:rPr lang="en-IN" dirty="0" smtClean="0"/>
              <a:t>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2 PM - 5 PM – starts </a:t>
            </a:r>
            <a:r>
              <a:rPr lang="en-US" sz="2400" dirty="0" smtClean="0">
                <a:solidFill>
                  <a:schemeClr val="tx1"/>
                </a:solidFill>
              </a:rPr>
              <a:t>2 PM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B1, {B2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B4, B5, B6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B3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B13, {B2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1:45 PM</a:t>
            </a:r>
          </a:p>
          <a:p>
            <a:r>
              <a:rPr lang="en-IN" dirty="0" smtClean="0"/>
              <a:t>Cannot switch to morning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Syllabus – till loops (no arrays)</a:t>
            </a:r>
          </a:p>
          <a:p>
            <a:r>
              <a:rPr lang="en-IN" dirty="0" smtClean="0"/>
              <a:t>Exam will be like labs</a:t>
            </a:r>
          </a:p>
          <a:p>
            <a:r>
              <a:rPr lang="en-IN" dirty="0" smtClean="0"/>
              <a:t>Marks for passing test cases</a:t>
            </a:r>
          </a:p>
          <a:p>
            <a:r>
              <a:rPr lang="en-IN" dirty="0" smtClean="0"/>
              <a:t>Marks for writing clean indented code, proper variable names, a few comments on what steps are being performed</a:t>
            </a:r>
          </a:p>
          <a:p>
            <a:r>
              <a:rPr lang="en-IN" dirty="0" smtClean="0"/>
              <a:t>Illegible code passing all test cases may get only a fraction of total marks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Offers will be made tonight – based on performance in labs in week 2-5, minor quiz in week 2-4 and major quiz</a:t>
            </a:r>
          </a:p>
          <a:p>
            <a:r>
              <a:rPr lang="en-IN" dirty="0" smtClean="0"/>
              <a:t>No bonus questions counted in deciding AT offers – will be counted when computing final grade</a:t>
            </a:r>
          </a:p>
          <a:p>
            <a:r>
              <a:rPr lang="en-IN" dirty="0" smtClean="0"/>
              <a:t>Students will have 2-3 days to either agree to switch or decline the offer</a:t>
            </a:r>
          </a:p>
          <a:p>
            <a:r>
              <a:rPr lang="en-IN" dirty="0" smtClean="0"/>
              <a:t>Staying silent will mean declining offer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General form of a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616" y="1590261"/>
            <a:ext cx="1653619" cy="603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2409404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3091070"/>
            <a:ext cx="8464092" cy="3515949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1. First do what is told in initialization expression</a:t>
            </a:r>
          </a:p>
          <a:p>
            <a:pPr marL="0" indent="0">
              <a:buNone/>
            </a:pPr>
            <a:r>
              <a:rPr lang="en-IN" sz="2800" dirty="0" smtClean="0"/>
              <a:t>2. Then check the stopping expression</a:t>
            </a:r>
          </a:p>
          <a:p>
            <a:pPr marL="0" indent="0">
              <a:buNone/>
            </a:pPr>
            <a:r>
              <a:rPr lang="en-IN" sz="2800" dirty="0" smtClean="0"/>
              <a:t>3. If stopping expression is true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Execute all statements inside braces</a:t>
            </a:r>
          </a:p>
          <a:p>
            <a:pPr lvl="1"/>
            <a:r>
              <a:rPr lang="en-IN" sz="2800" dirty="0" smtClean="0"/>
              <a:t>    Execute update expression</a:t>
            </a:r>
          </a:p>
          <a:p>
            <a:pPr lvl="1"/>
            <a:r>
              <a:rPr lang="en-IN" sz="2800" dirty="0" smtClean="0"/>
              <a:t>    Go back to step 2</a:t>
            </a:r>
          </a:p>
          <a:p>
            <a:pPr marL="4572" lvl="1" indent="0">
              <a:buNone/>
            </a:pPr>
            <a:r>
              <a:rPr lang="en-IN" sz="2800" dirty="0" smtClean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795135" y="3126161"/>
            <a:ext cx="4017270" cy="4802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3788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88651" y="3606433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1480" y="4579418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6440" y="1590261"/>
            <a:ext cx="2374803" cy="603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01479" y="5054069"/>
            <a:ext cx="3289851" cy="531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02416" y="5932176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91062" y="157351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4859529" y="230385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7129197" y="1313125"/>
            <a:ext cx="4470048" cy="1174553"/>
          </a:xfrm>
          <a:prstGeom prst="wedgeRectCallout">
            <a:avLst>
              <a:gd name="adj1" fmla="val 41643"/>
              <a:gd name="adj2" fmla="val -754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time I execute the statements inside the braces – called one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 build="p"/>
      <p:bldP spid="10" grpId="0" build="p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General form of a 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while(stopping_expr){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3532525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4214192"/>
            <a:ext cx="8464092" cy="2504660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1. First check the stopping expression</a:t>
            </a:r>
          </a:p>
          <a:p>
            <a:pPr marL="0" indent="0">
              <a:buNone/>
            </a:pPr>
            <a:r>
              <a:rPr lang="en-IN" sz="2800" dirty="0" smtClean="0"/>
              <a:t>2. If stopping expression is true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Execute all statements inside braces</a:t>
            </a:r>
          </a:p>
          <a:p>
            <a:pPr lvl="1"/>
            <a:r>
              <a:rPr lang="en-IN" sz="2800" dirty="0" smtClean="0"/>
              <a:t>    Go back to step 2</a:t>
            </a:r>
          </a:p>
          <a:p>
            <a:pPr marL="4572" lvl="1" indent="0">
              <a:buNone/>
            </a:pPr>
            <a:r>
              <a:rPr lang="en-IN" sz="2800" dirty="0" smtClean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452597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39491" y="4241556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27657" y="5236499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76216" y="611873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22207" y="159026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60" y="1268631"/>
            <a:ext cx="2092982" cy="2092982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6184909" y="1046511"/>
            <a:ext cx="3614746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 is the difference between for and while?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9955" y="1295997"/>
            <a:ext cx="2049968" cy="2049968"/>
          </a:xfrm>
          <a:prstGeom prst="rect">
            <a:avLst/>
          </a:prstGeom>
        </p:spPr>
      </p:pic>
      <p:sp>
        <p:nvSpPr>
          <p:cNvPr id="31" name="Rectangular Callout 30"/>
          <p:cNvSpPr/>
          <p:nvPr/>
        </p:nvSpPr>
        <p:spPr>
          <a:xfrm>
            <a:off x="6312390" y="1985103"/>
            <a:ext cx="3975044" cy="1494281"/>
          </a:xfrm>
          <a:prstGeom prst="wedgeRectCallout">
            <a:avLst>
              <a:gd name="adj1" fmla="val -71015"/>
              <a:gd name="adj2" fmla="val 1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 not much – it is a matter of style. Use while when you don’t know how many iterations will loop run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build="p"/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form of a </a:t>
            </a:r>
            <a:r>
              <a:rPr lang="en-IN" dirty="0" smtClean="0"/>
              <a:t>do-while </a:t>
            </a:r>
            <a:r>
              <a:rPr lang="en-IN" dirty="0"/>
              <a:t>loop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65052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do{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}while(stopping_expr);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5669564" y="3291018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4735082" y="3754152"/>
            <a:ext cx="7417818" cy="3063678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IN" sz="2800" dirty="0" smtClean="0"/>
              <a:t>First execute statements inside braces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Then check stopping criterion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2. If stopping expression is true</a:t>
            </a:r>
          </a:p>
          <a:p>
            <a:pPr lvl="1"/>
            <a:r>
              <a:rPr lang="en-IN" sz="2800" dirty="0"/>
              <a:t>    </a:t>
            </a:r>
            <a:r>
              <a:rPr lang="en-IN" sz="2800" dirty="0" smtClean="0"/>
              <a:t>Execute </a:t>
            </a:r>
            <a:r>
              <a:rPr lang="en-IN" sz="2800" dirty="0"/>
              <a:t>all statements inside braces</a:t>
            </a:r>
          </a:p>
          <a:p>
            <a:pPr lvl="1"/>
            <a:r>
              <a:rPr lang="en-IN" sz="2800" dirty="0"/>
              <a:t>    Go back to step 2</a:t>
            </a:r>
          </a:p>
          <a:p>
            <a:pPr marL="4572" lvl="1" indent="0">
              <a:buNone/>
            </a:pPr>
            <a:r>
              <a:rPr lang="en-IN" sz="2800" dirty="0"/>
              <a:t>    Else stop </a:t>
            </a:r>
            <a:r>
              <a:rPr lang="en-IN" sz="2800" dirty="0" smtClean="0"/>
              <a:t>looping, execute </a:t>
            </a:r>
            <a:r>
              <a:rPr lang="en-IN" sz="2800" dirty="0"/>
              <a:t>rest of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53" y="3841624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86757" y="4062202"/>
            <a:ext cx="2607555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8659" y="4242722"/>
            <a:ext cx="312391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96137" y="613486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59621" y="5297696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2959" y="159026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18692" y="402538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7460041" y="1046669"/>
            <a:ext cx="2468692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additional semi-colon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19" y="1282536"/>
            <a:ext cx="2049968" cy="204996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7891670" y="1981069"/>
            <a:ext cx="2615105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 another minor quiz question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97" y="1282535"/>
            <a:ext cx="2049969" cy="2049969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5396310" y="1962931"/>
            <a:ext cx="2416390" cy="1172496"/>
          </a:xfrm>
          <a:prstGeom prst="wedgeRectCallout">
            <a:avLst>
              <a:gd name="adj1" fmla="val -92611"/>
              <a:gd name="adj2" fmla="val 4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use do-while instead of while?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build="p"/>
      <p:bldP spid="7" grpId="0" uiExpand="1" build="p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use of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do-while loop is executed at least once</a:t>
            </a:r>
          </a:p>
          <a:p>
            <a:r>
              <a:rPr lang="en-IN" dirty="0" smtClean="0"/>
              <a:t>Recall: </a:t>
            </a:r>
            <a:r>
              <a:rPr lang="en-US" i="1" dirty="0" smtClean="0"/>
              <a:t>read </a:t>
            </a:r>
            <a:r>
              <a:rPr lang="en-US" i="1" dirty="0"/>
              <a:t>integers </a:t>
            </a:r>
            <a:r>
              <a:rPr lang="en-US" i="1" dirty="0" smtClean="0"/>
              <a:t>till </a:t>
            </a:r>
            <a:r>
              <a:rPr lang="en-US" i="1" dirty="0"/>
              <a:t>you read the number -</a:t>
            </a:r>
            <a:r>
              <a:rPr lang="en-US" i="1" dirty="0" smtClean="0"/>
              <a:t>1and …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359570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 smtClean="0">
                <a:latin typeface="Arial Narrow" panose="020B0606020202030204" pitchFamily="34" charset="0"/>
              </a:rPr>
              <a:t>(“%d”, &amp;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!= -1){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159734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do{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!= -1)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    sum </a:t>
            </a:r>
            <a:r>
              <a:rPr lang="en-IN" sz="2800" dirty="0">
                <a:latin typeface="Arial Narrow" panose="020B0606020202030204" pitchFamily="34" charset="0"/>
              </a:rPr>
              <a:t>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}while(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>
                <a:latin typeface="Arial Narrow" panose="020B0606020202030204" pitchFamily="34" charset="0"/>
              </a:rPr>
              <a:t>!= -1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562060" y="1156897"/>
            <a:ext cx="5093635" cy="1110118"/>
          </a:xfrm>
          <a:prstGeom prst="wedgeRectCallout">
            <a:avLst>
              <a:gd name="adj1" fmla="val 63676"/>
              <a:gd name="adj2" fmla="val -8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and do-while equally powerful, sometimes one looks prettier, easier to read than the other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685183" y="230385"/>
            <a:ext cx="3970513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proper indentation for while and do-while loops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3" grpId="0" animBg="1"/>
      <p:bldP spid="12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726</TotalTime>
  <Words>1807</Words>
  <Application>Microsoft Office PowerPoint</Application>
  <PresentationFormat>Widescreen</PresentationFormat>
  <Paragraphs>270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is getting dizzy</vt:lpstr>
      <vt:lpstr>Lab Exam (Sun, 09 Sep)</vt:lpstr>
      <vt:lpstr>Lab Exam (Sun, 09 Sep)</vt:lpstr>
      <vt:lpstr>Lab Exam (Sun, 09 Sep)</vt:lpstr>
      <vt:lpstr>Advanced Track</vt:lpstr>
      <vt:lpstr>The for loop</vt:lpstr>
      <vt:lpstr>The while loop</vt:lpstr>
      <vt:lpstr>The do-while loop</vt:lpstr>
      <vt:lpstr>The use of do-while</vt:lpstr>
      <vt:lpstr>More tips on using loops</vt:lpstr>
      <vt:lpstr>Use of nested loops</vt:lpstr>
      <vt:lpstr>Break</vt:lpstr>
      <vt:lpstr>Fancy For using Break</vt:lpstr>
      <vt:lpstr>Continue</vt:lpstr>
      <vt:lpstr>Careful using break, continue</vt:lpstr>
      <vt:lpstr>Careful using break, continue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86</cp:revision>
  <dcterms:created xsi:type="dcterms:W3CDTF">2018-07-30T05:08:11Z</dcterms:created>
  <dcterms:modified xsi:type="dcterms:W3CDTF">2018-09-04T15:32:37Z</dcterms:modified>
</cp:coreProperties>
</file>