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58" r:id="rId3"/>
    <p:sldId id="263" r:id="rId4"/>
    <p:sldId id="262" r:id="rId5"/>
    <p:sldId id="259" r:id="rId6"/>
    <p:sldId id="260" r:id="rId7"/>
    <p:sldId id="261" r:id="rId8"/>
    <p:sldId id="257" r:id="rId9"/>
    <p:sldId id="264" r:id="rId10"/>
    <p:sldId id="265" r:id="rId11"/>
    <p:sldId id="268" r:id="rId12"/>
    <p:sldId id="266" r:id="rId13"/>
    <p:sldId id="267" r:id="rId14"/>
    <p:sldId id="270" r:id="rId15"/>
    <p:sldId id="271" r:id="rId16"/>
    <p:sldId id="273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9/5/2018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1588496" cy="3352800"/>
          </a:xfrm>
        </p:spPr>
        <p:txBody>
          <a:bodyPr/>
          <a:lstStyle/>
          <a:p>
            <a:r>
              <a:rPr lang="en-IN" dirty="0"/>
              <a:t>Still Looping with Mr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/>
              <a:t>Purushottam</a:t>
            </a:r>
            <a:r>
              <a:rPr lang="en-IN" dirty="0"/>
              <a:t> </a:t>
            </a:r>
            <a:r>
              <a:rPr lang="en-IN" dirty="0" err="1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6018237" cy="5746376"/>
          </a:xfrm>
        </p:spPr>
        <p:txBody>
          <a:bodyPr>
            <a:normAutofit/>
          </a:bodyPr>
          <a:lstStyle/>
          <a:p>
            <a:r>
              <a:rPr lang="en-IN" dirty="0"/>
              <a:t>Flags </a:t>
            </a:r>
            <a:r>
              <a:rPr lang="en-IN" b="1" dirty="0"/>
              <a:t>NOT A KEYWORD</a:t>
            </a:r>
            <a:r>
              <a:rPr lang="en-IN" dirty="0"/>
              <a:t> – they are a programming style</a:t>
            </a:r>
          </a:p>
          <a:p>
            <a:r>
              <a:rPr lang="en-IN" dirty="0"/>
              <a:t>As name suggests, they signal important happenings</a:t>
            </a:r>
          </a:p>
          <a:p>
            <a:r>
              <a:rPr lang="en-IN" dirty="0"/>
              <a:t>Can be used to avoid using break and continue</a:t>
            </a:r>
          </a:p>
          <a:p>
            <a:r>
              <a:rPr lang="en-IN" dirty="0"/>
              <a:t>Flags can be integer, long variables – usually 0/1</a:t>
            </a:r>
          </a:p>
          <a:p>
            <a:r>
              <a:rPr lang="en-IN" dirty="0"/>
              <a:t>You can give your flag any legal, sensible name you want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6182140" y="1111624"/>
            <a:ext cx="5913782" cy="5418385"/>
          </a:xfrm>
          <a:prstGeom prst="roundRect">
            <a:avLst>
              <a:gd name="adj" fmla="val 279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dirty="0" err="1">
                <a:latin typeface="Arial Narrow" panose="020B0606020202030204" pitchFamily="34" charset="0"/>
              </a:rPr>
              <a:t>int</a:t>
            </a:r>
            <a:r>
              <a:rPr lang="en-IN" sz="3600" dirty="0">
                <a:latin typeface="Arial Narrow" panose="020B0606020202030204" pitchFamily="34" charset="0"/>
              </a:rPr>
              <a:t> </a:t>
            </a:r>
            <a:r>
              <a:rPr lang="en-IN" sz="3600" dirty="0" err="1">
                <a:latin typeface="Arial Narrow" panose="020B0606020202030204" pitchFamily="34" charset="0"/>
              </a:rPr>
              <a:t>num</a:t>
            </a:r>
            <a:r>
              <a:rPr lang="en-IN" sz="3600" dirty="0">
                <a:latin typeface="Arial Narrow" panose="020B0606020202030204" pitchFamily="34" charset="0"/>
              </a:rPr>
              <a:t> = 20;</a:t>
            </a:r>
          </a:p>
          <a:p>
            <a:pPr marL="0" indent="0">
              <a:buNone/>
            </a:pPr>
            <a:r>
              <a:rPr lang="en-IN" sz="3600" dirty="0" err="1">
                <a:latin typeface="Arial Narrow" panose="020B0606020202030204" pitchFamily="34" charset="0"/>
              </a:rPr>
              <a:t>int</a:t>
            </a:r>
            <a:r>
              <a:rPr lang="en-IN" sz="3600" dirty="0">
                <a:latin typeface="Arial Narrow" panose="020B0606020202030204" pitchFamily="34" charset="0"/>
              </a:rPr>
              <a:t> flag = 0; // Assume not div by 5</a:t>
            </a:r>
          </a:p>
          <a:p>
            <a:pPr marL="0" indent="0">
              <a:buNone/>
            </a:pPr>
            <a:r>
              <a:rPr lang="en-IN" sz="3600" dirty="0">
                <a:latin typeface="Arial Narrow" panose="020B0606020202030204" pitchFamily="34" charset="0"/>
              </a:rPr>
              <a:t>if(</a:t>
            </a:r>
            <a:r>
              <a:rPr lang="en-IN" sz="3600" dirty="0" err="1">
                <a:latin typeface="Arial Narrow" panose="020B0606020202030204" pitchFamily="34" charset="0"/>
              </a:rPr>
              <a:t>num</a:t>
            </a:r>
            <a:r>
              <a:rPr lang="en-IN" sz="3600" dirty="0">
                <a:latin typeface="Arial Narrow" panose="020B0606020202030204" pitchFamily="34" charset="0"/>
              </a:rPr>
              <a:t> %2 == 0){</a:t>
            </a:r>
          </a:p>
          <a:p>
            <a:pPr marL="0" indent="0">
              <a:buNone/>
            </a:pPr>
            <a:r>
              <a:rPr lang="en-IN" sz="3600" dirty="0">
                <a:latin typeface="Arial Narrow" panose="020B0606020202030204" pitchFamily="34" charset="0"/>
              </a:rPr>
              <a:t>    </a:t>
            </a:r>
            <a:r>
              <a:rPr lang="en-IN" sz="3600" dirty="0" err="1">
                <a:latin typeface="Arial Narrow" panose="020B0606020202030204" pitchFamily="34" charset="0"/>
              </a:rPr>
              <a:t>printf</a:t>
            </a:r>
            <a:r>
              <a:rPr lang="en-IN" sz="3600" dirty="0">
                <a:latin typeface="Arial Narrow" panose="020B0606020202030204" pitchFamily="34" charset="0"/>
              </a:rPr>
              <a:t>(“Even”);</a:t>
            </a:r>
          </a:p>
          <a:p>
            <a:pPr marL="0" indent="0">
              <a:buNone/>
            </a:pPr>
            <a:r>
              <a:rPr lang="en-IN" sz="3600" dirty="0">
                <a:latin typeface="Arial Narrow" panose="020B0606020202030204" pitchFamily="34" charset="0"/>
              </a:rPr>
              <a:t>    if(</a:t>
            </a:r>
            <a:r>
              <a:rPr lang="en-IN" sz="3600" dirty="0" err="1">
                <a:latin typeface="Arial Narrow" panose="020B0606020202030204" pitchFamily="34" charset="0"/>
              </a:rPr>
              <a:t>num</a:t>
            </a:r>
            <a:r>
              <a:rPr lang="en-IN" sz="3600" dirty="0">
                <a:latin typeface="Arial Narrow" panose="020B0606020202030204" pitchFamily="34" charset="0"/>
              </a:rPr>
              <a:t> % 5 == 0) flag = 1;</a:t>
            </a:r>
          </a:p>
          <a:p>
            <a:pPr marL="0" indent="0">
              <a:buNone/>
            </a:pPr>
            <a:r>
              <a:rPr lang="en-IN" sz="3600" dirty="0">
                <a:latin typeface="Arial Narrow" panose="020B0606020202030204" pitchFamily="34" charset="0"/>
              </a:rPr>
              <a:t>    if(flag)</a:t>
            </a:r>
          </a:p>
          <a:p>
            <a:pPr marL="0" indent="0">
              <a:buNone/>
            </a:pPr>
            <a:r>
              <a:rPr lang="en-IN" sz="3600" dirty="0">
                <a:latin typeface="Arial Narrow" panose="020B0606020202030204" pitchFamily="34" charset="0"/>
              </a:rPr>
              <a:t>        </a:t>
            </a:r>
            <a:r>
              <a:rPr lang="en-IN" sz="3600" dirty="0" err="1">
                <a:latin typeface="Arial Narrow" panose="020B0606020202030204" pitchFamily="34" charset="0"/>
              </a:rPr>
              <a:t>printf</a:t>
            </a:r>
            <a:r>
              <a:rPr lang="en-IN" sz="3600" dirty="0">
                <a:latin typeface="Arial Narrow" panose="020B0606020202030204" pitchFamily="34" charset="0"/>
              </a:rPr>
              <a:t>(“\</a:t>
            </a:r>
            <a:r>
              <a:rPr lang="en-IN" sz="3600" dirty="0" err="1">
                <a:latin typeface="Arial Narrow" panose="020B0606020202030204" pitchFamily="34" charset="0"/>
              </a:rPr>
              <a:t>nDivisible</a:t>
            </a:r>
            <a:r>
              <a:rPr lang="en-IN" sz="3600" dirty="0">
                <a:latin typeface="Arial Narrow" panose="020B0606020202030204" pitchFamily="34" charset="0"/>
              </a:rPr>
              <a:t> by 10”);</a:t>
            </a:r>
          </a:p>
          <a:p>
            <a:pPr marL="0" indent="0">
              <a:buNone/>
            </a:pPr>
            <a:r>
              <a:rPr lang="en-IN" sz="36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834887" y="1964117"/>
            <a:ext cx="4028497" cy="1160872"/>
          </a:xfrm>
          <a:prstGeom prst="wedgeRectCallout">
            <a:avLst>
              <a:gd name="adj1" fmla="val 94229"/>
              <a:gd name="adj2" fmla="val 1167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don’t initialize and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not multiple of 5, flag may contain garbage value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347816" y="259130"/>
            <a:ext cx="3376213" cy="852493"/>
          </a:xfrm>
          <a:prstGeom prst="wedgeRectCallout">
            <a:avLst>
              <a:gd name="adj1" fmla="val 55003"/>
              <a:gd name="adj2" fmla="val 1307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Lovingly called </a:t>
            </a:r>
            <a:r>
              <a:rPr lang="en-IN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value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flag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873964" y="685377"/>
            <a:ext cx="3044523" cy="852493"/>
          </a:xfrm>
          <a:prstGeom prst="wedgeRectCallout">
            <a:avLst>
              <a:gd name="adj1" fmla="val 94229"/>
              <a:gd name="adj2" fmla="val 1167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Always initialize your flags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07979" y="4579170"/>
            <a:ext cx="1950840" cy="195084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4918487" y="4318275"/>
            <a:ext cx="4909404" cy="840134"/>
          </a:xfrm>
          <a:prstGeom prst="wedgeRectCallout">
            <a:avLst>
              <a:gd name="adj1" fmla="val 73426"/>
              <a:gd name="adj2" fmla="val 10471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have also named this flag isDivBy5 – more descriptive name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5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9" grpId="0" animBg="1"/>
      <p:bldP spid="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Avoiding Continue using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 100 integers and print sum of only positive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253352" y="1703002"/>
            <a:ext cx="3999407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latin typeface="Arial Narrow" panose="020B0606020202030204" pitchFamily="34" charset="0"/>
              </a:rPr>
              <a:t>int sum = 0, i, num;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for(i = 1; i &lt;= 100; i++){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scanf("%d", &amp;num);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if (num &lt; 0)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    continue;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sum += num;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105584" y="5821068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717" y="1703002"/>
            <a:ext cx="1946345" cy="1946345"/>
          </a:xfrm>
          <a:prstGeom prst="rect">
            <a:avLst/>
          </a:prstGeom>
        </p:spPr>
      </p:pic>
      <p:sp>
        <p:nvSpPr>
          <p:cNvPr id="19" name="Content Placeholder 10"/>
          <p:cNvSpPr txBox="1">
            <a:spLocks/>
          </p:cNvSpPr>
          <p:nvPr/>
        </p:nvSpPr>
        <p:spPr>
          <a:xfrm>
            <a:off x="4527178" y="1703002"/>
            <a:ext cx="4119865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latin typeface="Arial Narrow" panose="020B0606020202030204" pitchFamily="34" charset="0"/>
              </a:rPr>
              <a:t>int sum = 0, i, num, flag;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for(i = 1; i &lt;= 100; i++){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scanf("%d", &amp;num);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if (num &lt; 0) flag = 0;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else flag = 1;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if(flag) sum += num;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5144329" y="5345456"/>
            <a:ext cx="5040962" cy="951225"/>
          </a:xfrm>
          <a:prstGeom prst="wedgeRectCallout">
            <a:avLst>
              <a:gd name="adj1" fmla="val 55965"/>
              <a:gd name="adj2" fmla="val 814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Warning: need else here since I will not skip statements even if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7671132" y="782405"/>
            <a:ext cx="2788367" cy="826245"/>
          </a:xfrm>
          <a:prstGeom prst="wedgeRectCallout">
            <a:avLst>
              <a:gd name="adj1" fmla="val 71868"/>
              <a:gd name="adj2" fmla="val 1079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did we not initialize flag here?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8255777" y="3716681"/>
            <a:ext cx="3871285" cy="1288675"/>
          </a:xfrm>
          <a:prstGeom prst="wedgeRectCallout">
            <a:avLst>
              <a:gd name="adj1" fmla="val 21754"/>
              <a:gd name="adj2" fmla="val 13369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should have, for safety, but notice, flag always gets set before getting checked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5777" y="1764025"/>
            <a:ext cx="117281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= 0;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7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9" grpId="0" animBg="1"/>
      <p:bldP spid="20" grpId="0" animBg="1"/>
      <p:bldP spid="21" grpId="0" animBg="1"/>
      <p:bldP spid="2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Avoiding Break using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 integers till you get -1 and print their sum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253353" y="1703002"/>
            <a:ext cx="3851508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err="1">
                <a:latin typeface="Arial Narrow" panose="020B0606020202030204" pitchFamily="34" charset="0"/>
              </a:rPr>
              <a:t>num</a:t>
            </a:r>
            <a:r>
              <a:rPr lang="en-IN" sz="3200" dirty="0">
                <a:latin typeface="Arial Narrow" panose="020B0606020202030204" pitchFamily="34" charset="0"/>
              </a:rPr>
              <a:t>, sum = 0;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while(1){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scanf</a:t>
            </a:r>
            <a:r>
              <a:rPr lang="en-IN" sz="3200" dirty="0">
                <a:latin typeface="Arial Narrow" panose="020B0606020202030204" pitchFamily="34" charset="0"/>
              </a:rPr>
              <a:t>(“%d”, &amp;</a:t>
            </a:r>
            <a:r>
              <a:rPr lang="en-IN" sz="3200" dirty="0" err="1">
                <a:latin typeface="Arial Narrow" panose="020B0606020202030204" pitchFamily="34" charset="0"/>
              </a:rPr>
              <a:t>num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   if(</a:t>
            </a:r>
            <a:r>
              <a:rPr lang="en-IN" sz="3200" dirty="0" err="1">
                <a:latin typeface="Arial Narrow" panose="020B0606020202030204" pitchFamily="34" charset="0"/>
              </a:rPr>
              <a:t>num</a:t>
            </a:r>
            <a:r>
              <a:rPr lang="en-IN" sz="3200" dirty="0">
                <a:latin typeface="Arial Narrow" panose="020B0606020202030204" pitchFamily="34" charset="0"/>
              </a:rPr>
              <a:t> == -1) break;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   sum += </a:t>
            </a:r>
            <a:r>
              <a:rPr lang="en-IN" sz="3200" dirty="0" err="1">
                <a:latin typeface="Arial Narrow" panose="020B0606020202030204" pitchFamily="34" charset="0"/>
              </a:rPr>
              <a:t>num</a:t>
            </a:r>
            <a:r>
              <a:rPr lang="en-IN" sz="3200" dirty="0">
                <a:latin typeface="Arial Narrow" panose="020B0606020202030204" pitchFamily="34" charset="0"/>
              </a:rPr>
              <a:t>;    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("%</a:t>
            </a:r>
            <a:r>
              <a:rPr lang="en-IN" sz="3200" dirty="0" err="1">
                <a:latin typeface="Arial Narrow" panose="020B0606020202030204" pitchFamily="34" charset="0"/>
              </a:rPr>
              <a:t>d",sum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4407909" y="1703002"/>
            <a:ext cx="4278892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err="1">
                <a:latin typeface="Arial Narrow" panose="020B0606020202030204" pitchFamily="34" charset="0"/>
              </a:rPr>
              <a:t>num</a:t>
            </a:r>
            <a:r>
              <a:rPr lang="en-IN" sz="3200" dirty="0">
                <a:latin typeface="Arial Narrow" panose="020B0606020202030204" pitchFamily="34" charset="0"/>
              </a:rPr>
              <a:t>, sum = 0, flag = 1;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while(flag){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scanf</a:t>
            </a:r>
            <a:r>
              <a:rPr lang="en-IN" sz="3200" dirty="0">
                <a:latin typeface="Arial Narrow" panose="020B0606020202030204" pitchFamily="34" charset="0"/>
              </a:rPr>
              <a:t>(“%d”, &amp;</a:t>
            </a:r>
            <a:r>
              <a:rPr lang="en-IN" sz="3200" dirty="0" err="1">
                <a:latin typeface="Arial Narrow" panose="020B0606020202030204" pitchFamily="34" charset="0"/>
              </a:rPr>
              <a:t>num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   if(</a:t>
            </a:r>
            <a:r>
              <a:rPr lang="en-IN" sz="3200" dirty="0" err="1">
                <a:latin typeface="Arial Narrow" panose="020B0606020202030204" pitchFamily="34" charset="0"/>
              </a:rPr>
              <a:t>num</a:t>
            </a:r>
            <a:r>
              <a:rPr lang="en-IN" sz="3200" dirty="0">
                <a:latin typeface="Arial Narrow" panose="020B0606020202030204" pitchFamily="34" charset="0"/>
              </a:rPr>
              <a:t> == -1) flag = 0;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   else sum += </a:t>
            </a:r>
            <a:r>
              <a:rPr lang="en-IN" sz="3200" dirty="0" err="1">
                <a:latin typeface="Arial Narrow" panose="020B0606020202030204" pitchFamily="34" charset="0"/>
              </a:rPr>
              <a:t>num</a:t>
            </a:r>
            <a:r>
              <a:rPr lang="en-IN" sz="3200" dirty="0">
                <a:latin typeface="Arial Narrow" panose="020B0606020202030204" pitchFamily="34" charset="0"/>
              </a:rPr>
              <a:t>;    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("%</a:t>
            </a:r>
            <a:r>
              <a:rPr lang="en-IN" sz="3200" dirty="0" err="1">
                <a:latin typeface="Arial Narrow" panose="020B0606020202030204" pitchFamily="34" charset="0"/>
              </a:rPr>
              <a:t>d",sum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995065" y="5821068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5849051" y="4614604"/>
            <a:ext cx="4225952" cy="1260042"/>
          </a:xfrm>
          <a:prstGeom prst="wedgeRectCallout">
            <a:avLst>
              <a:gd name="adj1" fmla="val 58987"/>
              <a:gd name="adj2" fmla="val 632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Warning: need else here since I will not skip these statements even if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-1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6439766" y="6005507"/>
            <a:ext cx="3044523" cy="852493"/>
          </a:xfrm>
          <a:prstGeom prst="wedgeRectCallout">
            <a:avLst>
              <a:gd name="adj1" fmla="val 76274"/>
              <a:gd name="adj2" fmla="val 1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Always initialize your flags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43" y="1111623"/>
            <a:ext cx="1946345" cy="1946345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4339812" y="366545"/>
            <a:ext cx="6042051" cy="1145500"/>
          </a:xfrm>
          <a:prstGeom prst="wedgeRectCallout">
            <a:avLst>
              <a:gd name="adj1" fmla="val 59749"/>
              <a:gd name="adj2" fmla="val 525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I decide how to initialize my flag? Last program you set flag = 0 as initial value. Here you set flag = 1 as initial value.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9140857" y="3380870"/>
            <a:ext cx="2743852" cy="1159749"/>
          </a:xfrm>
          <a:prstGeom prst="wedgeRectCallout">
            <a:avLst>
              <a:gd name="adj1" fmla="val 14471"/>
              <a:gd name="adj2" fmla="val 1774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us take a few examples – will come with practice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7144" y="4608486"/>
            <a:ext cx="5262864" cy="193899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To avoid confusion or your yourself forgetting what flag values mean, good practice to add a comment. E.g.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// flag = 1 means not seen -1 till now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// flag = 0 means have seen a -1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0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Non-decreasing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Keep reading positive numbers till encounter -1 and print YES if the numbers seen so far form a non-decreasing sequence else print NO</a:t>
            </a:r>
            <a:r>
              <a:rPr lang="en-US" dirty="0"/>
              <a:t> (Tutorial Problem)</a:t>
            </a:r>
          </a:p>
          <a:p>
            <a:endParaRPr lang="en-IN" dirty="0"/>
          </a:p>
          <a:p>
            <a:r>
              <a:rPr lang="en-IN" b="1" dirty="0"/>
              <a:t>Cases to be considered</a:t>
            </a:r>
            <a:r>
              <a:rPr lang="en-IN" dirty="0"/>
              <a:t>:</a:t>
            </a:r>
          </a:p>
          <a:p>
            <a:r>
              <a:rPr lang="en-IN" dirty="0"/>
              <a:t>Regular (YES): 1 2 3 4 5 6 7 8 -1</a:t>
            </a:r>
          </a:p>
          <a:p>
            <a:r>
              <a:rPr lang="en-IN" dirty="0"/>
              <a:t>Regular (NO): 1 2 3 4 5 2 3 4 5 -1</a:t>
            </a:r>
          </a:p>
          <a:p>
            <a:r>
              <a:rPr lang="en-IN" dirty="0"/>
              <a:t>Empty stream: -1 (YES by default)</a:t>
            </a:r>
          </a:p>
          <a:p>
            <a:r>
              <a:rPr lang="en-IN" dirty="0"/>
              <a:t>Singleton stream: 2 -1 (YES by default)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4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Factory Output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Take a number n and then read n numbers that indicate output of factory for n days. If any output is less than 100, print LESS OUTPUT. If all outputs are greater than 200. Print SUPERB OUTPUT.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28216" y="3061252"/>
            <a:ext cx="8850602" cy="2677656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If you want to repeat a task N number of times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&lt; N;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++){ … }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Or else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1;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&lt;= N;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++){ … }</a:t>
            </a:r>
          </a:p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Tip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: use either based on preference, choice, style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Sometimes one more convenient than other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Responsible use of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Remember, flags are not a new datatype etc. They are just variables that </a:t>
            </a:r>
            <a:r>
              <a:rPr lang="en-IN" b="1" dirty="0"/>
              <a:t>we</a:t>
            </a:r>
            <a:r>
              <a:rPr lang="en-IN" dirty="0"/>
              <a:t>, as programmers chose to treat specially – can have double flags too but not used often</a:t>
            </a:r>
          </a:p>
          <a:p>
            <a:r>
              <a:rPr lang="en-IN" dirty="0"/>
              <a:t>To Mr. C, flag variables look just like any other variables.</a:t>
            </a:r>
          </a:p>
          <a:p>
            <a:r>
              <a:rPr lang="en-IN" dirty="0"/>
              <a:t>If we decide to set an </a:t>
            </a:r>
            <a:r>
              <a:rPr lang="en-IN" dirty="0" err="1"/>
              <a:t>int</a:t>
            </a:r>
            <a:r>
              <a:rPr lang="en-IN" dirty="0"/>
              <a:t> flag to only 0 or 1, we have to exercise self restraint to not set it to any other value.</a:t>
            </a:r>
          </a:p>
          <a:p>
            <a:r>
              <a:rPr lang="en-IN" dirty="0"/>
              <a:t>When using flags, also have to be careful about if-else conditions etc.</a:t>
            </a:r>
          </a:p>
          <a:p>
            <a:r>
              <a:rPr lang="en-IN" dirty="0"/>
              <a:t>Benefit of flags: clean code</a:t>
            </a:r>
          </a:p>
          <a:p>
            <a:r>
              <a:rPr lang="en-IN" dirty="0"/>
              <a:t>Too many flags a bad idea!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95065" y="5821068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5983943" y="4522385"/>
            <a:ext cx="4419638" cy="1260042"/>
          </a:xfrm>
          <a:prstGeom prst="wedgeRectCallout">
            <a:avLst>
              <a:gd name="adj1" fmla="val 54040"/>
              <a:gd name="adj2" fmla="val 6636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me, an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flag variable is just another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variable. I will not warn you if you say flag = 3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83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Responsible use of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Flags are better than break or continue since you can always print the value of the flag to find what is going on.</a:t>
            </a:r>
          </a:p>
          <a:p>
            <a:r>
              <a:rPr lang="en-IN" dirty="0"/>
              <a:t>With Break and Continue, easy to get confused why is program breaking or why is it skipping portions of code</a:t>
            </a:r>
          </a:p>
          <a:p>
            <a:r>
              <a:rPr lang="en-IN" dirty="0"/>
              <a:t>Overuse of flags bad as well – frowned upon in industry</a:t>
            </a:r>
          </a:p>
          <a:p>
            <a:r>
              <a:rPr lang="en-IN" dirty="0"/>
              <a:t>If you have 15 flags, badly named, after few months you will forget why you set those flags – equally bad as break</a:t>
            </a:r>
          </a:p>
          <a:p>
            <a:pPr lvl="1"/>
            <a:r>
              <a:rPr lang="en-IN" dirty="0"/>
              <a:t>Especially since flags are usually just set to 0/1</a:t>
            </a:r>
          </a:p>
          <a:p>
            <a:pPr lvl="1"/>
            <a:r>
              <a:rPr lang="en-IN" dirty="0"/>
              <a:t>You yourself will forget what is flag14 = 0 or flag 6 = 1 supposed to mean</a:t>
            </a:r>
          </a:p>
          <a:p>
            <a:r>
              <a:rPr lang="en-IN" dirty="0"/>
              <a:t>A better alternative, use enumerations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 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600329" cy="5300823"/>
          </a:xfrm>
        </p:spPr>
        <p:txBody>
          <a:bodyPr/>
          <a:lstStyle/>
          <a:p>
            <a:r>
              <a:rPr lang="en-IN" dirty="0"/>
              <a:t>A convenient way to give names to constants</a:t>
            </a:r>
          </a:p>
          <a:p>
            <a:r>
              <a:rPr lang="en-IN" dirty="0"/>
              <a:t>Don’t have to remember what does flag = 0 mean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185498"/>
            <a:ext cx="38122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>
                <a:latin typeface="Arial Narrow" panose="020B0606020202030204" pitchFamily="34" charset="0"/>
              </a:rPr>
              <a:t>enum {Neg, Pos};</a:t>
            </a: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3708743" y="2185498"/>
            <a:ext cx="4119865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latin typeface="Arial Narrow" panose="020B0606020202030204" pitchFamily="34" charset="0"/>
              </a:rPr>
              <a:t>int sum = 0, i, num, flag;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for(i = 1; i &lt;= 100; i++){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scanf("%d", &amp;num);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if (num &lt; 0) flag = 0;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else flag = 1;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if(flag) sum += num;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82696" y="3145391"/>
            <a:ext cx="3376213" cy="2450339"/>
          </a:xfrm>
          <a:prstGeom prst="wedgeRectCallout">
            <a:avLst>
              <a:gd name="adj1" fmla="val -930"/>
              <a:gd name="adj2" fmla="val -627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be valid variable names (identifiers)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now on, Mr C will consider</a:t>
            </a:r>
          </a:p>
          <a:p>
            <a:pPr algn="ctr"/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 0 and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7901609" y="2185498"/>
            <a:ext cx="4205426" cy="4611009"/>
          </a:xfrm>
          <a:prstGeom prst="roundRect">
            <a:avLst>
              <a:gd name="adj" fmla="val 2849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latin typeface="Arial Narrow" panose="020B0606020202030204" pitchFamily="34" charset="0"/>
              </a:rPr>
              <a:t>int sum = 0, i, num, flag;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for(i = 1; i &lt;= 100; i++){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scanf("%d", &amp;num);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if (num &lt; 0) flag = Neg;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else flag = Pos;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if(flag == Pos)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    sum += num;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182696" y="5786182"/>
            <a:ext cx="3376213" cy="1010325"/>
          </a:xfrm>
          <a:prstGeom prst="wedgeRectCallout">
            <a:avLst>
              <a:gd name="adj1" fmla="val 5841"/>
              <a:gd name="adj2" fmla="val -814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do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 or else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2;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5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 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Bridges the gap between what Mr C is comfortable with and what we humans are comfortable with</a:t>
            </a:r>
          </a:p>
          <a:p>
            <a:r>
              <a:rPr lang="en-IN" dirty="0"/>
              <a:t>Mr C understands numbers 0, 1 very well</a:t>
            </a:r>
          </a:p>
          <a:p>
            <a:r>
              <a:rPr lang="en-IN" dirty="0"/>
              <a:t>Humans understand words TRUE, FALSE, YES, NO better</a:t>
            </a:r>
          </a:p>
          <a:p>
            <a:r>
              <a:rPr lang="en-IN" dirty="0"/>
              <a:t>Enumerations allow us to link human names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7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588496" cy="1509224"/>
          </a:xfrm>
        </p:spPr>
        <p:txBody>
          <a:bodyPr>
            <a:normAutofit/>
          </a:bodyPr>
          <a:lstStyle/>
          <a:p>
            <a:r>
              <a:rPr lang="en-IN" dirty="0"/>
              <a:t>Announcements - Holiday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Extra lecture on Saturday 08 September, 2018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12 noon, L20 (same as usual)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Scheduled by </a:t>
            </a:r>
            <a:r>
              <a:rPr lang="en-IN" sz="2400" dirty="0" err="1">
                <a:solidFill>
                  <a:schemeClr val="tx1"/>
                </a:solidFill>
              </a:rPr>
              <a:t>DoAA</a:t>
            </a:r>
            <a:r>
              <a:rPr lang="en-IN" sz="2400" dirty="0">
                <a:solidFill>
                  <a:schemeClr val="tx1"/>
                </a:solidFill>
              </a:rPr>
              <a:t>, not by me – I like to sleep on Sat too </a:t>
            </a:r>
            <a:r>
              <a:rPr lang="en-IN" sz="2400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dirty="0"/>
              <a:t>Extra lab for B1, B2, B3 on Saturday 08 September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2PM – 5PM, New Core Labs CC-02 (same as usual)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1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588496" cy="1509224"/>
          </a:xfrm>
        </p:spPr>
        <p:txBody>
          <a:bodyPr>
            <a:normAutofit/>
          </a:bodyPr>
          <a:lstStyle/>
          <a:p>
            <a:r>
              <a:rPr lang="en-IN" dirty="0"/>
              <a:t>Announcements - 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AT offers made last evening</a:t>
            </a:r>
          </a:p>
          <a:p>
            <a:r>
              <a:rPr lang="en-IN" dirty="0"/>
              <a:t>Deadline for accepting offers - </a:t>
            </a:r>
            <a:r>
              <a:rPr lang="en-US" dirty="0"/>
              <a:t>Thu, 06 Sep 10PM IST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Exam (Sun, 09 Sep)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/>
              <a:t>Morning exam (Wed, Thu batches)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10:30 AM - 1:30 PM – starts 10:30 AM sharp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CC-01</a:t>
            </a:r>
            <a:r>
              <a:rPr lang="en-IN" sz="2400" dirty="0">
                <a:solidFill>
                  <a:schemeClr val="tx1"/>
                </a:solidFill>
              </a:rPr>
              <a:t>: B9, B14 even roll numbers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CC-02</a:t>
            </a:r>
            <a:r>
              <a:rPr lang="en-IN" sz="2400" dirty="0">
                <a:solidFill>
                  <a:schemeClr val="tx1"/>
                </a:solidFill>
              </a:rPr>
              <a:t>: B7, B10, B11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CC-03</a:t>
            </a:r>
            <a:r>
              <a:rPr lang="en-IN" sz="2400" dirty="0">
                <a:solidFill>
                  <a:schemeClr val="tx1"/>
                </a:solidFill>
              </a:rPr>
              <a:t>: B12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MATH-LINUX</a:t>
            </a:r>
            <a:r>
              <a:rPr lang="en-IN" sz="2400" dirty="0">
                <a:solidFill>
                  <a:schemeClr val="tx1"/>
                </a:solidFill>
              </a:rPr>
              <a:t>: B8, B14 odd roll numbers</a:t>
            </a:r>
          </a:p>
          <a:p>
            <a:r>
              <a:rPr lang="en-IN" dirty="0"/>
              <a:t>Go see your room during this week’s lab</a:t>
            </a:r>
          </a:p>
          <a:p>
            <a:r>
              <a:rPr lang="en-IN" dirty="0"/>
              <a:t>Be there 15 minutes before your exam 10:15AM</a:t>
            </a:r>
          </a:p>
          <a:p>
            <a:r>
              <a:rPr lang="en-IN" dirty="0"/>
              <a:t>Cannot switch to afternoon session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3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Exam (Sun, 09 Sep)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/>
              <a:t>Morning exam (Wed, Thu batches)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10:30 AM - 1:30 PM – starts 10:30 AM sharp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CC-01</a:t>
            </a:r>
            <a:r>
              <a:rPr lang="en-IN" sz="2400" dirty="0">
                <a:solidFill>
                  <a:schemeClr val="tx1"/>
                </a:solidFill>
              </a:rPr>
              <a:t>: B9, {B14 even roll numbers}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CC-02</a:t>
            </a:r>
            <a:r>
              <a:rPr lang="en-IN" sz="2400" dirty="0">
                <a:solidFill>
                  <a:schemeClr val="tx1"/>
                </a:solidFill>
              </a:rPr>
              <a:t>: B7, B10, B11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CC-03</a:t>
            </a:r>
            <a:r>
              <a:rPr lang="en-IN" sz="2400" dirty="0">
                <a:solidFill>
                  <a:schemeClr val="tx1"/>
                </a:solidFill>
              </a:rPr>
              <a:t>: B12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MATH-LINUX</a:t>
            </a:r>
            <a:r>
              <a:rPr lang="en-IN" sz="2400" dirty="0">
                <a:solidFill>
                  <a:schemeClr val="tx1"/>
                </a:solidFill>
              </a:rPr>
              <a:t>: B8, {B14 odd roll numbers}</a:t>
            </a:r>
          </a:p>
          <a:p>
            <a:r>
              <a:rPr lang="en-IN" dirty="0"/>
              <a:t>Go see your room during this week’s lab</a:t>
            </a:r>
          </a:p>
          <a:p>
            <a:r>
              <a:rPr lang="en-IN" dirty="0"/>
              <a:t>Be there 15 minutes before your exam 10:15AM</a:t>
            </a:r>
          </a:p>
          <a:p>
            <a:r>
              <a:rPr lang="en-IN" dirty="0"/>
              <a:t>Cannot switch to afternoon session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6925022" y="168005"/>
            <a:ext cx="2701521" cy="701848"/>
          </a:xfrm>
          <a:prstGeom prst="wedgeRectCallout">
            <a:avLst>
              <a:gd name="adj1" fmla="val 79216"/>
              <a:gd name="adj2" fmla="val 5817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Brackets matter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3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Exam (Sun, 09 Sep)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/>
              <a:t>Afternoon exam (Mon, Tue batches)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2 PM - 5 PM – starts 2 PM sharp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CC-01</a:t>
            </a:r>
            <a:r>
              <a:rPr lang="en-IN" sz="2400" dirty="0">
                <a:solidFill>
                  <a:schemeClr val="tx1"/>
                </a:solidFill>
              </a:rPr>
              <a:t>: B1, {B2 even roll numbers}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CC-02</a:t>
            </a:r>
            <a:r>
              <a:rPr lang="en-IN" sz="2400" dirty="0">
                <a:solidFill>
                  <a:schemeClr val="tx1"/>
                </a:solidFill>
              </a:rPr>
              <a:t>: B4, B5, B6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CC-03</a:t>
            </a:r>
            <a:r>
              <a:rPr lang="en-IN" sz="2400" dirty="0">
                <a:solidFill>
                  <a:schemeClr val="tx1"/>
                </a:solidFill>
              </a:rPr>
              <a:t>: B3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MATH-LINUX</a:t>
            </a:r>
            <a:r>
              <a:rPr lang="en-IN" sz="2400" dirty="0">
                <a:solidFill>
                  <a:schemeClr val="tx1"/>
                </a:solidFill>
              </a:rPr>
              <a:t>: B13, {B2 odd roll numbers}</a:t>
            </a:r>
          </a:p>
          <a:p>
            <a:r>
              <a:rPr lang="en-IN" dirty="0"/>
              <a:t>Go see your room during this week’s lab</a:t>
            </a:r>
          </a:p>
          <a:p>
            <a:r>
              <a:rPr lang="en-IN" dirty="0"/>
              <a:t>Be there 15 minutes before your exam 1:45 PM</a:t>
            </a:r>
          </a:p>
          <a:p>
            <a:r>
              <a:rPr lang="en-IN" dirty="0"/>
              <a:t>Cannot switch to morning session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2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Exam (Sun, 09 Sep)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8"/>
            <a:ext cx="11588495" cy="4435351"/>
          </a:xfrm>
        </p:spPr>
        <p:txBody>
          <a:bodyPr>
            <a:normAutofit/>
          </a:bodyPr>
          <a:lstStyle/>
          <a:p>
            <a:r>
              <a:rPr lang="en-IN" dirty="0"/>
              <a:t>Syllabus – till loops (no arrays)</a:t>
            </a:r>
          </a:p>
          <a:p>
            <a:r>
              <a:rPr lang="en-IN" dirty="0"/>
              <a:t>Open handwritten notes – However, </a:t>
            </a:r>
            <a:r>
              <a:rPr lang="en-IN" b="1" dirty="0"/>
              <a:t>NO</a:t>
            </a:r>
            <a:r>
              <a:rPr lang="en-IN" dirty="0"/>
              <a:t> printouts, photocopies, slides, websites, mobile phone, </a:t>
            </a:r>
            <a:r>
              <a:rPr lang="en-IN" dirty="0" err="1"/>
              <a:t>Ipad</a:t>
            </a:r>
            <a:endParaRPr lang="en-IN" dirty="0"/>
          </a:p>
          <a:p>
            <a:r>
              <a:rPr lang="en-IN" b="1" dirty="0"/>
              <a:t>USE OF ANY OF ABOVE WILL BE CONSIDERED CHEATING</a:t>
            </a:r>
          </a:p>
          <a:p>
            <a:r>
              <a:rPr lang="en-IN" dirty="0" err="1"/>
              <a:t>Prutor</a:t>
            </a:r>
            <a:r>
              <a:rPr lang="en-IN" dirty="0"/>
              <a:t> </a:t>
            </a:r>
            <a:r>
              <a:rPr lang="en-IN" dirty="0" err="1"/>
              <a:t>CodeBook</a:t>
            </a:r>
            <a:r>
              <a:rPr lang="en-IN" dirty="0"/>
              <a:t> will be unavailable during lab exam</a:t>
            </a:r>
          </a:p>
          <a:p>
            <a:r>
              <a:rPr lang="en-IN" dirty="0"/>
              <a:t>Exam will be like labs - marks for passing test cases</a:t>
            </a:r>
          </a:p>
          <a:p>
            <a:r>
              <a:rPr lang="en-IN" dirty="0"/>
              <a:t>Marks for writing clean indented code, proper variable names, a few comments – illegible code poor marks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9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 and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/>
              <a:t>Break helps us exit loop immediately</a:t>
            </a:r>
          </a:p>
          <a:p>
            <a:pPr lvl="1"/>
            <a:r>
              <a:rPr lang="en-IN" dirty="0"/>
              <a:t>In for loops, even </a:t>
            </a:r>
            <a:r>
              <a:rPr lang="en-IN" dirty="0" err="1"/>
              <a:t>update_expr</a:t>
            </a:r>
            <a:r>
              <a:rPr lang="en-IN" dirty="0"/>
              <a:t> or </a:t>
            </a:r>
            <a:r>
              <a:rPr lang="en-IN" dirty="0" err="1"/>
              <a:t>stop_expr</a:t>
            </a:r>
            <a:r>
              <a:rPr lang="en-IN" dirty="0"/>
              <a:t> not checked – just exit</a:t>
            </a:r>
          </a:p>
          <a:p>
            <a:pPr lvl="1"/>
            <a:r>
              <a:rPr lang="en-IN" dirty="0"/>
              <a:t>In while, do-while loops, even </a:t>
            </a:r>
            <a:r>
              <a:rPr lang="en-IN" dirty="0" err="1"/>
              <a:t>stop_expr</a:t>
            </a:r>
            <a:r>
              <a:rPr lang="en-IN" dirty="0"/>
              <a:t> not checked – just exit</a:t>
            </a:r>
          </a:p>
          <a:p>
            <a:r>
              <a:rPr lang="en-IN" dirty="0"/>
              <a:t>Continue helps us skip the rest of the body of loop</a:t>
            </a:r>
          </a:p>
          <a:p>
            <a:pPr lvl="1"/>
            <a:r>
              <a:rPr lang="en-IN" dirty="0"/>
              <a:t>In for loops, after Mr C receives a continue statement, he evaluates the </a:t>
            </a:r>
            <a:r>
              <a:rPr lang="en-IN" dirty="0" err="1"/>
              <a:t>update_expr</a:t>
            </a:r>
            <a:r>
              <a:rPr lang="en-IN" dirty="0"/>
              <a:t>, then checks the </a:t>
            </a:r>
            <a:r>
              <a:rPr lang="en-IN" dirty="0" err="1"/>
              <a:t>stop_expr</a:t>
            </a:r>
            <a:r>
              <a:rPr lang="en-IN" dirty="0"/>
              <a:t> and so on …</a:t>
            </a:r>
          </a:p>
          <a:p>
            <a:pPr lvl="1"/>
            <a:r>
              <a:rPr lang="en-IN" dirty="0"/>
              <a:t>In while loops, after Mr C receives a continue statement, he checks the </a:t>
            </a:r>
            <a:r>
              <a:rPr lang="en-IN" dirty="0" err="1"/>
              <a:t>stop_expr</a:t>
            </a:r>
            <a:endParaRPr lang="en-IN" dirty="0"/>
          </a:p>
          <a:p>
            <a:pPr lvl="1"/>
            <a:r>
              <a:rPr lang="en-IN" dirty="0"/>
              <a:t>Loop not exited just because of continue, </a:t>
            </a:r>
            <a:r>
              <a:rPr lang="en-IN" dirty="0" err="1"/>
              <a:t>stop_expr</a:t>
            </a:r>
            <a:r>
              <a:rPr lang="en-IN" dirty="0"/>
              <a:t> still controls exit</a:t>
            </a:r>
          </a:p>
          <a:p>
            <a:r>
              <a:rPr lang="en-IN" b="1" dirty="0"/>
              <a:t>Warning</a:t>
            </a:r>
            <a:r>
              <a:rPr lang="en-IN" dirty="0"/>
              <a:t>: Break legal only in body of loops and switch</a:t>
            </a:r>
          </a:p>
          <a:p>
            <a:pPr lvl="1"/>
            <a:r>
              <a:rPr lang="en-IN" dirty="0"/>
              <a:t>Illegal inside body of if, if-else statements</a:t>
            </a:r>
          </a:p>
          <a:p>
            <a:r>
              <a:rPr lang="en-IN" b="1" dirty="0"/>
              <a:t>Warning</a:t>
            </a:r>
            <a:r>
              <a:rPr lang="en-IN" dirty="0"/>
              <a:t>: Continue legal only in body of loops</a:t>
            </a:r>
          </a:p>
          <a:p>
            <a:pPr lvl="1"/>
            <a:r>
              <a:rPr lang="en-IN" dirty="0"/>
              <a:t>Illegal inside body of if, if-else, switch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avoid Breaking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Take a number, if it is even print “Even”, if it is also divisible by 5, print “Divisible by 10” as well, on a different line</a:t>
            </a:r>
          </a:p>
          <a:p>
            <a:r>
              <a:rPr lang="en-IN" dirty="0"/>
              <a:t>Several ways to solve this problem – one wrong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3081280"/>
            <a:ext cx="3950899" cy="3331167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int</a:t>
            </a: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err="1">
                <a:latin typeface="Arial Narrow" panose="020B0606020202030204" pitchFamily="34" charset="0"/>
              </a:rPr>
              <a:t>num</a:t>
            </a:r>
            <a:r>
              <a:rPr lang="en-IN" sz="2800" dirty="0">
                <a:latin typeface="Arial Narrow" panose="020B0606020202030204" pitchFamily="34" charset="0"/>
              </a:rPr>
              <a:t> = 20;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if(</a:t>
            </a:r>
            <a:r>
              <a:rPr lang="en-IN" sz="2800" dirty="0" err="1">
                <a:latin typeface="Arial Narrow" panose="020B0606020202030204" pitchFamily="34" charset="0"/>
              </a:rPr>
              <a:t>num</a:t>
            </a:r>
            <a:r>
              <a:rPr lang="en-IN" sz="2800" dirty="0">
                <a:latin typeface="Arial Narrow" panose="020B0606020202030204" pitchFamily="34" charset="0"/>
              </a:rPr>
              <a:t> %2 == 0){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   </a:t>
            </a: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(“Even”);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   if(</a:t>
            </a:r>
            <a:r>
              <a:rPr lang="en-IN" sz="2800" dirty="0" err="1">
                <a:latin typeface="Arial Narrow" panose="020B0606020202030204" pitchFamily="34" charset="0"/>
              </a:rPr>
              <a:t>num</a:t>
            </a:r>
            <a:r>
              <a:rPr lang="en-IN" sz="2800" dirty="0">
                <a:latin typeface="Arial Narrow" panose="020B0606020202030204" pitchFamily="34" charset="0"/>
              </a:rPr>
              <a:t> % 5 != 0) break;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   </a:t>
            </a: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(“\</a:t>
            </a:r>
            <a:r>
              <a:rPr lang="en-IN" sz="2800" dirty="0" err="1">
                <a:latin typeface="Arial Narrow" panose="020B0606020202030204" pitchFamily="34" charset="0"/>
              </a:rPr>
              <a:t>nDivisible</a:t>
            </a:r>
            <a:r>
              <a:rPr lang="en-IN" sz="2800" dirty="0">
                <a:latin typeface="Arial Narrow" panose="020B0606020202030204" pitchFamily="34" charset="0"/>
              </a:rPr>
              <a:t> by 10”);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060674" y="2641579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723964" y="2603017"/>
            <a:ext cx="3815189" cy="701848"/>
          </a:xfrm>
          <a:prstGeom prst="wedgeRectCallout">
            <a:avLst>
              <a:gd name="adj1" fmla="val 71922"/>
              <a:gd name="adj2" fmla="val 6242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does not make sense to me inside if-else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635" y="3638713"/>
            <a:ext cx="2019523" cy="2019523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328992" y="3460933"/>
            <a:ext cx="3815189" cy="701848"/>
          </a:xfrm>
          <a:prstGeom prst="wedgeRectCallout">
            <a:avLst>
              <a:gd name="adj1" fmla="val 79216"/>
              <a:gd name="adj2" fmla="val 5817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I want to skip the rest of the body of the if?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3873421" y="5181254"/>
            <a:ext cx="661663" cy="6235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76944" y="3671497"/>
            <a:ext cx="1950840" cy="1950840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8913435" y="5831953"/>
            <a:ext cx="1565558" cy="701848"/>
          </a:xfrm>
          <a:prstGeom prst="wedgeRectCallout">
            <a:avLst>
              <a:gd name="adj1" fmla="val 90527"/>
              <a:gd name="adj2" fmla="val -1004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flags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280421" y="4295993"/>
            <a:ext cx="1863760" cy="701848"/>
          </a:xfrm>
          <a:prstGeom prst="wedgeRectCallout">
            <a:avLst>
              <a:gd name="adj1" fmla="val 104814"/>
              <a:gd name="adj2" fmla="val 383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flags?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1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0" grpId="0" animBg="1"/>
      <p:bldP spid="12" grpId="0" animBg="1"/>
      <p:bldP spid="13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658</TotalTime>
  <Words>1877</Words>
  <Application>Microsoft Office PowerPoint</Application>
  <PresentationFormat>Widescreen</PresentationFormat>
  <Paragraphs>215</Paragraphs>
  <Slides>18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Still Looping with Mr C</vt:lpstr>
      <vt:lpstr>Announcements - Holiday</vt:lpstr>
      <vt:lpstr>Announcements - AT</vt:lpstr>
      <vt:lpstr>Lab Exam (Sun, 09 Sep)</vt:lpstr>
      <vt:lpstr>Lab Exam (Sun, 09 Sep)</vt:lpstr>
      <vt:lpstr>Lab Exam (Sun, 09 Sep)</vt:lpstr>
      <vt:lpstr>Lab Exam (Sun, 09 Sep)</vt:lpstr>
      <vt:lpstr>Break and Continue</vt:lpstr>
      <vt:lpstr>How to avoid Breaking</vt:lpstr>
      <vt:lpstr>Flags</vt:lpstr>
      <vt:lpstr>Avoiding Continue using Flags</vt:lpstr>
      <vt:lpstr>Avoiding Break using Flags</vt:lpstr>
      <vt:lpstr>Non-decreasing Sequences</vt:lpstr>
      <vt:lpstr>Factory Output Review</vt:lpstr>
      <vt:lpstr>Responsible use of Flags</vt:lpstr>
      <vt:lpstr>Responsible use of Flags</vt:lpstr>
      <vt:lpstr>The C Enumeration</vt:lpstr>
      <vt:lpstr>The C Enumeration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sanjay damor</cp:lastModifiedBy>
  <cp:revision>74</cp:revision>
  <dcterms:created xsi:type="dcterms:W3CDTF">2018-07-30T05:08:11Z</dcterms:created>
  <dcterms:modified xsi:type="dcterms:W3CDTF">2018-09-05T16:28:39Z</dcterms:modified>
</cp:coreProperties>
</file>