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71" r:id="rId9"/>
    <p:sldId id="268" r:id="rId10"/>
    <p:sldId id="269" r:id="rId11"/>
    <p:sldId id="270" r:id="rId12"/>
    <p:sldId id="267" r:id="rId13"/>
    <p:sldId id="26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D2F433-DC02-45F7-BE1F-AA5F7E296F5A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B26-DCD2-4BA4-BB7A-C450F3551153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F692-8BDB-4A49-911D-125280888D57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B41-6CF3-41D4-BE7E-87F5C400D6DD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165-12B7-4B9C-BA0B-127D212D17ED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037-06B0-45C1-8DC9-1C7108481EC2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D47-EB40-4641-935D-59B553719991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AE-C2A7-4072-82BD-E15D834EAA88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C90F-1E3D-4026-86F6-AE5AF3896551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51FF-3B3A-409C-BBD8-772EE8632921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A5122B-515A-4E14-8CBE-C03BC0230549}" type="datetime1">
              <a:rPr lang="en-US" smtClean="0"/>
              <a:t>9/13/2018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D4CEE7-CED0-44DF-8ED0-3327071043BA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has Character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6014733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itself</a:t>
            </a:r>
          </a:p>
          <a:p>
            <a:endParaRPr lang="en-IN" dirty="0"/>
          </a:p>
          <a:p>
            <a:r>
              <a:rPr lang="en-IN" dirty="0" smtClean="0"/>
              <a:t>Can be partly initialized as well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Over initialization may crash</a:t>
            </a:r>
          </a:p>
          <a:p>
            <a:endParaRPr lang="en-IN" dirty="0"/>
          </a:p>
          <a:p>
            <a:r>
              <a:rPr lang="en-IN" dirty="0" smtClean="0"/>
              <a:t>Better way to initialize is the following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Warning</a:t>
            </a:r>
            <a:r>
              <a:rPr lang="en-IN" dirty="0" smtClean="0"/>
              <a:t>: uninitialized arrays contain garbage, not zeros</a:t>
            </a:r>
          </a:p>
          <a:p>
            <a:pPr marL="0" indent="0">
              <a:buNone/>
            </a:pPr>
            <a:r>
              <a:rPr lang="en-IN" dirty="0" smtClean="0"/>
              <a:t>Highly compiler dependent feature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39006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2719916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6342" y="147745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16342" y="271991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353" y="3853887"/>
            <a:ext cx="5886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{1,2,3,4,5,6,7,8,9};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352" y="4987858"/>
            <a:ext cx="56284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a[] = {1,2,3,4,5,6,7,8,9};</a:t>
            </a:r>
          </a:p>
        </p:txBody>
      </p:sp>
      <p:sp>
        <p:nvSpPr>
          <p:cNvPr id="40" name="L-Shape 39"/>
          <p:cNvSpPr/>
          <p:nvPr/>
        </p:nvSpPr>
        <p:spPr>
          <a:xfrm rot="18900000">
            <a:off x="5821616" y="5115431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9962024" y="4301585"/>
            <a:ext cx="1858617" cy="904461"/>
            <a:chOff x="3286682" y="2292350"/>
            <a:chExt cx="1858617" cy="904461"/>
          </a:xfrm>
        </p:grpSpPr>
        <p:sp>
          <p:nvSpPr>
            <p:cNvPr id="41" name="Rounded Rectangle 4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ardrop 7"/>
          <p:cNvSpPr/>
          <p:nvPr/>
        </p:nvSpPr>
        <p:spPr>
          <a:xfrm rot="18900000">
            <a:off x="10131490" y="5002396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18900000">
            <a:off x="10372563" y="5169661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18900000">
            <a:off x="10162030" y="5496265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6618325" y="3769845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figure out how much space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uiExpand="1"/>
      <p:bldP spid="39" grpId="0" uiExpand="1"/>
      <p:bldP spid="40" grpId="0" uiExpand="1" animBg="1"/>
      <p:bldP spid="8" grpId="0" uiExpand="1" animBg="1"/>
      <p:bldP spid="8" grpId="1" uiExpand="1" animBg="1"/>
      <p:bldP spid="44" grpId="0" uiExpand="1" animBg="1"/>
      <p:bldP spid="44" grpId="1" uiExpand="1" animBg="1"/>
      <p:bldP spid="45" grpId="0" uiExpand="1" animBg="1"/>
      <p:bldP spid="45" grpId="1" uiExpand="1" animBg="1"/>
      <p:bldP spid="46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Arrays can not be copied like normal variables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result in an error</a:t>
            </a:r>
          </a:p>
          <a:p>
            <a:r>
              <a:rPr lang="en-IN" dirty="0" smtClean="0"/>
              <a:t>Arrays can also not be checked for equality directly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Will not result in error but b == a will always be false</a:t>
            </a:r>
          </a:p>
          <a:p>
            <a:pPr marL="0" indent="0">
              <a:buNone/>
            </a:pPr>
            <a:r>
              <a:rPr lang="en-IN" dirty="0" smtClean="0"/>
              <a:t>Reason will be clear in a couple of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353" y="1463782"/>
            <a:ext cx="45977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a[3] = {1,2,3}, b[3];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b = a;</a:t>
            </a:r>
          </a:p>
        </p:txBody>
      </p:sp>
      <p:sp>
        <p:nvSpPr>
          <p:cNvPr id="48" name="Multiply 47"/>
          <p:cNvSpPr/>
          <p:nvPr/>
        </p:nvSpPr>
        <p:spPr>
          <a:xfrm>
            <a:off x="4693351" y="1569180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859" y="3758215"/>
            <a:ext cx="64636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a[3] = {1,2,3}, b[3] = {4,5,6};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if(b == a) printf("Equal");</a:t>
            </a:r>
          </a:p>
        </p:txBody>
      </p:sp>
      <p:sp>
        <p:nvSpPr>
          <p:cNvPr id="50" name="Multiply 49"/>
          <p:cNvSpPr/>
          <p:nvPr/>
        </p:nvSpPr>
        <p:spPr>
          <a:xfrm>
            <a:off x="6487525" y="3818405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4919836"/>
            <a:ext cx="1946345" cy="1946345"/>
          </a:xfrm>
          <a:prstGeom prst="rect">
            <a:avLst/>
          </a:prstGeom>
        </p:spPr>
      </p:pic>
      <p:sp>
        <p:nvSpPr>
          <p:cNvPr id="56" name="Rectangular Callout 55"/>
          <p:cNvSpPr/>
          <p:nvPr/>
        </p:nvSpPr>
        <p:spPr>
          <a:xfrm>
            <a:off x="6947452" y="4760757"/>
            <a:ext cx="3465585" cy="771893"/>
          </a:xfrm>
          <a:prstGeom prst="wedgeRectCallout">
            <a:avLst>
              <a:gd name="adj1" fmla="val 76028"/>
              <a:gd name="adj2" fmla="val 1288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copy arrays and check for equality?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2761995"/>
            <a:ext cx="1946345" cy="1946345"/>
          </a:xfrm>
          <a:prstGeom prst="rect">
            <a:avLst/>
          </a:prstGeom>
        </p:spPr>
      </p:pic>
      <p:sp>
        <p:nvSpPr>
          <p:cNvPr id="58" name="Rectangular Callout 57"/>
          <p:cNvSpPr/>
          <p:nvPr/>
        </p:nvSpPr>
        <p:spPr>
          <a:xfrm>
            <a:off x="6716981" y="2612841"/>
            <a:ext cx="3696056" cy="853406"/>
          </a:xfrm>
          <a:prstGeom prst="wedgeRectCallout">
            <a:avLst>
              <a:gd name="adj1" fmla="val 72137"/>
              <a:gd name="adj2" fmla="val 95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yourself, element by element, using a for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252186" y="977312"/>
            <a:ext cx="1858617" cy="904461"/>
            <a:chOff x="3286682" y="2292350"/>
            <a:chExt cx="1858617" cy="904461"/>
          </a:xfrm>
        </p:grpSpPr>
        <p:sp>
          <p:nvSpPr>
            <p:cNvPr id="60" name="Rounded Rectangle 5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3558209" y="1818112"/>
            <a:ext cx="6844993" cy="703340"/>
          </a:xfrm>
          <a:prstGeom prst="wedgeRectCallout">
            <a:avLst>
              <a:gd name="adj1" fmla="val 52556"/>
              <a:gd name="adj2" fmla="val -975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strings (basically char arrays), nice library functions exist to do assignment, equality checks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03434" y="6231103"/>
            <a:ext cx="2491550" cy="507163"/>
          </a:xfrm>
          <a:prstGeom prst="wedgeRectCallout">
            <a:avLst>
              <a:gd name="adj1" fmla="val 97671"/>
              <a:gd name="adj2" fmla="val -461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char?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uiExpand="1"/>
      <p:bldP spid="48" grpId="0" uiExpand="1" animBg="1"/>
      <p:bldP spid="49" grpId="0"/>
      <p:bldP spid="50" grpId="0" animBg="1"/>
      <p:bldP spid="56" grpId="0" animBg="1"/>
      <p:bldP spid="58" grpId="0" animBg="1"/>
      <p:bldP spid="6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Char: new datatype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/>
              <a:t>Close cousin of the </a:t>
            </a:r>
            <a:r>
              <a:rPr lang="en-IN" dirty="0" err="1"/>
              <a:t>int</a:t>
            </a:r>
            <a:r>
              <a:rPr lang="en-IN" dirty="0"/>
              <a:t> and long datatypes</a:t>
            </a:r>
          </a:p>
          <a:p>
            <a:r>
              <a:rPr lang="en-US" dirty="0" smtClean="0"/>
              <a:t>Internally stored as an integer between 0 and 127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a = ‘p’;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char 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Char constants enclosed in ‘ ’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Integer </a:t>
            </a:r>
            <a:r>
              <a:rPr lang="en-IN" dirty="0">
                <a:sym typeface="Wingdings" panose="05000000000000000000" pitchFamily="2" charset="2"/>
              </a:rPr>
              <a:t>arithmetic applies to </a:t>
            </a:r>
            <a:r>
              <a:rPr lang="en-IN" dirty="0" smtClean="0">
                <a:sym typeface="Wingdings" panose="05000000000000000000" pitchFamily="2" charset="2"/>
              </a:rPr>
              <a:t>char as well +, -, /, *, %,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use it for nice tricks but be careful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typecast to/from char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have char arrays – strings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Case sensitive ‘a’, ‘A’ different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860" y="28041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p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671673"/>
          </a:xfrm>
        </p:spPr>
        <p:txBody>
          <a:bodyPr/>
          <a:lstStyle/>
          <a:p>
            <a:r>
              <a:rPr lang="en-IN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a = p; </a:t>
            </a:r>
            <a:r>
              <a:rPr lang="en-IN" dirty="0" smtClean="0"/>
              <a:t>Mr C will search for a variable named p.</a:t>
            </a:r>
          </a:p>
          <a:p>
            <a:r>
              <a:rPr lang="en-IN" dirty="0" smtClean="0"/>
              <a:t>To assign character constant ‘p’ to a, </a:t>
            </a:r>
            <a:r>
              <a:rPr lang="en-IN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a = </a:t>
            </a:r>
            <a:r>
              <a:rPr lang="en-I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‘p’;</a:t>
            </a:r>
          </a:p>
          <a:p>
            <a:r>
              <a:rPr lang="en-IN" dirty="0" smtClean="0"/>
              <a:t>Note that ‘5’ and 5 are different according to Mr C</a:t>
            </a:r>
          </a:p>
          <a:p>
            <a:pPr lvl="1"/>
            <a:r>
              <a:rPr lang="en-IN" dirty="0" smtClean="0"/>
              <a:t>‘5’ is a character constant stored internally as the integer 53</a:t>
            </a:r>
          </a:p>
          <a:p>
            <a:pPr lvl="1"/>
            <a:r>
              <a:rPr lang="en-IN" dirty="0" smtClean="0"/>
              <a:t>5 is an integer constant stored internally as the integer 5 itself</a:t>
            </a:r>
          </a:p>
          <a:p>
            <a:r>
              <a:rPr lang="en-IN" dirty="0" smtClean="0"/>
              <a:t>Be very careful if mixing %c with other format specifiers like %d, %</a:t>
            </a:r>
            <a:r>
              <a:rPr lang="en-IN" dirty="0" err="1" smtClean="0"/>
              <a:t>ld</a:t>
            </a:r>
            <a:r>
              <a:rPr lang="en-IN" dirty="0" smtClean="0"/>
              <a:t>, %f, %lf in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statements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(), </a:t>
            </a:r>
            <a:r>
              <a:rPr lang="en-IN" dirty="0" err="1" smtClean="0"/>
              <a:t>putchar</a:t>
            </a:r>
            <a:r>
              <a:rPr lang="en-IN" dirty="0" smtClean="0"/>
              <a:t>() shortcuts to read/print single char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When using characters in arithmetic, relational, logical expressions, integer (ASCII) value of character gets used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Theory Exam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September 22</a:t>
            </a:r>
            <a:r>
              <a:rPr lang="en-IN" baseline="30000" dirty="0" smtClean="0"/>
              <a:t>nd</a:t>
            </a:r>
            <a:r>
              <a:rPr lang="en-IN" dirty="0" smtClean="0"/>
              <a:t>, 2018 (Saturday)</a:t>
            </a:r>
          </a:p>
          <a:p>
            <a:r>
              <a:rPr lang="en-IN" dirty="0" smtClean="0"/>
              <a:t>Time: 1PM – 3PM</a:t>
            </a:r>
          </a:p>
          <a:p>
            <a:r>
              <a:rPr lang="en-IN" dirty="0" smtClean="0"/>
              <a:t>Room: announced shortly</a:t>
            </a:r>
          </a:p>
          <a:p>
            <a:r>
              <a:rPr lang="en-IN" dirty="0" smtClean="0"/>
              <a:t>Syllabus: till whatever is covered till Sep 14</a:t>
            </a:r>
            <a:r>
              <a:rPr lang="en-IN" baseline="30000" dirty="0" smtClean="0"/>
              <a:t>th</a:t>
            </a:r>
            <a:r>
              <a:rPr lang="en-IN" dirty="0" smtClean="0"/>
              <a:t> tutorial</a:t>
            </a:r>
          </a:p>
          <a:p>
            <a:r>
              <a:rPr lang="en-IN" dirty="0" smtClean="0"/>
              <a:t>No Make-up Exam – do not miss this exam</a:t>
            </a:r>
          </a:p>
          <a:p>
            <a:r>
              <a:rPr lang="en-IN" dirty="0" smtClean="0"/>
              <a:t>Open handwritten notes – no printouts, mobiles, iPads.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Doubt-clearing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Date: September 15</a:t>
            </a:r>
            <a:r>
              <a:rPr lang="en-IN" baseline="30000" dirty="0" smtClean="0"/>
              <a:t>th</a:t>
            </a:r>
            <a:r>
              <a:rPr lang="en-IN" dirty="0" smtClean="0"/>
              <a:t>, 2018 (coming Saturday)</a:t>
            </a:r>
          </a:p>
          <a:p>
            <a:r>
              <a:rPr lang="en-IN" dirty="0" smtClean="0"/>
              <a:t>Time: 5PM – 7PM</a:t>
            </a:r>
          </a:p>
          <a:p>
            <a:r>
              <a:rPr lang="en-IN" dirty="0" smtClean="0"/>
              <a:t>Room: CC-02</a:t>
            </a:r>
          </a:p>
          <a:p>
            <a:r>
              <a:rPr lang="en-IN" dirty="0" smtClean="0"/>
              <a:t>Students not comfortable with English are welcome</a:t>
            </a:r>
          </a:p>
          <a:p>
            <a:r>
              <a:rPr lang="en-IN" dirty="0" smtClean="0"/>
              <a:t>Other students also welcome to clear doubts</a:t>
            </a:r>
          </a:p>
          <a:p>
            <a:r>
              <a:rPr lang="en-IN" dirty="0" smtClean="0"/>
              <a:t>Please revise and have list of doubts before coming</a:t>
            </a:r>
          </a:p>
          <a:p>
            <a:r>
              <a:rPr lang="en-IN" dirty="0" smtClean="0"/>
              <a:t>Will not cover lectures again in detail – only doubts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29 students selected for advanced track</a:t>
            </a:r>
          </a:p>
          <a:p>
            <a:r>
              <a:rPr lang="en-IN" dirty="0" smtClean="0"/>
              <a:t>If you have accepted advanced track, no need to come to lab today onwards</a:t>
            </a:r>
          </a:p>
          <a:p>
            <a:r>
              <a:rPr lang="en-IN" dirty="0" smtClean="0"/>
              <a:t>Will receive mail this evening with mentor allocation</a:t>
            </a:r>
          </a:p>
          <a:p>
            <a:r>
              <a:rPr lang="en-IN" dirty="0" smtClean="0"/>
              <a:t>Please contact mentors immediately and decide on project ideas</a:t>
            </a:r>
          </a:p>
          <a:p>
            <a:r>
              <a:rPr lang="en-IN" dirty="0" smtClean="0"/>
              <a:t>Must have a preliminary project idea by end of this week (Friday evening September 14</a:t>
            </a:r>
            <a:r>
              <a:rPr lang="en-IN" baseline="30000" dirty="0" smtClean="0"/>
              <a:t>th</a:t>
            </a:r>
            <a:r>
              <a:rPr lang="en-IN" dirty="0" smtClean="0"/>
              <a:t>, 2018)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792872" cy="5300823"/>
          </a:xfrm>
        </p:spPr>
        <p:txBody>
          <a:bodyPr/>
          <a:lstStyle/>
          <a:p>
            <a:r>
              <a:rPr lang="en-IN" dirty="0" smtClean="0"/>
              <a:t>The English word array means “objects in a line” or “</a:t>
            </a:r>
            <a:r>
              <a:rPr lang="en-US" dirty="0"/>
              <a:t>an ordered series or arrangement</a:t>
            </a:r>
            <a:r>
              <a:rPr lang="en-IN" dirty="0" smtClean="0"/>
              <a:t>” – </a:t>
            </a:r>
            <a:r>
              <a:rPr lang="en-IN" i="1" dirty="0" smtClean="0"/>
              <a:t>The soldiers standing in an array impressed the visiting head of the state on 26 Jan</a:t>
            </a:r>
          </a:p>
          <a:p>
            <a:r>
              <a:rPr lang="en-IN" dirty="0" smtClean="0"/>
              <a:t>In C, an array is a sequence of variables</a:t>
            </a:r>
            <a:br>
              <a:rPr lang="en-IN" dirty="0" smtClean="0"/>
            </a:br>
            <a:r>
              <a:rPr lang="en-IN" dirty="0" smtClean="0"/>
              <a:t>can have array of </a:t>
            </a:r>
            <a:r>
              <a:rPr lang="en-IN" dirty="0" err="1" smtClean="0"/>
              <a:t>ints</a:t>
            </a:r>
            <a:r>
              <a:rPr lang="en-IN" dirty="0" smtClean="0"/>
              <a:t>, longs, floats, doubles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53" y="3762035"/>
            <a:ext cx="26180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a[6],b=5;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414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9522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9630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89738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09846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32051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4167" y="390533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>
            <a:off x="4229414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a[0]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549522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a[1]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86963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a[2]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20583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a[3]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50729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a[4]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829954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a[5]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253353" y="4531476"/>
            <a:ext cx="2282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a[b-4]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578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4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353" y="5362473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a[4] = 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0729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6088559"/>
            <a:ext cx="4190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</a:t>
            </a:r>
            <a:r>
              <a:rPr lang="en-US" sz="4400" dirty="0" smtClean="0">
                <a:latin typeface="Arial Narrow" panose="020B0606020202030204" pitchFamily="34" charset="0"/>
              </a:rPr>
              <a:t>"%d", a[a[1]]);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642386" y="5793214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28033" y="5346950"/>
            <a:ext cx="2024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a[-1]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724" y="6091147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a[6]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96" y="0"/>
            <a:ext cx="1936504" cy="1936504"/>
          </a:xfrm>
          <a:prstGeom prst="rect">
            <a:avLst/>
          </a:prstGeom>
        </p:spPr>
      </p:pic>
      <p:sp>
        <p:nvSpPr>
          <p:cNvPr id="38" name="Rectangular Callout 37"/>
          <p:cNvSpPr/>
          <p:nvPr/>
        </p:nvSpPr>
        <p:spPr>
          <a:xfrm>
            <a:off x="3697357" y="154781"/>
            <a:ext cx="5978345" cy="805464"/>
          </a:xfrm>
          <a:prstGeom prst="wedgeRectCallout">
            <a:avLst>
              <a:gd name="adj1" fmla="val 62166"/>
              <a:gd name="adj2" fmla="val 507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like a street on which here are several houses with addresses a[0], a[3]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20708" y="24422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255889" y="273454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29954" y="258529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5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9561" y="364642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5833625" y="4845262"/>
            <a:ext cx="2519528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recipe for program crashes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4382511" y="3853676"/>
            <a:ext cx="2105105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602031" y="3850774"/>
            <a:ext cx="3803593" cy="805464"/>
          </a:xfrm>
          <a:prstGeom prst="wedgeRectCallout">
            <a:avLst>
              <a:gd name="adj1" fmla="val -27973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may not even give a warning when you compile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4740965" y="1049627"/>
            <a:ext cx="4934737" cy="805464"/>
          </a:xfrm>
          <a:prstGeom prst="wedgeRectCallout">
            <a:avLst>
              <a:gd name="adj1" fmla="val 65629"/>
              <a:gd name="adj2" fmla="val -344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expressions as array subscripts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float/double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2644082" y="3850774"/>
            <a:ext cx="1684587" cy="805464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subscript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8467568" y="4628272"/>
            <a:ext cx="4428524" cy="1019198"/>
          </a:xfrm>
          <a:prstGeom prst="cloudCallout">
            <a:avLst>
              <a:gd name="adj1" fmla="val -34244"/>
              <a:gd name="adj2" fmla="val 71277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Hmm … a[1] = 4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 a[a[1]] = a[4]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474560" y="6001604"/>
            <a:ext cx="904641" cy="805464"/>
          </a:xfrm>
          <a:prstGeom prst="wedgeRectCallout">
            <a:avLst>
              <a:gd name="adj1" fmla="val 108916"/>
              <a:gd name="adj2" fmla="val -8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8" grpId="0" animBg="1"/>
      <p:bldP spid="36" grpId="0" animBg="1"/>
      <p:bldP spid="39" grpId="0"/>
      <p:bldP spid="41" grpId="0"/>
      <p:bldP spid="34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take care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a[0] to a[5] are just integer variables. Use them as you did any other integer variable – </a:t>
            </a:r>
            <a:r>
              <a:rPr lang="en-IN" b="1" dirty="0" smtClean="0"/>
              <a:t>first variable is a[0] not a[1]</a:t>
            </a:r>
          </a:p>
          <a:p>
            <a:r>
              <a:rPr lang="en-IN" dirty="0" smtClean="0"/>
              <a:t>a = 564; does not make sense – a isn’t a single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If you want to give values to whole array</a:t>
            </a:r>
          </a:p>
          <a:p>
            <a:pPr lvl="1"/>
            <a:r>
              <a:rPr lang="en-IN" dirty="0" smtClean="0"/>
              <a:t>Can do it at the time of declaring the array itself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Can do it later as well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2" y="902983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100" y="4133119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100" y="5254718"/>
            <a:ext cx="51139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for(i=0;i&lt;6;i++) a[i] = 10;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039689" y="5311614"/>
            <a:ext cx="2702514" cy="1102146"/>
          </a:xfrm>
          <a:prstGeom prst="wedgeRectCallout">
            <a:avLst>
              <a:gd name="adj1" fmla="val 108519"/>
              <a:gd name="adj2" fmla="val 408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a[2*i+1]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integer perfectly fine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5" y="3339137"/>
            <a:ext cx="2019523" cy="201952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3776871" y="2916285"/>
            <a:ext cx="6454654" cy="1102146"/>
          </a:xfrm>
          <a:prstGeom prst="wedgeRectCallout">
            <a:avLst>
              <a:gd name="adj1" fmla="val 60615"/>
              <a:gd name="adj2" fmla="val 1003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… so a[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perfect way to refer to elements of array a whenever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expression that takes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445407" y="4123179"/>
            <a:ext cx="2519528" cy="1102146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a[1.0] is illegal. Array subscript must be integer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082239" y="128519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send a letter to a street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Can send letter to a house.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3468757" y="4133119"/>
            <a:ext cx="3830695" cy="868417"/>
          </a:xfrm>
          <a:prstGeom prst="wedgeRectCallout">
            <a:avLst>
              <a:gd name="adj1" fmla="val 58587"/>
              <a:gd name="adj2" fmla="val 411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a[(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)1.0] is okay too since it has been typecast 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4" grpId="0" animBg="1"/>
      <p:bldP spid="16" grpId="0" animBg="1"/>
      <p:bldP spid="13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i="1" dirty="0" smtClean="0"/>
              <a:t>Given a 10 dimensional array in input, find the sum of first, third, fifth … i.e. odd location elements of the array and sum of even location elements in the array</a:t>
            </a:r>
            <a:endParaRPr lang="en-IN" i="1" dirty="0"/>
          </a:p>
          <a:p>
            <a:r>
              <a:rPr lang="en-IN" i="1" dirty="0" smtClean="0"/>
              <a:t>Given two lists of integers on two separate lines, find the smallest integer in the first list that is not present in the second list.</a:t>
            </a:r>
            <a:endParaRPr lang="en-IN" i="1" dirty="0"/>
          </a:p>
          <a:p>
            <a:r>
              <a:rPr lang="en-IN" dirty="0" smtClean="0"/>
              <a:t>In second problem, have to revisit list elements – go back and forth – arrays allow conveniently storing the full list</a:t>
            </a:r>
          </a:p>
          <a:p>
            <a:r>
              <a:rPr lang="en-IN" dirty="0" smtClean="0"/>
              <a:t>In first problem, need not store the entire list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496"/>
            <a:ext cx="1956320" cy="1956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0540" y="4921496"/>
            <a:ext cx="1946412" cy="194641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77316" y="3455421"/>
            <a:ext cx="5934770" cy="1852021"/>
          </a:xfrm>
          <a:prstGeom prst="wedgeRectCallout">
            <a:avLst>
              <a:gd name="adj1" fmla="val 56810"/>
              <a:gd name="adj2" fmla="val 961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it up into smaller sub-problems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</a:t>
            </a:r>
            <a:r>
              <a:rPr lang="en-IN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 all integers in first array that are not present in second array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</a:t>
            </a:r>
            <a:r>
              <a:rPr lang="en-IN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the above numbers, find the smallest using a running-minimum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4" y="4926049"/>
            <a:ext cx="1931951" cy="193195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613824" y="4921496"/>
            <a:ext cx="2580223" cy="771893"/>
          </a:xfrm>
          <a:prstGeom prst="wedgeRectCallout">
            <a:avLst>
              <a:gd name="adj1" fmla="val -63801"/>
              <a:gd name="adj2" fmla="val 96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second problem?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75028" y="5889748"/>
            <a:ext cx="3839363" cy="771893"/>
          </a:xfrm>
          <a:prstGeom prst="wedgeRectCallout">
            <a:avLst>
              <a:gd name="adj1" fmla="val -68721"/>
              <a:gd name="adj2" fmla="val -153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already know how to solve both sub-problems!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37828" y="5817733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6353940" y="5466063"/>
            <a:ext cx="1529793" cy="703340"/>
          </a:xfrm>
          <a:prstGeom prst="wedgeRectCallout">
            <a:avLst>
              <a:gd name="adj1" fmla="val 84333"/>
              <a:gd name="adj2" fmla="val 1059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let’s code!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and Online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problems </a:t>
            </a:r>
            <a:r>
              <a:rPr lang="en-IN" dirty="0"/>
              <a:t>involving a list of integers can be solved without storing the entire list in an array </a:t>
            </a:r>
            <a:r>
              <a:rPr lang="en-IN" dirty="0" smtClean="0"/>
              <a:t>first</a:t>
            </a:r>
            <a:endParaRPr lang="en-IN" dirty="0"/>
          </a:p>
          <a:p>
            <a:pPr lvl="1"/>
            <a:r>
              <a:rPr lang="en-IN" dirty="0" smtClean="0"/>
              <a:t>Find </a:t>
            </a:r>
            <a:r>
              <a:rPr lang="en-IN" dirty="0"/>
              <a:t>sum of all odd </a:t>
            </a:r>
            <a:r>
              <a:rPr lang="en-IN" dirty="0" smtClean="0"/>
              <a:t>location integers in a list</a:t>
            </a:r>
          </a:p>
          <a:p>
            <a:pPr lvl="1"/>
            <a:r>
              <a:rPr lang="en-IN" dirty="0" smtClean="0"/>
              <a:t>Find sum of all odd integers in a list</a:t>
            </a:r>
          </a:p>
          <a:p>
            <a:pPr lvl="1"/>
            <a:r>
              <a:rPr lang="en-IN" dirty="0" smtClean="0"/>
              <a:t>Find longest sequence of consecutive ones in a list</a:t>
            </a:r>
          </a:p>
          <a:p>
            <a:pPr lvl="1"/>
            <a:r>
              <a:rPr lang="en-IN" dirty="0" err="1" smtClean="0"/>
              <a:t>etc</a:t>
            </a:r>
            <a:r>
              <a:rPr lang="en-IN" dirty="0" smtClean="0"/>
              <a:t>, </a:t>
            </a:r>
            <a:r>
              <a:rPr lang="en-IN" dirty="0" err="1" smtClean="0"/>
              <a:t>etc</a:t>
            </a:r>
            <a:r>
              <a:rPr lang="en-IN" dirty="0" smtClean="0"/>
              <a:t> …</a:t>
            </a:r>
          </a:p>
          <a:p>
            <a:r>
              <a:rPr lang="en-IN" dirty="0" smtClean="0"/>
              <a:t>Such problems often called </a:t>
            </a:r>
            <a:r>
              <a:rPr lang="en-IN" dirty="0"/>
              <a:t>online or streaming problems</a:t>
            </a:r>
          </a:p>
          <a:p>
            <a:r>
              <a:rPr lang="en-IN" dirty="0"/>
              <a:t>Streaming and online algorithms are critical in machine learning, big data </a:t>
            </a:r>
            <a:r>
              <a:rPr lang="en-IN" dirty="0" smtClean="0"/>
              <a:t>processing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ompanies </a:t>
            </a:r>
            <a:r>
              <a:rPr lang="en-IN" dirty="0"/>
              <a:t>like Google cannot afford to store all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Get data, process it, and throw it away</a:t>
            </a:r>
          </a:p>
          <a:p>
            <a:pPr lvl="1"/>
            <a:r>
              <a:rPr lang="en-IN" dirty="0" smtClean="0"/>
              <a:t>Entire areas devoted to this: data streaming, online machine 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be initialized at time of declaration itself</a:t>
            </a:r>
          </a:p>
          <a:p>
            <a:endParaRPr lang="en-IN" dirty="0"/>
          </a:p>
          <a:p>
            <a:r>
              <a:rPr lang="en-IN" dirty="0" smtClean="0"/>
              <a:t>Can be partly initialized as well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However, after declaration done, have to be initialized one by 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39006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2719916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6342" y="147745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16342" y="271991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353" y="4896585"/>
            <a:ext cx="35958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a</a:t>
            </a:r>
            <a:r>
              <a:rPr lang="it-IT" sz="4400" dirty="0" smtClean="0">
                <a:latin typeface="Arial Narrow" panose="020B0606020202030204" pitchFamily="34" charset="0"/>
              </a:rPr>
              <a:t>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849209" y="4896585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00934" y="4896585"/>
            <a:ext cx="18710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a[2]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40" name="L-Shape 39"/>
          <p:cNvSpPr/>
          <p:nvPr/>
        </p:nvSpPr>
        <p:spPr>
          <a:xfrm rot="18900000">
            <a:off x="7759427" y="521940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7" grpId="0"/>
      <p:bldP spid="38" grpId="0" animBg="1"/>
      <p:bldP spid="39" grpId="0"/>
      <p:bldP spid="40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2066</TotalTime>
  <Words>1314</Words>
  <Application>Microsoft Office PowerPoint</Application>
  <PresentationFormat>Widescreen</PresentationFormat>
  <Paragraphs>211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has Character</vt:lpstr>
      <vt:lpstr>Mid-sem Theory Exam</vt:lpstr>
      <vt:lpstr>Doubt-clearing Session</vt:lpstr>
      <vt:lpstr>Advanced Track</vt:lpstr>
      <vt:lpstr>Arrays</vt:lpstr>
      <vt:lpstr>Arrays – take care of syntax</vt:lpstr>
      <vt:lpstr>A Few Sample Problems</vt:lpstr>
      <vt:lpstr>Streaming and Online Problems</vt:lpstr>
      <vt:lpstr>More on initializing arrays</vt:lpstr>
      <vt:lpstr>More on initializing arrays</vt:lpstr>
      <vt:lpstr>More about arrays</vt:lpstr>
      <vt:lpstr>Char: new datatype</vt:lpstr>
      <vt:lpstr>PowerPoint Presentation</vt:lpstr>
      <vt:lpstr>Take care with char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70</cp:revision>
  <dcterms:created xsi:type="dcterms:W3CDTF">2018-07-30T05:08:11Z</dcterms:created>
  <dcterms:modified xsi:type="dcterms:W3CDTF">2018-09-13T14:33:17Z</dcterms:modified>
</cp:coreProperties>
</file>