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2B7A21-046B-46E7-A623-8F759CDCB0A7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8877-C989-4F17-B8F6-808F6A6ACFD4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8EC-AE80-4B1C-9D68-44424BEB5999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09049-1DFE-4B21-9E0C-361299EFAAF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59B-ADBA-4D3C-B9F6-2EEB9DA4E1F4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CE8-0E59-4D48-82B8-4476B7149C8F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26E8-E493-43CE-BF68-E01E67D28753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B7E9-6507-4B4C-B2FB-AD2CB88597F1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17EE-13CA-4892-B146-14AC6E3C28F3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BAC0-2401-4E94-A796-427CCEF67800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0CCCC1-B9C5-49A1-95F9-AA09D3D4EF74}" type="datetime1">
              <a:rPr lang="en-US" smtClean="0"/>
              <a:t>9/13/2018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293E2B7-AE15-427A-A6F7-ADCA15A7294E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and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207252" cy="5837816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Just like </a:t>
            </a:r>
            <a:r>
              <a:rPr lang="en-IN" dirty="0" err="1" smtClean="0"/>
              <a:t>int</a:t>
            </a:r>
            <a:r>
              <a:rPr lang="en-IN" dirty="0" smtClean="0"/>
              <a:t> arrays, char arrays</a:t>
            </a:r>
            <a:br>
              <a:rPr lang="en-IN" dirty="0" smtClean="0"/>
            </a:br>
            <a:r>
              <a:rPr lang="en-IN" dirty="0" smtClean="0"/>
              <a:t>cannot be initialized this way</a:t>
            </a:r>
            <a:br>
              <a:rPr lang="en-IN" dirty="0" smtClean="0"/>
            </a:br>
            <a:r>
              <a:rPr lang="en-IN" dirty="0" smtClean="0"/>
              <a:t>after declaration is done</a:t>
            </a:r>
          </a:p>
          <a:p>
            <a:r>
              <a:rPr lang="en-IN" dirty="0" smtClean="0"/>
              <a:t>Other ways: </a:t>
            </a:r>
            <a:r>
              <a:rPr lang="en-IN" dirty="0" err="1" smtClean="0"/>
              <a:t>scanf</a:t>
            </a:r>
            <a:r>
              <a:rPr lang="en-IN" dirty="0"/>
              <a:t> </a:t>
            </a:r>
            <a:r>
              <a:rPr lang="en-IN" dirty="0" smtClean="0"/>
              <a:t>(with %s), gets</a:t>
            </a:r>
          </a:p>
          <a:p>
            <a:r>
              <a:rPr lang="en-IN" dirty="0" smtClean="0"/>
              <a:t>Both are very unsafe – crash!</a:t>
            </a:r>
          </a:p>
          <a:p>
            <a:r>
              <a:rPr lang="en-IN" dirty="0" smtClean="0"/>
              <a:t>To print: puts, </a:t>
            </a:r>
            <a:r>
              <a:rPr lang="en-IN" dirty="0" err="1" smtClean="0"/>
              <a:t>printf</a:t>
            </a:r>
            <a:r>
              <a:rPr lang="en-IN" dirty="0"/>
              <a:t> </a:t>
            </a:r>
            <a:r>
              <a:rPr lang="en-IN" dirty="0" smtClean="0"/>
              <a:t>(with %s)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 most powerful but</a:t>
            </a:r>
            <a:br>
              <a:rPr lang="en-IN" dirty="0" smtClean="0"/>
            </a:br>
            <a:r>
              <a:rPr lang="en-IN" dirty="0" smtClean="0"/>
              <a:t>have to wait for it a bit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04391"/>
            <a:ext cx="5865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"Hello World";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347630" y="5140659"/>
            <a:ext cx="3771533" cy="832159"/>
          </a:xfrm>
          <a:prstGeom prst="wedgeRectCallout">
            <a:avLst>
              <a:gd name="adj1" fmla="val 58548"/>
              <a:gd name="adj2" fmla="val 825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Partly initialized since only 11 characters this phrase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3696847"/>
            <a:ext cx="1946345" cy="194634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110662" y="4000387"/>
            <a:ext cx="3302375" cy="1005066"/>
          </a:xfrm>
          <a:prstGeom prst="wedgeRectCallout">
            <a:avLst>
              <a:gd name="adj1" fmla="val 73160"/>
              <a:gd name="adj2" fmla="val 399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has 5 characters, World has 5, what is the 11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1539006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7110662" y="2763078"/>
            <a:ext cx="3302375" cy="1083253"/>
          </a:xfrm>
          <a:prstGeom prst="wedgeRectCallout">
            <a:avLst>
              <a:gd name="adj1" fmla="val 74966"/>
              <a:gd name="adj2" fmla="val -431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space between the two words. Space is a character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10815" y="6108024"/>
            <a:ext cx="2005415" cy="574099"/>
          </a:xfrm>
          <a:prstGeom prst="wedgeRectCallout">
            <a:avLst>
              <a:gd name="adj1" fmla="val 91919"/>
              <a:gd name="adj2" fmla="val 133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353" y="1455920"/>
            <a:ext cx="9820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 animBg="1"/>
      <p:bldP spid="12" grpId="0" animBg="1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Theory Exam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September 22</a:t>
            </a:r>
            <a:r>
              <a:rPr lang="en-IN" baseline="30000" dirty="0" smtClean="0"/>
              <a:t>nd</a:t>
            </a:r>
            <a:r>
              <a:rPr lang="en-IN" dirty="0" smtClean="0"/>
              <a:t>, 2018 (Saturday)</a:t>
            </a:r>
          </a:p>
          <a:p>
            <a:r>
              <a:rPr lang="en-IN" dirty="0" smtClean="0"/>
              <a:t>Time: 1PM – 3PM</a:t>
            </a:r>
          </a:p>
          <a:p>
            <a:r>
              <a:rPr lang="en-IN" dirty="0" smtClean="0"/>
              <a:t>Room: announced shortly</a:t>
            </a:r>
          </a:p>
          <a:p>
            <a:r>
              <a:rPr lang="en-IN" dirty="0" smtClean="0"/>
              <a:t>Syllabus: till whatever is covered till Sep 14</a:t>
            </a:r>
            <a:r>
              <a:rPr lang="en-IN" baseline="30000" dirty="0" smtClean="0"/>
              <a:t>th</a:t>
            </a:r>
            <a:r>
              <a:rPr lang="en-IN" dirty="0" smtClean="0"/>
              <a:t> tutorial</a:t>
            </a:r>
          </a:p>
          <a:p>
            <a:r>
              <a:rPr lang="en-IN" dirty="0" smtClean="0"/>
              <a:t>No Make-up Exam – do not miss this exam</a:t>
            </a:r>
          </a:p>
          <a:p>
            <a:r>
              <a:rPr lang="en-IN" dirty="0" smtClean="0"/>
              <a:t>Open handwritten notes – no printouts, mobiles, iPads.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Doubt-clearing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Date: September 15</a:t>
            </a:r>
            <a:r>
              <a:rPr lang="en-IN" baseline="30000" dirty="0" smtClean="0"/>
              <a:t>th</a:t>
            </a:r>
            <a:r>
              <a:rPr lang="en-IN" dirty="0" smtClean="0"/>
              <a:t>, 2018 (coming Saturday)</a:t>
            </a:r>
          </a:p>
          <a:p>
            <a:r>
              <a:rPr lang="en-IN" dirty="0" smtClean="0"/>
              <a:t>Time: 5PM – 7PM</a:t>
            </a:r>
          </a:p>
          <a:p>
            <a:r>
              <a:rPr lang="en-IN" dirty="0" smtClean="0"/>
              <a:t>Room: CC-02</a:t>
            </a:r>
          </a:p>
          <a:p>
            <a:r>
              <a:rPr lang="en-IN" dirty="0" smtClean="0"/>
              <a:t>Students not comfortable with English are welcome</a:t>
            </a:r>
          </a:p>
          <a:p>
            <a:r>
              <a:rPr lang="en-IN" dirty="0" smtClean="0"/>
              <a:t>Other students also welcome to clear doubts</a:t>
            </a:r>
          </a:p>
          <a:p>
            <a:r>
              <a:rPr lang="en-IN" dirty="0" smtClean="0"/>
              <a:t>Please revise and have list of doubts before coming</a:t>
            </a:r>
          </a:p>
          <a:p>
            <a:r>
              <a:rPr lang="en-IN" dirty="0" smtClean="0"/>
              <a:t>Will not cover lectures again in detail – only doubts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29 students selected for advanced track</a:t>
            </a:r>
          </a:p>
          <a:p>
            <a:r>
              <a:rPr lang="en-IN" dirty="0" smtClean="0"/>
              <a:t>Sorry for delay in sending out mentor allocation</a:t>
            </a:r>
          </a:p>
          <a:p>
            <a:r>
              <a:rPr lang="en-IN" dirty="0" smtClean="0"/>
              <a:t>Had a marathon 4 hours grading session last night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Will definitely send out notifications this afternoon</a:t>
            </a: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Char: new datatype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3354" y="1111625"/>
            <a:ext cx="11600328" cy="1333402"/>
          </a:xfrm>
        </p:spPr>
        <p:txBody>
          <a:bodyPr>
            <a:normAutofit/>
          </a:bodyPr>
          <a:lstStyle/>
          <a:p>
            <a:r>
              <a:rPr lang="en-IN" dirty="0"/>
              <a:t>Close cousin of the </a:t>
            </a:r>
            <a:r>
              <a:rPr lang="en-IN" dirty="0" err="1"/>
              <a:t>int</a:t>
            </a:r>
            <a:r>
              <a:rPr lang="en-IN" dirty="0"/>
              <a:t> and long datatypes</a:t>
            </a:r>
          </a:p>
          <a:p>
            <a:r>
              <a:rPr lang="en-US" dirty="0" smtClean="0"/>
              <a:t>Internally stored as an integer between 0 and 127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253353" y="2445026"/>
            <a:ext cx="5563247" cy="441297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Narrow" panose="020B0606020202030204" pitchFamily="34" charset="0"/>
              </a:rPr>
              <a:t>#include &lt;</a:t>
            </a:r>
            <a:r>
              <a:rPr lang="en-IN" sz="3200" dirty="0" err="1" smtClean="0">
                <a:latin typeface="Arial Narrow" panose="020B0606020202030204" pitchFamily="34" charset="0"/>
              </a:rPr>
              <a:t>stdio.h</a:t>
            </a:r>
            <a:r>
              <a:rPr lang="en-IN" sz="3200" dirty="0" smtClean="0">
                <a:latin typeface="Arial Narrow" panose="020B0606020202030204" pitchFamily="34" charset="0"/>
              </a:rPr>
              <a:t>&gt;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char a = ‘p’;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 smtClean="0">
                <a:latin typeface="Arial Narrow" panose="020B0606020202030204" pitchFamily="34" charset="0"/>
              </a:rPr>
              <a:t>(“%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&amp;a);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(“My first char %</a:t>
            </a:r>
            <a:r>
              <a:rPr lang="en-IN" sz="3200" dirty="0">
                <a:latin typeface="Arial Narrow" panose="020B0606020202030204" pitchFamily="34" charset="0"/>
              </a:rPr>
              <a:t>c</a:t>
            </a:r>
            <a:r>
              <a:rPr lang="en-IN" sz="3200" dirty="0" smtClean="0">
                <a:latin typeface="Arial Narrow" panose="020B0606020202030204" pitchFamily="34" charset="0"/>
              </a:rPr>
              <a:t>”, a);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return 0;</a:t>
            </a:r>
          </a:p>
          <a:p>
            <a:r>
              <a:rPr lang="en-IN" sz="3200" dirty="0" smtClean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655480" y="5445014"/>
            <a:ext cx="931111" cy="577396"/>
          </a:xfrm>
          <a:prstGeom prst="wedgeRectCallout">
            <a:avLst>
              <a:gd name="adj1" fmla="val -110339"/>
              <a:gd name="adj2" fmla="val -65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03235" y="2445026"/>
            <a:ext cx="618876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Char constants enclosed in ‘ ’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Integer </a:t>
            </a:r>
            <a:r>
              <a:rPr lang="en-IN" dirty="0">
                <a:sym typeface="Wingdings" panose="05000000000000000000" pitchFamily="2" charset="2"/>
              </a:rPr>
              <a:t>arithmetic applies to </a:t>
            </a:r>
            <a:r>
              <a:rPr lang="en-IN" dirty="0" smtClean="0">
                <a:sym typeface="Wingdings" panose="05000000000000000000" pitchFamily="2" charset="2"/>
              </a:rPr>
              <a:t>char as well +, -, /, *, %, ()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use it for nice tricks but be careful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typecast to/from char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Can have char arrays – strings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Case sensitive ‘a’, ‘A’ different</a:t>
            </a: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6861" y="2660829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81718" y="3778429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Arial Narrow" panose="020B0606020202030204" pitchFamily="34" charset="0"/>
              </a:rPr>
              <a:t>a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3906860" y="2804130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 Narrow" panose="020B0606020202030204" pitchFamily="34" charset="0"/>
              </a:rPr>
              <a:t>p</a:t>
            </a:r>
            <a:endParaRPr lang="en-US" sz="6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8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nimBg="1"/>
      <p:bldP spid="9" grpId="0" animBg="1"/>
      <p:bldP spid="10" grpId="0" build="p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6" y="0"/>
            <a:ext cx="10310568" cy="6858000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4694263" y="2070101"/>
            <a:ext cx="821013" cy="538346"/>
          </a:xfrm>
          <a:prstGeom prst="wedgeRectCallout">
            <a:avLst>
              <a:gd name="adj1" fmla="val -145898"/>
              <a:gd name="adj2" fmla="val 593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590477" y="2801621"/>
            <a:ext cx="821013" cy="538346"/>
          </a:xfrm>
          <a:prstGeom prst="wedgeRectCallout">
            <a:avLst>
              <a:gd name="adj1" fmla="val -183414"/>
              <a:gd name="adj2" fmla="val -4077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632393" y="0"/>
            <a:ext cx="3962720" cy="732733"/>
          </a:xfrm>
          <a:prstGeom prst="wedgeRectCallout">
            <a:avLst>
              <a:gd name="adj1" fmla="val -74473"/>
              <a:gd name="adj2" fmla="val 1134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Standard Code for Information Interchange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353" y="5507986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3030388" y="3706849"/>
            <a:ext cx="5010369" cy="1531073"/>
          </a:xfrm>
          <a:prstGeom prst="wedgeRectCallout">
            <a:avLst>
              <a:gd name="adj1" fmla="val -72386"/>
              <a:gd name="adj2" fmla="val 7204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more characters e.g. Bengali, Kannada, Japanese, Cyrillic characters, available using UTF-8 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(Unicode Transformation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Format)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040483" y="5343741"/>
            <a:ext cx="5218933" cy="1131800"/>
          </a:xfrm>
          <a:prstGeom prst="wedgeRectCallout">
            <a:avLst>
              <a:gd name="adj1" fmla="val -74063"/>
              <a:gd name="adj2" fmla="val 3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 use char datatype for these, need to use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wchar_t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(wide character) or else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datatype to store those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0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6" grpId="0" animBg="1"/>
      <p:bldP spid="10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671673"/>
          </a:xfrm>
        </p:spPr>
        <p:txBody>
          <a:bodyPr/>
          <a:lstStyle/>
          <a:p>
            <a:r>
              <a:rPr lang="en-IN" sz="4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char a = p; </a:t>
            </a:r>
            <a:r>
              <a:rPr lang="en-IN" dirty="0" smtClean="0"/>
              <a:t>Mr C will search for a variable named p.</a:t>
            </a:r>
          </a:p>
          <a:p>
            <a:r>
              <a:rPr lang="en-IN" dirty="0" smtClean="0"/>
              <a:t>To assign character constant ‘p’ to a, </a:t>
            </a:r>
            <a:r>
              <a:rPr lang="en-IN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char a = </a:t>
            </a:r>
            <a:r>
              <a:rPr lang="en-IN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‘p’;</a:t>
            </a:r>
          </a:p>
          <a:p>
            <a:r>
              <a:rPr lang="en-IN" dirty="0" smtClean="0"/>
              <a:t>Note that ‘5’ and 5 are different according to Mr C</a:t>
            </a:r>
          </a:p>
          <a:p>
            <a:pPr lvl="1"/>
            <a:r>
              <a:rPr lang="en-IN" dirty="0" smtClean="0"/>
              <a:t>‘5’ is a character constant stored internally as the integer 53</a:t>
            </a:r>
          </a:p>
          <a:p>
            <a:pPr lvl="1"/>
            <a:r>
              <a:rPr lang="en-IN" dirty="0" smtClean="0"/>
              <a:t>5 is an integer constant stored internally as the integer 5 itself</a:t>
            </a:r>
          </a:p>
          <a:p>
            <a:r>
              <a:rPr lang="en-IN" dirty="0" smtClean="0"/>
              <a:t>Be very careful if mixing %c with other format specifiers like %d, %</a:t>
            </a:r>
            <a:r>
              <a:rPr lang="en-IN" dirty="0" err="1" smtClean="0"/>
              <a:t>ld</a:t>
            </a:r>
            <a:r>
              <a:rPr lang="en-IN" dirty="0" smtClean="0"/>
              <a:t>, %f, %lf in </a:t>
            </a:r>
            <a:r>
              <a:rPr lang="en-IN" dirty="0" err="1" smtClean="0"/>
              <a:t>scanf</a:t>
            </a:r>
            <a:r>
              <a:rPr lang="en-IN" dirty="0" smtClean="0"/>
              <a:t> and </a:t>
            </a:r>
            <a:r>
              <a:rPr lang="en-IN" dirty="0" err="1" smtClean="0"/>
              <a:t>printf</a:t>
            </a:r>
            <a:r>
              <a:rPr lang="en-IN" dirty="0" smtClean="0"/>
              <a:t> statements</a:t>
            </a:r>
          </a:p>
          <a:p>
            <a:r>
              <a:rPr lang="en-IN" dirty="0" err="1" smtClean="0"/>
              <a:t>getchar</a:t>
            </a:r>
            <a:r>
              <a:rPr lang="en-IN" dirty="0" smtClean="0"/>
              <a:t>(), </a:t>
            </a:r>
            <a:r>
              <a:rPr lang="en-IN" dirty="0" err="1" smtClean="0"/>
              <a:t>putchar</a:t>
            </a:r>
            <a:r>
              <a:rPr lang="en-IN" dirty="0" smtClean="0"/>
              <a:t>() shortcuts to read/print single char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When using characters in arithmetic, relational, logical expressions, integer (ASCII) value of character gets used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Take care with 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802811" cy="5746375"/>
          </a:xfrm>
        </p:spPr>
        <p:txBody>
          <a:bodyPr>
            <a:normAutofit/>
          </a:bodyPr>
          <a:lstStyle/>
          <a:p>
            <a:r>
              <a:rPr lang="en-IN" b="1" dirty="0" smtClean="0"/>
              <a:t>Tip on using char</a:t>
            </a:r>
            <a:r>
              <a:rPr lang="en-IN" dirty="0" smtClean="0"/>
              <a:t>: if output wrong with %c, try printing the same char with %d instead. Its decimal ASCII value will  get printed which may help you find error</a:t>
            </a:r>
          </a:p>
          <a:p>
            <a:r>
              <a:rPr lang="en-IN" dirty="0" smtClean="0"/>
              <a:t>Since char is stored internally as integer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will print the ASCII value of the character stored in </a:t>
            </a:r>
            <a:r>
              <a:rPr lang="en-IN" dirty="0" err="1" smtClean="0"/>
              <a:t>abc</a:t>
            </a:r>
            <a:endParaRPr lang="en-IN" dirty="0" smtClean="0"/>
          </a:p>
          <a:p>
            <a:r>
              <a:rPr lang="en-IN" dirty="0" smtClean="0"/>
              <a:t>                           will print character A (implicit typecasting)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Implicit typecasting may not always work</a:t>
            </a:r>
          </a:p>
          <a:p>
            <a:r>
              <a:rPr lang="en-IN" dirty="0" smtClean="0"/>
              <a:t>Exercise: write code to flip the case i.e. </a:t>
            </a:r>
            <a:r>
              <a:rPr lang="en-IN" dirty="0" err="1" smtClean="0"/>
              <a:t>A</a:t>
            </a:r>
            <a:r>
              <a:rPr lang="en-IN" dirty="0" err="1" smtClean="0">
                <a:sym typeface="Wingdings" panose="05000000000000000000" pitchFamily="2" charset="2"/>
              </a:rPr>
              <a:t>a</a:t>
            </a:r>
            <a:r>
              <a:rPr lang="en-IN" dirty="0" smtClean="0">
                <a:sym typeface="Wingdings" panose="05000000000000000000" pitchFamily="2" charset="2"/>
              </a:rPr>
              <a:t>, </a:t>
            </a:r>
            <a:r>
              <a:rPr lang="en-IN" dirty="0" err="1" smtClean="0">
                <a:sym typeface="Wingdings" panose="05000000000000000000" pitchFamily="2" charset="2"/>
              </a:rPr>
              <a:t>dD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r>
              <a:rPr lang="en-IN" dirty="0" err="1" smtClean="0">
                <a:sym typeface="Wingdings" panose="05000000000000000000" pitchFamily="2" charset="2"/>
              </a:rPr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355" y="2830570"/>
            <a:ext cx="36503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abc = ‘p’;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printf("%d", abc);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355" y="4583112"/>
            <a:ext cx="31357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printf("%c",65)</a:t>
            </a:r>
          </a:p>
        </p:txBody>
      </p:sp>
    </p:spTree>
    <p:extLst>
      <p:ext uri="{BB962C8B-B14F-4D97-AF65-F5344CB8AC3E}">
        <p14:creationId xmlns:p14="http://schemas.microsoft.com/office/powerpoint/2010/main" val="12573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All things we learnt about </a:t>
            </a:r>
            <a:r>
              <a:rPr lang="en-IN" dirty="0" err="1" smtClean="0"/>
              <a:t>int</a:t>
            </a:r>
            <a:r>
              <a:rPr lang="en-IN" dirty="0" smtClean="0"/>
              <a:t>/float arrays apply here too</a:t>
            </a:r>
          </a:p>
          <a:p>
            <a:r>
              <a:rPr lang="en-IN" dirty="0" smtClean="0"/>
              <a:t>However, much more exciting things can be done here</a:t>
            </a:r>
          </a:p>
          <a:p>
            <a:r>
              <a:rPr lang="en-IN" dirty="0" smtClean="0"/>
              <a:t>Char arrays also called </a:t>
            </a:r>
            <a:r>
              <a:rPr lang="en-IN" i="1" dirty="0" smtClean="0"/>
              <a:t>strings (well … almost all of them)</a:t>
            </a:r>
          </a:p>
          <a:p>
            <a:r>
              <a:rPr lang="en-IN" dirty="0" smtClean="0"/>
              <a:t>English word </a:t>
            </a:r>
            <a:r>
              <a:rPr lang="en-IN" i="1" dirty="0" smtClean="0"/>
              <a:t>string </a:t>
            </a:r>
            <a:r>
              <a:rPr lang="en-IN" dirty="0" smtClean="0"/>
              <a:t>means a thread or a collection of items put together. </a:t>
            </a:r>
            <a:r>
              <a:rPr lang="en-IN" i="1" dirty="0" smtClean="0"/>
              <a:t>The pearls were strung together.</a:t>
            </a:r>
            <a:endParaRPr lang="en-IN" dirty="0" smtClean="0"/>
          </a:p>
          <a:p>
            <a:r>
              <a:rPr lang="en-IN" dirty="0" smtClean="0"/>
              <a:t>In C, string implies a character array (well … almost)</a:t>
            </a:r>
          </a:p>
          <a:p>
            <a:r>
              <a:rPr lang="en-IN" dirty="0" smtClean="0"/>
              <a:t>Note: string is </a:t>
            </a:r>
            <a:r>
              <a:rPr lang="en-IN" b="1" dirty="0" smtClean="0"/>
              <a:t>not a datatype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Word string is </a:t>
            </a:r>
            <a:r>
              <a:rPr lang="en-IN" b="1" dirty="0" smtClean="0"/>
              <a:t>not a keyword</a:t>
            </a:r>
            <a:r>
              <a:rPr lang="en-IN" dirty="0" smtClean="0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683" y="5486311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string = 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L-Shape 7"/>
          <p:cNvSpPr/>
          <p:nvPr/>
        </p:nvSpPr>
        <p:spPr>
          <a:xfrm rot="18900000">
            <a:off x="3301560" y="5536840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2208</TotalTime>
  <Words>743</Words>
  <Application>Microsoft Office PowerPoint</Application>
  <PresentationFormat>Widescreen</PresentationFormat>
  <Paragraphs>105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Century Gothic</vt:lpstr>
      <vt:lpstr>Nexa Book</vt:lpstr>
      <vt:lpstr>Wingdings</vt:lpstr>
      <vt:lpstr>Metropolitan</vt:lpstr>
      <vt:lpstr>Take Care with Char</vt:lpstr>
      <vt:lpstr>Mid-sem Theory Exam</vt:lpstr>
      <vt:lpstr>Doubt-clearing Session</vt:lpstr>
      <vt:lpstr>Advanced Track</vt:lpstr>
      <vt:lpstr>Char: new datatype</vt:lpstr>
      <vt:lpstr>PowerPoint Presentation</vt:lpstr>
      <vt:lpstr>Take care with char</vt:lpstr>
      <vt:lpstr>Take care with char</vt:lpstr>
      <vt:lpstr>Character Arrays</vt:lpstr>
      <vt:lpstr>Declaring and Using Strings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51</cp:revision>
  <dcterms:created xsi:type="dcterms:W3CDTF">2018-07-30T05:08:11Z</dcterms:created>
  <dcterms:modified xsi:type="dcterms:W3CDTF">2018-09-13T14:33:33Z</dcterms:modified>
</cp:coreProperties>
</file>