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61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 snapToGrid="0">
      <p:cViewPr varScale="1">
        <p:scale>
          <a:sx n="65" d="100"/>
          <a:sy n="65" d="100"/>
        </p:scale>
        <p:origin x="7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E7B1E-ABB1-46B6-B8A6-8D4F0CECF6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FD4B5A1-1BF0-403B-ADF5-3EC45F2851DB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076D-747D-4235-BED6-1C56DD41F60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77F8-0525-4336-B412-217312CA819F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5518-6066-4832-A5D2-1489EAEC8EF5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2943-677C-478D-A43D-0CB59227BABF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18CF-5597-4882-8F5A-9BF940204469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44C3-0B45-4778-93A8-F6B20E6218B0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30DA-8FE8-4E78-A424-792022E55901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7F38-0BD3-4F67-BF15-4CB1D35C9419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0E5F9-7A0B-447B-B525-BDA8990CA729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471E34D-A97A-427A-AE45-6637BAE0B840}" type="datetime1">
              <a:rPr lang="en-US" smtClean="0"/>
              <a:t>9/13/2018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210612E-954B-4D32-95F0-894491E37653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smtClean="0"/>
              <a:t>Image courtesy wikipedia.org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String Theory with Mr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Mr C and 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fact when we read a string using gets or </a:t>
            </a:r>
            <a:r>
              <a:rPr lang="en-IN" dirty="0" err="1" smtClean="0"/>
              <a:t>scanf</a:t>
            </a:r>
            <a:r>
              <a:rPr lang="en-IN" dirty="0" smtClean="0"/>
              <a:t>, Mr C yet again automatically puts a \0 at the 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3352" y="3068464"/>
            <a:ext cx="8897707" cy="1387141"/>
            <a:chOff x="1631308" y="2116625"/>
            <a:chExt cx="8897707" cy="1387141"/>
          </a:xfrm>
        </p:grpSpPr>
        <p:sp>
          <p:nvSpPr>
            <p:cNvPr id="5" name="Rectangle 4"/>
            <p:cNvSpPr/>
            <p:nvPr/>
          </p:nvSpPr>
          <p:spPr>
            <a:xfrm>
              <a:off x="2604470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924578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244686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64794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84902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07107" y="2232231"/>
              <a:ext cx="1214175" cy="111760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31308" y="2375532"/>
              <a:ext cx="74732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 err="1" smtClean="0">
                  <a:latin typeface="Arial Narrow" panose="020B0606020202030204" pitchFamily="34" charset="0"/>
                </a:rPr>
                <a:t>str</a:t>
              </a:r>
              <a:endParaRPr lang="en-US" sz="4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957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latin typeface="Arial Narrow" panose="020B0606020202030204" pitchFamily="34" charset="0"/>
                </a:rPr>
                <a:t>N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20935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latin typeface="Arial Narrow" panose="020B0606020202030204" pitchFamily="34" charset="0"/>
                </a:rPr>
                <a:t>i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4617" y="2116625"/>
              <a:ext cx="8054398" cy="138714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4147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 smtClean="0">
                  <a:latin typeface="Arial Narrow" panose="020B0606020202030204" pitchFamily="34" charset="0"/>
                </a:rPr>
                <a:t>c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2272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>
                  <a:latin typeface="Arial Narrow" panose="020B0606020202030204" pitchFamily="34" charset="0"/>
                </a:rPr>
                <a:t>e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72380" y="2375532"/>
              <a:ext cx="12141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dirty="0" smtClean="0">
                  <a:latin typeface="Arial Narrow" panose="020B0606020202030204" pitchFamily="34" charset="0"/>
                </a:rPr>
                <a:t>\0</a:t>
              </a:r>
              <a:endParaRPr lang="en-US" sz="6600" dirty="0">
                <a:latin typeface="Arial Narrow" panose="020B0606020202030204" pitchFamily="34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37" y="324639"/>
            <a:ext cx="2019523" cy="201952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52" y="5401543"/>
            <a:ext cx="3861448" cy="145645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3352" y="5716228"/>
            <a:ext cx="2087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chemeClr val="bg1"/>
                </a:solidFill>
              </a:rPr>
              <a:t>So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3352" y="2020213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str[6] = "Nice";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352" y="4521381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6" y="2626546"/>
            <a:ext cx="2015119" cy="20151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226513" y="3345174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S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2883" y="3350429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o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9946" y="3384841"/>
            <a:ext cx="1214175" cy="830997"/>
          </a:xfrm>
          <a:prstGeom prst="rect">
            <a:avLst/>
          </a:prstGeom>
          <a:solidFill>
            <a:srgbClr val="F3D5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\0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25038" y="4521381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31" name="Rounded Rectangle 30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ular Callout 33"/>
          <p:cNvSpPr/>
          <p:nvPr/>
        </p:nvSpPr>
        <p:spPr>
          <a:xfrm>
            <a:off x="8799871" y="6197049"/>
            <a:ext cx="874458" cy="574099"/>
          </a:xfrm>
          <a:prstGeom prst="wedgeRectCallout">
            <a:avLst>
              <a:gd name="adj1" fmla="val 135053"/>
              <a:gd name="adj2" fmla="val -3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7578339" y="338274"/>
            <a:ext cx="2662210" cy="770318"/>
          </a:xfrm>
          <a:prstGeom prst="wedgeRectCallout">
            <a:avLst>
              <a:gd name="adj1" fmla="val 87893"/>
              <a:gd name="adj2" fmla="val 1110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did not write &amp;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610168" y="4591814"/>
            <a:ext cx="2762308" cy="679471"/>
          </a:xfrm>
          <a:prstGeom prst="wedgeRectCallout">
            <a:avLst>
              <a:gd name="adj1" fmla="val 49593"/>
              <a:gd name="adj2" fmla="val 15752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learn about this in a few weeks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7610168" y="5377103"/>
            <a:ext cx="2064161" cy="679471"/>
          </a:xfrm>
          <a:prstGeom prst="wedgeRectCallout">
            <a:avLst>
              <a:gd name="adj1" fmla="val 81732"/>
              <a:gd name="adj2" fmla="val 7504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since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array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7733972" y="2118658"/>
            <a:ext cx="2834173" cy="770318"/>
          </a:xfrm>
          <a:prstGeom prst="wedgeRectCallout">
            <a:avLst>
              <a:gd name="adj1" fmla="val 67570"/>
              <a:gd name="adj2" fmla="val 9441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rest of the char array is still there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ular Callout 38"/>
          <p:cNvSpPr/>
          <p:nvPr/>
        </p:nvSpPr>
        <p:spPr>
          <a:xfrm>
            <a:off x="3209758" y="5306642"/>
            <a:ext cx="4062093" cy="1499863"/>
          </a:xfrm>
          <a:prstGeom prst="wedgeRectCallout">
            <a:avLst>
              <a:gd name="adj1" fmla="val 90758"/>
              <a:gd name="adj2" fmla="val 369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Yes, I did not erase ‘e’ and ‘\0’ that were already there. I just overwrote the first two characters and then put a \0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/>
      <p:bldP spid="34" grpId="0" animBg="1"/>
      <p:bldP spid="35" grpId="0" animBg="1"/>
      <p:bldP spid="37" grpId="0" animBg="1"/>
      <p:bldP spid="36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Care with Char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Remember this extra \0 that always gets appended at the end of every string when using gets, </a:t>
            </a:r>
            <a:r>
              <a:rPr lang="en-IN" dirty="0" err="1" smtClean="0"/>
              <a:t>scanf</a:t>
            </a:r>
            <a:r>
              <a:rPr lang="en-IN" dirty="0" smtClean="0"/>
              <a:t>, </a:t>
            </a:r>
            <a:r>
              <a:rPr lang="en-IN" dirty="0" err="1" smtClean="0"/>
              <a:t>getline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f you are expecting the user to enter a string of 1000 characters, your char array should have size at least 1001</a:t>
            </a:r>
          </a:p>
          <a:p>
            <a:r>
              <a:rPr lang="en-IN" dirty="0" smtClean="0"/>
              <a:t>The last character is required to store the delimiter \0</a:t>
            </a:r>
          </a:p>
          <a:p>
            <a:r>
              <a:rPr lang="en-IN" dirty="0" smtClean="0"/>
              <a:t>Functions that handle strings like </a:t>
            </a:r>
            <a:r>
              <a:rPr lang="en-IN" dirty="0" err="1" smtClean="0"/>
              <a:t>printf</a:t>
            </a:r>
            <a:r>
              <a:rPr lang="en-IN" dirty="0" smtClean="0"/>
              <a:t> (and many others we will see in next lecture) may crash if there is no \0</a:t>
            </a:r>
          </a:p>
          <a:p>
            <a:r>
              <a:rPr lang="en-IN" dirty="0" smtClean="0"/>
              <a:t>These functions will keep on accessing array elements till they find a \0 and if there is no \0, segmentation fault!</a:t>
            </a:r>
          </a:p>
          <a:p>
            <a:pPr lvl="1"/>
            <a:r>
              <a:rPr lang="en-IN" dirty="0" smtClean="0"/>
              <a:t>Since the functions will start accessing elements outside the array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will show runtime error if there is a </a:t>
            </a:r>
            <a:r>
              <a:rPr lang="en-IN" dirty="0" err="1" smtClean="0"/>
              <a:t>segfault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scanf</a:t>
            </a:r>
            <a:r>
              <a:rPr lang="en-IN" dirty="0" smtClean="0"/>
              <a:t>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Use %s to read string from input</a:t>
            </a:r>
            <a:endParaRPr lang="en-IN" dirty="0"/>
          </a:p>
          <a:p>
            <a:r>
              <a:rPr lang="en-IN" dirty="0" smtClean="0"/>
              <a:t>No &amp; needed since char array getting passed</a:t>
            </a:r>
          </a:p>
          <a:p>
            <a:r>
              <a:rPr lang="en-IN" dirty="0" smtClean="0"/>
              <a:t>Mr C will automatically append a \0 at the end</a:t>
            </a:r>
          </a:p>
          <a:p>
            <a:r>
              <a:rPr lang="en-IN" b="1" dirty="0" smtClean="0"/>
              <a:t>Drawback</a:t>
            </a:r>
            <a:r>
              <a:rPr lang="en-IN" dirty="0" smtClean="0"/>
              <a:t>: stops reading the moment any whitespace character is seen \n, \t or space</a:t>
            </a:r>
          </a:p>
          <a:p>
            <a:r>
              <a:rPr lang="en-IN" b="1" dirty="0" smtClean="0"/>
              <a:t>Very Risky</a:t>
            </a:r>
            <a:r>
              <a:rPr lang="en-IN" dirty="0" smtClean="0"/>
              <a:t>: if user enters more characters than space in char array – segmentation fault!</a:t>
            </a:r>
          </a:p>
          <a:p>
            <a:r>
              <a:rPr lang="en-IN" b="1" dirty="0" smtClean="0"/>
              <a:t>Caution</a:t>
            </a:r>
            <a:r>
              <a:rPr lang="en-IN" dirty="0" smtClean="0"/>
              <a:t>: </a:t>
            </a:r>
            <a:r>
              <a:rPr lang="en-IN" dirty="0" err="1" smtClean="0"/>
              <a:t>Prutor</a:t>
            </a:r>
            <a:r>
              <a:rPr lang="en-IN" dirty="0" smtClean="0"/>
              <a:t> </a:t>
            </a:r>
            <a:r>
              <a:rPr lang="en-IN" b="1" dirty="0" smtClean="0"/>
              <a:t>will give runtime error </a:t>
            </a:r>
            <a:r>
              <a:rPr lang="en-IN" dirty="0" smtClean="0"/>
              <a:t>if user enters too many more characters than space is available.</a:t>
            </a:r>
          </a:p>
          <a:p>
            <a:r>
              <a:rPr lang="en-IN" dirty="0" err="1" smtClean="0"/>
              <a:t>gcc</a:t>
            </a:r>
            <a:r>
              <a:rPr lang="en-IN" dirty="0" smtClean="0"/>
              <a:t> and other industrial compilers will also give </a:t>
            </a:r>
            <a:r>
              <a:rPr lang="en-IN" dirty="0" err="1" smtClean="0"/>
              <a:t>segfaults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97031" y="342182"/>
            <a:ext cx="33377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scanf("%s",str);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4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gets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Shortcut to read a single line of input</a:t>
            </a:r>
            <a:br>
              <a:rPr lang="en-IN" dirty="0" smtClean="0"/>
            </a:br>
            <a:r>
              <a:rPr lang="en-IN" dirty="0" smtClean="0"/>
              <a:t>read all characters till \n – </a:t>
            </a:r>
            <a:r>
              <a:rPr lang="en-IN" b="1" dirty="0" smtClean="0"/>
              <a:t>don’t store the \n throw it away</a:t>
            </a:r>
          </a:p>
          <a:p>
            <a:r>
              <a:rPr lang="en-IN" dirty="0" smtClean="0"/>
              <a:t>No &amp; needed since char array getting passed</a:t>
            </a:r>
          </a:p>
          <a:p>
            <a:r>
              <a:rPr lang="en-IN" dirty="0"/>
              <a:t>Mr C will automatically append a \0 at the </a:t>
            </a:r>
            <a:r>
              <a:rPr lang="en-IN" dirty="0" smtClean="0"/>
              <a:t>end</a:t>
            </a:r>
          </a:p>
          <a:p>
            <a:r>
              <a:rPr lang="en-IN" b="1" dirty="0" smtClean="0"/>
              <a:t>Advantage</a:t>
            </a:r>
            <a:r>
              <a:rPr lang="en-IN" dirty="0" smtClean="0"/>
              <a:t>: does not stop reading on seeing space or \t</a:t>
            </a:r>
          </a:p>
          <a:p>
            <a:r>
              <a:rPr lang="en-IN" b="1" dirty="0" smtClean="0"/>
              <a:t>Very Risky</a:t>
            </a:r>
            <a:r>
              <a:rPr lang="en-IN" dirty="0" smtClean="0"/>
              <a:t>: if user enters many more characters than space in char array – segmentation fault!</a:t>
            </a:r>
          </a:p>
          <a:p>
            <a:r>
              <a:rPr lang="en-IN" b="1" dirty="0"/>
              <a:t>Caution</a:t>
            </a:r>
            <a:r>
              <a:rPr lang="en-IN" dirty="0"/>
              <a:t>: </a:t>
            </a:r>
            <a:r>
              <a:rPr lang="en-IN" dirty="0" err="1"/>
              <a:t>Prutor</a:t>
            </a:r>
            <a:r>
              <a:rPr lang="en-IN" dirty="0"/>
              <a:t> </a:t>
            </a:r>
            <a:r>
              <a:rPr lang="en-IN" b="1" dirty="0"/>
              <a:t>will give runtime error </a:t>
            </a:r>
            <a:r>
              <a:rPr lang="en-IN" dirty="0"/>
              <a:t>if user enters too many more characters than space is </a:t>
            </a:r>
            <a:r>
              <a:rPr lang="en-IN" dirty="0" smtClean="0"/>
              <a:t>available.</a:t>
            </a:r>
          </a:p>
          <a:p>
            <a:r>
              <a:rPr lang="en-IN" dirty="0" err="1" smtClean="0"/>
              <a:t>gcc</a:t>
            </a:r>
            <a:r>
              <a:rPr lang="en-IN" dirty="0" smtClean="0"/>
              <a:t> </a:t>
            </a:r>
            <a:r>
              <a:rPr lang="en-IN" dirty="0"/>
              <a:t>and other industrial compilers will also give </a:t>
            </a:r>
            <a:r>
              <a:rPr lang="en-IN" dirty="0" err="1"/>
              <a:t>segfaults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20076" y="339151"/>
            <a:ext cx="20088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gets(str);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4122" y="2142526"/>
            <a:ext cx="6617110" cy="1759974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gets is </a:t>
            </a:r>
            <a:r>
              <a:rPr lang="en-IN" sz="3200" i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deprecated</a:t>
            </a:r>
            <a:r>
              <a:rPr lang="en-IN" sz="3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 in Clang</a:t>
            </a:r>
          </a:p>
          <a:p>
            <a:pPr algn="ctr"/>
            <a:r>
              <a:rPr lang="en-IN" sz="32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Do not use it regularly! </a:t>
            </a:r>
            <a:endParaRPr lang="en-US" sz="3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95065" y="5499518"/>
            <a:ext cx="1858617" cy="904461"/>
            <a:chOff x="3286682" y="2292350"/>
            <a:chExt cx="1858617" cy="904461"/>
          </a:xfrm>
        </p:grpSpPr>
        <p:sp>
          <p:nvSpPr>
            <p:cNvPr id="8" name="Rounded Rectangle 7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ular Callout 10"/>
          <p:cNvSpPr/>
          <p:nvPr/>
        </p:nvSpPr>
        <p:spPr>
          <a:xfrm>
            <a:off x="4224086" y="4356520"/>
            <a:ext cx="5770979" cy="1210563"/>
          </a:xfrm>
          <a:prstGeom prst="wedgeRectCallout">
            <a:avLst>
              <a:gd name="adj1" fmla="val 54023"/>
              <a:gd name="adj2" fmla="val 892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some code becomes buggy or old or obsolete, it is declared as deprecated by the experts who developed that code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7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getline</a:t>
            </a:r>
            <a:r>
              <a:rPr lang="en-IN" dirty="0" smtClean="0"/>
              <a:t> with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A much </a:t>
            </a:r>
            <a:r>
              <a:rPr lang="en-IN" b="1" dirty="0" smtClean="0"/>
              <a:t>safer</a:t>
            </a:r>
            <a:r>
              <a:rPr lang="en-IN" dirty="0" smtClean="0"/>
              <a:t> version of gets</a:t>
            </a:r>
          </a:p>
          <a:p>
            <a:r>
              <a:rPr lang="en-IN" dirty="0" smtClean="0"/>
              <a:t>Reads a single line of input into the character array i.e. read all characters till \</a:t>
            </a:r>
            <a:r>
              <a:rPr lang="en-IN" dirty="0"/>
              <a:t>n – </a:t>
            </a:r>
            <a:r>
              <a:rPr lang="en-IN" b="1" dirty="0"/>
              <a:t>don’t store the \n throw it </a:t>
            </a:r>
            <a:r>
              <a:rPr lang="en-IN" b="1" dirty="0" smtClean="0"/>
              <a:t>away</a:t>
            </a:r>
            <a:endParaRPr lang="en-IN" dirty="0" smtClean="0"/>
          </a:p>
          <a:p>
            <a:r>
              <a:rPr lang="en-IN" dirty="0"/>
              <a:t>Mr C will automatically append a \0 at the </a:t>
            </a:r>
            <a:r>
              <a:rPr lang="en-IN" dirty="0" smtClean="0"/>
              <a:t>end</a:t>
            </a:r>
          </a:p>
          <a:p>
            <a:r>
              <a:rPr lang="en-IN" b="1" dirty="0" smtClean="0"/>
              <a:t>Advantage: </a:t>
            </a:r>
            <a:r>
              <a:rPr lang="en-IN" dirty="0" smtClean="0"/>
              <a:t>If user enters more characters than length of char array, automatically </a:t>
            </a:r>
            <a:r>
              <a:rPr lang="en-IN" dirty="0"/>
              <a:t>enlarges the char array to be large </a:t>
            </a:r>
            <a:r>
              <a:rPr lang="en-IN" dirty="0" smtClean="0"/>
              <a:t>enough to fit whatever user is entering</a:t>
            </a:r>
          </a:p>
          <a:p>
            <a:r>
              <a:rPr lang="en-IN" dirty="0" smtClean="0"/>
              <a:t>All compilers Clang, </a:t>
            </a:r>
            <a:r>
              <a:rPr lang="en-IN" dirty="0" err="1" smtClean="0"/>
              <a:t>gcc</a:t>
            </a:r>
            <a:r>
              <a:rPr lang="en-IN" dirty="0" smtClean="0"/>
              <a:t> </a:t>
            </a:r>
            <a:r>
              <a:rPr lang="en-IN" dirty="0" err="1" smtClean="0"/>
              <a:t>etc</a:t>
            </a:r>
            <a:r>
              <a:rPr lang="en-IN" dirty="0" smtClean="0"/>
              <a:t> do the above for </a:t>
            </a:r>
            <a:r>
              <a:rPr lang="en-IN" dirty="0" err="1" smtClean="0"/>
              <a:t>getline</a:t>
            </a:r>
            <a:endParaRPr lang="en-IN" dirty="0" smtClean="0"/>
          </a:p>
          <a:p>
            <a:r>
              <a:rPr lang="en-IN" dirty="0" smtClean="0"/>
              <a:t>gets, </a:t>
            </a:r>
            <a:r>
              <a:rPr lang="en-IN" dirty="0" err="1" smtClean="0"/>
              <a:t>scanf</a:t>
            </a:r>
            <a:r>
              <a:rPr lang="en-IN" dirty="0" smtClean="0"/>
              <a:t> unsafe on </a:t>
            </a:r>
            <a:r>
              <a:rPr lang="en-IN" dirty="0" err="1" smtClean="0"/>
              <a:t>gcc</a:t>
            </a:r>
            <a:r>
              <a:rPr lang="en-IN" dirty="0" smtClean="0"/>
              <a:t>, but </a:t>
            </a:r>
            <a:r>
              <a:rPr lang="en-IN" dirty="0" err="1" smtClean="0"/>
              <a:t>getline</a:t>
            </a:r>
            <a:r>
              <a:rPr lang="en-IN" dirty="0" smtClean="0"/>
              <a:t> safe </a:t>
            </a:r>
            <a:r>
              <a:rPr lang="en-IN" b="1" dirty="0" smtClean="0"/>
              <a:t>everywhere</a:t>
            </a:r>
            <a:endParaRPr lang="en-IN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Make-up 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>
            <a:normAutofit/>
          </a:bodyPr>
          <a:lstStyle/>
          <a:p>
            <a:r>
              <a:rPr lang="en-IN" dirty="0" smtClean="0"/>
              <a:t>Date: September 14</a:t>
            </a:r>
            <a:r>
              <a:rPr lang="en-IN" baseline="30000" dirty="0" smtClean="0"/>
              <a:t>th</a:t>
            </a:r>
            <a:r>
              <a:rPr lang="en-IN" dirty="0" smtClean="0"/>
              <a:t>, 2018 (coming Friday)</a:t>
            </a:r>
          </a:p>
          <a:p>
            <a:r>
              <a:rPr lang="en-IN" dirty="0" smtClean="0"/>
              <a:t>Time: 2PM – 5PM</a:t>
            </a:r>
          </a:p>
          <a:p>
            <a:r>
              <a:rPr lang="en-IN" dirty="0" smtClean="0"/>
              <a:t>Room: CC-01 and CC-02</a:t>
            </a:r>
          </a:p>
          <a:p>
            <a:r>
              <a:rPr lang="en-IN" dirty="0" smtClean="0"/>
              <a:t>Only Tuesday sections, B4, B5, B6, B13 need to attend</a:t>
            </a:r>
          </a:p>
          <a:p>
            <a:r>
              <a:rPr lang="en-IN" dirty="0" smtClean="0"/>
              <a:t>No minor quiz (already done yesterday), only lab</a:t>
            </a:r>
          </a:p>
          <a:p>
            <a:r>
              <a:rPr lang="en-IN" dirty="0" err="1" smtClean="0"/>
              <a:t>Prutor</a:t>
            </a:r>
            <a:r>
              <a:rPr lang="en-IN" dirty="0" smtClean="0"/>
              <a:t> crashed yesterday and lab had to be cancelled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Detected hacking attempts from foreign servers </a:t>
            </a:r>
            <a:r>
              <a:rPr lang="en-IN" sz="2400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err="1" smtClean="0">
                <a:solidFill>
                  <a:schemeClr val="tx1"/>
                </a:solidFill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</a:rPr>
              <a:t> defences strong – hacker could not even touch your data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Thanks to </a:t>
            </a:r>
            <a:r>
              <a:rPr lang="en-IN" sz="2400" dirty="0" err="1" smtClean="0">
                <a:solidFill>
                  <a:schemeClr val="tx1"/>
                </a:solidFill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</a:rPr>
              <a:t> admins </a:t>
            </a:r>
            <a:r>
              <a:rPr lang="en-IN" sz="2400" dirty="0" err="1" smtClean="0">
                <a:solidFill>
                  <a:schemeClr val="tx1"/>
                </a:solidFill>
              </a:rPr>
              <a:t>Umair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Prof.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Karkare</a:t>
            </a:r>
            <a:r>
              <a:rPr lang="en-IN" sz="2400" dirty="0" smtClean="0">
                <a:solidFill>
                  <a:schemeClr val="tx1"/>
                </a:solidFill>
              </a:rPr>
              <a:t> for making </a:t>
            </a:r>
            <a:r>
              <a:rPr lang="en-IN" sz="2400" dirty="0" err="1" smtClean="0">
                <a:solidFill>
                  <a:schemeClr val="tx1"/>
                </a:solidFill>
              </a:rPr>
              <a:t>Prutor</a:t>
            </a:r>
            <a:r>
              <a:rPr lang="en-IN" sz="2400" dirty="0" smtClean="0">
                <a:solidFill>
                  <a:schemeClr val="tx1"/>
                </a:solidFill>
              </a:rPr>
              <a:t> secure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Mid-</a:t>
            </a:r>
            <a:r>
              <a:rPr lang="en-IN" dirty="0" err="1" smtClean="0"/>
              <a:t>sem</a:t>
            </a:r>
            <a:r>
              <a:rPr lang="en-IN" dirty="0" smtClean="0"/>
              <a:t> Theory Exam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>
            <a:normAutofit/>
          </a:bodyPr>
          <a:lstStyle/>
          <a:p>
            <a:r>
              <a:rPr lang="en-IN" dirty="0" smtClean="0"/>
              <a:t>September 22</a:t>
            </a:r>
            <a:r>
              <a:rPr lang="en-IN" baseline="30000" dirty="0" smtClean="0"/>
              <a:t>nd</a:t>
            </a:r>
            <a:r>
              <a:rPr lang="en-IN" dirty="0" smtClean="0"/>
              <a:t>, 2018 (Saturday)</a:t>
            </a:r>
          </a:p>
          <a:p>
            <a:r>
              <a:rPr lang="en-IN" dirty="0" smtClean="0"/>
              <a:t>Time: 1PM – 3PM (afternoon)</a:t>
            </a:r>
          </a:p>
          <a:p>
            <a:r>
              <a:rPr lang="en-IN" dirty="0" smtClean="0"/>
              <a:t>Rooms: assigned seating (like lab exam)</a:t>
            </a:r>
          </a:p>
          <a:p>
            <a:r>
              <a:rPr lang="en-IN" dirty="0" smtClean="0"/>
              <a:t>Will be mailed to you – </a:t>
            </a:r>
            <a:r>
              <a:rPr lang="en-IN" b="1" dirty="0" smtClean="0"/>
              <a:t>sit at your own room/own seat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chemeClr val="tx1"/>
                </a:solidFill>
              </a:rPr>
              <a:t>If you do not then you will waste time moving to your proper seat</a:t>
            </a:r>
          </a:p>
          <a:p>
            <a:r>
              <a:rPr lang="en-IN" dirty="0" smtClean="0"/>
              <a:t>Syllabus: till whatever is covered till Sep 14</a:t>
            </a:r>
            <a:r>
              <a:rPr lang="en-IN" baseline="30000" dirty="0" smtClean="0"/>
              <a:t>th</a:t>
            </a:r>
            <a:r>
              <a:rPr lang="en-IN" dirty="0" smtClean="0"/>
              <a:t> tutorial</a:t>
            </a:r>
          </a:p>
          <a:p>
            <a:r>
              <a:rPr lang="en-IN" dirty="0" smtClean="0"/>
              <a:t>No Make-up Exam – do not miss this exam</a:t>
            </a:r>
          </a:p>
          <a:p>
            <a:r>
              <a:rPr lang="en-IN" dirty="0" smtClean="0"/>
              <a:t>Open handwritten notes – no printouts, mobiles, iPads.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Doubt-clearing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9"/>
            <a:ext cx="11588495" cy="4437058"/>
          </a:xfrm>
        </p:spPr>
        <p:txBody>
          <a:bodyPr>
            <a:normAutofit/>
          </a:bodyPr>
          <a:lstStyle/>
          <a:p>
            <a:r>
              <a:rPr lang="en-IN" dirty="0" smtClean="0"/>
              <a:t>Date: September 15</a:t>
            </a:r>
            <a:r>
              <a:rPr lang="en-IN" baseline="30000" dirty="0" smtClean="0"/>
              <a:t>th</a:t>
            </a:r>
            <a:r>
              <a:rPr lang="en-IN" dirty="0" smtClean="0"/>
              <a:t>, 2018 (coming Saturday)</a:t>
            </a:r>
          </a:p>
          <a:p>
            <a:r>
              <a:rPr lang="en-IN" dirty="0" smtClean="0"/>
              <a:t>Time: 5PM – 7PM</a:t>
            </a:r>
          </a:p>
          <a:p>
            <a:r>
              <a:rPr lang="en-IN" dirty="0" smtClean="0"/>
              <a:t>Room: CC-02</a:t>
            </a:r>
          </a:p>
          <a:p>
            <a:r>
              <a:rPr lang="en-IN" dirty="0" smtClean="0"/>
              <a:t>Students not comfortable with English are welcome</a:t>
            </a:r>
          </a:p>
          <a:p>
            <a:r>
              <a:rPr lang="en-IN" dirty="0" smtClean="0"/>
              <a:t>Other students also welcome to clear doubts</a:t>
            </a:r>
          </a:p>
          <a:p>
            <a:r>
              <a:rPr lang="en-IN" dirty="0" smtClean="0"/>
              <a:t>Please revise and have list of doubts before coming</a:t>
            </a:r>
          </a:p>
          <a:p>
            <a:r>
              <a:rPr lang="en-IN" dirty="0" smtClean="0"/>
              <a:t>Will not cover lectures again in detail – only doubts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Advanced Track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3" y="1975388"/>
            <a:ext cx="11588495" cy="4882611"/>
          </a:xfrm>
        </p:spPr>
        <p:txBody>
          <a:bodyPr>
            <a:normAutofit/>
          </a:bodyPr>
          <a:lstStyle/>
          <a:p>
            <a:r>
              <a:rPr lang="en-IN" dirty="0" smtClean="0"/>
              <a:t>Advanced track students informed of their groups</a:t>
            </a:r>
          </a:p>
          <a:p>
            <a:r>
              <a:rPr lang="en-IN" dirty="0" smtClean="0"/>
              <a:t>Please contact your mentor and start discussing</a:t>
            </a:r>
          </a:p>
          <a:p>
            <a:r>
              <a:rPr lang="en-IN" dirty="0" smtClean="0"/>
              <a:t>Will float a few project ideas this evening</a:t>
            </a:r>
          </a:p>
          <a:p>
            <a:r>
              <a:rPr lang="en-IN" dirty="0" smtClean="0"/>
              <a:t>Free to choose your own creative idea too</a:t>
            </a:r>
          </a:p>
          <a:p>
            <a:endParaRPr lang="en-IN" dirty="0"/>
          </a:p>
          <a:p>
            <a:r>
              <a:rPr lang="en-IN" dirty="0" smtClean="0"/>
              <a:t>Sorry about slides – last evening was very hectic</a:t>
            </a:r>
          </a:p>
          <a:p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Karkare</a:t>
            </a:r>
            <a:r>
              <a:rPr lang="en-IN" dirty="0" smtClean="0"/>
              <a:t> and </a:t>
            </a:r>
            <a:r>
              <a:rPr lang="en-IN" dirty="0" err="1" smtClean="0"/>
              <a:t>Umair</a:t>
            </a:r>
            <a:r>
              <a:rPr lang="en-IN" dirty="0" smtClean="0"/>
              <a:t> put in a lot of effort</a:t>
            </a:r>
          </a:p>
          <a:p>
            <a:r>
              <a:rPr lang="en-IN" dirty="0" smtClean="0"/>
              <a:t>Will put consolidated slides up tonight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Character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/>
          <a:lstStyle/>
          <a:p>
            <a:r>
              <a:rPr lang="en-IN" dirty="0" smtClean="0"/>
              <a:t>All things we learnt about </a:t>
            </a:r>
            <a:r>
              <a:rPr lang="en-IN" dirty="0" err="1" smtClean="0"/>
              <a:t>int</a:t>
            </a:r>
            <a:r>
              <a:rPr lang="en-IN" dirty="0" smtClean="0"/>
              <a:t>/float arrays apply here too</a:t>
            </a:r>
          </a:p>
          <a:p>
            <a:r>
              <a:rPr lang="en-IN" dirty="0" smtClean="0"/>
              <a:t>However, much more exciting things can be done here</a:t>
            </a:r>
          </a:p>
          <a:p>
            <a:r>
              <a:rPr lang="en-IN" dirty="0" smtClean="0"/>
              <a:t>Char arrays also called </a:t>
            </a:r>
            <a:r>
              <a:rPr lang="en-IN" i="1" dirty="0" smtClean="0"/>
              <a:t>strings (well … almost all of them)</a:t>
            </a:r>
          </a:p>
          <a:p>
            <a:r>
              <a:rPr lang="en-IN" dirty="0" smtClean="0"/>
              <a:t>English word </a:t>
            </a:r>
            <a:r>
              <a:rPr lang="en-IN" i="1" dirty="0" smtClean="0"/>
              <a:t>string </a:t>
            </a:r>
            <a:r>
              <a:rPr lang="en-IN" dirty="0" smtClean="0"/>
              <a:t>means a thread or a collection of items put together. </a:t>
            </a:r>
            <a:r>
              <a:rPr lang="en-IN" i="1" dirty="0" smtClean="0"/>
              <a:t>The pearls were strung together.</a:t>
            </a:r>
            <a:endParaRPr lang="en-IN" dirty="0" smtClean="0"/>
          </a:p>
          <a:p>
            <a:r>
              <a:rPr lang="en-IN" dirty="0" smtClean="0"/>
              <a:t>In C, string implies a character array (well … almost)</a:t>
            </a:r>
          </a:p>
          <a:p>
            <a:r>
              <a:rPr lang="en-IN" dirty="0" smtClean="0"/>
              <a:t>Note: string is </a:t>
            </a:r>
            <a:r>
              <a:rPr lang="en-IN" b="1" dirty="0" smtClean="0"/>
              <a:t>not a datatype</a:t>
            </a:r>
            <a:r>
              <a:rPr lang="en-IN" dirty="0" smtClean="0"/>
              <a:t> in C</a:t>
            </a:r>
          </a:p>
          <a:p>
            <a:r>
              <a:rPr lang="en-IN" dirty="0" smtClean="0"/>
              <a:t>Word string is </a:t>
            </a:r>
            <a:r>
              <a:rPr lang="en-IN" b="1" dirty="0" smtClean="0"/>
              <a:t>not a keyword</a:t>
            </a:r>
            <a:r>
              <a:rPr lang="en-IN" dirty="0" smtClean="0"/>
              <a:t>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683" y="5486311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int string = 0;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8" name="L-Shape 7"/>
          <p:cNvSpPr/>
          <p:nvPr/>
        </p:nvSpPr>
        <p:spPr>
          <a:xfrm rot="18900000">
            <a:off x="3301560" y="5536840"/>
            <a:ext cx="1077150" cy="396088"/>
          </a:xfrm>
          <a:prstGeom prst="corner">
            <a:avLst>
              <a:gd name="adj1" fmla="val 30000"/>
              <a:gd name="adj2" fmla="val 333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Declaring and Using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8207252" cy="5837816"/>
          </a:xfrm>
        </p:spPr>
        <p:txBody>
          <a:bodyPr>
            <a:normAutofit/>
          </a:bodyPr>
          <a:lstStyle/>
          <a:p>
            <a:r>
              <a:rPr lang="en-IN" dirty="0" smtClean="0"/>
              <a:t>Can be initialized at time of declaration 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Just like </a:t>
            </a:r>
            <a:r>
              <a:rPr lang="en-IN" dirty="0" err="1" smtClean="0"/>
              <a:t>int</a:t>
            </a:r>
            <a:r>
              <a:rPr lang="en-IN" dirty="0" smtClean="0"/>
              <a:t> arrays, char arrays</a:t>
            </a:r>
            <a:br>
              <a:rPr lang="en-IN" dirty="0" smtClean="0"/>
            </a:br>
            <a:r>
              <a:rPr lang="en-IN" dirty="0" smtClean="0"/>
              <a:t>cannot be initialized this way</a:t>
            </a:r>
            <a:br>
              <a:rPr lang="en-IN" dirty="0" smtClean="0"/>
            </a:br>
            <a:r>
              <a:rPr lang="en-IN" dirty="0" smtClean="0"/>
              <a:t>after declaration is done</a:t>
            </a:r>
          </a:p>
          <a:p>
            <a:r>
              <a:rPr lang="en-IN" dirty="0" smtClean="0"/>
              <a:t>Other ways: </a:t>
            </a:r>
            <a:r>
              <a:rPr lang="en-IN" dirty="0" err="1" smtClean="0"/>
              <a:t>scanf</a:t>
            </a:r>
            <a:r>
              <a:rPr lang="en-IN" dirty="0"/>
              <a:t> </a:t>
            </a:r>
            <a:r>
              <a:rPr lang="en-IN" dirty="0" smtClean="0"/>
              <a:t>(with %s), gets</a:t>
            </a:r>
          </a:p>
          <a:p>
            <a:r>
              <a:rPr lang="en-IN" dirty="0" smtClean="0"/>
              <a:t>Both are very unsafe – crash!</a:t>
            </a:r>
          </a:p>
          <a:p>
            <a:r>
              <a:rPr lang="en-IN" dirty="0" smtClean="0"/>
              <a:t>To print: puts, </a:t>
            </a:r>
            <a:r>
              <a:rPr lang="en-IN" dirty="0" err="1" smtClean="0"/>
              <a:t>printf</a:t>
            </a:r>
            <a:r>
              <a:rPr lang="en-IN" dirty="0"/>
              <a:t> </a:t>
            </a:r>
            <a:r>
              <a:rPr lang="en-IN" dirty="0" smtClean="0"/>
              <a:t>(with %s)</a:t>
            </a:r>
          </a:p>
          <a:p>
            <a:r>
              <a:rPr lang="en-IN" dirty="0" err="1" smtClean="0"/>
              <a:t>getline</a:t>
            </a:r>
            <a:r>
              <a:rPr lang="en-IN" dirty="0" smtClean="0"/>
              <a:t> most powerful but</a:t>
            </a:r>
            <a:br>
              <a:rPr lang="en-IN" dirty="0" smtClean="0"/>
            </a:br>
            <a:r>
              <a:rPr lang="en-IN" dirty="0" smtClean="0"/>
              <a:t>have to wait for it a bit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3353" y="2104391"/>
            <a:ext cx="58657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"Hello World";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6347630" y="5140659"/>
            <a:ext cx="3771533" cy="832159"/>
          </a:xfrm>
          <a:prstGeom prst="wedgeRectCallout">
            <a:avLst>
              <a:gd name="adj1" fmla="val 58548"/>
              <a:gd name="adj2" fmla="val 8251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Partly initialized since only 11 characters this phrase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3696847"/>
            <a:ext cx="1946345" cy="194634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110662" y="4000387"/>
            <a:ext cx="3302375" cy="1005066"/>
          </a:xfrm>
          <a:prstGeom prst="wedgeRectCallout">
            <a:avLst>
              <a:gd name="adj1" fmla="val 73160"/>
              <a:gd name="adj2" fmla="val 3999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has 5 characters, World has 5, what is the 11</a:t>
            </a:r>
            <a:r>
              <a:rPr lang="en-IN" sz="24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character?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101" y="1539006"/>
            <a:ext cx="1946345" cy="1946345"/>
          </a:xfrm>
          <a:prstGeom prst="rect">
            <a:avLst/>
          </a:prstGeom>
        </p:spPr>
      </p:pic>
      <p:sp>
        <p:nvSpPr>
          <p:cNvPr id="14" name="Rectangular Callout 13"/>
          <p:cNvSpPr/>
          <p:nvPr/>
        </p:nvSpPr>
        <p:spPr>
          <a:xfrm>
            <a:off x="7110662" y="2763078"/>
            <a:ext cx="3302375" cy="1083253"/>
          </a:xfrm>
          <a:prstGeom prst="wedgeRectCallout">
            <a:avLst>
              <a:gd name="adj1" fmla="val 74966"/>
              <a:gd name="adj2" fmla="val -4315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space between the two words. Space is a character too!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7610815" y="6108024"/>
            <a:ext cx="2005415" cy="574099"/>
          </a:xfrm>
          <a:prstGeom prst="wedgeRectCallout">
            <a:avLst>
              <a:gd name="adj1" fmla="val 91919"/>
              <a:gd name="adj2" fmla="val 1338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good!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3353" y="1455920"/>
            <a:ext cx="98203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{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H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e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W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r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d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};</a:t>
            </a:r>
            <a:endParaRPr lang="it-IT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 animBg="1"/>
      <p:bldP spid="12" grpId="0" animBg="1"/>
      <p:bldP spid="14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ASCII value 0: used to signal the end of a string</a:t>
            </a:r>
          </a:p>
          <a:p>
            <a:pPr lvl="1"/>
            <a:r>
              <a:rPr lang="en-IN" dirty="0"/>
              <a:t>Can actually print and read a null character – escape sequence \</a:t>
            </a:r>
            <a:r>
              <a:rPr lang="en-IN" dirty="0" smtClean="0"/>
              <a:t>0</a:t>
            </a:r>
          </a:p>
          <a:p>
            <a:r>
              <a:rPr lang="en-IN" dirty="0" smtClean="0"/>
              <a:t>Character arrays with a null character called strings</a:t>
            </a:r>
          </a:p>
          <a:p>
            <a:r>
              <a:rPr lang="en-IN" b="1" dirty="0" smtClean="0"/>
              <a:t>Delimiter</a:t>
            </a:r>
            <a:r>
              <a:rPr lang="en-IN" dirty="0" smtClean="0"/>
              <a:t>: a character or symbol used to signal the end of a list or end of a stream</a:t>
            </a:r>
          </a:p>
          <a:p>
            <a:pPr lvl="1"/>
            <a:r>
              <a:rPr lang="en-IN" dirty="0" smtClean="0"/>
              <a:t>In many of our lab questions where input is a list of numbers, -1 is delimiter</a:t>
            </a:r>
          </a:p>
          <a:p>
            <a:pPr lvl="1"/>
            <a:r>
              <a:rPr lang="en-IN" dirty="0" smtClean="0"/>
              <a:t>Stop reading numbers after -1 is encountered</a:t>
            </a:r>
          </a:p>
          <a:p>
            <a:pPr lvl="1"/>
            <a:r>
              <a:rPr lang="en-IN" dirty="0" smtClean="0"/>
              <a:t>For strings null character is delimiter – Mr C stops reading after \0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3353" y="4626503"/>
            <a:ext cx="106522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str[50] = {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H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e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\0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 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‘</a:t>
            </a:r>
            <a:r>
              <a:rPr lang="it-IT" sz="4400" dirty="0" smtClean="0">
                <a:latin typeface="Arial Narrow" panose="020B0606020202030204" pitchFamily="34" charset="0"/>
              </a:rPr>
              <a:t>W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o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r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l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,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d</a:t>
            </a:r>
            <a:r>
              <a:rPr lang="it-IT" sz="4400" dirty="0" smtClean="0">
                <a:latin typeface="Nexa Book" panose="02000000000000000000" pitchFamily="2" charset="0"/>
              </a:rPr>
              <a:t>’</a:t>
            </a:r>
            <a:r>
              <a:rPr lang="it-IT" sz="4400" dirty="0" smtClean="0">
                <a:latin typeface="Arial Narrow" panose="020B0606020202030204" pitchFamily="34" charset="0"/>
              </a:rPr>
              <a:t>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3353" y="5395944"/>
            <a:ext cx="3260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printf("%s",str);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4401252" y="5300288"/>
            <a:ext cx="5470649" cy="881491"/>
          </a:xfrm>
          <a:prstGeom prst="wedgeRectCallout">
            <a:avLst>
              <a:gd name="adj1" fmla="val 59762"/>
              <a:gd name="adj2" fmla="val 562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Hmm … string is only till the \0. I will consider anything after that garbage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517835" y="6261652"/>
            <a:ext cx="1354066" cy="591540"/>
          </a:xfrm>
          <a:prstGeom prst="wedgeRectCallout">
            <a:avLst>
              <a:gd name="adj1" fmla="val 87277"/>
              <a:gd name="adj2" fmla="val -3520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2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Mr C and the null 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Mr C is actually very careful delimiting strings using \0</a:t>
            </a:r>
          </a:p>
          <a:p>
            <a:r>
              <a:rPr lang="en-IN" dirty="0" smtClean="0"/>
              <a:t>When we say </a:t>
            </a:r>
          </a:p>
          <a:p>
            <a:r>
              <a:rPr lang="en-IN" dirty="0" smtClean="0"/>
              <a:t>Mr C actually stores a \0 after last character ‘e’ himself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Warning</a:t>
            </a:r>
            <a:r>
              <a:rPr lang="en-IN" dirty="0" smtClean="0"/>
              <a:t>: uninitialized character arrays contain junk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45639" y="1497129"/>
            <a:ext cx="41488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str[6] = "Nice";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624134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944242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64350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84458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904566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226771" y="3067973"/>
            <a:ext cx="1214175" cy="1117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650972" y="3211274"/>
            <a:ext cx="7473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err="1" smtClean="0">
                <a:latin typeface="Arial Narrow" panose="020B0606020202030204" pitchFamily="34" charset="0"/>
              </a:rPr>
              <a:t>str</a:t>
            </a:r>
            <a:endParaRPr lang="en-US" sz="4800" dirty="0"/>
          </a:p>
        </p:txBody>
      </p:sp>
      <p:sp>
        <p:nvSpPr>
          <p:cNvPr id="38" name="TextBox 37"/>
          <p:cNvSpPr txBox="1"/>
          <p:nvPr/>
        </p:nvSpPr>
        <p:spPr>
          <a:xfrm>
            <a:off x="2639239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N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40599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i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94281" y="2952367"/>
            <a:ext cx="8054398" cy="13871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261134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c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936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Arial Narrow" panose="020B0606020202030204" pitchFamily="34" charset="0"/>
              </a:rPr>
              <a:t>e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92044" y="3211274"/>
            <a:ext cx="1214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Arial Narrow" panose="020B0606020202030204" pitchFamily="34" charset="0"/>
              </a:rPr>
              <a:t>\0</a:t>
            </a:r>
            <a:endParaRPr lang="en-US" sz="6600" dirty="0">
              <a:latin typeface="Arial Narrow" panose="020B0606020202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3353" y="5117704"/>
            <a:ext cx="30187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char str = "A";</a:t>
            </a:r>
          </a:p>
          <a:p>
            <a:r>
              <a:rPr lang="it-IT" sz="4400" dirty="0" smtClean="0">
                <a:latin typeface="Arial Narrow" panose="020B0606020202030204" pitchFamily="34" charset="0"/>
              </a:rPr>
              <a:t>putchar(str);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54" name="Multiply 53"/>
          <p:cNvSpPr/>
          <p:nvPr/>
        </p:nvSpPr>
        <p:spPr>
          <a:xfrm>
            <a:off x="3101136" y="5117704"/>
            <a:ext cx="1446550" cy="1446550"/>
          </a:xfrm>
          <a:prstGeom prst="mathMultiply">
            <a:avLst>
              <a:gd name="adj1" fmla="val 10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10164223" y="5816099"/>
            <a:ext cx="1858617" cy="904461"/>
            <a:chOff x="3286682" y="2292350"/>
            <a:chExt cx="1858617" cy="904461"/>
          </a:xfrm>
        </p:grpSpPr>
        <p:sp>
          <p:nvSpPr>
            <p:cNvPr id="56" name="Rounded Rectangle 5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ular Callout 58"/>
          <p:cNvSpPr/>
          <p:nvPr/>
        </p:nvSpPr>
        <p:spPr>
          <a:xfrm>
            <a:off x="8968419" y="6197049"/>
            <a:ext cx="705910" cy="574099"/>
          </a:xfrm>
          <a:prstGeom prst="wedgeRectCallout">
            <a:avLst>
              <a:gd name="adj1" fmla="val 145172"/>
              <a:gd name="adj2" fmla="val -397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ular Callout 59"/>
          <p:cNvSpPr/>
          <p:nvPr/>
        </p:nvSpPr>
        <p:spPr>
          <a:xfrm>
            <a:off x="6298281" y="4665109"/>
            <a:ext cx="3212569" cy="1150990"/>
          </a:xfrm>
          <a:prstGeom prst="wedgeRectCallout">
            <a:avLst>
              <a:gd name="adj1" fmla="val 72834"/>
              <a:gd name="adj2" fmla="val 7828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 are character arrays. “A” is a string. ‘A’ is a character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264" y="-28379"/>
            <a:ext cx="2130734" cy="2130734"/>
          </a:xfrm>
          <a:prstGeom prst="rect">
            <a:avLst/>
          </a:prstGeom>
        </p:spPr>
      </p:pic>
      <p:sp>
        <p:nvSpPr>
          <p:cNvPr id="63" name="Rectangular Callout 62"/>
          <p:cNvSpPr/>
          <p:nvPr/>
        </p:nvSpPr>
        <p:spPr>
          <a:xfrm>
            <a:off x="6876199" y="121487"/>
            <a:ext cx="3245863" cy="1102146"/>
          </a:xfrm>
          <a:prstGeom prst="wedgeRectCallout">
            <a:avLst>
              <a:gd name="adj1" fmla="val 68836"/>
              <a:gd name="adj2" fmla="val 534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Somewhat like saying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{3,2,1};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6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8" grpId="0"/>
      <p:bldP spid="39" grpId="0"/>
      <p:bldP spid="40" grpId="0" animBg="1"/>
      <p:bldP spid="45" grpId="0"/>
      <p:bldP spid="46" grpId="0"/>
      <p:bldP spid="47" grpId="0"/>
      <p:bldP spid="53" grpId="0"/>
      <p:bldP spid="54" grpId="0" animBg="1"/>
      <p:bldP spid="59" grpId="0" animBg="1"/>
      <p:bldP spid="60" grpId="0" animBg="1"/>
      <p:bldP spid="63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2050</TotalTime>
  <Words>1226</Words>
  <Application>Microsoft Office PowerPoint</Application>
  <PresentationFormat>Widescreen</PresentationFormat>
  <Paragraphs>169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Century Gothic</vt:lpstr>
      <vt:lpstr>Nexa Book</vt:lpstr>
      <vt:lpstr>Wingdings</vt:lpstr>
      <vt:lpstr>Metropolitan</vt:lpstr>
      <vt:lpstr>String Theory with Mr C</vt:lpstr>
      <vt:lpstr>Make-up Lab</vt:lpstr>
      <vt:lpstr>Mid-sem Theory Exam</vt:lpstr>
      <vt:lpstr>Doubt-clearing Session</vt:lpstr>
      <vt:lpstr>Advanced Track</vt:lpstr>
      <vt:lpstr>Character Arrays</vt:lpstr>
      <vt:lpstr>Declaring and Using Strings</vt:lpstr>
      <vt:lpstr>The null character</vt:lpstr>
      <vt:lpstr>Mr C and the null character</vt:lpstr>
      <vt:lpstr>Mr C and the null character</vt:lpstr>
      <vt:lpstr>Care with Char Arrays</vt:lpstr>
      <vt:lpstr>scanf with strings</vt:lpstr>
      <vt:lpstr>gets with strings</vt:lpstr>
      <vt:lpstr>getline with strings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106</cp:revision>
  <dcterms:created xsi:type="dcterms:W3CDTF">2018-07-30T05:08:11Z</dcterms:created>
  <dcterms:modified xsi:type="dcterms:W3CDTF">2018-09-13T14:37:18Z</dcterms:modified>
</cp:coreProperties>
</file>