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5" cy="3352800"/>
          </a:xfrm>
        </p:spPr>
        <p:txBody>
          <a:bodyPr/>
          <a:lstStyle/>
          <a:p>
            <a:r>
              <a:rPr lang="en-IN" dirty="0" smtClean="0"/>
              <a:t>Wrapping up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In the first line, user specifies manner in which 3 integers would be input using a format string. In second line, user gives three integers in that format. In third line, user specifies the manner in which the three integers are to be printed. Read the 3 integers in the manner user wants and then print them in the manner the user </a:t>
            </a:r>
            <a:r>
              <a:rPr lang="en-IN" i="1" smtClean="0"/>
              <a:t>wants.</a:t>
            </a:r>
          </a:p>
          <a:p>
            <a:endParaRPr lang="en-IN" i="1" dirty="0"/>
          </a:p>
          <a:p>
            <a:r>
              <a:rPr lang="en-IN" dirty="0" smtClean="0"/>
              <a:t>The format string we use in </a:t>
            </a:r>
            <a:r>
              <a:rPr lang="en-IN" dirty="0" err="1" smtClean="0"/>
              <a:t>scanf</a:t>
            </a:r>
            <a:r>
              <a:rPr lang="en-IN" dirty="0" smtClean="0"/>
              <a:t>, </a:t>
            </a:r>
            <a:r>
              <a:rPr lang="en-IN" dirty="0" err="1" smtClean="0"/>
              <a:t>printf</a:t>
            </a:r>
            <a:r>
              <a:rPr lang="en-IN" dirty="0" smtClean="0"/>
              <a:t>, is also a string</a:t>
            </a:r>
          </a:p>
          <a:p>
            <a:r>
              <a:rPr lang="en-IN" dirty="0" smtClean="0"/>
              <a:t>This means, we can take the format string from user too!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Please see schedule on website for holidays/exams</a:t>
            </a:r>
          </a:p>
          <a:p>
            <a:r>
              <a:rPr lang="en-IN" dirty="0" smtClean="0"/>
              <a:t>Mid-</a:t>
            </a:r>
            <a:r>
              <a:rPr lang="en-IN" dirty="0" err="1" smtClean="0"/>
              <a:t>sem</a:t>
            </a:r>
            <a:r>
              <a:rPr lang="en-IN" dirty="0" smtClean="0"/>
              <a:t> lab exam, mid-</a:t>
            </a:r>
            <a:r>
              <a:rPr lang="en-IN" dirty="0" err="1" smtClean="0"/>
              <a:t>sem</a:t>
            </a:r>
            <a:r>
              <a:rPr lang="en-IN" dirty="0" smtClean="0"/>
              <a:t> theory exam marks will be declared within this week</a:t>
            </a:r>
          </a:p>
          <a:p>
            <a:r>
              <a:rPr lang="en-IN" dirty="0" smtClean="0"/>
              <a:t>Pending lab/minor quiz grades also to be declared</a:t>
            </a:r>
          </a:p>
          <a:p>
            <a:r>
              <a:rPr lang="en-IN" dirty="0" smtClean="0"/>
              <a:t>Will resume schedule of practice problems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Advanced track has started – some nice projects</a:t>
            </a:r>
          </a:p>
          <a:p>
            <a:r>
              <a:rPr lang="en-IN" dirty="0" smtClean="0"/>
              <a:t>Slight adjustments needed in grouping – mail today!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String</a:t>
            </a:r>
            <a:r>
              <a:rPr lang="en-IN" dirty="0" smtClean="0"/>
              <a:t>: a character array delimited with a NULL character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functions like </a:t>
            </a:r>
            <a:r>
              <a:rPr lang="en-IN" dirty="0" err="1" smtClean="0"/>
              <a:t>printf</a:t>
            </a:r>
            <a:r>
              <a:rPr lang="en-IN" dirty="0" smtClean="0"/>
              <a:t>, chars after NULL ignored</a:t>
            </a:r>
          </a:p>
          <a:p>
            <a:r>
              <a:rPr lang="en-IN" b="1" dirty="0" smtClean="0"/>
              <a:t>Substring</a:t>
            </a:r>
            <a:r>
              <a:rPr lang="en-IN" dirty="0" smtClean="0"/>
              <a:t>: a contiguous subsequence of a string</a:t>
            </a:r>
          </a:p>
          <a:p>
            <a:pPr lvl="1"/>
            <a:r>
              <a:rPr lang="en-IN" dirty="0" smtClean="0"/>
              <a:t>E.g. "Nice", </a:t>
            </a:r>
            <a:r>
              <a:rPr lang="en-IN" dirty="0"/>
              <a:t>"</a:t>
            </a:r>
            <a:r>
              <a:rPr lang="en-IN" dirty="0" err="1" smtClean="0"/>
              <a:t>Nic</a:t>
            </a:r>
            <a:r>
              <a:rPr lang="en-IN" dirty="0" smtClean="0"/>
              <a:t>", "ice"</a:t>
            </a:r>
            <a:r>
              <a:rPr lang="en-IN" dirty="0"/>
              <a:t>, </a:t>
            </a:r>
            <a:r>
              <a:rPr lang="en-IN" dirty="0" smtClean="0"/>
              <a:t>"</a:t>
            </a:r>
            <a:r>
              <a:rPr lang="en-IN" dirty="0" err="1" smtClean="0"/>
              <a:t>ce</a:t>
            </a:r>
            <a:r>
              <a:rPr lang="en-IN" dirty="0" smtClean="0"/>
              <a:t>"</a:t>
            </a:r>
            <a:r>
              <a:rPr lang="en-IN" dirty="0"/>
              <a:t>, </a:t>
            </a:r>
            <a:r>
              <a:rPr lang="en-IN" dirty="0" smtClean="0"/>
              <a:t>"c"</a:t>
            </a:r>
            <a:r>
              <a:rPr lang="en-IN" dirty="0"/>
              <a:t>, "</a:t>
            </a:r>
            <a:r>
              <a:rPr lang="en-IN" dirty="0" smtClean="0"/>
              <a:t>Ni" are substrings of the above string</a:t>
            </a:r>
          </a:p>
          <a:p>
            <a:pPr lvl="1"/>
            <a:r>
              <a:rPr lang="en-IN" dirty="0" smtClean="0"/>
              <a:t>"</a:t>
            </a:r>
            <a:r>
              <a:rPr lang="en-IN" dirty="0" err="1" smtClean="0"/>
              <a:t>Nce</a:t>
            </a:r>
            <a:r>
              <a:rPr lang="en-IN" dirty="0"/>
              <a:t>", "</a:t>
            </a:r>
            <a:r>
              <a:rPr lang="en-IN" dirty="0" err="1" smtClean="0"/>
              <a:t>Nie</a:t>
            </a:r>
            <a:r>
              <a:rPr lang="en-IN" dirty="0" smtClean="0"/>
              <a:t>", </a:t>
            </a:r>
            <a:r>
              <a:rPr lang="en-IN" dirty="0"/>
              <a:t>"</a:t>
            </a:r>
            <a:r>
              <a:rPr lang="en-IN" dirty="0" err="1" smtClean="0"/>
              <a:t>ie</a:t>
            </a:r>
            <a:r>
              <a:rPr lang="en-IN" dirty="0"/>
              <a:t>", </a:t>
            </a:r>
            <a:r>
              <a:rPr lang="en-IN" dirty="0" smtClean="0"/>
              <a:t>"Ne" </a:t>
            </a:r>
            <a:r>
              <a:rPr lang="en-IN" b="1" dirty="0" smtClean="0"/>
              <a:t>NOT substrings</a:t>
            </a:r>
            <a:r>
              <a:rPr lang="en-IN" dirty="0" smtClean="0"/>
              <a:t> (not contiguous) of above string</a:t>
            </a:r>
          </a:p>
          <a:p>
            <a:pPr lvl="1"/>
            <a:r>
              <a:rPr lang="en-IN" dirty="0" smtClean="0"/>
              <a:t>"No", "\0o", "\0", “abs", </a:t>
            </a:r>
            <a:r>
              <a:rPr lang="en-IN" b="1" dirty="0" smtClean="0"/>
              <a:t>NOT substrings</a:t>
            </a:r>
            <a:r>
              <a:rPr lang="en-IN" dirty="0" smtClean="0"/>
              <a:t> (contain chars not present in string)</a:t>
            </a:r>
          </a:p>
          <a:p>
            <a:pPr lvl="1"/>
            <a:r>
              <a:rPr lang="en-IN" dirty="0" smtClean="0"/>
              <a:t>Substrings need not contain the NULL character – WARNING!</a:t>
            </a:r>
          </a:p>
          <a:p>
            <a:pPr lvl="1"/>
            <a:r>
              <a:rPr lang="en-IN" dirty="0" smtClean="0"/>
              <a:t>Be careful when printing substrings – segmentation fault or weird </a:t>
            </a:r>
            <a:r>
              <a:rPr lang="en-IN" dirty="0" err="1" smtClean="0"/>
              <a:t>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139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98247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8355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8463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58571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80776" y="186481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04977" y="2008116"/>
            <a:ext cx="747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err="1" smtClean="0">
                <a:latin typeface="Arial Narrow" panose="020B0606020202030204" pitchFamily="34" charset="0"/>
              </a:rPr>
              <a:t>str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3244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N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4604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i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48286" y="1749209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5139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5941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e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6049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\0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80776" y="200811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o</a:t>
            </a:r>
            <a:endParaRPr lang="en-US" sz="6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EOF (end of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very special non-character – cannot be printed</a:t>
            </a:r>
          </a:p>
          <a:p>
            <a:r>
              <a:rPr lang="en-IN" dirty="0" smtClean="0"/>
              <a:t>Signals end of input (no more characters in input)</a:t>
            </a:r>
          </a:p>
          <a:p>
            <a:r>
              <a:rPr lang="en-IN" dirty="0" err="1" smtClean="0"/>
              <a:t>stdio.h</a:t>
            </a:r>
            <a:r>
              <a:rPr lang="en-IN" dirty="0" smtClean="0"/>
              <a:t> gives you a named constant </a:t>
            </a:r>
            <a:r>
              <a:rPr lang="en-IN" dirty="0" smtClean="0">
                <a:latin typeface="Arial Narrow" panose="020B0606020202030204" pitchFamily="34" charset="0"/>
              </a:rPr>
              <a:t>EOF</a:t>
            </a:r>
            <a:r>
              <a:rPr lang="en-IN" dirty="0" smtClean="0"/>
              <a:t> for convenience</a:t>
            </a:r>
          </a:p>
          <a:p>
            <a:r>
              <a:rPr lang="en-IN" dirty="0" smtClean="0"/>
              <a:t>Has no ASCII value – but internally stored as -1</a:t>
            </a:r>
          </a:p>
          <a:p>
            <a:r>
              <a:rPr lang="en-IN" dirty="0" smtClean="0"/>
              <a:t>Recall characters have ASCII values from 0 to 127 only</a:t>
            </a:r>
          </a:p>
          <a:p>
            <a:r>
              <a:rPr lang="en-IN" dirty="0" err="1" smtClean="0"/>
              <a:t>getchar</a:t>
            </a:r>
            <a:r>
              <a:rPr lang="en-IN" dirty="0" smtClean="0"/>
              <a:t>() will read EOF as a character but not </a:t>
            </a:r>
            <a:r>
              <a:rPr lang="en-IN" dirty="0" err="1" smtClean="0"/>
              <a:t>scanf</a:t>
            </a:r>
            <a:r>
              <a:rPr lang="en-IN" dirty="0" smtClean="0"/>
              <a:t>/gets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2" y="4911655"/>
            <a:ext cx="1946345" cy="194634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35194" y="4794804"/>
            <a:ext cx="3302375" cy="1083253"/>
          </a:xfrm>
          <a:prstGeom prst="wedgeRectCallout">
            <a:avLst>
              <a:gd name="adj1" fmla="val 92122"/>
              <a:gd name="adj2" fmla="val 660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do not confuse EOF with NULL and \n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4091" y="4911655"/>
            <a:ext cx="1946345" cy="194634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462907" y="4794805"/>
            <a:ext cx="3302375" cy="1083253"/>
          </a:xfrm>
          <a:prstGeom prst="wedgeRectCallout">
            <a:avLst>
              <a:gd name="adj1" fmla="val -92372"/>
              <a:gd name="adj2" fmla="val 687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and \n are valid characters with proper ASCII values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Keep in mind when using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sufficiently big character arrays when reading input</a:t>
            </a:r>
          </a:p>
          <a:p>
            <a:pPr lvl="1"/>
            <a:r>
              <a:rPr lang="en-IN" dirty="0" smtClean="0"/>
              <a:t>Short arrays can cause </a:t>
            </a:r>
            <a:r>
              <a:rPr lang="en-IN" dirty="0" err="1" smtClean="0"/>
              <a:t>segfaults</a:t>
            </a:r>
            <a:r>
              <a:rPr lang="en-IN" dirty="0"/>
              <a:t> </a:t>
            </a:r>
            <a:r>
              <a:rPr lang="en-IN" dirty="0" smtClean="0"/>
              <a:t>or weird behaviour</a:t>
            </a:r>
          </a:p>
          <a:p>
            <a:r>
              <a:rPr lang="en-IN" dirty="0" smtClean="0"/>
              <a:t>EOF is not a substitute for NULL</a:t>
            </a:r>
          </a:p>
          <a:p>
            <a:pPr lvl="1"/>
            <a:r>
              <a:rPr lang="en-IN" dirty="0" smtClean="0"/>
              <a:t>Do not store EOF in a char array and expect Mr C to treat it like NULL</a:t>
            </a:r>
          </a:p>
          <a:p>
            <a:pPr lvl="1"/>
            <a:r>
              <a:rPr lang="en-IN" dirty="0" smtClean="0"/>
              <a:t>Strings must be delimited using only NULL, never EOF or \n or anything else</a:t>
            </a:r>
          </a:p>
          <a:p>
            <a:r>
              <a:rPr lang="en-IN" dirty="0" smtClean="0"/>
              <a:t>When using </a:t>
            </a:r>
            <a:r>
              <a:rPr lang="en-IN" dirty="0" err="1" smtClean="0"/>
              <a:t>scanf</a:t>
            </a:r>
            <a:r>
              <a:rPr lang="en-IN" dirty="0" smtClean="0"/>
              <a:t>/</a:t>
            </a:r>
            <a:r>
              <a:rPr lang="en-IN" dirty="0" err="1" smtClean="0"/>
              <a:t>printf</a:t>
            </a:r>
            <a:r>
              <a:rPr lang="en-IN" dirty="0" smtClean="0"/>
              <a:t> be careful not to mix %c and %s</a:t>
            </a:r>
          </a:p>
          <a:p>
            <a:pPr lvl="1"/>
            <a:r>
              <a:rPr lang="en-IN" dirty="0" smtClean="0"/>
              <a:t>%c is used to read into, or print, a single character variable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an surely use with an element of a char array e.g. </a:t>
            </a:r>
            <a:r>
              <a:rPr lang="en-IN" dirty="0" err="1" smtClean="0"/>
              <a:t>printf</a:t>
            </a:r>
            <a:r>
              <a:rPr lang="en-IN" dirty="0" smtClean="0"/>
              <a:t>("%c", &amp;</a:t>
            </a:r>
            <a:r>
              <a:rPr lang="en-IN" dirty="0" err="1" smtClean="0"/>
              <a:t>str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 lvl="1"/>
            <a:r>
              <a:rPr lang="en-IN" dirty="0" smtClean="0"/>
              <a:t>%s is used to read into, or print, a character array</a:t>
            </a:r>
          </a:p>
          <a:p>
            <a:pPr lvl="1"/>
            <a:r>
              <a:rPr lang="en-IN" dirty="0" smtClean="0"/>
              <a:t>Recall, no &amp; symbol needed when using %s in </a:t>
            </a:r>
            <a:r>
              <a:rPr lang="en-IN" dirty="0" err="1" smtClean="0"/>
              <a:t>scanf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Read at most 200 characters from input and print those characters in reverse. Input may include whitespaces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4" y="4911655"/>
            <a:ext cx="1946345" cy="194634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943278" y="3781560"/>
            <a:ext cx="3302375" cy="1005066"/>
          </a:xfrm>
          <a:prstGeom prst="wedgeRectCallout">
            <a:avLst>
              <a:gd name="adj1" fmla="val 72558"/>
              <a:gd name="adj2" fmla="val 70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will stop reading at spaces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51" y="4922306"/>
            <a:ext cx="2002402" cy="200240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4944663" y="4904849"/>
            <a:ext cx="2960271" cy="1005066"/>
          </a:xfrm>
          <a:prstGeom prst="wedgeRectCallout">
            <a:avLst>
              <a:gd name="adj1" fmla="val 84981"/>
              <a:gd name="adj2" fmla="val 62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use gets – will stop reading at \n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351231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111970" y="2126848"/>
            <a:ext cx="3302375" cy="1083253"/>
          </a:xfrm>
          <a:prstGeom prst="wedgeRectCallout">
            <a:avLst>
              <a:gd name="adj1" fmla="val -67392"/>
              <a:gd name="adj2" fmla="val 853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need to read character-by-character yourself using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944663" y="6002523"/>
            <a:ext cx="2960271" cy="815223"/>
          </a:xfrm>
          <a:prstGeom prst="wedgeRectCallout">
            <a:avLst>
              <a:gd name="adj1" fmla="val 87331"/>
              <a:gd name="adj2" fmla="val -274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we know when input is over?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019313" y="3363253"/>
            <a:ext cx="3016621" cy="808823"/>
          </a:xfrm>
          <a:prstGeom prst="wedgeRectCallout">
            <a:avLst>
              <a:gd name="adj1" fmla="val -84740"/>
              <a:gd name="adj2" fmla="val 138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alert you by sending you an EOF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1669774" y="4494575"/>
            <a:ext cx="3154127" cy="808823"/>
          </a:xfrm>
          <a:prstGeom prst="wedgeRectCallout">
            <a:avLst>
              <a:gd name="adj1" fmla="val -68811"/>
              <a:gd name="adj2" fmla="val -648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 to store a NULL at end of string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463357" y="5456550"/>
            <a:ext cx="3360544" cy="1091946"/>
          </a:xfrm>
          <a:prstGeom prst="wedgeRectCallout">
            <a:avLst>
              <a:gd name="adj1" fmla="val -40160"/>
              <a:gd name="adj2" fmla="val -735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 also to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 EOF – it is not a valid character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their core, strings are just character arrays</a:t>
            </a:r>
          </a:p>
          <a:p>
            <a:r>
              <a:rPr lang="en-IN" dirty="0" smtClean="0"/>
              <a:t>Limitations of arrays apply to them as well</a:t>
            </a:r>
          </a:p>
          <a:p>
            <a:r>
              <a:rPr lang="en-IN" dirty="0" smtClean="0"/>
              <a:t>Available through </a:t>
            </a:r>
            <a:r>
              <a:rPr lang="en-IN" dirty="0" err="1" smtClean="0"/>
              <a:t>string.h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38" y="4838477"/>
            <a:ext cx="2019523" cy="201952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861852" y="4852112"/>
            <a:ext cx="2417198" cy="770318"/>
          </a:xfrm>
          <a:prstGeom prst="wedgeRectCallout">
            <a:avLst>
              <a:gd name="adj1" fmla="val 87893"/>
              <a:gd name="adj2" fmla="val 1110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compare strings using ==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38" y="2740816"/>
            <a:ext cx="2015119" cy="201511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8388626" y="2232928"/>
            <a:ext cx="2240181" cy="770318"/>
          </a:xfrm>
          <a:prstGeom prst="wedgeRectCallout">
            <a:avLst>
              <a:gd name="adj1" fmla="val 67570"/>
              <a:gd name="adj2" fmla="val 944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copy strings using =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5771487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9258" y="4494665"/>
            <a:ext cx="3536691" cy="1127765"/>
          </a:xfrm>
          <a:prstGeom prst="wedgeRectCallout">
            <a:avLst>
              <a:gd name="adj1" fmla="val -64060"/>
              <a:gd name="adj2" fmla="val 774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recall that for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arrays, you did these element-by-element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038869" y="3158919"/>
            <a:ext cx="2240181" cy="770318"/>
          </a:xfrm>
          <a:prstGeom prst="wedgeRectCallout">
            <a:avLst>
              <a:gd name="adj1" fmla="val 95078"/>
              <a:gd name="adj2" fmla="val 54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to do the same here?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997932" y="5622430"/>
            <a:ext cx="4264941" cy="851948"/>
          </a:xfrm>
          <a:prstGeom prst="wedgeRectCallout">
            <a:avLst>
              <a:gd name="adj1" fmla="val -73382"/>
              <a:gd name="adj2" fmla="val 238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Fortunately, convenient library functions available for strings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7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string functions – </a:t>
            </a:r>
            <a:r>
              <a:rPr lang="en-IN" dirty="0" err="1" smtClean="0"/>
              <a:t>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err="1" smtClean="0"/>
              <a:t>strlen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): returns length of the string </a:t>
            </a:r>
            <a:r>
              <a:rPr lang="en-IN" dirty="0" err="1" smtClean="0"/>
              <a:t>str</a:t>
            </a:r>
            <a:r>
              <a:rPr lang="en-IN" dirty="0" smtClean="0"/>
              <a:t> </a:t>
            </a:r>
            <a:r>
              <a:rPr lang="en-IN" dirty="0" smtClean="0"/>
              <a:t>(</a:t>
            </a:r>
            <a:r>
              <a:rPr lang="en-IN" dirty="0" err="1" smtClean="0"/>
              <a:t>upto</a:t>
            </a:r>
            <a:r>
              <a:rPr lang="en-IN" dirty="0" smtClean="0"/>
              <a:t> NULL)</a:t>
            </a:r>
          </a:p>
          <a:p>
            <a:pPr lvl="1"/>
            <a:r>
              <a:rPr lang="en-IN" dirty="0" smtClean="0"/>
              <a:t>NULL character not counted in length</a:t>
            </a:r>
            <a:endParaRPr lang="en-IN" dirty="0" smtClean="0"/>
          </a:p>
          <a:p>
            <a:r>
              <a:rPr lang="en-IN" dirty="0" err="1" smtClean="0"/>
              <a:t>strcpy</a:t>
            </a:r>
            <a:r>
              <a:rPr lang="en-IN" dirty="0" smtClean="0"/>
              <a:t>(</a:t>
            </a:r>
            <a:r>
              <a:rPr lang="en-IN" dirty="0" err="1" smtClean="0"/>
              <a:t>dest</a:t>
            </a:r>
            <a:r>
              <a:rPr lang="en-IN" dirty="0" smtClean="0"/>
              <a:t>, </a:t>
            </a:r>
            <a:r>
              <a:rPr lang="en-IN" dirty="0" err="1" smtClean="0"/>
              <a:t>src</a:t>
            </a:r>
            <a:r>
              <a:rPr lang="en-IN" dirty="0" smtClean="0"/>
              <a:t>): copies string </a:t>
            </a:r>
            <a:r>
              <a:rPr lang="en-IN" dirty="0" err="1" smtClean="0"/>
              <a:t>src</a:t>
            </a:r>
            <a:r>
              <a:rPr lang="en-IN" dirty="0" smtClean="0"/>
              <a:t> to string </a:t>
            </a:r>
            <a:r>
              <a:rPr lang="en-IN" dirty="0" err="1" smtClean="0"/>
              <a:t>dest</a:t>
            </a:r>
            <a:endParaRPr lang="en-IN" dirty="0" smtClean="0"/>
          </a:p>
          <a:p>
            <a:pPr lvl="1"/>
            <a:r>
              <a:rPr lang="en-IN" dirty="0" smtClean="0"/>
              <a:t>Careful: characters after NULL character are not copied</a:t>
            </a:r>
          </a:p>
          <a:p>
            <a:pPr lvl="1"/>
            <a:r>
              <a:rPr lang="en-IN" dirty="0" smtClean="0"/>
              <a:t>If you want them copied too, do so yourself! Mr C stops at NULL character</a:t>
            </a:r>
          </a:p>
          <a:p>
            <a:pPr lvl="1"/>
            <a:r>
              <a:rPr lang="en-IN" dirty="0" smtClean="0"/>
              <a:t>Make sure </a:t>
            </a:r>
            <a:r>
              <a:rPr lang="en-IN" dirty="0" err="1" smtClean="0"/>
              <a:t>dest</a:t>
            </a:r>
            <a:r>
              <a:rPr lang="en-IN" dirty="0" smtClean="0"/>
              <a:t> array has enough length (at least </a:t>
            </a:r>
            <a:r>
              <a:rPr lang="en-IN" dirty="0" err="1" smtClean="0"/>
              <a:t>strlen</a:t>
            </a:r>
            <a:r>
              <a:rPr lang="en-IN" dirty="0" smtClean="0"/>
              <a:t>(</a:t>
            </a:r>
            <a:r>
              <a:rPr lang="en-IN" dirty="0" err="1" smtClean="0"/>
              <a:t>src</a:t>
            </a:r>
            <a:r>
              <a:rPr lang="en-IN" dirty="0" smtClean="0"/>
              <a:t>) + 1 for NULL)</a:t>
            </a:r>
            <a:endParaRPr lang="en-IN" dirty="0" smtClean="0"/>
          </a:p>
          <a:p>
            <a:r>
              <a:rPr lang="en-IN" dirty="0" err="1" smtClean="0"/>
              <a:t>strcat</a:t>
            </a:r>
            <a:r>
              <a:rPr lang="en-IN" dirty="0" smtClean="0"/>
              <a:t>(</a:t>
            </a:r>
            <a:r>
              <a:rPr lang="en-IN" dirty="0" err="1" smtClean="0"/>
              <a:t>dest</a:t>
            </a:r>
            <a:r>
              <a:rPr lang="en-IN" dirty="0" smtClean="0"/>
              <a:t>, </a:t>
            </a:r>
            <a:r>
              <a:rPr lang="en-IN" dirty="0" err="1" smtClean="0"/>
              <a:t>src</a:t>
            </a:r>
            <a:r>
              <a:rPr lang="en-IN" dirty="0" smtClean="0"/>
              <a:t>): appends </a:t>
            </a:r>
            <a:r>
              <a:rPr lang="en-IN" dirty="0" err="1" smtClean="0"/>
              <a:t>src</a:t>
            </a:r>
            <a:r>
              <a:rPr lang="en-IN" dirty="0" smtClean="0"/>
              <a:t> at the end of </a:t>
            </a:r>
            <a:r>
              <a:rPr lang="en-IN" dirty="0" err="1" smtClean="0"/>
              <a:t>dest</a:t>
            </a:r>
            <a:r>
              <a:rPr lang="en-IN" dirty="0" smtClean="0"/>
              <a:t> and moves </a:t>
            </a:r>
            <a:r>
              <a:rPr lang="en-IN" dirty="0" smtClean="0"/>
              <a:t>NULL to </a:t>
            </a:r>
            <a:r>
              <a:rPr lang="en-IN" dirty="0" smtClean="0"/>
              <a:t>the end of </a:t>
            </a:r>
            <a:r>
              <a:rPr lang="en-IN" dirty="0" smtClean="0"/>
              <a:t>combined string</a:t>
            </a:r>
          </a:p>
          <a:p>
            <a:pPr lvl="1"/>
            <a:r>
              <a:rPr lang="en-IN" dirty="0" smtClean="0"/>
              <a:t>Anything after NULL in </a:t>
            </a:r>
            <a:r>
              <a:rPr lang="en-IN" dirty="0" err="1" smtClean="0"/>
              <a:t>dest</a:t>
            </a:r>
            <a:r>
              <a:rPr lang="en-IN" dirty="0" smtClean="0"/>
              <a:t> will be lost – WARNING!</a:t>
            </a:r>
          </a:p>
          <a:p>
            <a:pPr lvl="1"/>
            <a:r>
              <a:rPr lang="en-IN" dirty="0" smtClean="0"/>
              <a:t>Make sure </a:t>
            </a:r>
            <a:r>
              <a:rPr lang="en-IN" dirty="0" err="1" smtClean="0"/>
              <a:t>dest</a:t>
            </a:r>
            <a:r>
              <a:rPr lang="en-IN" dirty="0" smtClean="0"/>
              <a:t> array has enough length to absorb new characters</a:t>
            </a:r>
          </a:p>
          <a:p>
            <a:r>
              <a:rPr lang="en-IN" dirty="0" smtClean="0"/>
              <a:t>Note: </a:t>
            </a:r>
            <a:r>
              <a:rPr lang="en-IN" dirty="0" err="1" smtClean="0"/>
              <a:t>strrev</a:t>
            </a:r>
            <a:r>
              <a:rPr lang="en-IN" dirty="0"/>
              <a:t> </a:t>
            </a:r>
            <a:r>
              <a:rPr lang="en-IN" dirty="0" smtClean="0"/>
              <a:t>and some other functions non-standard</a:t>
            </a:r>
          </a:p>
          <a:p>
            <a:r>
              <a:rPr lang="en-IN" dirty="0" smtClean="0"/>
              <a:t>Already seen how to reverse a string in tutorial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string functions – </a:t>
            </a:r>
            <a:r>
              <a:rPr lang="en-IN" dirty="0" err="1" smtClean="0"/>
              <a:t>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err="1" smtClean="0"/>
              <a:t>strcmp</a:t>
            </a:r>
            <a:r>
              <a:rPr lang="en-IN" dirty="0" smtClean="0"/>
              <a:t>(str1</a:t>
            </a:r>
            <a:r>
              <a:rPr lang="en-IN" dirty="0" smtClean="0"/>
              <a:t>, str2): returns 0 if strings equal (till </a:t>
            </a:r>
            <a:r>
              <a:rPr lang="en-IN" dirty="0" smtClean="0"/>
              <a:t>the first </a:t>
            </a:r>
            <a:r>
              <a:rPr lang="en-IN" dirty="0" smtClean="0"/>
              <a:t>NULL</a:t>
            </a:r>
            <a:r>
              <a:rPr lang="en-IN" dirty="0" smtClean="0"/>
              <a:t>) </a:t>
            </a:r>
            <a:r>
              <a:rPr lang="en-IN" dirty="0" smtClean="0"/>
              <a:t>else returns </a:t>
            </a:r>
            <a:r>
              <a:rPr lang="en-IN" dirty="0" smtClean="0"/>
              <a:t>the difference </a:t>
            </a:r>
            <a:r>
              <a:rPr lang="en-IN" dirty="0" smtClean="0"/>
              <a:t>in </a:t>
            </a:r>
            <a:r>
              <a:rPr lang="en-IN" dirty="0" smtClean="0"/>
              <a:t>the ASCII values </a:t>
            </a:r>
            <a:r>
              <a:rPr lang="en-IN" dirty="0" smtClean="0"/>
              <a:t>of </a:t>
            </a:r>
            <a:r>
              <a:rPr lang="en-IN" dirty="0" smtClean="0"/>
              <a:t>first </a:t>
            </a:r>
            <a:r>
              <a:rPr lang="en-IN" dirty="0" smtClean="0"/>
              <a:t>character that </a:t>
            </a:r>
            <a:r>
              <a:rPr lang="en-IN" dirty="0" smtClean="0"/>
              <a:t>differs in the two strings.</a:t>
            </a:r>
            <a:endParaRPr lang="en-IN" dirty="0" smtClean="0"/>
          </a:p>
          <a:p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0070C0"/>
                </a:solidFill>
              </a:rPr>
              <a:t>n</a:t>
            </a:r>
            <a:r>
              <a:rPr lang="en-IN" dirty="0" err="1" smtClean="0"/>
              <a:t>cpy</a:t>
            </a:r>
            <a:r>
              <a:rPr lang="en-IN" dirty="0" smtClean="0"/>
              <a:t>(d, s, n), </a:t>
            </a:r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0070C0"/>
                </a:solidFill>
              </a:rPr>
              <a:t>n</a:t>
            </a:r>
            <a:r>
              <a:rPr lang="en-IN" dirty="0" err="1" smtClean="0"/>
              <a:t>cat</a:t>
            </a:r>
            <a:r>
              <a:rPr lang="en-IN" dirty="0" smtClean="0"/>
              <a:t>(d, s, n), </a:t>
            </a:r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0070C0"/>
                </a:solidFill>
              </a:rPr>
              <a:t>n</a:t>
            </a:r>
            <a:r>
              <a:rPr lang="en-IN" dirty="0" err="1" smtClean="0"/>
              <a:t>cmp</a:t>
            </a:r>
            <a:r>
              <a:rPr lang="en-IN" dirty="0" smtClean="0"/>
              <a:t>(d, s, n): does the operations but only for the first n </a:t>
            </a:r>
            <a:r>
              <a:rPr lang="en-IN" dirty="0" smtClean="0"/>
              <a:t>characters</a:t>
            </a:r>
          </a:p>
          <a:p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FF0000"/>
                </a:solidFill>
              </a:rPr>
              <a:t>case</a:t>
            </a:r>
            <a:r>
              <a:rPr lang="en-IN" dirty="0" err="1" smtClean="0"/>
              <a:t>cmp</a:t>
            </a:r>
            <a:r>
              <a:rPr lang="en-IN" dirty="0" smtClean="0"/>
              <a:t>(d, s) compares strings in case-insensitive way</a:t>
            </a:r>
          </a:p>
          <a:p>
            <a:r>
              <a:rPr lang="en-IN" dirty="0" err="1" smtClean="0"/>
              <a:t>str</a:t>
            </a:r>
            <a:r>
              <a:rPr lang="en-IN" b="1" dirty="0" err="1" smtClean="0">
                <a:solidFill>
                  <a:srgbClr val="0070C0"/>
                </a:solidFill>
              </a:rPr>
              <a:t>n</a:t>
            </a:r>
            <a:r>
              <a:rPr lang="en-IN" b="1" dirty="0" err="1" smtClean="0">
                <a:solidFill>
                  <a:srgbClr val="FF0000"/>
                </a:solidFill>
              </a:rPr>
              <a:t>case</a:t>
            </a:r>
            <a:r>
              <a:rPr lang="en-IN" dirty="0" err="1" smtClean="0"/>
              <a:t>cmp</a:t>
            </a:r>
            <a:r>
              <a:rPr lang="en-IN" dirty="0" smtClean="0"/>
              <a:t>(d, s, n) compares first n chars case-insensitive</a:t>
            </a:r>
          </a:p>
          <a:p>
            <a:r>
              <a:rPr lang="en-IN" dirty="0" err="1" smtClean="0"/>
              <a:t>strupr</a:t>
            </a:r>
            <a:r>
              <a:rPr lang="en-IN" dirty="0"/>
              <a:t>(s)/ </a:t>
            </a:r>
            <a:r>
              <a:rPr lang="en-IN" dirty="0" err="1"/>
              <a:t>strlwr</a:t>
            </a:r>
            <a:r>
              <a:rPr lang="en-IN" dirty="0"/>
              <a:t>(s) </a:t>
            </a:r>
            <a:r>
              <a:rPr lang="en-IN" dirty="0" smtClean="0"/>
              <a:t>convert to upper/lower case</a:t>
            </a:r>
            <a:endParaRPr lang="en-IN" dirty="0" smtClean="0"/>
          </a:p>
          <a:p>
            <a:r>
              <a:rPr lang="en-US" dirty="0" err="1" smtClean="0"/>
              <a:t>strstr</a:t>
            </a:r>
            <a:r>
              <a:rPr lang="en-US" dirty="0" smtClean="0"/>
              <a:t>(</a:t>
            </a:r>
            <a:r>
              <a:rPr lang="en-US" dirty="0" err="1" smtClean="0"/>
              <a:t>d,s</a:t>
            </a:r>
            <a:r>
              <a:rPr lang="en-US" dirty="0" smtClean="0"/>
              <a:t>) search for substring s in d. Return “index” of first occurrence (actually returns something called a pointer)</a:t>
            </a:r>
          </a:p>
          <a:p>
            <a:r>
              <a:rPr lang="en-IN" dirty="0" err="1" smtClean="0"/>
              <a:t>strchr</a:t>
            </a:r>
            <a:r>
              <a:rPr lang="en-IN" dirty="0" smtClean="0"/>
              <a:t>(</a:t>
            </a:r>
            <a:r>
              <a:rPr lang="en-IN" dirty="0" err="1" smtClean="0"/>
              <a:t>d,c</a:t>
            </a:r>
            <a:r>
              <a:rPr lang="en-IN" dirty="0" smtClean="0"/>
              <a:t>) search for char c in d. Return pointer to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1095</TotalTime>
  <Words>940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Wrapping up Strings</vt:lpstr>
      <vt:lpstr>Announcements</vt:lpstr>
      <vt:lpstr>Strings</vt:lpstr>
      <vt:lpstr>EOF (end of file)</vt:lpstr>
      <vt:lpstr>Keep in mind when using strings</vt:lpstr>
      <vt:lpstr>Practice question</vt:lpstr>
      <vt:lpstr>String Operations</vt:lpstr>
      <vt:lpstr>Useful string functions – string.h</vt:lpstr>
      <vt:lpstr>Useful string functions – string.h</vt:lpstr>
      <vt:lpstr>Practice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64</cp:revision>
  <dcterms:created xsi:type="dcterms:W3CDTF">2018-07-30T05:08:11Z</dcterms:created>
  <dcterms:modified xsi:type="dcterms:W3CDTF">2018-09-24T10:57:53Z</dcterms:modified>
</cp:coreProperties>
</file>