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1"/>
  </p:notesMasterIdLst>
  <p:sldIdLst>
    <p:sldId id="256" r:id="rId2"/>
    <p:sldId id="258" r:id="rId3"/>
    <p:sldId id="259" r:id="rId4"/>
    <p:sldId id="260" r:id="rId5"/>
    <p:sldId id="261" r:id="rId6"/>
    <p:sldId id="263" r:id="rId7"/>
    <p:sldId id="265" r:id="rId8"/>
    <p:sldId id="266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9DAE"/>
    <a:srgbClr val="EDB7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12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D3E5C-F930-41FF-A7BD-4F17EC525029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6E7B1E-ABB1-46B6-B8A6-8D4F0CECF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939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E7B1E-ABB1-46B6-B8A6-8D4F0CECF6C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594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CF755E22-BC43-4D49-9578-DDCD8AECFE11}" type="datetime1">
              <a:rPr lang="en-US" smtClean="0"/>
              <a:t>9/26/2018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541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4BCA7-61FF-4C69-83B4-1EE7F9C38FAE}" type="datetime1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72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27602" y="695325"/>
            <a:ext cx="2926080" cy="5717122"/>
          </a:xfrm>
        </p:spPr>
        <p:txBody>
          <a:bodyPr vert="eaVer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3352" y="714375"/>
            <a:ext cx="8674249" cy="5698072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26122-0BE0-446C-A2FF-4796182DFFAC}" type="datetime1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429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27D2D-9EC0-4F31-85D2-F4C48BAC2F55}" type="datetime1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24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466165"/>
            <a:ext cx="11250178" cy="1509224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7200" b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504" y="1975389"/>
            <a:ext cx="11250178" cy="4437058"/>
          </a:xfrm>
        </p:spPr>
        <p:txBody>
          <a:bodyPr anchor="t">
            <a:normAutofit/>
          </a:bodyPr>
          <a:lstStyle>
            <a:lvl1pPr marL="457200" indent="-457200"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E5460-7712-4DAC-A337-BB4CDDFDE11E}" type="datetime1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253353" y="466165"/>
            <a:ext cx="259977" cy="5946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976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3352" y="1111623"/>
            <a:ext cx="5757977" cy="530082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111624"/>
            <a:ext cx="5842352" cy="53008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6965-36E5-4BBA-B60B-6A05499492A8}" type="datetime1">
              <a:rPr lang="en-US" smtClean="0"/>
              <a:t>9/26/2018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164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3" y="1143997"/>
            <a:ext cx="5754255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3353" y="1866373"/>
            <a:ext cx="5754255" cy="45450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1143997"/>
            <a:ext cx="5846074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1898745"/>
            <a:ext cx="5846074" cy="451267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F4975-A1F7-4E83-8D89-D5C6A414E393}" type="datetime1">
              <a:rPr lang="en-US" smtClean="0"/>
              <a:t>9/26/2018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441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3C323-1D9C-4347-AB6E-A56B8A43D30E}" type="datetime1">
              <a:rPr lang="en-US" smtClean="0"/>
              <a:t>9/26/2018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626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699DA-48FF-4F63-A1AD-D752E11C195D}" type="datetime1">
              <a:rPr lang="en-US" smtClean="0"/>
              <a:t>9/26/2018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312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005482" y="542282"/>
            <a:ext cx="384820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761999"/>
            <a:ext cx="7366647" cy="565044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5482" y="2511813"/>
            <a:ext cx="3848200" cy="3364599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BFBEF-2B7E-4BA9-A9F8-30DFE087F6D3}" type="datetime1">
              <a:rPr lang="en-US" smtClean="0"/>
              <a:t>9/26/2018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344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2CBB7AE7-2826-4915-A6AD-CDE2CB158F62}" type="datetime1">
              <a:rPr lang="en-US" smtClean="0"/>
              <a:t>9/26/2018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9714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3353" y="36191"/>
            <a:ext cx="11600329" cy="10754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4" y="1111624"/>
            <a:ext cx="11600328" cy="5300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B8DB072C-F5A4-4FFF-AAE2-73A8228D61CF}" type="datetime1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3353" y="6412447"/>
            <a:ext cx="8674249" cy="370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65919" y="42255"/>
            <a:ext cx="2926080" cy="10693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157B8E69-23A9-4619-9CFE-E27BFD8A78F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10538010" y="5073199"/>
            <a:ext cx="1748118" cy="1784801"/>
            <a:chOff x="3677113" y="2225751"/>
            <a:chExt cx="1748118" cy="1784801"/>
          </a:xfrm>
        </p:grpSpPr>
        <p:sp>
          <p:nvSpPr>
            <p:cNvPr id="8" name="TextBox 7"/>
            <p:cNvSpPr txBox="1"/>
            <p:nvPr/>
          </p:nvSpPr>
          <p:spPr>
            <a:xfrm>
              <a:off x="3677113" y="3579665"/>
              <a:ext cx="174811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100" dirty="0" smtClean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ESC101: Fundamentals of Computing</a:t>
              </a:r>
              <a:endParaRPr lang="en-US" sz="11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7989" y="2225751"/>
              <a:ext cx="1406366" cy="1406366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3780207" y="2225751"/>
              <a:ext cx="1541929" cy="1737125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29855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Mr C is Pointing to Something Useful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ESC101: Fundamentals of Computing</a:t>
            </a:r>
          </a:p>
          <a:p>
            <a:r>
              <a:rPr lang="en-IN" dirty="0" err="1" smtClean="0"/>
              <a:t>Purushottam</a:t>
            </a:r>
            <a:r>
              <a:rPr lang="en-IN" dirty="0" smtClean="0"/>
              <a:t> </a:t>
            </a:r>
            <a:r>
              <a:rPr lang="en-IN" dirty="0" err="1" smtClean="0"/>
              <a:t>Kar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27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Announcements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504" y="1975389"/>
            <a:ext cx="11588496" cy="4437058"/>
          </a:xfrm>
        </p:spPr>
        <p:txBody>
          <a:bodyPr/>
          <a:lstStyle/>
          <a:p>
            <a:r>
              <a:rPr lang="en-IN" dirty="0" smtClean="0"/>
              <a:t>Advanced Track meetings on Friday – check your mail</a:t>
            </a:r>
          </a:p>
          <a:p>
            <a:r>
              <a:rPr lang="en-IN" dirty="0" smtClean="0"/>
              <a:t>Emergency joint tutorial for sections B1 and B13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sz="2400" dirty="0" smtClean="0">
                <a:solidFill>
                  <a:schemeClr val="tx1"/>
                </a:solidFill>
              </a:rPr>
              <a:t>Friday, 28 September 2018, 12noon (same time as usual)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sz="2400" dirty="0" smtClean="0">
                <a:solidFill>
                  <a:schemeClr val="tx1"/>
                </a:solidFill>
              </a:rPr>
              <a:t>L19 (not the same room)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sz="2400" dirty="0" smtClean="0">
                <a:solidFill>
                  <a:schemeClr val="tx1"/>
                </a:solidFill>
              </a:rPr>
              <a:t>Only for B1, B13 – rest of sections go as usual to TB room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sz="2400" dirty="0" smtClean="0">
                <a:solidFill>
                  <a:schemeClr val="tx1"/>
                </a:solidFill>
              </a:rPr>
              <a:t>Special arrangement only for this week – next week as usual in TB for all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985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 </a:t>
            </a:r>
            <a:r>
              <a:rPr lang="en-IN" dirty="0" err="1" smtClean="0"/>
              <a:t>sizeof</a:t>
            </a:r>
            <a:r>
              <a:rPr lang="en-IN" dirty="0" smtClean="0"/>
              <a:t> various variable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4" y="1111624"/>
            <a:ext cx="11600328" cy="5746376"/>
          </a:xfrm>
        </p:spPr>
        <p:txBody>
          <a:bodyPr>
            <a:normAutofit/>
          </a:bodyPr>
          <a:lstStyle/>
          <a:p>
            <a:r>
              <a:rPr lang="en-IN" dirty="0" smtClean="0"/>
              <a:t>8 bits     make a byte</a:t>
            </a:r>
          </a:p>
          <a:p>
            <a:r>
              <a:rPr lang="en-IN" dirty="0" smtClean="0"/>
              <a:t>char takes 1 byte = 8 bits</a:t>
            </a:r>
          </a:p>
          <a:p>
            <a:pPr lvl="1"/>
            <a:r>
              <a:rPr lang="en-IN" dirty="0" smtClean="0"/>
              <a:t>Max value in a char is 127 = 2</a:t>
            </a:r>
            <a:r>
              <a:rPr lang="en-IN" baseline="30000" dirty="0" smtClean="0"/>
              <a:t>(8 – 1)</a:t>
            </a:r>
            <a:r>
              <a:rPr lang="en-IN" dirty="0" smtClean="0"/>
              <a:t>-1</a:t>
            </a:r>
          </a:p>
          <a:p>
            <a:pPr lvl="1"/>
            <a:endParaRPr lang="en-IN" dirty="0" smtClean="0"/>
          </a:p>
          <a:p>
            <a:r>
              <a:rPr lang="en-IN" dirty="0" err="1" smtClean="0"/>
              <a:t>int</a:t>
            </a:r>
            <a:r>
              <a:rPr lang="en-IN" dirty="0" smtClean="0"/>
              <a:t>/float takes 4 bytes = 32 bits</a:t>
            </a:r>
          </a:p>
          <a:p>
            <a:pPr lvl="1"/>
            <a:r>
              <a:rPr lang="en-IN" dirty="0" smtClean="0"/>
              <a:t>Max value in </a:t>
            </a: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/>
              <a:t>is 2,147,483,647</a:t>
            </a:r>
            <a:br>
              <a:rPr lang="en-IN" dirty="0"/>
            </a:br>
            <a:r>
              <a:rPr lang="en-IN" dirty="0"/>
              <a:t>equal to </a:t>
            </a:r>
            <a:r>
              <a:rPr lang="en-IN" dirty="0" smtClean="0"/>
              <a:t>2</a:t>
            </a:r>
            <a:r>
              <a:rPr lang="en-IN" baseline="30000" dirty="0" smtClean="0"/>
              <a:t>(32 – 1)</a:t>
            </a:r>
            <a:r>
              <a:rPr lang="en-IN" dirty="0" smtClean="0"/>
              <a:t>-1 – verify </a:t>
            </a:r>
          </a:p>
          <a:p>
            <a:pPr lvl="1"/>
            <a:r>
              <a:rPr lang="en-IN" dirty="0" smtClean="0"/>
              <a:t>Max value of float discussed later</a:t>
            </a:r>
            <a:br>
              <a:rPr lang="en-IN" dirty="0" smtClean="0"/>
            </a:br>
            <a:endParaRPr lang="en-IN" dirty="0" smtClean="0"/>
          </a:p>
          <a:p>
            <a:r>
              <a:rPr lang="en-IN" dirty="0" smtClean="0"/>
              <a:t>long/double takes 8 bytes = 64 bits</a:t>
            </a:r>
          </a:p>
          <a:p>
            <a:pPr lvl="1"/>
            <a:r>
              <a:rPr lang="en-IN" dirty="0" smtClean="0"/>
              <a:t>Max value in long </a:t>
            </a:r>
            <a:r>
              <a:rPr lang="en-IN" dirty="0" smtClean="0"/>
              <a:t>is </a:t>
            </a:r>
            <a:r>
              <a:rPr lang="en-US" dirty="0"/>
              <a:t>9,223,372,036,854,775,807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equal to </a:t>
            </a:r>
            <a:r>
              <a:rPr lang="en-IN" dirty="0" smtClean="0"/>
              <a:t>2</a:t>
            </a:r>
            <a:r>
              <a:rPr lang="en-IN" baseline="30000" dirty="0" smtClean="0"/>
              <a:t>(64 </a:t>
            </a:r>
            <a:r>
              <a:rPr lang="en-IN" baseline="30000" dirty="0"/>
              <a:t>– 1)</a:t>
            </a:r>
            <a:r>
              <a:rPr lang="en-IN" dirty="0"/>
              <a:t>-</a:t>
            </a:r>
            <a:r>
              <a:rPr lang="en-IN" dirty="0" smtClean="0"/>
              <a:t>1 – verify </a:t>
            </a:r>
            <a:endParaRPr lang="en-IN" dirty="0"/>
          </a:p>
          <a:p>
            <a:pPr lvl="1"/>
            <a:r>
              <a:rPr lang="en-IN" dirty="0" smtClean="0"/>
              <a:t>Max </a:t>
            </a:r>
            <a:r>
              <a:rPr lang="en-IN" dirty="0"/>
              <a:t>value of </a:t>
            </a:r>
            <a:r>
              <a:rPr lang="en-IN" dirty="0" smtClean="0"/>
              <a:t>double discussed </a:t>
            </a:r>
            <a:r>
              <a:rPr lang="en-IN" dirty="0"/>
              <a:t>later</a:t>
            </a:r>
            <a:endParaRPr lang="en-I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3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4674974" y="1260508"/>
            <a:ext cx="2049310" cy="235789"/>
            <a:chOff x="1742930" y="1628257"/>
            <a:chExt cx="4265046" cy="490726"/>
          </a:xfrm>
        </p:grpSpPr>
        <p:sp>
          <p:nvSpPr>
            <p:cNvPr id="5" name="Rectangle 4"/>
            <p:cNvSpPr/>
            <p:nvPr/>
          </p:nvSpPr>
          <p:spPr>
            <a:xfrm>
              <a:off x="1742930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276061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809192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342323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875454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408585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4941714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5474845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angle 11"/>
          <p:cNvSpPr/>
          <p:nvPr/>
        </p:nvSpPr>
        <p:spPr>
          <a:xfrm>
            <a:off x="1626974" y="1260508"/>
            <a:ext cx="256164" cy="2357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837931" y="1194313"/>
            <a:ext cx="1214175" cy="11176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9052106" y="1312208"/>
            <a:ext cx="5294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dirty="0" smtClean="0">
                <a:latin typeface="Arial Narrow" panose="020B0606020202030204" pitchFamily="34" charset="0"/>
              </a:rPr>
              <a:t>=</a:t>
            </a:r>
            <a:endParaRPr lang="en-US" sz="5400" dirty="0">
              <a:latin typeface="Arial Narrow" panose="020B0606020202030204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9581528" y="1655978"/>
            <a:ext cx="2049312" cy="235789"/>
            <a:chOff x="1209797" y="1628257"/>
            <a:chExt cx="4265050" cy="490726"/>
          </a:xfrm>
        </p:grpSpPr>
        <p:sp>
          <p:nvSpPr>
            <p:cNvPr id="16" name="Rectangle 15"/>
            <p:cNvSpPr/>
            <p:nvPr/>
          </p:nvSpPr>
          <p:spPr>
            <a:xfrm>
              <a:off x="1742930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276061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809192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342323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875454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408585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4941716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1209797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/>
          <p:cNvSpPr/>
          <p:nvPr/>
        </p:nvSpPr>
        <p:spPr>
          <a:xfrm>
            <a:off x="7860202" y="3057917"/>
            <a:ext cx="1214175" cy="11176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9074377" y="3175812"/>
            <a:ext cx="5294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dirty="0" smtClean="0">
                <a:latin typeface="Arial Narrow" panose="020B0606020202030204" pitchFamily="34" charset="0"/>
              </a:rPr>
              <a:t>=</a:t>
            </a:r>
            <a:endParaRPr lang="en-US" sz="5400" dirty="0">
              <a:latin typeface="Arial Narrow" panose="020B0606020202030204" pitchFamily="34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9581531" y="3172761"/>
            <a:ext cx="2049309" cy="235789"/>
            <a:chOff x="1742930" y="1628257"/>
            <a:chExt cx="4265044" cy="490726"/>
          </a:xfrm>
        </p:grpSpPr>
        <p:sp>
          <p:nvSpPr>
            <p:cNvPr id="25" name="Rectangle 24"/>
            <p:cNvSpPr/>
            <p:nvPr/>
          </p:nvSpPr>
          <p:spPr>
            <a:xfrm>
              <a:off x="1742930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276061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809192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342323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875454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408585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4941714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5474843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9581531" y="3405995"/>
            <a:ext cx="2049305" cy="235789"/>
            <a:chOff x="1742930" y="1628257"/>
            <a:chExt cx="4265036" cy="490726"/>
          </a:xfrm>
        </p:grpSpPr>
        <p:sp>
          <p:nvSpPr>
            <p:cNvPr id="32" name="Rectangle 31"/>
            <p:cNvSpPr/>
            <p:nvPr/>
          </p:nvSpPr>
          <p:spPr>
            <a:xfrm>
              <a:off x="1742930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276061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809192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342323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875454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408585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4941712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5474835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9581531" y="3634928"/>
            <a:ext cx="2049309" cy="235789"/>
            <a:chOff x="1742930" y="1628257"/>
            <a:chExt cx="4265044" cy="490726"/>
          </a:xfrm>
        </p:grpSpPr>
        <p:sp>
          <p:nvSpPr>
            <p:cNvPr id="46" name="Rectangle 45"/>
            <p:cNvSpPr/>
            <p:nvPr/>
          </p:nvSpPr>
          <p:spPr>
            <a:xfrm>
              <a:off x="1742930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276061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2809192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342323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3875454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4408585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4941710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5474843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9581531" y="3868162"/>
            <a:ext cx="2049305" cy="235789"/>
            <a:chOff x="1742930" y="1628257"/>
            <a:chExt cx="4265036" cy="490726"/>
          </a:xfrm>
        </p:grpSpPr>
        <p:sp>
          <p:nvSpPr>
            <p:cNvPr id="53" name="Rectangle 52"/>
            <p:cNvSpPr/>
            <p:nvPr/>
          </p:nvSpPr>
          <p:spPr>
            <a:xfrm>
              <a:off x="1742930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2276061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2809192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3342323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3875454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4408585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4954782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5474835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9" name="Rectangle 58"/>
          <p:cNvSpPr/>
          <p:nvPr/>
        </p:nvSpPr>
        <p:spPr>
          <a:xfrm>
            <a:off x="6517945" y="3057917"/>
            <a:ext cx="1214175" cy="11176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7860202" y="5282083"/>
            <a:ext cx="1214175" cy="11176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9074377" y="5399978"/>
            <a:ext cx="5294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dirty="0" smtClean="0">
                <a:latin typeface="Arial Narrow" panose="020B0606020202030204" pitchFamily="34" charset="0"/>
              </a:rPr>
              <a:t>=</a:t>
            </a:r>
            <a:endParaRPr lang="en-US" sz="5400" dirty="0">
              <a:latin typeface="Arial Narrow" panose="020B0606020202030204" pitchFamily="34" charset="0"/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9603800" y="4934832"/>
            <a:ext cx="2049310" cy="235789"/>
            <a:chOff x="1742930" y="1628257"/>
            <a:chExt cx="4265046" cy="490726"/>
          </a:xfrm>
        </p:grpSpPr>
        <p:sp>
          <p:nvSpPr>
            <p:cNvPr id="63" name="Rectangle 62"/>
            <p:cNvSpPr/>
            <p:nvPr/>
          </p:nvSpPr>
          <p:spPr>
            <a:xfrm>
              <a:off x="1742930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2276061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2809192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3342323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3875454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4408585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4941714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5474845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9603800" y="5168066"/>
            <a:ext cx="2049310" cy="235789"/>
            <a:chOff x="1742930" y="1628257"/>
            <a:chExt cx="4265046" cy="490726"/>
          </a:xfrm>
        </p:grpSpPr>
        <p:sp>
          <p:nvSpPr>
            <p:cNvPr id="70" name="Rectangle 69"/>
            <p:cNvSpPr/>
            <p:nvPr/>
          </p:nvSpPr>
          <p:spPr>
            <a:xfrm>
              <a:off x="1742930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2276061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2809192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3342323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3875454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4408585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4941714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5474845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9603800" y="5396999"/>
            <a:ext cx="2049310" cy="235789"/>
            <a:chOff x="1742930" y="1628257"/>
            <a:chExt cx="4265046" cy="490726"/>
          </a:xfrm>
        </p:grpSpPr>
        <p:sp>
          <p:nvSpPr>
            <p:cNvPr id="77" name="Rectangle 76"/>
            <p:cNvSpPr/>
            <p:nvPr/>
          </p:nvSpPr>
          <p:spPr>
            <a:xfrm>
              <a:off x="1742930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2276061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2809192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3342323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3875454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4408585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4941714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5474845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9603800" y="5630233"/>
            <a:ext cx="2049308" cy="235789"/>
            <a:chOff x="1742930" y="1628257"/>
            <a:chExt cx="4265039" cy="490726"/>
          </a:xfrm>
        </p:grpSpPr>
        <p:sp>
          <p:nvSpPr>
            <p:cNvPr id="84" name="Rectangle 83"/>
            <p:cNvSpPr/>
            <p:nvPr/>
          </p:nvSpPr>
          <p:spPr>
            <a:xfrm>
              <a:off x="1742930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2276061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2809192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3342323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3875454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4408585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4941712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5474838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0" name="Rectangle 89"/>
          <p:cNvSpPr/>
          <p:nvPr/>
        </p:nvSpPr>
        <p:spPr>
          <a:xfrm>
            <a:off x="6517945" y="5282083"/>
            <a:ext cx="1214175" cy="11176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1" name="Group 90"/>
          <p:cNvGrpSpPr/>
          <p:nvPr/>
        </p:nvGrpSpPr>
        <p:grpSpPr>
          <a:xfrm>
            <a:off x="9603800" y="5857714"/>
            <a:ext cx="2049308" cy="235789"/>
            <a:chOff x="1742930" y="1628257"/>
            <a:chExt cx="4265042" cy="490726"/>
          </a:xfrm>
        </p:grpSpPr>
        <p:sp>
          <p:nvSpPr>
            <p:cNvPr id="92" name="Rectangle 91"/>
            <p:cNvSpPr/>
            <p:nvPr/>
          </p:nvSpPr>
          <p:spPr>
            <a:xfrm>
              <a:off x="1742930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2276061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2809192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3342323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3875454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4408585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4941706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ectangle 182"/>
            <p:cNvSpPr/>
            <p:nvPr/>
          </p:nvSpPr>
          <p:spPr>
            <a:xfrm>
              <a:off x="5474841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9603800" y="6090948"/>
            <a:ext cx="2049308" cy="235789"/>
            <a:chOff x="1742930" y="1628257"/>
            <a:chExt cx="4265042" cy="490726"/>
          </a:xfrm>
        </p:grpSpPr>
        <p:sp>
          <p:nvSpPr>
            <p:cNvPr id="99" name="Rectangle 98"/>
            <p:cNvSpPr/>
            <p:nvPr/>
          </p:nvSpPr>
          <p:spPr>
            <a:xfrm>
              <a:off x="1742930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2276061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2809192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3342323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3875454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4408585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4940996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5474841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9603800" y="6319881"/>
            <a:ext cx="2049308" cy="235789"/>
            <a:chOff x="1742930" y="1628257"/>
            <a:chExt cx="4265041" cy="490726"/>
          </a:xfrm>
        </p:grpSpPr>
        <p:sp>
          <p:nvSpPr>
            <p:cNvPr id="106" name="Rectangle 105"/>
            <p:cNvSpPr/>
            <p:nvPr/>
          </p:nvSpPr>
          <p:spPr>
            <a:xfrm>
              <a:off x="1742930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2276061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2809192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3342323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3875454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4408585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4940996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Rectangle 186"/>
            <p:cNvSpPr/>
            <p:nvPr/>
          </p:nvSpPr>
          <p:spPr>
            <a:xfrm>
              <a:off x="5474840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9603800" y="6553115"/>
            <a:ext cx="2049308" cy="235789"/>
            <a:chOff x="1742930" y="1628257"/>
            <a:chExt cx="4265042" cy="490726"/>
          </a:xfrm>
        </p:grpSpPr>
        <p:sp>
          <p:nvSpPr>
            <p:cNvPr id="113" name="Rectangle 112"/>
            <p:cNvSpPr/>
            <p:nvPr/>
          </p:nvSpPr>
          <p:spPr>
            <a:xfrm>
              <a:off x="1742930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2276061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2809192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3342323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3875454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4408585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Rectangle 187"/>
            <p:cNvSpPr/>
            <p:nvPr/>
          </p:nvSpPr>
          <p:spPr>
            <a:xfrm>
              <a:off x="4940996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Rectangle 188"/>
            <p:cNvSpPr/>
            <p:nvPr/>
          </p:nvSpPr>
          <p:spPr>
            <a:xfrm>
              <a:off x="5474841" y="1628257"/>
              <a:ext cx="533131" cy="4907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0" name="Group 189"/>
          <p:cNvGrpSpPr/>
          <p:nvPr/>
        </p:nvGrpSpPr>
        <p:grpSpPr>
          <a:xfrm>
            <a:off x="10130389" y="248682"/>
            <a:ext cx="1858617" cy="904461"/>
            <a:chOff x="3286682" y="2292350"/>
            <a:chExt cx="1858617" cy="904461"/>
          </a:xfrm>
        </p:grpSpPr>
        <p:sp>
          <p:nvSpPr>
            <p:cNvPr id="191" name="Rounded Rectangle 190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Oval 191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Oval 192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4" name="Rectangular Callout 193"/>
          <p:cNvSpPr/>
          <p:nvPr/>
        </p:nvSpPr>
        <p:spPr>
          <a:xfrm>
            <a:off x="3220402" y="665429"/>
            <a:ext cx="6285608" cy="1445581"/>
          </a:xfrm>
          <a:prstGeom prst="wedgeRectCallout">
            <a:avLst>
              <a:gd name="adj1" fmla="val 65561"/>
              <a:gd name="adj2" fmla="val -30363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has to do with the way I store negative numbers. Effectively, one bit gets used up in storing the sign of the number so only k-1 bits left to store the magnitude of the number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5" name="Picture 19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11655"/>
            <a:ext cx="1946345" cy="1946345"/>
          </a:xfrm>
          <a:prstGeom prst="rect">
            <a:avLst/>
          </a:prstGeom>
        </p:spPr>
      </p:pic>
      <p:sp>
        <p:nvSpPr>
          <p:cNvPr id="196" name="Rectangular Callout 195"/>
          <p:cNvSpPr/>
          <p:nvPr/>
        </p:nvSpPr>
        <p:spPr>
          <a:xfrm>
            <a:off x="1805646" y="4464754"/>
            <a:ext cx="5350528" cy="1175943"/>
          </a:xfrm>
          <a:prstGeom prst="wedgeRectCallout">
            <a:avLst>
              <a:gd name="adj1" fmla="val -61745"/>
              <a:gd name="adj2" fmla="val 76912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Why is max value for all these variables always 2</a:t>
            </a:r>
            <a:r>
              <a:rPr lang="en-IN" sz="2400" baseline="30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(k </a:t>
            </a:r>
            <a:r>
              <a:rPr lang="en-IN" sz="2400" baseline="30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1)</a:t>
            </a:r>
            <a:r>
              <a:rPr lang="en-I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and not 2</a:t>
            </a:r>
            <a:r>
              <a:rPr lang="en-IN" sz="2400" baseline="30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 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 when there are k bits getting used?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7" name="Picture 19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4876" y="2436120"/>
            <a:ext cx="1946345" cy="1946345"/>
          </a:xfrm>
          <a:prstGeom prst="rect">
            <a:avLst/>
          </a:prstGeom>
        </p:spPr>
      </p:pic>
      <p:sp>
        <p:nvSpPr>
          <p:cNvPr id="198" name="Rectangular Callout 197"/>
          <p:cNvSpPr/>
          <p:nvPr/>
        </p:nvSpPr>
        <p:spPr>
          <a:xfrm>
            <a:off x="5955794" y="2319269"/>
            <a:ext cx="3548430" cy="1083253"/>
          </a:xfrm>
          <a:prstGeom prst="wedgeRectCallout">
            <a:avLst>
              <a:gd name="adj1" fmla="val 92122"/>
              <a:gd name="adj2" fmla="val 66032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will wait a few weeks to learn how negative numbers are stored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6929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0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00"/>
                            </p:stCondLst>
                            <p:childTnLst>
                              <p:par>
                                <p:cTn id="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500"/>
                            </p:stCondLst>
                            <p:childTnLst>
                              <p:par>
                                <p:cTn id="9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000"/>
                            </p:stCondLst>
                            <p:childTnLst>
                              <p:par>
                                <p:cTn id="9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500"/>
                            </p:stCondLst>
                            <p:childTnLst>
                              <p:par>
                                <p:cTn id="9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3000"/>
                            </p:stCondLst>
                            <p:childTnLst>
                              <p:par>
                                <p:cTn id="10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3500"/>
                            </p:stCondLst>
                            <p:childTnLst>
                              <p:par>
                                <p:cTn id="10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4500"/>
                            </p:stCondLst>
                            <p:childTnLst>
                              <p:par>
                                <p:cTn id="1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0"/>
                            </p:stCondLst>
                            <p:childTnLst>
                              <p:par>
                                <p:cTn id="1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7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6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 animBg="1"/>
      <p:bldP spid="13" grpId="0" animBg="1"/>
      <p:bldP spid="14" grpId="0"/>
      <p:bldP spid="22" grpId="0" animBg="1"/>
      <p:bldP spid="23" grpId="0"/>
      <p:bldP spid="59" grpId="0" animBg="1"/>
      <p:bldP spid="60" grpId="0" animBg="1"/>
      <p:bldP spid="61" grpId="0"/>
      <p:bldP spid="90" grpId="0" animBg="1"/>
      <p:bldP spid="194" grpId="0" animBg="1"/>
      <p:bldP spid="196" grpId="0" animBg="1"/>
      <p:bldP spid="19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How Mr C stores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4" y="1111624"/>
            <a:ext cx="11600328" cy="5746376"/>
          </a:xfrm>
        </p:spPr>
        <p:txBody>
          <a:bodyPr/>
          <a:lstStyle/>
          <a:p>
            <a:r>
              <a:rPr lang="en-IN" dirty="0" smtClean="0"/>
              <a:t>He has a very long chain of bytes</a:t>
            </a:r>
          </a:p>
          <a:p>
            <a:r>
              <a:rPr lang="en-IN" dirty="0" smtClean="0"/>
              <a:t>Each byte has an "address“</a:t>
            </a:r>
          </a:p>
          <a:p>
            <a:r>
              <a:rPr lang="en-IN" dirty="0" smtClean="0"/>
              <a:t>All addresses can be stored within 8 bytes</a:t>
            </a:r>
          </a:p>
          <a:p>
            <a:r>
              <a:rPr lang="en-IN" dirty="0" smtClean="0"/>
              <a:t>Some addresses are reserved for Mr C</a:t>
            </a:r>
          </a:p>
          <a:p>
            <a:r>
              <a:rPr lang="en-IN" dirty="0" smtClean="0"/>
              <a:t>Others can be used by you for variables</a:t>
            </a:r>
          </a:p>
          <a:p>
            <a:endParaRPr lang="en-IN" dirty="0"/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So c is stored at address 000004, a at 000005</a:t>
            </a:r>
            <a:br>
              <a:rPr lang="en-IN" dirty="0" smtClean="0"/>
            </a:br>
            <a:r>
              <a:rPr lang="en-IN" dirty="0" smtClean="0"/>
              <a:t>and d at address 000009</a:t>
            </a:r>
            <a:endParaRPr lang="en-IN" dirty="0"/>
          </a:p>
          <a:p>
            <a:endParaRPr lang="en-IN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4</a:t>
            </a:fld>
            <a:endParaRPr lang="en-US"/>
          </a:p>
        </p:txBody>
      </p:sp>
      <p:sp>
        <p:nvSpPr>
          <p:cNvPr id="251" name="TextBox 250"/>
          <p:cNvSpPr txBox="1"/>
          <p:nvPr/>
        </p:nvSpPr>
        <p:spPr>
          <a:xfrm>
            <a:off x="8561068" y="164303"/>
            <a:ext cx="14097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000000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000001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000002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000003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000004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000005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000006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000007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000008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000009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000010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000011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000012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000013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000014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000015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000016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000017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000018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000019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000020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…</a:t>
            </a:r>
          </a:p>
        </p:txBody>
      </p:sp>
      <p:sp>
        <p:nvSpPr>
          <p:cNvPr id="252" name="Rectangle 251"/>
          <p:cNvSpPr/>
          <p:nvPr/>
        </p:nvSpPr>
        <p:spPr>
          <a:xfrm>
            <a:off x="9947313" y="206328"/>
            <a:ext cx="2069343" cy="979124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TextBox 252"/>
          <p:cNvSpPr txBox="1"/>
          <p:nvPr/>
        </p:nvSpPr>
        <p:spPr>
          <a:xfrm>
            <a:off x="418453" y="3790452"/>
            <a:ext cx="2336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 smtClean="0">
                <a:latin typeface="Arial Narrow" panose="020B0606020202030204" pitchFamily="34" charset="0"/>
              </a:rPr>
              <a:t>char c;</a:t>
            </a:r>
          </a:p>
        </p:txBody>
      </p:sp>
      <p:sp>
        <p:nvSpPr>
          <p:cNvPr id="254" name="TextBox 253"/>
          <p:cNvSpPr txBox="1"/>
          <p:nvPr/>
        </p:nvSpPr>
        <p:spPr>
          <a:xfrm>
            <a:off x="418453" y="4384746"/>
            <a:ext cx="2336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 err="1">
                <a:latin typeface="Arial Narrow" panose="020B0606020202030204" pitchFamily="34" charset="0"/>
              </a:rPr>
              <a:t>int</a:t>
            </a:r>
            <a:r>
              <a:rPr lang="en-IN" sz="4400" dirty="0">
                <a:latin typeface="Arial Narrow" panose="020B0606020202030204" pitchFamily="34" charset="0"/>
              </a:rPr>
              <a:t> a</a:t>
            </a:r>
            <a:r>
              <a:rPr lang="en-IN" sz="4400" dirty="0" smtClean="0">
                <a:latin typeface="Arial Narrow" panose="020B0606020202030204" pitchFamily="34" charset="0"/>
              </a:rPr>
              <a:t>;</a:t>
            </a:r>
            <a:endParaRPr lang="en-IN" sz="4400" dirty="0">
              <a:latin typeface="Arial Narrow" panose="020B0606020202030204" pitchFamily="34" charset="0"/>
            </a:endParaRPr>
          </a:p>
        </p:txBody>
      </p:sp>
      <p:sp>
        <p:nvSpPr>
          <p:cNvPr id="255" name="TextBox 254"/>
          <p:cNvSpPr txBox="1"/>
          <p:nvPr/>
        </p:nvSpPr>
        <p:spPr>
          <a:xfrm>
            <a:off x="418453" y="5011066"/>
            <a:ext cx="2336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 smtClean="0">
                <a:latin typeface="Arial Narrow" panose="020B0606020202030204" pitchFamily="34" charset="0"/>
              </a:rPr>
              <a:t>double d;</a:t>
            </a:r>
            <a:endParaRPr lang="en-US" sz="4400" dirty="0">
              <a:latin typeface="Arial Narrow" panose="020B0606020202030204" pitchFamily="34" charset="0"/>
            </a:endParaRPr>
          </a:p>
        </p:txBody>
      </p:sp>
      <p:sp>
        <p:nvSpPr>
          <p:cNvPr id="256" name="Rectangle 255"/>
          <p:cNvSpPr/>
          <p:nvPr/>
        </p:nvSpPr>
        <p:spPr>
          <a:xfrm>
            <a:off x="9947313" y="1169425"/>
            <a:ext cx="2069343" cy="25665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Rectangle 256"/>
          <p:cNvSpPr/>
          <p:nvPr/>
        </p:nvSpPr>
        <p:spPr>
          <a:xfrm>
            <a:off x="9957615" y="1430745"/>
            <a:ext cx="2059041" cy="96258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Rectangle 257"/>
          <p:cNvSpPr/>
          <p:nvPr/>
        </p:nvSpPr>
        <p:spPr>
          <a:xfrm>
            <a:off x="9947313" y="2412618"/>
            <a:ext cx="2069343" cy="1914351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7" name="Group 336"/>
          <p:cNvGrpSpPr/>
          <p:nvPr/>
        </p:nvGrpSpPr>
        <p:grpSpPr>
          <a:xfrm>
            <a:off x="9960467" y="206328"/>
            <a:ext cx="2056189" cy="6324013"/>
            <a:chOff x="9960467" y="206328"/>
            <a:chExt cx="2056189" cy="6324013"/>
          </a:xfrm>
        </p:grpSpPr>
        <p:sp>
          <p:nvSpPr>
            <p:cNvPr id="13" name="Rectangle 12"/>
            <p:cNvSpPr/>
            <p:nvPr/>
          </p:nvSpPr>
          <p:spPr>
            <a:xfrm>
              <a:off x="9960467" y="20632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0216631" y="20632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0472795" y="20632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0728959" y="20632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0985122" y="20632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1241286" y="20632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960467" y="45110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0216631" y="45110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0472795" y="45110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0728959" y="45110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0985122" y="45110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1241286" y="45110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9960467" y="69589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0216631" y="69589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0472795" y="69589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0728959" y="69589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0985122" y="69589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1241286" y="69589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9960467" y="94067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0216631" y="94067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0472795" y="94067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0728959" y="94067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0985122" y="94067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1241286" y="94067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9960467" y="117646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216631" y="117646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0472795" y="117646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0728959" y="117646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0985122" y="117646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1241286" y="117646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9960467" y="142124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0216631" y="142124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0472795" y="142124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728959" y="142124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985122" y="142124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1241286" y="142124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9960467" y="166602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216631" y="166602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472795" y="166602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0728959" y="166602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0985122" y="166602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241286" y="166602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9960467" y="191080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10216631" y="191080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10472795" y="191080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10728959" y="191080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0985122" y="191080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11241286" y="191080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9960467" y="215558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10216631" y="215558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10472795" y="215558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10728959" y="215558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10985122" y="215558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11241286" y="215558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9960467" y="2400365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10216631" y="2400365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10472795" y="2400365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10728959" y="2400365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10985122" y="2400365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11241286" y="2400365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9960467" y="264514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10216631" y="264514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10472795" y="264514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10728959" y="264514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10985122" y="264514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11241286" y="264514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9960467" y="288992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10216631" y="288992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10472795" y="288992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10728959" y="288992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10985122" y="288992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11241286" y="288992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9960467" y="312571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10216631" y="312571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10472795" y="312571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10728959" y="312571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10985122" y="312571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11241286" y="312571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9960467" y="337049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10216631" y="337049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10472795" y="337049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10728959" y="337049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10985122" y="337049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11241286" y="337049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9960467" y="361527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10216631" y="361527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10472795" y="361527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10728959" y="361527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10985122" y="361527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11241286" y="361527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9960467" y="386005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10216631" y="386005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10472795" y="386005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10728959" y="386005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10985122" y="386005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11241286" y="386005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9960467" y="409584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10216631" y="409584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ectangle 182"/>
            <p:cNvSpPr/>
            <p:nvPr/>
          </p:nvSpPr>
          <p:spPr>
            <a:xfrm>
              <a:off x="10472795" y="409584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10728959" y="409584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10985122" y="409584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11241286" y="409584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Rectangle 187"/>
            <p:cNvSpPr/>
            <p:nvPr/>
          </p:nvSpPr>
          <p:spPr>
            <a:xfrm>
              <a:off x="9960467" y="434062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Rectangle 188"/>
            <p:cNvSpPr/>
            <p:nvPr/>
          </p:nvSpPr>
          <p:spPr>
            <a:xfrm>
              <a:off x="10216631" y="434062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ectangle 189"/>
            <p:cNvSpPr/>
            <p:nvPr/>
          </p:nvSpPr>
          <p:spPr>
            <a:xfrm>
              <a:off x="10472795" y="434062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10728959" y="434062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Rectangle 191"/>
            <p:cNvSpPr/>
            <p:nvPr/>
          </p:nvSpPr>
          <p:spPr>
            <a:xfrm>
              <a:off x="10985122" y="434062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11241286" y="434062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Rectangle 194"/>
            <p:cNvSpPr/>
            <p:nvPr/>
          </p:nvSpPr>
          <p:spPr>
            <a:xfrm>
              <a:off x="9960467" y="458541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Rectangle 195"/>
            <p:cNvSpPr/>
            <p:nvPr/>
          </p:nvSpPr>
          <p:spPr>
            <a:xfrm>
              <a:off x="10216631" y="458541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10472795" y="458541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Rectangle 197"/>
            <p:cNvSpPr/>
            <p:nvPr/>
          </p:nvSpPr>
          <p:spPr>
            <a:xfrm>
              <a:off x="10728959" y="458541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Rectangle 198"/>
            <p:cNvSpPr/>
            <p:nvPr/>
          </p:nvSpPr>
          <p:spPr>
            <a:xfrm>
              <a:off x="10985122" y="458541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Rectangle 199"/>
            <p:cNvSpPr/>
            <p:nvPr/>
          </p:nvSpPr>
          <p:spPr>
            <a:xfrm>
              <a:off x="11241286" y="458541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Rectangle 201"/>
            <p:cNvSpPr/>
            <p:nvPr/>
          </p:nvSpPr>
          <p:spPr>
            <a:xfrm>
              <a:off x="9960467" y="483019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Rectangle 202"/>
            <p:cNvSpPr/>
            <p:nvPr/>
          </p:nvSpPr>
          <p:spPr>
            <a:xfrm>
              <a:off x="10216631" y="483019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Rectangle 203"/>
            <p:cNvSpPr/>
            <p:nvPr/>
          </p:nvSpPr>
          <p:spPr>
            <a:xfrm>
              <a:off x="10472795" y="483019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Rectangle 204"/>
            <p:cNvSpPr/>
            <p:nvPr/>
          </p:nvSpPr>
          <p:spPr>
            <a:xfrm>
              <a:off x="10728959" y="483019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Rectangle 205"/>
            <p:cNvSpPr/>
            <p:nvPr/>
          </p:nvSpPr>
          <p:spPr>
            <a:xfrm>
              <a:off x="10985122" y="483019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Rectangle 206"/>
            <p:cNvSpPr/>
            <p:nvPr/>
          </p:nvSpPr>
          <p:spPr>
            <a:xfrm>
              <a:off x="11241286" y="483019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Rectangle 208"/>
            <p:cNvSpPr/>
            <p:nvPr/>
          </p:nvSpPr>
          <p:spPr>
            <a:xfrm>
              <a:off x="9960467" y="507497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Rectangle 209"/>
            <p:cNvSpPr/>
            <p:nvPr/>
          </p:nvSpPr>
          <p:spPr>
            <a:xfrm>
              <a:off x="10216631" y="507497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Rectangle 210"/>
            <p:cNvSpPr/>
            <p:nvPr/>
          </p:nvSpPr>
          <p:spPr>
            <a:xfrm>
              <a:off x="10472795" y="507497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Rectangle 211"/>
            <p:cNvSpPr/>
            <p:nvPr/>
          </p:nvSpPr>
          <p:spPr>
            <a:xfrm>
              <a:off x="10728959" y="507497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Rectangle 212"/>
            <p:cNvSpPr/>
            <p:nvPr/>
          </p:nvSpPr>
          <p:spPr>
            <a:xfrm>
              <a:off x="10985122" y="507497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Rectangle 213"/>
            <p:cNvSpPr/>
            <p:nvPr/>
          </p:nvSpPr>
          <p:spPr>
            <a:xfrm>
              <a:off x="11241286" y="507497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Rectangle 215"/>
            <p:cNvSpPr/>
            <p:nvPr/>
          </p:nvSpPr>
          <p:spPr>
            <a:xfrm>
              <a:off x="9960467" y="531076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Rectangle 216"/>
            <p:cNvSpPr/>
            <p:nvPr/>
          </p:nvSpPr>
          <p:spPr>
            <a:xfrm>
              <a:off x="10216631" y="531076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Rectangle 217"/>
            <p:cNvSpPr/>
            <p:nvPr/>
          </p:nvSpPr>
          <p:spPr>
            <a:xfrm>
              <a:off x="10472795" y="531076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Rectangle 218"/>
            <p:cNvSpPr/>
            <p:nvPr/>
          </p:nvSpPr>
          <p:spPr>
            <a:xfrm>
              <a:off x="10728959" y="531076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Rectangle 219"/>
            <p:cNvSpPr/>
            <p:nvPr/>
          </p:nvSpPr>
          <p:spPr>
            <a:xfrm>
              <a:off x="10985122" y="531076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Rectangle 220"/>
            <p:cNvSpPr/>
            <p:nvPr/>
          </p:nvSpPr>
          <p:spPr>
            <a:xfrm>
              <a:off x="11241286" y="531076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Rectangle 222"/>
            <p:cNvSpPr/>
            <p:nvPr/>
          </p:nvSpPr>
          <p:spPr>
            <a:xfrm>
              <a:off x="9960467" y="555554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Rectangle 223"/>
            <p:cNvSpPr/>
            <p:nvPr/>
          </p:nvSpPr>
          <p:spPr>
            <a:xfrm>
              <a:off x="10216631" y="555554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Rectangle 224"/>
            <p:cNvSpPr/>
            <p:nvPr/>
          </p:nvSpPr>
          <p:spPr>
            <a:xfrm>
              <a:off x="10472795" y="555554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Rectangle 225"/>
            <p:cNvSpPr/>
            <p:nvPr/>
          </p:nvSpPr>
          <p:spPr>
            <a:xfrm>
              <a:off x="10728959" y="555554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Rectangle 226"/>
            <p:cNvSpPr/>
            <p:nvPr/>
          </p:nvSpPr>
          <p:spPr>
            <a:xfrm>
              <a:off x="10985122" y="555554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Rectangle 227"/>
            <p:cNvSpPr/>
            <p:nvPr/>
          </p:nvSpPr>
          <p:spPr>
            <a:xfrm>
              <a:off x="11241286" y="555554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Rectangle 229"/>
            <p:cNvSpPr/>
            <p:nvPr/>
          </p:nvSpPr>
          <p:spPr>
            <a:xfrm>
              <a:off x="9960467" y="580032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Rectangle 230"/>
            <p:cNvSpPr/>
            <p:nvPr/>
          </p:nvSpPr>
          <p:spPr>
            <a:xfrm>
              <a:off x="10216631" y="580032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Rectangle 231"/>
            <p:cNvSpPr/>
            <p:nvPr/>
          </p:nvSpPr>
          <p:spPr>
            <a:xfrm>
              <a:off x="10472795" y="580032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Rectangle 232"/>
            <p:cNvSpPr/>
            <p:nvPr/>
          </p:nvSpPr>
          <p:spPr>
            <a:xfrm>
              <a:off x="10728959" y="580032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Rectangle 233"/>
            <p:cNvSpPr/>
            <p:nvPr/>
          </p:nvSpPr>
          <p:spPr>
            <a:xfrm>
              <a:off x="10985122" y="580032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Rectangle 234"/>
            <p:cNvSpPr/>
            <p:nvPr/>
          </p:nvSpPr>
          <p:spPr>
            <a:xfrm>
              <a:off x="11241286" y="580032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Rectangle 236"/>
            <p:cNvSpPr/>
            <p:nvPr/>
          </p:nvSpPr>
          <p:spPr>
            <a:xfrm>
              <a:off x="9960467" y="604510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Rectangle 237"/>
            <p:cNvSpPr/>
            <p:nvPr/>
          </p:nvSpPr>
          <p:spPr>
            <a:xfrm>
              <a:off x="10216631" y="604510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Rectangle 238"/>
            <p:cNvSpPr/>
            <p:nvPr/>
          </p:nvSpPr>
          <p:spPr>
            <a:xfrm>
              <a:off x="10472795" y="604510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Rectangle 239"/>
            <p:cNvSpPr/>
            <p:nvPr/>
          </p:nvSpPr>
          <p:spPr>
            <a:xfrm>
              <a:off x="10728959" y="604510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Rectangle 240"/>
            <p:cNvSpPr/>
            <p:nvPr/>
          </p:nvSpPr>
          <p:spPr>
            <a:xfrm>
              <a:off x="10985122" y="604510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Rectangle 241"/>
            <p:cNvSpPr/>
            <p:nvPr/>
          </p:nvSpPr>
          <p:spPr>
            <a:xfrm>
              <a:off x="11241286" y="604510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Rectangle 243"/>
            <p:cNvSpPr/>
            <p:nvPr/>
          </p:nvSpPr>
          <p:spPr>
            <a:xfrm>
              <a:off x="9960467" y="629455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Rectangle 244"/>
            <p:cNvSpPr/>
            <p:nvPr/>
          </p:nvSpPr>
          <p:spPr>
            <a:xfrm>
              <a:off x="10216631" y="629455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Rectangle 245"/>
            <p:cNvSpPr/>
            <p:nvPr/>
          </p:nvSpPr>
          <p:spPr>
            <a:xfrm>
              <a:off x="10472795" y="629455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Rectangle 246"/>
            <p:cNvSpPr/>
            <p:nvPr/>
          </p:nvSpPr>
          <p:spPr>
            <a:xfrm>
              <a:off x="10728959" y="629455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Rectangle 247"/>
            <p:cNvSpPr/>
            <p:nvPr/>
          </p:nvSpPr>
          <p:spPr>
            <a:xfrm>
              <a:off x="10985122" y="629455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Rectangle 248"/>
            <p:cNvSpPr/>
            <p:nvPr/>
          </p:nvSpPr>
          <p:spPr>
            <a:xfrm>
              <a:off x="11241286" y="629455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Rectangle 258"/>
            <p:cNvSpPr/>
            <p:nvPr/>
          </p:nvSpPr>
          <p:spPr>
            <a:xfrm>
              <a:off x="11504328" y="20632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Rectangle 259"/>
            <p:cNvSpPr/>
            <p:nvPr/>
          </p:nvSpPr>
          <p:spPr>
            <a:xfrm>
              <a:off x="11760492" y="20632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Rectangle 260"/>
            <p:cNvSpPr/>
            <p:nvPr/>
          </p:nvSpPr>
          <p:spPr>
            <a:xfrm>
              <a:off x="11504328" y="45110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Rectangle 261"/>
            <p:cNvSpPr/>
            <p:nvPr/>
          </p:nvSpPr>
          <p:spPr>
            <a:xfrm>
              <a:off x="11760492" y="45110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Rectangle 262"/>
            <p:cNvSpPr/>
            <p:nvPr/>
          </p:nvSpPr>
          <p:spPr>
            <a:xfrm>
              <a:off x="11504328" y="69589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Rectangle 263"/>
            <p:cNvSpPr/>
            <p:nvPr/>
          </p:nvSpPr>
          <p:spPr>
            <a:xfrm>
              <a:off x="11760492" y="69589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Rectangle 264"/>
            <p:cNvSpPr/>
            <p:nvPr/>
          </p:nvSpPr>
          <p:spPr>
            <a:xfrm>
              <a:off x="11504328" y="94067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Rectangle 265"/>
            <p:cNvSpPr/>
            <p:nvPr/>
          </p:nvSpPr>
          <p:spPr>
            <a:xfrm>
              <a:off x="11760492" y="94067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Rectangle 266"/>
            <p:cNvSpPr/>
            <p:nvPr/>
          </p:nvSpPr>
          <p:spPr>
            <a:xfrm>
              <a:off x="11504328" y="117646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Rectangle 267"/>
            <p:cNvSpPr/>
            <p:nvPr/>
          </p:nvSpPr>
          <p:spPr>
            <a:xfrm>
              <a:off x="11760492" y="117646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Rectangle 268"/>
            <p:cNvSpPr/>
            <p:nvPr/>
          </p:nvSpPr>
          <p:spPr>
            <a:xfrm>
              <a:off x="11504328" y="142124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Rectangle 269"/>
            <p:cNvSpPr/>
            <p:nvPr/>
          </p:nvSpPr>
          <p:spPr>
            <a:xfrm>
              <a:off x="11760492" y="142124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Rectangle 270"/>
            <p:cNvSpPr/>
            <p:nvPr/>
          </p:nvSpPr>
          <p:spPr>
            <a:xfrm>
              <a:off x="11504328" y="166602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Rectangle 271"/>
            <p:cNvSpPr/>
            <p:nvPr/>
          </p:nvSpPr>
          <p:spPr>
            <a:xfrm>
              <a:off x="11760492" y="166602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Rectangle 272"/>
            <p:cNvSpPr/>
            <p:nvPr/>
          </p:nvSpPr>
          <p:spPr>
            <a:xfrm>
              <a:off x="11504328" y="191080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Rectangle 273"/>
            <p:cNvSpPr/>
            <p:nvPr/>
          </p:nvSpPr>
          <p:spPr>
            <a:xfrm>
              <a:off x="11760492" y="191080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Rectangle 274"/>
            <p:cNvSpPr/>
            <p:nvPr/>
          </p:nvSpPr>
          <p:spPr>
            <a:xfrm>
              <a:off x="11504328" y="215558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Rectangle 275"/>
            <p:cNvSpPr/>
            <p:nvPr/>
          </p:nvSpPr>
          <p:spPr>
            <a:xfrm>
              <a:off x="11760492" y="215558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Rectangle 276"/>
            <p:cNvSpPr/>
            <p:nvPr/>
          </p:nvSpPr>
          <p:spPr>
            <a:xfrm>
              <a:off x="11504328" y="2400365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Rectangle 277"/>
            <p:cNvSpPr/>
            <p:nvPr/>
          </p:nvSpPr>
          <p:spPr>
            <a:xfrm>
              <a:off x="11760492" y="2400365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Rectangle 278"/>
            <p:cNvSpPr/>
            <p:nvPr/>
          </p:nvSpPr>
          <p:spPr>
            <a:xfrm>
              <a:off x="11504328" y="264514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Rectangle 279"/>
            <p:cNvSpPr/>
            <p:nvPr/>
          </p:nvSpPr>
          <p:spPr>
            <a:xfrm>
              <a:off x="11760492" y="264514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Rectangle 280"/>
            <p:cNvSpPr/>
            <p:nvPr/>
          </p:nvSpPr>
          <p:spPr>
            <a:xfrm>
              <a:off x="11504328" y="288992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Rectangle 281"/>
            <p:cNvSpPr/>
            <p:nvPr/>
          </p:nvSpPr>
          <p:spPr>
            <a:xfrm>
              <a:off x="11760492" y="288992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Rectangle 282"/>
            <p:cNvSpPr/>
            <p:nvPr/>
          </p:nvSpPr>
          <p:spPr>
            <a:xfrm>
              <a:off x="11504328" y="312571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Rectangle 283"/>
            <p:cNvSpPr/>
            <p:nvPr/>
          </p:nvSpPr>
          <p:spPr>
            <a:xfrm>
              <a:off x="11760492" y="312571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Rectangle 284"/>
            <p:cNvSpPr/>
            <p:nvPr/>
          </p:nvSpPr>
          <p:spPr>
            <a:xfrm>
              <a:off x="11504328" y="337049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Rectangle 285"/>
            <p:cNvSpPr/>
            <p:nvPr/>
          </p:nvSpPr>
          <p:spPr>
            <a:xfrm>
              <a:off x="11760492" y="337049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Rectangle 286"/>
            <p:cNvSpPr/>
            <p:nvPr/>
          </p:nvSpPr>
          <p:spPr>
            <a:xfrm>
              <a:off x="11504328" y="361527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Rectangle 287"/>
            <p:cNvSpPr/>
            <p:nvPr/>
          </p:nvSpPr>
          <p:spPr>
            <a:xfrm>
              <a:off x="11760492" y="361527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Rectangle 288"/>
            <p:cNvSpPr/>
            <p:nvPr/>
          </p:nvSpPr>
          <p:spPr>
            <a:xfrm>
              <a:off x="11504328" y="386005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Rectangle 289"/>
            <p:cNvSpPr/>
            <p:nvPr/>
          </p:nvSpPr>
          <p:spPr>
            <a:xfrm>
              <a:off x="11760492" y="386005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Rectangle 290"/>
            <p:cNvSpPr/>
            <p:nvPr/>
          </p:nvSpPr>
          <p:spPr>
            <a:xfrm>
              <a:off x="11504328" y="409584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Rectangle 291"/>
            <p:cNvSpPr/>
            <p:nvPr/>
          </p:nvSpPr>
          <p:spPr>
            <a:xfrm>
              <a:off x="11760492" y="409584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Rectangle 292"/>
            <p:cNvSpPr/>
            <p:nvPr/>
          </p:nvSpPr>
          <p:spPr>
            <a:xfrm>
              <a:off x="11504328" y="434062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Rectangle 293"/>
            <p:cNvSpPr/>
            <p:nvPr/>
          </p:nvSpPr>
          <p:spPr>
            <a:xfrm>
              <a:off x="11760492" y="434062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Rectangle 294"/>
            <p:cNvSpPr/>
            <p:nvPr/>
          </p:nvSpPr>
          <p:spPr>
            <a:xfrm>
              <a:off x="11504328" y="458541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Rectangle 295"/>
            <p:cNvSpPr/>
            <p:nvPr/>
          </p:nvSpPr>
          <p:spPr>
            <a:xfrm>
              <a:off x="11760492" y="458541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Rectangle 296"/>
            <p:cNvSpPr/>
            <p:nvPr/>
          </p:nvSpPr>
          <p:spPr>
            <a:xfrm>
              <a:off x="11504328" y="483019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Rectangle 297"/>
            <p:cNvSpPr/>
            <p:nvPr/>
          </p:nvSpPr>
          <p:spPr>
            <a:xfrm>
              <a:off x="11760492" y="483019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" name="Rectangle 298"/>
            <p:cNvSpPr/>
            <p:nvPr/>
          </p:nvSpPr>
          <p:spPr>
            <a:xfrm>
              <a:off x="11504328" y="507497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Rectangle 299"/>
            <p:cNvSpPr/>
            <p:nvPr/>
          </p:nvSpPr>
          <p:spPr>
            <a:xfrm>
              <a:off x="11760492" y="507497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1" name="Rectangle 300"/>
            <p:cNvSpPr/>
            <p:nvPr/>
          </p:nvSpPr>
          <p:spPr>
            <a:xfrm>
              <a:off x="11504328" y="531076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2" name="Rectangle 301"/>
            <p:cNvSpPr/>
            <p:nvPr/>
          </p:nvSpPr>
          <p:spPr>
            <a:xfrm>
              <a:off x="11760492" y="531076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Rectangle 302"/>
            <p:cNvSpPr/>
            <p:nvPr/>
          </p:nvSpPr>
          <p:spPr>
            <a:xfrm>
              <a:off x="11504328" y="555554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4" name="Rectangle 303"/>
            <p:cNvSpPr/>
            <p:nvPr/>
          </p:nvSpPr>
          <p:spPr>
            <a:xfrm>
              <a:off x="11760492" y="555554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5" name="Rectangle 304"/>
            <p:cNvSpPr/>
            <p:nvPr/>
          </p:nvSpPr>
          <p:spPr>
            <a:xfrm>
              <a:off x="11504328" y="580032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" name="Rectangle 305"/>
            <p:cNvSpPr/>
            <p:nvPr/>
          </p:nvSpPr>
          <p:spPr>
            <a:xfrm>
              <a:off x="11760492" y="580032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" name="Rectangle 306"/>
            <p:cNvSpPr/>
            <p:nvPr/>
          </p:nvSpPr>
          <p:spPr>
            <a:xfrm>
              <a:off x="11504328" y="604510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" name="Rectangle 307"/>
            <p:cNvSpPr/>
            <p:nvPr/>
          </p:nvSpPr>
          <p:spPr>
            <a:xfrm>
              <a:off x="11760492" y="604510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" name="Rectangle 308"/>
            <p:cNvSpPr/>
            <p:nvPr/>
          </p:nvSpPr>
          <p:spPr>
            <a:xfrm>
              <a:off x="11504328" y="629455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" name="Rectangle 309"/>
            <p:cNvSpPr/>
            <p:nvPr/>
          </p:nvSpPr>
          <p:spPr>
            <a:xfrm>
              <a:off x="11760492" y="629455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17938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51" grpId="0"/>
      <p:bldP spid="252" grpId="0" animBg="1"/>
      <p:bldP spid="253" grpId="0"/>
      <p:bldP spid="254" grpId="0"/>
      <p:bldP spid="255" grpId="0"/>
      <p:bldP spid="256" grpId="0" animBg="1"/>
      <p:bldP spid="257" grpId="0" animBg="1"/>
      <p:bldP spid="25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Don’t let anyone scare you – pointers are just a way to store these addresses</a:t>
            </a:r>
          </a:p>
          <a:p>
            <a:r>
              <a:rPr lang="en-IN" dirty="0" smtClean="0"/>
              <a:t>Each pointer is a collection of 8 bytes (same size as long) that is storing one of these internal addresses</a:t>
            </a:r>
          </a:p>
          <a:p>
            <a:r>
              <a:rPr lang="en-IN" dirty="0" smtClean="0"/>
              <a:t>Be careful not to confuse these internal addresses with array indices. Array indices are what </a:t>
            </a:r>
            <a:r>
              <a:rPr lang="en-IN" b="1" dirty="0" smtClean="0"/>
              <a:t>you </a:t>
            </a:r>
            <a:r>
              <a:rPr lang="en-IN" dirty="0" smtClean="0"/>
              <a:t>use to write nice code. These addresses are used by Mr C to manage stuff</a:t>
            </a:r>
          </a:p>
          <a:p>
            <a:r>
              <a:rPr lang="en-IN" dirty="0" smtClean="0"/>
              <a:t>In some sense Mr C manages a ridiculously huge array!</a:t>
            </a:r>
          </a:p>
          <a:p>
            <a:r>
              <a:rPr lang="en-IN" dirty="0" smtClean="0"/>
              <a:t>Pointers can allow us to write very beautiful code but it is a very powerful tool – misuse it and you may suffer </a:t>
            </a:r>
            <a:r>
              <a:rPr lang="en-IN" dirty="0" smtClean="0">
                <a:sym typeface="Wingdings" panose="05000000000000000000" pitchFamily="2" charset="2"/>
              </a:rPr>
              <a:t></a:t>
            </a:r>
            <a:endParaRPr lang="en-I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92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1111624"/>
            <a:ext cx="12120863" cy="5746376"/>
          </a:xfrm>
        </p:spPr>
        <p:txBody>
          <a:bodyPr/>
          <a:lstStyle/>
          <a:p>
            <a:r>
              <a:rPr lang="en-IN" dirty="0" smtClean="0"/>
              <a:t>Can have pointers to a char variable, </a:t>
            </a:r>
            <a:r>
              <a:rPr lang="en-IN" dirty="0" err="1" smtClean="0"/>
              <a:t>int</a:t>
            </a:r>
            <a:r>
              <a:rPr lang="en-IN" dirty="0" smtClean="0"/>
              <a:t> variable, long variable, float variable, double variable</a:t>
            </a:r>
          </a:p>
          <a:p>
            <a:r>
              <a:rPr lang="en-IN" dirty="0" smtClean="0"/>
              <a:t>Can have pointers to arrays of all kinds of variables</a:t>
            </a:r>
          </a:p>
          <a:p>
            <a:r>
              <a:rPr lang="en-IN" dirty="0" smtClean="0"/>
              <a:t>All pointers stored internally as 8 byte non-negative integers</a:t>
            </a:r>
          </a:p>
          <a:p>
            <a:r>
              <a:rPr lang="en-IN" dirty="0" smtClean="0"/>
              <a:t>NULL pointer – one that stores address 00000000</a:t>
            </a:r>
          </a:p>
          <a:p>
            <a:pPr lvl="1"/>
            <a:r>
              <a:rPr lang="en-IN" dirty="0" smtClean="0"/>
              <a:t>Named constant NULL can be used to check if a pointer is NULL</a:t>
            </a:r>
          </a:p>
          <a:p>
            <a:pPr lvl="1"/>
            <a:r>
              <a:rPr lang="en-IN" dirty="0" smtClean="0"/>
              <a:t>Do not confuse with NULL character '\0' – that has a valid ASCII value 0</a:t>
            </a:r>
          </a:p>
          <a:p>
            <a:pPr lvl="1"/>
            <a:r>
              <a:rPr lang="en-IN" dirty="0" smtClean="0"/>
              <a:t>NULL character </a:t>
            </a:r>
            <a:r>
              <a:rPr lang="en-IN" b="1" dirty="0" smtClean="0"/>
              <a:t>is actually used </a:t>
            </a:r>
            <a:r>
              <a:rPr lang="en-IN" dirty="0" smtClean="0"/>
              <a:t>to indicate that string is over</a:t>
            </a:r>
          </a:p>
          <a:p>
            <a:pPr lvl="1"/>
            <a:r>
              <a:rPr lang="en-IN" dirty="0" smtClean="0"/>
              <a:t>WARNING: NULL pointers may be returned by some </a:t>
            </a:r>
            <a:r>
              <a:rPr lang="en-IN" dirty="0" err="1" smtClean="0"/>
              <a:t>string.h</a:t>
            </a:r>
            <a:r>
              <a:rPr lang="en-IN" dirty="0" smtClean="0"/>
              <a:t> functions e.g. </a:t>
            </a:r>
            <a:r>
              <a:rPr lang="en-IN" dirty="0" err="1" smtClean="0"/>
              <a:t>strstr</a:t>
            </a:r>
            <a:endParaRPr lang="en-IN" dirty="0" smtClean="0"/>
          </a:p>
          <a:p>
            <a:r>
              <a:rPr lang="en-IN" dirty="0" smtClean="0"/>
              <a:t>Do not try to read from/write to address 00000000</a:t>
            </a:r>
          </a:p>
          <a:p>
            <a:pPr lvl="1"/>
            <a:r>
              <a:rPr lang="en-IN" dirty="0" smtClean="0"/>
              <a:t>Reserved by Mr C or else the operating system</a:t>
            </a:r>
          </a:p>
          <a:p>
            <a:pPr lvl="1"/>
            <a:r>
              <a:rPr lang="en-IN" dirty="0" smtClean="0"/>
              <a:t>Doing so will cause a </a:t>
            </a:r>
            <a:r>
              <a:rPr lang="en-IN" dirty="0" err="1" smtClean="0"/>
              <a:t>segfault</a:t>
            </a:r>
            <a:r>
              <a:rPr lang="en-IN" dirty="0" smtClean="0"/>
              <a:t> and crash your program/even your computer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30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My first pointer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b="1" dirty="0" smtClean="0"/>
              <a:t>How we must speak to </a:t>
            </a:r>
            <a:r>
              <a:rPr lang="en-IN" b="1" dirty="0" err="1" smtClean="0"/>
              <a:t>mr</a:t>
            </a:r>
            <a:r>
              <a:rPr lang="en-IN" b="1" dirty="0" smtClean="0"/>
              <a:t>. compiler</a:t>
            </a:r>
            <a:endParaRPr lang="en-US" b="1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253353" y="1866372"/>
            <a:ext cx="5563247" cy="4991627"/>
          </a:xfrm>
          <a:prstGeom prst="roundRect">
            <a:avLst>
              <a:gd name="adj" fmla="val 8843"/>
            </a:avLst>
          </a:prstGeom>
          <a:ln w="28575">
            <a:solidFill>
              <a:schemeClr val="accent2"/>
            </a:solidFill>
          </a:ln>
        </p:spPr>
        <p:txBody>
          <a:bodyPr>
            <a:normAutofit/>
          </a:bodyPr>
          <a:lstStyle/>
          <a:p>
            <a:r>
              <a:rPr lang="en-IN" sz="3200" dirty="0" smtClean="0">
                <a:latin typeface="Arial Narrow" panose="020B0606020202030204" pitchFamily="34" charset="0"/>
              </a:rPr>
              <a:t>#include &lt;</a:t>
            </a:r>
            <a:r>
              <a:rPr lang="en-IN" sz="3200" dirty="0" err="1" smtClean="0">
                <a:latin typeface="Arial Narrow" panose="020B0606020202030204" pitchFamily="34" charset="0"/>
              </a:rPr>
              <a:t>stdio.h</a:t>
            </a:r>
            <a:r>
              <a:rPr lang="en-IN" sz="3200" dirty="0" smtClean="0">
                <a:latin typeface="Arial Narrow" panose="020B0606020202030204" pitchFamily="34" charset="0"/>
              </a:rPr>
              <a:t>&gt;</a:t>
            </a:r>
          </a:p>
          <a:p>
            <a:r>
              <a:rPr lang="en-IN" sz="3200" dirty="0" err="1" smtClean="0">
                <a:latin typeface="Arial Narrow" panose="020B0606020202030204" pitchFamily="34" charset="0"/>
              </a:rPr>
              <a:t>int</a:t>
            </a:r>
            <a:r>
              <a:rPr lang="en-IN" sz="3200" dirty="0" smtClean="0">
                <a:latin typeface="Arial Narrow" panose="020B0606020202030204" pitchFamily="34" charset="0"/>
              </a:rPr>
              <a:t> main(){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  </a:t>
            </a:r>
            <a:r>
              <a:rPr lang="en-IN" sz="3200" dirty="0" err="1" smtClean="0">
                <a:latin typeface="Arial Narrow" panose="020B0606020202030204" pitchFamily="34" charset="0"/>
              </a:rPr>
              <a:t>int</a:t>
            </a:r>
            <a:r>
              <a:rPr lang="en-IN" sz="3200" dirty="0" smtClean="0">
                <a:latin typeface="Arial Narrow" panose="020B0606020202030204" pitchFamily="34" charset="0"/>
              </a:rPr>
              <a:t> a = 42;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  </a:t>
            </a:r>
            <a:r>
              <a:rPr lang="en-IN" sz="3200" dirty="0" err="1" smtClean="0">
                <a:latin typeface="Arial Narrow" panose="020B0606020202030204" pitchFamily="34" charset="0"/>
              </a:rPr>
              <a:t>int</a:t>
            </a:r>
            <a:r>
              <a:rPr lang="en-IN" sz="3200" dirty="0" smtClean="0">
                <a:latin typeface="Arial Narrow" panose="020B0606020202030204" pitchFamily="34" charset="0"/>
              </a:rPr>
              <a:t> *</a:t>
            </a:r>
            <a:r>
              <a:rPr lang="en-IN" sz="3200" dirty="0" err="1" smtClean="0">
                <a:latin typeface="Arial Narrow" panose="020B0606020202030204" pitchFamily="34" charset="0"/>
              </a:rPr>
              <a:t>ptr</a:t>
            </a:r>
            <a:r>
              <a:rPr lang="en-IN" sz="3200" dirty="0" smtClean="0">
                <a:latin typeface="Arial Narrow" panose="020B0606020202030204" pitchFamily="34" charset="0"/>
              </a:rPr>
              <a:t>;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  </a:t>
            </a:r>
            <a:r>
              <a:rPr lang="en-IN" sz="3200" dirty="0" err="1" smtClean="0">
                <a:latin typeface="Arial Narrow" panose="020B0606020202030204" pitchFamily="34" charset="0"/>
              </a:rPr>
              <a:t>ptr</a:t>
            </a:r>
            <a:r>
              <a:rPr lang="en-IN" sz="3200" dirty="0" smtClean="0">
                <a:latin typeface="Arial Narrow" panose="020B0606020202030204" pitchFamily="34" charset="0"/>
              </a:rPr>
              <a:t> = &amp;a;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  </a:t>
            </a:r>
            <a:r>
              <a:rPr lang="en-IN" sz="3200" dirty="0" err="1" smtClean="0">
                <a:latin typeface="Arial Narrow" panose="020B0606020202030204" pitchFamily="34" charset="0"/>
              </a:rPr>
              <a:t>printf</a:t>
            </a:r>
            <a:r>
              <a:rPr lang="en-IN" sz="3200" dirty="0" smtClean="0">
                <a:latin typeface="Arial Narrow" panose="020B0606020202030204" pitchFamily="34" charset="0"/>
              </a:rPr>
              <a:t>("%d", *</a:t>
            </a:r>
            <a:r>
              <a:rPr lang="en-IN" sz="3200" dirty="0" err="1" smtClean="0">
                <a:latin typeface="Arial Narrow" panose="020B0606020202030204" pitchFamily="34" charset="0"/>
              </a:rPr>
              <a:t>ptr</a:t>
            </a:r>
            <a:r>
              <a:rPr lang="en-IN" sz="3200" dirty="0" smtClean="0">
                <a:latin typeface="Arial Narrow" panose="020B0606020202030204" pitchFamily="34" charset="0"/>
              </a:rPr>
              <a:t>);</a:t>
            </a:r>
            <a:endParaRPr lang="en-IN" sz="3200" dirty="0" smtClean="0">
              <a:latin typeface="Arial Narrow" panose="020B0606020202030204" pitchFamily="34" charset="0"/>
            </a:endParaRPr>
          </a:p>
          <a:p>
            <a:r>
              <a:rPr lang="en-IN" sz="3200" dirty="0" smtClean="0">
                <a:latin typeface="Arial Narrow" panose="020B0606020202030204" pitchFamily="34" charset="0"/>
              </a:rPr>
              <a:t>  return </a:t>
            </a:r>
            <a:r>
              <a:rPr lang="en-IN" sz="3200" dirty="0" smtClean="0">
                <a:latin typeface="Arial Narrow" panose="020B0606020202030204" pitchFamily="34" charset="0"/>
              </a:rPr>
              <a:t>0;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}</a:t>
            </a:r>
            <a:endParaRPr lang="en-US" sz="3200" dirty="0">
              <a:latin typeface="Arial Narrow" panose="020B0606020202030204" pitchFamily="34" charset="0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b="1" dirty="0" smtClean="0"/>
              <a:t>How we usually speak to a human</a:t>
            </a:r>
            <a:endParaRPr lang="en-US" b="1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210300" y="1866372"/>
            <a:ext cx="5834390" cy="4064931"/>
          </a:xfrm>
          <a:prstGeom prst="roundRect">
            <a:avLst>
              <a:gd name="adj" fmla="val 7661"/>
            </a:avLst>
          </a:prstGeom>
          <a:ln w="28575">
            <a:solidFill>
              <a:schemeClr val="accent3"/>
            </a:solidFill>
          </a:ln>
        </p:spPr>
        <p:txBody>
          <a:bodyPr>
            <a:normAutofit/>
          </a:bodyPr>
          <a:lstStyle/>
          <a:p>
            <a:r>
              <a:rPr lang="en-IN" sz="2800" dirty="0" smtClean="0">
                <a:cs typeface="Arial" panose="020B0604020202020204" pitchFamily="34" charset="0"/>
              </a:rPr>
              <a:t>a is an </a:t>
            </a:r>
            <a:r>
              <a:rPr lang="en-IN" sz="2800" dirty="0" err="1" smtClean="0">
                <a:cs typeface="Arial" panose="020B0604020202020204" pitchFamily="34" charset="0"/>
              </a:rPr>
              <a:t>int</a:t>
            </a:r>
            <a:r>
              <a:rPr lang="en-IN" sz="2800" dirty="0" smtClean="0">
                <a:cs typeface="Arial" panose="020B0604020202020204" pitchFamily="34" charset="0"/>
              </a:rPr>
              <a:t> variable, value 42</a:t>
            </a:r>
          </a:p>
          <a:p>
            <a:r>
              <a:rPr lang="en-IN" sz="2800" dirty="0" err="1" smtClean="0">
                <a:cs typeface="Arial" panose="020B0604020202020204" pitchFamily="34" charset="0"/>
              </a:rPr>
              <a:t>ptr</a:t>
            </a:r>
            <a:r>
              <a:rPr lang="en-IN" sz="2800" dirty="0" smtClean="0">
                <a:cs typeface="Arial" panose="020B0604020202020204" pitchFamily="34" charset="0"/>
              </a:rPr>
              <a:t> is a pointer that will store address to an </a:t>
            </a:r>
            <a:r>
              <a:rPr lang="en-IN" sz="2800" dirty="0" err="1" smtClean="0">
                <a:cs typeface="Arial" panose="020B0604020202020204" pitchFamily="34" charset="0"/>
              </a:rPr>
              <a:t>int</a:t>
            </a:r>
            <a:r>
              <a:rPr lang="en-IN" sz="2800" dirty="0" smtClean="0">
                <a:cs typeface="Arial" panose="020B0604020202020204" pitchFamily="34" charset="0"/>
              </a:rPr>
              <a:t> variable</a:t>
            </a:r>
          </a:p>
          <a:p>
            <a:r>
              <a:rPr lang="en-IN" sz="2800" dirty="0" smtClean="0">
                <a:cs typeface="Arial" panose="020B0604020202020204" pitchFamily="34" charset="0"/>
              </a:rPr>
              <a:t>Please store addres</a:t>
            </a:r>
            <a:r>
              <a:rPr lang="en-IN" sz="2800" dirty="0" smtClean="0">
                <a:cs typeface="Arial" panose="020B0604020202020204" pitchFamily="34" charset="0"/>
              </a:rPr>
              <a:t>s of a in </a:t>
            </a:r>
            <a:r>
              <a:rPr lang="en-IN" sz="2800" dirty="0" err="1" smtClean="0">
                <a:cs typeface="Arial" panose="020B0604020202020204" pitchFamily="34" charset="0"/>
              </a:rPr>
              <a:t>ptr</a:t>
            </a:r>
            <a:endParaRPr lang="en-IN" sz="2800" dirty="0" smtClean="0">
              <a:cs typeface="Arial" panose="020B0604020202020204" pitchFamily="34" charset="0"/>
            </a:endParaRPr>
          </a:p>
          <a:p>
            <a:r>
              <a:rPr lang="en-IN" sz="2800" dirty="0" smtClean="0">
                <a:cs typeface="Arial" panose="020B0604020202020204" pitchFamily="34" charset="0"/>
              </a:rPr>
              <a:t>Please print the value of the </a:t>
            </a:r>
            <a:r>
              <a:rPr lang="en-IN" sz="2800" dirty="0" err="1" smtClean="0">
                <a:cs typeface="Arial" panose="020B0604020202020204" pitchFamily="34" charset="0"/>
              </a:rPr>
              <a:t>int</a:t>
            </a:r>
            <a:r>
              <a:rPr lang="en-IN" sz="2800" dirty="0" smtClean="0">
                <a:cs typeface="Arial" panose="020B0604020202020204" pitchFamily="34" charset="0"/>
              </a:rPr>
              <a:t> stored at the address in </a:t>
            </a:r>
            <a:r>
              <a:rPr lang="en-IN" sz="2800" dirty="0" err="1" smtClean="0">
                <a:cs typeface="Arial" panose="020B0604020202020204" pitchFamily="34" charset="0"/>
              </a:rPr>
              <a:t>ptr</a:t>
            </a:r>
            <a:endParaRPr lang="en-IN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7</a:t>
            </a:fld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>
            <a:off x="7068985" y="59775"/>
            <a:ext cx="1858617" cy="904461"/>
            <a:chOff x="3286682" y="2292350"/>
            <a:chExt cx="1858617" cy="904461"/>
          </a:xfrm>
        </p:grpSpPr>
        <p:sp>
          <p:nvSpPr>
            <p:cNvPr id="20" name="Rounded Rectangle 19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Rectangle 34"/>
          <p:cNvSpPr/>
          <p:nvPr/>
        </p:nvSpPr>
        <p:spPr>
          <a:xfrm>
            <a:off x="2829033" y="2589772"/>
            <a:ext cx="1214175" cy="11176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4372310" y="2589772"/>
            <a:ext cx="1214175" cy="11176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3203524" y="3946351"/>
            <a:ext cx="46519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800" dirty="0">
                <a:latin typeface="Arial Narrow" panose="020B0606020202030204" pitchFamily="34" charset="0"/>
              </a:rPr>
              <a:t>a</a:t>
            </a:r>
            <a:endParaRPr lang="en-US" sz="4800" dirty="0"/>
          </a:p>
        </p:txBody>
      </p:sp>
      <p:sp>
        <p:nvSpPr>
          <p:cNvPr id="38" name="Rectangle 37"/>
          <p:cNvSpPr/>
          <p:nvPr/>
        </p:nvSpPr>
        <p:spPr>
          <a:xfrm>
            <a:off x="4620317" y="3946350"/>
            <a:ext cx="77457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800" dirty="0" err="1" smtClean="0">
                <a:latin typeface="Arial Narrow" panose="020B0606020202030204" pitchFamily="34" charset="0"/>
              </a:rPr>
              <a:t>ptr</a:t>
            </a:r>
            <a:endParaRPr lang="en-US" sz="4800" dirty="0"/>
          </a:p>
        </p:txBody>
      </p:sp>
      <p:sp>
        <p:nvSpPr>
          <p:cNvPr id="39" name="TextBox 38"/>
          <p:cNvSpPr txBox="1"/>
          <p:nvPr/>
        </p:nvSpPr>
        <p:spPr>
          <a:xfrm>
            <a:off x="3081976" y="2763851"/>
            <a:ext cx="7082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 smtClean="0">
                <a:latin typeface="Arial Narrow" panose="020B0606020202030204" pitchFamily="34" charset="0"/>
              </a:rPr>
              <a:t>42</a:t>
            </a:r>
            <a:endParaRPr lang="en-US" sz="4400" dirty="0">
              <a:latin typeface="Arial Narrow" panose="020B060602020203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372307" y="2991258"/>
            <a:ext cx="1214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 smtClean="0">
                <a:latin typeface="Arial Narrow" panose="020B0606020202030204" pitchFamily="34" charset="0"/>
              </a:rPr>
              <a:t>000023</a:t>
            </a:r>
            <a:endParaRPr lang="en-US" sz="2800" dirty="0">
              <a:latin typeface="Arial Narrow" panose="020B0606020202030204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372308" y="2582596"/>
            <a:ext cx="1214175" cy="1119252"/>
            <a:chOff x="3571409" y="4749932"/>
            <a:chExt cx="1214175" cy="1119252"/>
          </a:xfrm>
        </p:grpSpPr>
        <p:sp>
          <p:nvSpPr>
            <p:cNvPr id="24" name="Rectangle 23"/>
            <p:cNvSpPr/>
            <p:nvPr/>
          </p:nvSpPr>
          <p:spPr>
            <a:xfrm>
              <a:off x="3571409" y="4751584"/>
              <a:ext cx="1214175" cy="1117600"/>
            </a:xfrm>
            <a:prstGeom prst="rect">
              <a:avLst/>
            </a:prstGeom>
            <a:no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Isosceles Triangle 1"/>
            <p:cNvSpPr/>
            <p:nvPr/>
          </p:nvSpPr>
          <p:spPr>
            <a:xfrm flipV="1">
              <a:off x="3571409" y="4749932"/>
              <a:ext cx="1214175" cy="321601"/>
            </a:xfrm>
            <a:prstGeom prst="triangle">
              <a:avLst>
                <a:gd name="adj" fmla="val 50243"/>
              </a:avLst>
            </a:prstGeom>
            <a:no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/>
          <p:cNvSpPr/>
          <p:nvPr/>
        </p:nvSpPr>
        <p:spPr>
          <a:xfrm>
            <a:off x="2727486" y="3601539"/>
            <a:ext cx="10310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dirty="0" smtClean="0">
                <a:latin typeface="Arial Narrow" panose="020B0606020202030204" pitchFamily="34" charset="0"/>
              </a:rPr>
              <a:t>000023</a:t>
            </a:r>
            <a:endParaRPr lang="en-US" sz="4800" dirty="0"/>
          </a:p>
        </p:txBody>
      </p:sp>
      <p:sp>
        <p:nvSpPr>
          <p:cNvPr id="29" name="Rectangle 28"/>
          <p:cNvSpPr/>
          <p:nvPr/>
        </p:nvSpPr>
        <p:spPr>
          <a:xfrm>
            <a:off x="4272043" y="3601539"/>
            <a:ext cx="10310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dirty="0" smtClean="0">
                <a:latin typeface="Arial Narrow" panose="020B0606020202030204" pitchFamily="34" charset="0"/>
              </a:rPr>
              <a:t>000027</a:t>
            </a:r>
            <a:endParaRPr lang="en-US" sz="4800" dirty="0"/>
          </a:p>
        </p:txBody>
      </p:sp>
      <p:sp>
        <p:nvSpPr>
          <p:cNvPr id="8" name="Bent Arrow 7"/>
          <p:cNvSpPr/>
          <p:nvPr/>
        </p:nvSpPr>
        <p:spPr>
          <a:xfrm rot="10800000">
            <a:off x="3666065" y="3424767"/>
            <a:ext cx="1356984" cy="491197"/>
          </a:xfrm>
          <a:prstGeom prst="bentArrow">
            <a:avLst>
              <a:gd name="adj1" fmla="val 19015"/>
              <a:gd name="adj2" fmla="val 25000"/>
              <a:gd name="adj3" fmla="val 25000"/>
              <a:gd name="adj4" fmla="val 8321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Rectangular Callout 31"/>
          <p:cNvSpPr/>
          <p:nvPr/>
        </p:nvSpPr>
        <p:spPr>
          <a:xfrm>
            <a:off x="5053497" y="307037"/>
            <a:ext cx="1717215" cy="950705"/>
          </a:xfrm>
          <a:prstGeom prst="wedgeRectCallout">
            <a:avLst>
              <a:gd name="adj1" fmla="val 79272"/>
              <a:gd name="adj2" fmla="val -40811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Whew! Lets begin.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ectangular Callout 32"/>
          <p:cNvSpPr/>
          <p:nvPr/>
        </p:nvSpPr>
        <p:spPr>
          <a:xfrm>
            <a:off x="9421459" y="522351"/>
            <a:ext cx="898089" cy="735391"/>
          </a:xfrm>
          <a:prstGeom prst="wedgeRectCallout">
            <a:avLst>
              <a:gd name="adj1" fmla="val -121040"/>
              <a:gd name="adj2" fmla="val -66491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42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64102" y="4911654"/>
            <a:ext cx="1946345" cy="1946345"/>
          </a:xfrm>
          <a:prstGeom prst="rect">
            <a:avLst/>
          </a:prstGeom>
        </p:spPr>
      </p:pic>
      <p:sp>
        <p:nvSpPr>
          <p:cNvPr id="43" name="Rectangular Callout 42"/>
          <p:cNvSpPr/>
          <p:nvPr/>
        </p:nvSpPr>
        <p:spPr>
          <a:xfrm>
            <a:off x="7403952" y="4777347"/>
            <a:ext cx="3014812" cy="950705"/>
          </a:xfrm>
          <a:prstGeom prst="wedgeRectCallout">
            <a:avLst>
              <a:gd name="adj1" fmla="val 67236"/>
              <a:gd name="adj2" fmla="val 63734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is stored at internal location 000023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Rectangular Callout 43"/>
          <p:cNvSpPr/>
          <p:nvPr/>
        </p:nvSpPr>
        <p:spPr>
          <a:xfrm>
            <a:off x="8001000" y="5846167"/>
            <a:ext cx="2417764" cy="950705"/>
          </a:xfrm>
          <a:prstGeom prst="wedgeRectCallout">
            <a:avLst>
              <a:gd name="adj1" fmla="val 65588"/>
              <a:gd name="adj2" fmla="val -35584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takes 4 bytes to store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0709" y="2848984"/>
            <a:ext cx="1946345" cy="1946345"/>
          </a:xfrm>
          <a:prstGeom prst="rect">
            <a:avLst/>
          </a:prstGeom>
        </p:spPr>
      </p:pic>
      <p:sp>
        <p:nvSpPr>
          <p:cNvPr id="46" name="Rectangular Callout 45"/>
          <p:cNvSpPr/>
          <p:nvPr/>
        </p:nvSpPr>
        <p:spPr>
          <a:xfrm>
            <a:off x="6653631" y="2737607"/>
            <a:ext cx="3579096" cy="921062"/>
          </a:xfrm>
          <a:prstGeom prst="wedgeRectCallout">
            <a:avLst>
              <a:gd name="adj1" fmla="val 68277"/>
              <a:gd name="adj2" fmla="val 64249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also have pointes to char, long, float, double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2115722" y="5619524"/>
            <a:ext cx="1223528" cy="1124776"/>
            <a:chOff x="4362955" y="2582596"/>
            <a:chExt cx="1223528" cy="1124776"/>
          </a:xfrm>
        </p:grpSpPr>
        <p:sp>
          <p:nvSpPr>
            <p:cNvPr id="48" name="Rectangle 47"/>
            <p:cNvSpPr/>
            <p:nvPr/>
          </p:nvSpPr>
          <p:spPr>
            <a:xfrm>
              <a:off x="4362955" y="2589772"/>
              <a:ext cx="1214175" cy="1117600"/>
            </a:xfrm>
            <a:prstGeom prst="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4372308" y="2582596"/>
              <a:ext cx="1214175" cy="1119252"/>
              <a:chOff x="3571409" y="4749932"/>
              <a:chExt cx="1214175" cy="1119252"/>
            </a:xfrm>
          </p:grpSpPr>
          <p:sp>
            <p:nvSpPr>
              <p:cNvPr id="50" name="Rectangle 49"/>
              <p:cNvSpPr/>
              <p:nvPr/>
            </p:nvSpPr>
            <p:spPr>
              <a:xfrm>
                <a:off x="3571409" y="4751584"/>
                <a:ext cx="1214175" cy="1117600"/>
              </a:xfrm>
              <a:prstGeom prst="rect">
                <a:avLst/>
              </a:prstGeom>
              <a:noFill/>
              <a:ln w="190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Isosceles Triangle 50"/>
              <p:cNvSpPr/>
              <p:nvPr/>
            </p:nvSpPr>
            <p:spPr>
              <a:xfrm flipV="1">
                <a:off x="3571409" y="4749932"/>
                <a:ext cx="1214175" cy="321601"/>
              </a:xfrm>
              <a:prstGeom prst="triangle">
                <a:avLst>
                  <a:gd name="adj" fmla="val 50243"/>
                </a:avLst>
              </a:prstGeom>
              <a:noFill/>
              <a:ln w="190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2" name="Group 51"/>
          <p:cNvGrpSpPr/>
          <p:nvPr/>
        </p:nvGrpSpPr>
        <p:grpSpPr>
          <a:xfrm>
            <a:off x="4739120" y="5619524"/>
            <a:ext cx="1223528" cy="1124776"/>
            <a:chOff x="4362955" y="2582596"/>
            <a:chExt cx="1223528" cy="1124776"/>
          </a:xfrm>
        </p:grpSpPr>
        <p:sp>
          <p:nvSpPr>
            <p:cNvPr id="53" name="Rectangle 52"/>
            <p:cNvSpPr/>
            <p:nvPr/>
          </p:nvSpPr>
          <p:spPr>
            <a:xfrm>
              <a:off x="4362955" y="2589772"/>
              <a:ext cx="1214175" cy="1117600"/>
            </a:xfrm>
            <a:prstGeom prst="rect">
              <a:avLst/>
            </a:prstGeom>
            <a:solidFill>
              <a:srgbClr val="F79D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4" name="Group 53"/>
            <p:cNvGrpSpPr/>
            <p:nvPr/>
          </p:nvGrpSpPr>
          <p:grpSpPr>
            <a:xfrm>
              <a:off x="4372308" y="2582596"/>
              <a:ext cx="1214175" cy="1119252"/>
              <a:chOff x="3571409" y="4749932"/>
              <a:chExt cx="1214175" cy="1119252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3571409" y="4751584"/>
                <a:ext cx="1214175" cy="1117600"/>
              </a:xfrm>
              <a:prstGeom prst="rect">
                <a:avLst/>
              </a:prstGeom>
              <a:noFill/>
              <a:ln w="190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Isosceles Triangle 55"/>
              <p:cNvSpPr/>
              <p:nvPr/>
            </p:nvSpPr>
            <p:spPr>
              <a:xfrm flipV="1">
                <a:off x="3571409" y="4749932"/>
                <a:ext cx="1214175" cy="321601"/>
              </a:xfrm>
              <a:prstGeom prst="triangle">
                <a:avLst>
                  <a:gd name="adj" fmla="val 50243"/>
                </a:avLst>
              </a:prstGeom>
              <a:noFill/>
              <a:ln w="190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7" name="Group 56"/>
          <p:cNvGrpSpPr/>
          <p:nvPr/>
        </p:nvGrpSpPr>
        <p:grpSpPr>
          <a:xfrm>
            <a:off x="6050819" y="5619524"/>
            <a:ext cx="1214175" cy="1124776"/>
            <a:chOff x="4372308" y="2582596"/>
            <a:chExt cx="1214175" cy="1124776"/>
          </a:xfrm>
        </p:grpSpPr>
        <p:sp>
          <p:nvSpPr>
            <p:cNvPr id="58" name="Rectangle 57"/>
            <p:cNvSpPr/>
            <p:nvPr/>
          </p:nvSpPr>
          <p:spPr>
            <a:xfrm>
              <a:off x="4372308" y="2589772"/>
              <a:ext cx="1214175" cy="1117600"/>
            </a:xfrm>
            <a:prstGeom prst="rect">
              <a:avLst/>
            </a:prstGeom>
            <a:solidFill>
              <a:srgbClr val="EDB7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4372308" y="2582596"/>
              <a:ext cx="1214175" cy="1119252"/>
              <a:chOff x="3571409" y="4749932"/>
              <a:chExt cx="1214175" cy="1119252"/>
            </a:xfrm>
          </p:grpSpPr>
          <p:sp>
            <p:nvSpPr>
              <p:cNvPr id="60" name="Rectangle 59"/>
              <p:cNvSpPr/>
              <p:nvPr/>
            </p:nvSpPr>
            <p:spPr>
              <a:xfrm>
                <a:off x="3571409" y="4751584"/>
                <a:ext cx="1214175" cy="1117600"/>
              </a:xfrm>
              <a:prstGeom prst="rect">
                <a:avLst/>
              </a:prstGeom>
              <a:noFill/>
              <a:ln w="190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Isosceles Triangle 60"/>
              <p:cNvSpPr/>
              <p:nvPr/>
            </p:nvSpPr>
            <p:spPr>
              <a:xfrm flipV="1">
                <a:off x="3571409" y="4749932"/>
                <a:ext cx="1214175" cy="321601"/>
              </a:xfrm>
              <a:prstGeom prst="triangle">
                <a:avLst>
                  <a:gd name="adj" fmla="val 50243"/>
                </a:avLst>
              </a:prstGeom>
              <a:noFill/>
              <a:ln w="190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2" name="Group 61"/>
          <p:cNvGrpSpPr/>
          <p:nvPr/>
        </p:nvGrpSpPr>
        <p:grpSpPr>
          <a:xfrm>
            <a:off x="3427421" y="5619524"/>
            <a:ext cx="1223528" cy="1124776"/>
            <a:chOff x="4372308" y="2582596"/>
            <a:chExt cx="1223528" cy="1124776"/>
          </a:xfrm>
        </p:grpSpPr>
        <p:sp>
          <p:nvSpPr>
            <p:cNvPr id="63" name="Rectangle 62"/>
            <p:cNvSpPr/>
            <p:nvPr/>
          </p:nvSpPr>
          <p:spPr>
            <a:xfrm>
              <a:off x="4381661" y="2589772"/>
              <a:ext cx="1214175" cy="111760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4372308" y="2582596"/>
              <a:ext cx="1214175" cy="1119252"/>
              <a:chOff x="3571409" y="4749932"/>
              <a:chExt cx="1214175" cy="1119252"/>
            </a:xfrm>
          </p:grpSpPr>
          <p:sp>
            <p:nvSpPr>
              <p:cNvPr id="65" name="Rectangle 64"/>
              <p:cNvSpPr/>
              <p:nvPr/>
            </p:nvSpPr>
            <p:spPr>
              <a:xfrm>
                <a:off x="3571409" y="4751584"/>
                <a:ext cx="1214175" cy="1117600"/>
              </a:xfrm>
              <a:prstGeom prst="rect">
                <a:avLst/>
              </a:prstGeom>
              <a:noFill/>
              <a:ln w="190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Isosceles Triangle 65"/>
              <p:cNvSpPr/>
              <p:nvPr/>
            </p:nvSpPr>
            <p:spPr>
              <a:xfrm flipV="1">
                <a:off x="3571409" y="4749932"/>
                <a:ext cx="1214175" cy="321601"/>
              </a:xfrm>
              <a:prstGeom prst="triangle">
                <a:avLst>
                  <a:gd name="adj" fmla="val 50243"/>
                </a:avLst>
              </a:prstGeom>
              <a:noFill/>
              <a:ln w="190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67" name="Rectangular Callout 66"/>
          <p:cNvSpPr/>
          <p:nvPr/>
        </p:nvSpPr>
        <p:spPr>
          <a:xfrm>
            <a:off x="6653631" y="3757477"/>
            <a:ext cx="3579096" cy="921062"/>
          </a:xfrm>
          <a:prstGeom prst="wedgeRectCallout">
            <a:avLst>
              <a:gd name="adj1" fmla="val 68555"/>
              <a:gd name="adj2" fmla="val -33949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these envelope-like boxes take 8 bytes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5298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1" grpId="0" build="p" animBg="1"/>
      <p:bldP spid="12" grpId="0" build="p"/>
      <p:bldP spid="13" grpId="0" uiExpand="1" build="p" animBg="1"/>
      <p:bldP spid="35" grpId="0" animBg="1"/>
      <p:bldP spid="36" grpId="0" animBg="1"/>
      <p:bldP spid="37" grpId="0"/>
      <p:bldP spid="38" grpId="0"/>
      <p:bldP spid="39" grpId="0"/>
      <p:bldP spid="40" grpId="0"/>
      <p:bldP spid="28" grpId="0"/>
      <p:bldP spid="29" grpId="0"/>
      <p:bldP spid="8" grpId="0" animBg="1"/>
      <p:bldP spid="32" grpId="0" animBg="1"/>
      <p:bldP spid="33" grpId="0" animBg="1"/>
      <p:bldP spid="43" grpId="0" animBg="1"/>
      <p:bldP spid="44" grpId="0" animBg="1"/>
      <p:bldP spid="46" grpId="0" animBg="1"/>
      <p:bldP spid="6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Pointers with </a:t>
            </a:r>
            <a:r>
              <a:rPr lang="en-IN" dirty="0" err="1" smtClean="0"/>
              <a:t>printf</a:t>
            </a:r>
            <a:r>
              <a:rPr lang="en-IN" dirty="0" smtClean="0"/>
              <a:t> and </a:t>
            </a:r>
            <a:r>
              <a:rPr lang="en-IN" dirty="0" err="1" smtClean="0"/>
              <a:t>scanf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4" y="1111624"/>
            <a:ext cx="11600328" cy="5746376"/>
          </a:xfrm>
        </p:spPr>
        <p:txBody>
          <a:bodyPr/>
          <a:lstStyle/>
          <a:p>
            <a:r>
              <a:rPr lang="en-IN" dirty="0" smtClean="0"/>
              <a:t>Pointers contain addresses, so to print the address itself, use the %</a:t>
            </a:r>
            <a:r>
              <a:rPr lang="en-IN" dirty="0" err="1" smtClean="0"/>
              <a:t>ld</a:t>
            </a:r>
            <a:r>
              <a:rPr lang="en-IN" dirty="0" smtClean="0"/>
              <a:t> format since addresses are 8 byte long</a:t>
            </a:r>
          </a:p>
          <a:p>
            <a:r>
              <a:rPr lang="en-IN" dirty="0" smtClean="0"/>
              <a:t>To print value at an address given by a pointer, first dereference the pointer using * operator</a:t>
            </a:r>
          </a:p>
          <a:p>
            <a:endParaRPr lang="en-IN" dirty="0" smtClean="0"/>
          </a:p>
          <a:p>
            <a:r>
              <a:rPr lang="en-IN" dirty="0" err="1" smtClean="0"/>
              <a:t>Scanf</a:t>
            </a:r>
            <a:r>
              <a:rPr lang="en-IN" dirty="0" smtClean="0"/>
              <a:t> requires the address of the variable where input is to be stored. Can pass it the referenced address</a:t>
            </a:r>
          </a:p>
          <a:p>
            <a:endParaRPr lang="en-IN" dirty="0"/>
          </a:p>
          <a:p>
            <a:r>
              <a:rPr lang="en-IN" dirty="0" smtClean="0"/>
              <a:t>or else pass it a pointer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7808" y="2922983"/>
            <a:ext cx="38961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 err="1" smtClean="0">
                <a:latin typeface="Arial Narrow" panose="020B0606020202030204" pitchFamily="34" charset="0"/>
              </a:rPr>
              <a:t>printf</a:t>
            </a:r>
            <a:r>
              <a:rPr lang="en-IN" sz="4000" dirty="0" smtClean="0">
                <a:latin typeface="Arial Narrow" panose="020B0606020202030204" pitchFamily="34" charset="0"/>
              </a:rPr>
              <a:t>("%d", *</a:t>
            </a:r>
            <a:r>
              <a:rPr lang="en-IN" sz="4000" dirty="0" err="1" smtClean="0">
                <a:latin typeface="Arial Narrow" panose="020B0606020202030204" pitchFamily="34" charset="0"/>
              </a:rPr>
              <a:t>ptr</a:t>
            </a:r>
            <a:r>
              <a:rPr lang="en-IN" sz="4000" dirty="0" smtClean="0">
                <a:latin typeface="Arial Narrow" panose="020B0606020202030204" pitchFamily="34" charset="0"/>
              </a:rPr>
              <a:t>);</a:t>
            </a:r>
            <a:endParaRPr lang="en-US" sz="4000" dirty="0">
              <a:latin typeface="Arial Narrow" panose="020B0606020202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7808" y="4536548"/>
            <a:ext cx="38961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 err="1" smtClean="0">
                <a:latin typeface="Arial Narrow" panose="020B0606020202030204" pitchFamily="34" charset="0"/>
              </a:rPr>
              <a:t>scanf</a:t>
            </a:r>
            <a:r>
              <a:rPr lang="en-IN" sz="4000" dirty="0" smtClean="0">
                <a:latin typeface="Arial Narrow" panose="020B0606020202030204" pitchFamily="34" charset="0"/>
              </a:rPr>
              <a:t>("%d", &amp;</a:t>
            </a:r>
            <a:r>
              <a:rPr lang="en-IN" sz="4000" dirty="0">
                <a:latin typeface="Arial Narrow" panose="020B0606020202030204" pitchFamily="34" charset="0"/>
              </a:rPr>
              <a:t>a</a:t>
            </a:r>
            <a:r>
              <a:rPr lang="en-IN" sz="4000" dirty="0" smtClean="0">
                <a:latin typeface="Arial Narrow" panose="020B0606020202030204" pitchFamily="34" charset="0"/>
              </a:rPr>
              <a:t>);</a:t>
            </a:r>
            <a:endParaRPr lang="en-US" sz="4000" dirty="0">
              <a:latin typeface="Arial Narrow" panose="020B0606020202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7808" y="5697274"/>
            <a:ext cx="38961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 err="1" smtClean="0">
                <a:latin typeface="Arial Narrow" panose="020B0606020202030204" pitchFamily="34" charset="0"/>
              </a:rPr>
              <a:t>scanf</a:t>
            </a:r>
            <a:r>
              <a:rPr lang="en-IN" sz="4000" dirty="0" smtClean="0">
                <a:latin typeface="Arial Narrow" panose="020B0606020202030204" pitchFamily="34" charset="0"/>
              </a:rPr>
              <a:t>("%d", </a:t>
            </a:r>
            <a:r>
              <a:rPr lang="en-IN" sz="4000" dirty="0" err="1" smtClean="0">
                <a:latin typeface="Arial Narrow" panose="020B0606020202030204" pitchFamily="34" charset="0"/>
              </a:rPr>
              <a:t>ptr</a:t>
            </a:r>
            <a:r>
              <a:rPr lang="en-IN" sz="4000" dirty="0" smtClean="0">
                <a:latin typeface="Arial Narrow" panose="020B0606020202030204" pitchFamily="34" charset="0"/>
              </a:rPr>
              <a:t>);</a:t>
            </a:r>
            <a:endParaRPr lang="en-US" sz="40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3594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9" name="Group 258"/>
          <p:cNvGrpSpPr/>
          <p:nvPr/>
        </p:nvGrpSpPr>
        <p:grpSpPr>
          <a:xfrm>
            <a:off x="9960467" y="206328"/>
            <a:ext cx="2056189" cy="6324013"/>
            <a:chOff x="9960467" y="206328"/>
            <a:chExt cx="2056189" cy="6324013"/>
          </a:xfrm>
        </p:grpSpPr>
        <p:sp>
          <p:nvSpPr>
            <p:cNvPr id="260" name="Rectangle 259"/>
            <p:cNvSpPr/>
            <p:nvPr/>
          </p:nvSpPr>
          <p:spPr>
            <a:xfrm>
              <a:off x="9960467" y="20632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Rectangle 260"/>
            <p:cNvSpPr/>
            <p:nvPr/>
          </p:nvSpPr>
          <p:spPr>
            <a:xfrm>
              <a:off x="10216631" y="20632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Rectangle 261"/>
            <p:cNvSpPr/>
            <p:nvPr/>
          </p:nvSpPr>
          <p:spPr>
            <a:xfrm>
              <a:off x="10472795" y="20632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Rectangle 262"/>
            <p:cNvSpPr/>
            <p:nvPr/>
          </p:nvSpPr>
          <p:spPr>
            <a:xfrm>
              <a:off x="10728959" y="20632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Rectangle 263"/>
            <p:cNvSpPr/>
            <p:nvPr/>
          </p:nvSpPr>
          <p:spPr>
            <a:xfrm>
              <a:off x="10985122" y="20632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Rectangle 264"/>
            <p:cNvSpPr/>
            <p:nvPr/>
          </p:nvSpPr>
          <p:spPr>
            <a:xfrm>
              <a:off x="11241286" y="20632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Rectangle 265"/>
            <p:cNvSpPr/>
            <p:nvPr/>
          </p:nvSpPr>
          <p:spPr>
            <a:xfrm>
              <a:off x="9960467" y="45110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Rectangle 266"/>
            <p:cNvSpPr/>
            <p:nvPr/>
          </p:nvSpPr>
          <p:spPr>
            <a:xfrm>
              <a:off x="10216631" y="45110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Rectangle 267"/>
            <p:cNvSpPr/>
            <p:nvPr/>
          </p:nvSpPr>
          <p:spPr>
            <a:xfrm>
              <a:off x="10472795" y="45110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Rectangle 268"/>
            <p:cNvSpPr/>
            <p:nvPr/>
          </p:nvSpPr>
          <p:spPr>
            <a:xfrm>
              <a:off x="10728959" y="45110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Rectangle 269"/>
            <p:cNvSpPr/>
            <p:nvPr/>
          </p:nvSpPr>
          <p:spPr>
            <a:xfrm>
              <a:off x="10985122" y="45110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Rectangle 270"/>
            <p:cNvSpPr/>
            <p:nvPr/>
          </p:nvSpPr>
          <p:spPr>
            <a:xfrm>
              <a:off x="11241286" y="45110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Rectangle 271"/>
            <p:cNvSpPr/>
            <p:nvPr/>
          </p:nvSpPr>
          <p:spPr>
            <a:xfrm>
              <a:off x="9960467" y="69589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Rectangle 272"/>
            <p:cNvSpPr/>
            <p:nvPr/>
          </p:nvSpPr>
          <p:spPr>
            <a:xfrm>
              <a:off x="10216631" y="69589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Rectangle 273"/>
            <p:cNvSpPr/>
            <p:nvPr/>
          </p:nvSpPr>
          <p:spPr>
            <a:xfrm>
              <a:off x="10472795" y="69589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Rectangle 274"/>
            <p:cNvSpPr/>
            <p:nvPr/>
          </p:nvSpPr>
          <p:spPr>
            <a:xfrm>
              <a:off x="10728959" y="69589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Rectangle 275"/>
            <p:cNvSpPr/>
            <p:nvPr/>
          </p:nvSpPr>
          <p:spPr>
            <a:xfrm>
              <a:off x="10985122" y="69589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Rectangle 276"/>
            <p:cNvSpPr/>
            <p:nvPr/>
          </p:nvSpPr>
          <p:spPr>
            <a:xfrm>
              <a:off x="11241286" y="69589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Rectangle 277"/>
            <p:cNvSpPr/>
            <p:nvPr/>
          </p:nvSpPr>
          <p:spPr>
            <a:xfrm>
              <a:off x="9960467" y="94067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Rectangle 278"/>
            <p:cNvSpPr/>
            <p:nvPr/>
          </p:nvSpPr>
          <p:spPr>
            <a:xfrm>
              <a:off x="10216631" y="94067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Rectangle 279"/>
            <p:cNvSpPr/>
            <p:nvPr/>
          </p:nvSpPr>
          <p:spPr>
            <a:xfrm>
              <a:off x="10472795" y="94067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Rectangle 280"/>
            <p:cNvSpPr/>
            <p:nvPr/>
          </p:nvSpPr>
          <p:spPr>
            <a:xfrm>
              <a:off x="10728959" y="94067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Rectangle 281"/>
            <p:cNvSpPr/>
            <p:nvPr/>
          </p:nvSpPr>
          <p:spPr>
            <a:xfrm>
              <a:off x="10985122" y="94067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Rectangle 282"/>
            <p:cNvSpPr/>
            <p:nvPr/>
          </p:nvSpPr>
          <p:spPr>
            <a:xfrm>
              <a:off x="11241286" y="94067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Rectangle 283"/>
            <p:cNvSpPr/>
            <p:nvPr/>
          </p:nvSpPr>
          <p:spPr>
            <a:xfrm>
              <a:off x="9960467" y="117646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Rectangle 284"/>
            <p:cNvSpPr/>
            <p:nvPr/>
          </p:nvSpPr>
          <p:spPr>
            <a:xfrm>
              <a:off x="10216631" y="117646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Rectangle 285"/>
            <p:cNvSpPr/>
            <p:nvPr/>
          </p:nvSpPr>
          <p:spPr>
            <a:xfrm>
              <a:off x="10472795" y="117646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Rectangle 286"/>
            <p:cNvSpPr/>
            <p:nvPr/>
          </p:nvSpPr>
          <p:spPr>
            <a:xfrm>
              <a:off x="10728959" y="117646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Rectangle 287"/>
            <p:cNvSpPr/>
            <p:nvPr/>
          </p:nvSpPr>
          <p:spPr>
            <a:xfrm>
              <a:off x="10985122" y="117646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Rectangle 288"/>
            <p:cNvSpPr/>
            <p:nvPr/>
          </p:nvSpPr>
          <p:spPr>
            <a:xfrm>
              <a:off x="11241286" y="117646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Rectangle 289"/>
            <p:cNvSpPr/>
            <p:nvPr/>
          </p:nvSpPr>
          <p:spPr>
            <a:xfrm>
              <a:off x="9960467" y="142124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Rectangle 290"/>
            <p:cNvSpPr/>
            <p:nvPr/>
          </p:nvSpPr>
          <p:spPr>
            <a:xfrm>
              <a:off x="10216631" y="142124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Rectangle 291"/>
            <p:cNvSpPr/>
            <p:nvPr/>
          </p:nvSpPr>
          <p:spPr>
            <a:xfrm>
              <a:off x="10472795" y="142124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Rectangle 292"/>
            <p:cNvSpPr/>
            <p:nvPr/>
          </p:nvSpPr>
          <p:spPr>
            <a:xfrm>
              <a:off x="10728959" y="142124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Rectangle 293"/>
            <p:cNvSpPr/>
            <p:nvPr/>
          </p:nvSpPr>
          <p:spPr>
            <a:xfrm>
              <a:off x="10985122" y="142124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Rectangle 294"/>
            <p:cNvSpPr/>
            <p:nvPr/>
          </p:nvSpPr>
          <p:spPr>
            <a:xfrm>
              <a:off x="11241286" y="142124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Rectangle 295"/>
            <p:cNvSpPr/>
            <p:nvPr/>
          </p:nvSpPr>
          <p:spPr>
            <a:xfrm>
              <a:off x="9960467" y="166602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Rectangle 296"/>
            <p:cNvSpPr/>
            <p:nvPr/>
          </p:nvSpPr>
          <p:spPr>
            <a:xfrm>
              <a:off x="10216631" y="166602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Rectangle 297"/>
            <p:cNvSpPr/>
            <p:nvPr/>
          </p:nvSpPr>
          <p:spPr>
            <a:xfrm>
              <a:off x="10472795" y="166602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" name="Rectangle 298"/>
            <p:cNvSpPr/>
            <p:nvPr/>
          </p:nvSpPr>
          <p:spPr>
            <a:xfrm>
              <a:off x="10728959" y="166602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Rectangle 299"/>
            <p:cNvSpPr/>
            <p:nvPr/>
          </p:nvSpPr>
          <p:spPr>
            <a:xfrm>
              <a:off x="10985122" y="166602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1" name="Rectangle 300"/>
            <p:cNvSpPr/>
            <p:nvPr/>
          </p:nvSpPr>
          <p:spPr>
            <a:xfrm>
              <a:off x="11241286" y="166602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2" name="Rectangle 301"/>
            <p:cNvSpPr/>
            <p:nvPr/>
          </p:nvSpPr>
          <p:spPr>
            <a:xfrm>
              <a:off x="9960467" y="191080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Rectangle 302"/>
            <p:cNvSpPr/>
            <p:nvPr/>
          </p:nvSpPr>
          <p:spPr>
            <a:xfrm>
              <a:off x="10216631" y="191080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4" name="Rectangle 303"/>
            <p:cNvSpPr/>
            <p:nvPr/>
          </p:nvSpPr>
          <p:spPr>
            <a:xfrm>
              <a:off x="10472795" y="191080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5" name="Rectangle 304"/>
            <p:cNvSpPr/>
            <p:nvPr/>
          </p:nvSpPr>
          <p:spPr>
            <a:xfrm>
              <a:off x="10728959" y="191080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" name="Rectangle 305"/>
            <p:cNvSpPr/>
            <p:nvPr/>
          </p:nvSpPr>
          <p:spPr>
            <a:xfrm>
              <a:off x="10985122" y="191080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" name="Rectangle 306"/>
            <p:cNvSpPr/>
            <p:nvPr/>
          </p:nvSpPr>
          <p:spPr>
            <a:xfrm>
              <a:off x="11241286" y="191080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" name="Rectangle 307"/>
            <p:cNvSpPr/>
            <p:nvPr/>
          </p:nvSpPr>
          <p:spPr>
            <a:xfrm>
              <a:off x="9960467" y="215558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" name="Rectangle 308"/>
            <p:cNvSpPr/>
            <p:nvPr/>
          </p:nvSpPr>
          <p:spPr>
            <a:xfrm>
              <a:off x="10216631" y="215558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" name="Rectangle 309"/>
            <p:cNvSpPr/>
            <p:nvPr/>
          </p:nvSpPr>
          <p:spPr>
            <a:xfrm>
              <a:off x="10472795" y="215558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1" name="Rectangle 310"/>
            <p:cNvSpPr/>
            <p:nvPr/>
          </p:nvSpPr>
          <p:spPr>
            <a:xfrm>
              <a:off x="10728959" y="215558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2" name="Rectangle 311"/>
            <p:cNvSpPr/>
            <p:nvPr/>
          </p:nvSpPr>
          <p:spPr>
            <a:xfrm>
              <a:off x="10985122" y="215558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" name="Rectangle 312"/>
            <p:cNvSpPr/>
            <p:nvPr/>
          </p:nvSpPr>
          <p:spPr>
            <a:xfrm>
              <a:off x="11241286" y="215558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4" name="Rectangle 313"/>
            <p:cNvSpPr/>
            <p:nvPr/>
          </p:nvSpPr>
          <p:spPr>
            <a:xfrm>
              <a:off x="9960467" y="2400365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5" name="Rectangle 314"/>
            <p:cNvSpPr/>
            <p:nvPr/>
          </p:nvSpPr>
          <p:spPr>
            <a:xfrm>
              <a:off x="10216631" y="2400365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" name="Rectangle 315"/>
            <p:cNvSpPr/>
            <p:nvPr/>
          </p:nvSpPr>
          <p:spPr>
            <a:xfrm>
              <a:off x="10472795" y="2400365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Rectangle 316"/>
            <p:cNvSpPr/>
            <p:nvPr/>
          </p:nvSpPr>
          <p:spPr>
            <a:xfrm>
              <a:off x="10728959" y="2400365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" name="Rectangle 317"/>
            <p:cNvSpPr/>
            <p:nvPr/>
          </p:nvSpPr>
          <p:spPr>
            <a:xfrm>
              <a:off x="10985122" y="2400365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9" name="Rectangle 318"/>
            <p:cNvSpPr/>
            <p:nvPr/>
          </p:nvSpPr>
          <p:spPr>
            <a:xfrm>
              <a:off x="11241286" y="2400365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0" name="Rectangle 319"/>
            <p:cNvSpPr/>
            <p:nvPr/>
          </p:nvSpPr>
          <p:spPr>
            <a:xfrm>
              <a:off x="9960467" y="264514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1" name="Rectangle 320"/>
            <p:cNvSpPr/>
            <p:nvPr/>
          </p:nvSpPr>
          <p:spPr>
            <a:xfrm>
              <a:off x="10216631" y="264514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2" name="Rectangle 321"/>
            <p:cNvSpPr/>
            <p:nvPr/>
          </p:nvSpPr>
          <p:spPr>
            <a:xfrm>
              <a:off x="10472795" y="264514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3" name="Rectangle 322"/>
            <p:cNvSpPr/>
            <p:nvPr/>
          </p:nvSpPr>
          <p:spPr>
            <a:xfrm>
              <a:off x="10728959" y="264514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4" name="Rectangle 323"/>
            <p:cNvSpPr/>
            <p:nvPr/>
          </p:nvSpPr>
          <p:spPr>
            <a:xfrm>
              <a:off x="10985122" y="264514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5" name="Rectangle 324"/>
            <p:cNvSpPr/>
            <p:nvPr/>
          </p:nvSpPr>
          <p:spPr>
            <a:xfrm>
              <a:off x="11241286" y="264514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6" name="Rectangle 325"/>
            <p:cNvSpPr/>
            <p:nvPr/>
          </p:nvSpPr>
          <p:spPr>
            <a:xfrm>
              <a:off x="9960467" y="288992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7" name="Rectangle 326"/>
            <p:cNvSpPr/>
            <p:nvPr/>
          </p:nvSpPr>
          <p:spPr>
            <a:xfrm>
              <a:off x="10216631" y="288992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8" name="Rectangle 327"/>
            <p:cNvSpPr/>
            <p:nvPr/>
          </p:nvSpPr>
          <p:spPr>
            <a:xfrm>
              <a:off x="10472795" y="288992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9" name="Rectangle 328"/>
            <p:cNvSpPr/>
            <p:nvPr/>
          </p:nvSpPr>
          <p:spPr>
            <a:xfrm>
              <a:off x="10728959" y="288992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0" name="Rectangle 329"/>
            <p:cNvSpPr/>
            <p:nvPr/>
          </p:nvSpPr>
          <p:spPr>
            <a:xfrm>
              <a:off x="10985122" y="288992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1" name="Rectangle 330"/>
            <p:cNvSpPr/>
            <p:nvPr/>
          </p:nvSpPr>
          <p:spPr>
            <a:xfrm>
              <a:off x="11241286" y="288992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2" name="Rectangle 331"/>
            <p:cNvSpPr/>
            <p:nvPr/>
          </p:nvSpPr>
          <p:spPr>
            <a:xfrm>
              <a:off x="9960467" y="312571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3" name="Rectangle 332"/>
            <p:cNvSpPr/>
            <p:nvPr/>
          </p:nvSpPr>
          <p:spPr>
            <a:xfrm>
              <a:off x="10216631" y="312571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4" name="Rectangle 333"/>
            <p:cNvSpPr/>
            <p:nvPr/>
          </p:nvSpPr>
          <p:spPr>
            <a:xfrm>
              <a:off x="10472795" y="312571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5" name="Rectangle 334"/>
            <p:cNvSpPr/>
            <p:nvPr/>
          </p:nvSpPr>
          <p:spPr>
            <a:xfrm>
              <a:off x="10728959" y="312571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6" name="Rectangle 335"/>
            <p:cNvSpPr/>
            <p:nvPr/>
          </p:nvSpPr>
          <p:spPr>
            <a:xfrm>
              <a:off x="10985122" y="312571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7" name="Rectangle 336"/>
            <p:cNvSpPr/>
            <p:nvPr/>
          </p:nvSpPr>
          <p:spPr>
            <a:xfrm>
              <a:off x="11241286" y="312571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8" name="Rectangle 337"/>
            <p:cNvSpPr/>
            <p:nvPr/>
          </p:nvSpPr>
          <p:spPr>
            <a:xfrm>
              <a:off x="9960467" y="337049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9" name="Rectangle 338"/>
            <p:cNvSpPr/>
            <p:nvPr/>
          </p:nvSpPr>
          <p:spPr>
            <a:xfrm>
              <a:off x="10216631" y="337049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0" name="Rectangle 339"/>
            <p:cNvSpPr/>
            <p:nvPr/>
          </p:nvSpPr>
          <p:spPr>
            <a:xfrm>
              <a:off x="10472795" y="337049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1" name="Rectangle 340"/>
            <p:cNvSpPr/>
            <p:nvPr/>
          </p:nvSpPr>
          <p:spPr>
            <a:xfrm>
              <a:off x="10728959" y="337049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2" name="Rectangle 341"/>
            <p:cNvSpPr/>
            <p:nvPr/>
          </p:nvSpPr>
          <p:spPr>
            <a:xfrm>
              <a:off x="10985122" y="337049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3" name="Rectangle 342"/>
            <p:cNvSpPr/>
            <p:nvPr/>
          </p:nvSpPr>
          <p:spPr>
            <a:xfrm>
              <a:off x="11241286" y="337049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4" name="Rectangle 343"/>
            <p:cNvSpPr/>
            <p:nvPr/>
          </p:nvSpPr>
          <p:spPr>
            <a:xfrm>
              <a:off x="9960467" y="361527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5" name="Rectangle 344"/>
            <p:cNvSpPr/>
            <p:nvPr/>
          </p:nvSpPr>
          <p:spPr>
            <a:xfrm>
              <a:off x="10216631" y="361527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6" name="Rectangle 345"/>
            <p:cNvSpPr/>
            <p:nvPr/>
          </p:nvSpPr>
          <p:spPr>
            <a:xfrm>
              <a:off x="10472795" y="361527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7" name="Rectangle 346"/>
            <p:cNvSpPr/>
            <p:nvPr/>
          </p:nvSpPr>
          <p:spPr>
            <a:xfrm>
              <a:off x="10728959" y="361527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8" name="Rectangle 347"/>
            <p:cNvSpPr/>
            <p:nvPr/>
          </p:nvSpPr>
          <p:spPr>
            <a:xfrm>
              <a:off x="10985122" y="361527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9" name="Rectangle 348"/>
            <p:cNvSpPr/>
            <p:nvPr/>
          </p:nvSpPr>
          <p:spPr>
            <a:xfrm>
              <a:off x="11241286" y="361527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0" name="Rectangle 349"/>
            <p:cNvSpPr/>
            <p:nvPr/>
          </p:nvSpPr>
          <p:spPr>
            <a:xfrm>
              <a:off x="9960467" y="386005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1" name="Rectangle 350"/>
            <p:cNvSpPr/>
            <p:nvPr/>
          </p:nvSpPr>
          <p:spPr>
            <a:xfrm>
              <a:off x="10216631" y="386005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2" name="Rectangle 351"/>
            <p:cNvSpPr/>
            <p:nvPr/>
          </p:nvSpPr>
          <p:spPr>
            <a:xfrm>
              <a:off x="10472795" y="386005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3" name="Rectangle 352"/>
            <p:cNvSpPr/>
            <p:nvPr/>
          </p:nvSpPr>
          <p:spPr>
            <a:xfrm>
              <a:off x="10728959" y="386005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4" name="Rectangle 353"/>
            <p:cNvSpPr/>
            <p:nvPr/>
          </p:nvSpPr>
          <p:spPr>
            <a:xfrm>
              <a:off x="10985122" y="386005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5" name="Rectangle 354"/>
            <p:cNvSpPr/>
            <p:nvPr/>
          </p:nvSpPr>
          <p:spPr>
            <a:xfrm>
              <a:off x="11241286" y="386005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6" name="Rectangle 355"/>
            <p:cNvSpPr/>
            <p:nvPr/>
          </p:nvSpPr>
          <p:spPr>
            <a:xfrm>
              <a:off x="9960467" y="409584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7" name="Rectangle 356"/>
            <p:cNvSpPr/>
            <p:nvPr/>
          </p:nvSpPr>
          <p:spPr>
            <a:xfrm>
              <a:off x="10216631" y="409584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8" name="Rectangle 357"/>
            <p:cNvSpPr/>
            <p:nvPr/>
          </p:nvSpPr>
          <p:spPr>
            <a:xfrm>
              <a:off x="10472795" y="409584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9" name="Rectangle 358"/>
            <p:cNvSpPr/>
            <p:nvPr/>
          </p:nvSpPr>
          <p:spPr>
            <a:xfrm>
              <a:off x="10728959" y="409584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0" name="Rectangle 359"/>
            <p:cNvSpPr/>
            <p:nvPr/>
          </p:nvSpPr>
          <p:spPr>
            <a:xfrm>
              <a:off x="10985122" y="409584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1" name="Rectangle 360"/>
            <p:cNvSpPr/>
            <p:nvPr/>
          </p:nvSpPr>
          <p:spPr>
            <a:xfrm>
              <a:off x="11241286" y="409584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2" name="Rectangle 361"/>
            <p:cNvSpPr/>
            <p:nvPr/>
          </p:nvSpPr>
          <p:spPr>
            <a:xfrm>
              <a:off x="9960467" y="434062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3" name="Rectangle 362"/>
            <p:cNvSpPr/>
            <p:nvPr/>
          </p:nvSpPr>
          <p:spPr>
            <a:xfrm>
              <a:off x="10216631" y="434062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4" name="Rectangle 363"/>
            <p:cNvSpPr/>
            <p:nvPr/>
          </p:nvSpPr>
          <p:spPr>
            <a:xfrm>
              <a:off x="10472795" y="434062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5" name="Rectangle 364"/>
            <p:cNvSpPr/>
            <p:nvPr/>
          </p:nvSpPr>
          <p:spPr>
            <a:xfrm>
              <a:off x="10728959" y="434062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6" name="Rectangle 365"/>
            <p:cNvSpPr/>
            <p:nvPr/>
          </p:nvSpPr>
          <p:spPr>
            <a:xfrm>
              <a:off x="10985122" y="434062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7" name="Rectangle 366"/>
            <p:cNvSpPr/>
            <p:nvPr/>
          </p:nvSpPr>
          <p:spPr>
            <a:xfrm>
              <a:off x="11241286" y="434062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8" name="Rectangle 367"/>
            <p:cNvSpPr/>
            <p:nvPr/>
          </p:nvSpPr>
          <p:spPr>
            <a:xfrm>
              <a:off x="9960467" y="458541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9" name="Rectangle 368"/>
            <p:cNvSpPr/>
            <p:nvPr/>
          </p:nvSpPr>
          <p:spPr>
            <a:xfrm>
              <a:off x="10216631" y="458541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0" name="Rectangle 369"/>
            <p:cNvSpPr/>
            <p:nvPr/>
          </p:nvSpPr>
          <p:spPr>
            <a:xfrm>
              <a:off x="10472795" y="458541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1" name="Rectangle 370"/>
            <p:cNvSpPr/>
            <p:nvPr/>
          </p:nvSpPr>
          <p:spPr>
            <a:xfrm>
              <a:off x="10728959" y="458541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2" name="Rectangle 371"/>
            <p:cNvSpPr/>
            <p:nvPr/>
          </p:nvSpPr>
          <p:spPr>
            <a:xfrm>
              <a:off x="10985122" y="458541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3" name="Rectangle 372"/>
            <p:cNvSpPr/>
            <p:nvPr/>
          </p:nvSpPr>
          <p:spPr>
            <a:xfrm>
              <a:off x="11241286" y="458541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4" name="Rectangle 373"/>
            <p:cNvSpPr/>
            <p:nvPr/>
          </p:nvSpPr>
          <p:spPr>
            <a:xfrm>
              <a:off x="9960467" y="483019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5" name="Rectangle 374"/>
            <p:cNvSpPr/>
            <p:nvPr/>
          </p:nvSpPr>
          <p:spPr>
            <a:xfrm>
              <a:off x="10216631" y="483019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6" name="Rectangle 375"/>
            <p:cNvSpPr/>
            <p:nvPr/>
          </p:nvSpPr>
          <p:spPr>
            <a:xfrm>
              <a:off x="10472795" y="483019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7" name="Rectangle 376"/>
            <p:cNvSpPr/>
            <p:nvPr/>
          </p:nvSpPr>
          <p:spPr>
            <a:xfrm>
              <a:off x="10728959" y="483019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8" name="Rectangle 377"/>
            <p:cNvSpPr/>
            <p:nvPr/>
          </p:nvSpPr>
          <p:spPr>
            <a:xfrm>
              <a:off x="10985122" y="483019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9" name="Rectangle 378"/>
            <p:cNvSpPr/>
            <p:nvPr/>
          </p:nvSpPr>
          <p:spPr>
            <a:xfrm>
              <a:off x="11241286" y="483019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0" name="Rectangle 379"/>
            <p:cNvSpPr/>
            <p:nvPr/>
          </p:nvSpPr>
          <p:spPr>
            <a:xfrm>
              <a:off x="9960467" y="507497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1" name="Rectangle 380"/>
            <p:cNvSpPr/>
            <p:nvPr/>
          </p:nvSpPr>
          <p:spPr>
            <a:xfrm>
              <a:off x="10216631" y="507497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2" name="Rectangle 381"/>
            <p:cNvSpPr/>
            <p:nvPr/>
          </p:nvSpPr>
          <p:spPr>
            <a:xfrm>
              <a:off x="10472795" y="507497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3" name="Rectangle 382"/>
            <p:cNvSpPr/>
            <p:nvPr/>
          </p:nvSpPr>
          <p:spPr>
            <a:xfrm>
              <a:off x="10728959" y="507497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4" name="Rectangle 383"/>
            <p:cNvSpPr/>
            <p:nvPr/>
          </p:nvSpPr>
          <p:spPr>
            <a:xfrm>
              <a:off x="10985122" y="507497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5" name="Rectangle 384"/>
            <p:cNvSpPr/>
            <p:nvPr/>
          </p:nvSpPr>
          <p:spPr>
            <a:xfrm>
              <a:off x="11241286" y="507497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6" name="Rectangle 385"/>
            <p:cNvSpPr/>
            <p:nvPr/>
          </p:nvSpPr>
          <p:spPr>
            <a:xfrm>
              <a:off x="9960467" y="531076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7" name="Rectangle 386"/>
            <p:cNvSpPr/>
            <p:nvPr/>
          </p:nvSpPr>
          <p:spPr>
            <a:xfrm>
              <a:off x="10216631" y="531076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8" name="Rectangle 387"/>
            <p:cNvSpPr/>
            <p:nvPr/>
          </p:nvSpPr>
          <p:spPr>
            <a:xfrm>
              <a:off x="10472795" y="531076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9" name="Rectangle 388"/>
            <p:cNvSpPr/>
            <p:nvPr/>
          </p:nvSpPr>
          <p:spPr>
            <a:xfrm>
              <a:off x="10728959" y="531076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0" name="Rectangle 389"/>
            <p:cNvSpPr/>
            <p:nvPr/>
          </p:nvSpPr>
          <p:spPr>
            <a:xfrm>
              <a:off x="10985122" y="531076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1" name="Rectangle 390"/>
            <p:cNvSpPr/>
            <p:nvPr/>
          </p:nvSpPr>
          <p:spPr>
            <a:xfrm>
              <a:off x="11241286" y="531076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2" name="Rectangle 391"/>
            <p:cNvSpPr/>
            <p:nvPr/>
          </p:nvSpPr>
          <p:spPr>
            <a:xfrm>
              <a:off x="9960467" y="555554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3" name="Rectangle 392"/>
            <p:cNvSpPr/>
            <p:nvPr/>
          </p:nvSpPr>
          <p:spPr>
            <a:xfrm>
              <a:off x="10216631" y="555554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4" name="Rectangle 393"/>
            <p:cNvSpPr/>
            <p:nvPr/>
          </p:nvSpPr>
          <p:spPr>
            <a:xfrm>
              <a:off x="10472795" y="555554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5" name="Rectangle 394"/>
            <p:cNvSpPr/>
            <p:nvPr/>
          </p:nvSpPr>
          <p:spPr>
            <a:xfrm>
              <a:off x="10728959" y="555554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6" name="Rectangle 395"/>
            <p:cNvSpPr/>
            <p:nvPr/>
          </p:nvSpPr>
          <p:spPr>
            <a:xfrm>
              <a:off x="10985122" y="555554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7" name="Rectangle 396"/>
            <p:cNvSpPr/>
            <p:nvPr/>
          </p:nvSpPr>
          <p:spPr>
            <a:xfrm>
              <a:off x="11241286" y="555554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8" name="Rectangle 397"/>
            <p:cNvSpPr/>
            <p:nvPr/>
          </p:nvSpPr>
          <p:spPr>
            <a:xfrm>
              <a:off x="9960467" y="580032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9" name="Rectangle 398"/>
            <p:cNvSpPr/>
            <p:nvPr/>
          </p:nvSpPr>
          <p:spPr>
            <a:xfrm>
              <a:off x="10216631" y="580032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0" name="Rectangle 399"/>
            <p:cNvSpPr/>
            <p:nvPr/>
          </p:nvSpPr>
          <p:spPr>
            <a:xfrm>
              <a:off x="10472795" y="580032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1" name="Rectangle 400"/>
            <p:cNvSpPr/>
            <p:nvPr/>
          </p:nvSpPr>
          <p:spPr>
            <a:xfrm>
              <a:off x="10728959" y="580032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2" name="Rectangle 401"/>
            <p:cNvSpPr/>
            <p:nvPr/>
          </p:nvSpPr>
          <p:spPr>
            <a:xfrm>
              <a:off x="10985122" y="580032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3" name="Rectangle 402"/>
            <p:cNvSpPr/>
            <p:nvPr/>
          </p:nvSpPr>
          <p:spPr>
            <a:xfrm>
              <a:off x="11241286" y="580032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4" name="Rectangle 403"/>
            <p:cNvSpPr/>
            <p:nvPr/>
          </p:nvSpPr>
          <p:spPr>
            <a:xfrm>
              <a:off x="9960467" y="604510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5" name="Rectangle 404"/>
            <p:cNvSpPr/>
            <p:nvPr/>
          </p:nvSpPr>
          <p:spPr>
            <a:xfrm>
              <a:off x="10216631" y="604510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6" name="Rectangle 405"/>
            <p:cNvSpPr/>
            <p:nvPr/>
          </p:nvSpPr>
          <p:spPr>
            <a:xfrm>
              <a:off x="10472795" y="604510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7" name="Rectangle 406"/>
            <p:cNvSpPr/>
            <p:nvPr/>
          </p:nvSpPr>
          <p:spPr>
            <a:xfrm>
              <a:off x="10728959" y="604510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8" name="Rectangle 407"/>
            <p:cNvSpPr/>
            <p:nvPr/>
          </p:nvSpPr>
          <p:spPr>
            <a:xfrm>
              <a:off x="10985122" y="604510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9" name="Rectangle 408"/>
            <p:cNvSpPr/>
            <p:nvPr/>
          </p:nvSpPr>
          <p:spPr>
            <a:xfrm>
              <a:off x="11241286" y="604510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0" name="Rectangle 409"/>
            <p:cNvSpPr/>
            <p:nvPr/>
          </p:nvSpPr>
          <p:spPr>
            <a:xfrm>
              <a:off x="9960467" y="629455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1" name="Rectangle 410"/>
            <p:cNvSpPr/>
            <p:nvPr/>
          </p:nvSpPr>
          <p:spPr>
            <a:xfrm>
              <a:off x="10216631" y="629455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2" name="Rectangle 411"/>
            <p:cNvSpPr/>
            <p:nvPr/>
          </p:nvSpPr>
          <p:spPr>
            <a:xfrm>
              <a:off x="10472795" y="629455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3" name="Rectangle 412"/>
            <p:cNvSpPr/>
            <p:nvPr/>
          </p:nvSpPr>
          <p:spPr>
            <a:xfrm>
              <a:off x="10728959" y="629455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4" name="Rectangle 413"/>
            <p:cNvSpPr/>
            <p:nvPr/>
          </p:nvSpPr>
          <p:spPr>
            <a:xfrm>
              <a:off x="10985122" y="629455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5" name="Rectangle 414"/>
            <p:cNvSpPr/>
            <p:nvPr/>
          </p:nvSpPr>
          <p:spPr>
            <a:xfrm>
              <a:off x="11241286" y="629455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6" name="Rectangle 415"/>
            <p:cNvSpPr/>
            <p:nvPr/>
          </p:nvSpPr>
          <p:spPr>
            <a:xfrm>
              <a:off x="11504328" y="20632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7" name="Rectangle 416"/>
            <p:cNvSpPr/>
            <p:nvPr/>
          </p:nvSpPr>
          <p:spPr>
            <a:xfrm>
              <a:off x="11760492" y="20632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8" name="Rectangle 417"/>
            <p:cNvSpPr/>
            <p:nvPr/>
          </p:nvSpPr>
          <p:spPr>
            <a:xfrm>
              <a:off x="11504328" y="45110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9" name="Rectangle 418"/>
            <p:cNvSpPr/>
            <p:nvPr/>
          </p:nvSpPr>
          <p:spPr>
            <a:xfrm>
              <a:off x="11760492" y="45110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0" name="Rectangle 419"/>
            <p:cNvSpPr/>
            <p:nvPr/>
          </p:nvSpPr>
          <p:spPr>
            <a:xfrm>
              <a:off x="11504328" y="69589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1" name="Rectangle 420"/>
            <p:cNvSpPr/>
            <p:nvPr/>
          </p:nvSpPr>
          <p:spPr>
            <a:xfrm>
              <a:off x="11760492" y="69589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2" name="Rectangle 421"/>
            <p:cNvSpPr/>
            <p:nvPr/>
          </p:nvSpPr>
          <p:spPr>
            <a:xfrm>
              <a:off x="11504328" y="94067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3" name="Rectangle 422"/>
            <p:cNvSpPr/>
            <p:nvPr/>
          </p:nvSpPr>
          <p:spPr>
            <a:xfrm>
              <a:off x="11760492" y="94067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4" name="Rectangle 423"/>
            <p:cNvSpPr/>
            <p:nvPr/>
          </p:nvSpPr>
          <p:spPr>
            <a:xfrm>
              <a:off x="11504328" y="117646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5" name="Rectangle 424"/>
            <p:cNvSpPr/>
            <p:nvPr/>
          </p:nvSpPr>
          <p:spPr>
            <a:xfrm>
              <a:off x="11760492" y="117646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6" name="Rectangle 425"/>
            <p:cNvSpPr/>
            <p:nvPr/>
          </p:nvSpPr>
          <p:spPr>
            <a:xfrm>
              <a:off x="11504328" y="142124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7" name="Rectangle 426"/>
            <p:cNvSpPr/>
            <p:nvPr/>
          </p:nvSpPr>
          <p:spPr>
            <a:xfrm>
              <a:off x="11760492" y="142124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8" name="Rectangle 427"/>
            <p:cNvSpPr/>
            <p:nvPr/>
          </p:nvSpPr>
          <p:spPr>
            <a:xfrm>
              <a:off x="11504328" y="166602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9" name="Rectangle 428"/>
            <p:cNvSpPr/>
            <p:nvPr/>
          </p:nvSpPr>
          <p:spPr>
            <a:xfrm>
              <a:off x="11760492" y="166602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0" name="Rectangle 429"/>
            <p:cNvSpPr/>
            <p:nvPr/>
          </p:nvSpPr>
          <p:spPr>
            <a:xfrm>
              <a:off x="11504328" y="191080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1" name="Rectangle 430"/>
            <p:cNvSpPr/>
            <p:nvPr/>
          </p:nvSpPr>
          <p:spPr>
            <a:xfrm>
              <a:off x="11760492" y="191080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2" name="Rectangle 431"/>
            <p:cNvSpPr/>
            <p:nvPr/>
          </p:nvSpPr>
          <p:spPr>
            <a:xfrm>
              <a:off x="11504328" y="215558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3" name="Rectangle 432"/>
            <p:cNvSpPr/>
            <p:nvPr/>
          </p:nvSpPr>
          <p:spPr>
            <a:xfrm>
              <a:off x="11760492" y="215558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4" name="Rectangle 433"/>
            <p:cNvSpPr/>
            <p:nvPr/>
          </p:nvSpPr>
          <p:spPr>
            <a:xfrm>
              <a:off x="11504328" y="2400365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5" name="Rectangle 434"/>
            <p:cNvSpPr/>
            <p:nvPr/>
          </p:nvSpPr>
          <p:spPr>
            <a:xfrm>
              <a:off x="11760492" y="2400365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6" name="Rectangle 435"/>
            <p:cNvSpPr/>
            <p:nvPr/>
          </p:nvSpPr>
          <p:spPr>
            <a:xfrm>
              <a:off x="11504328" y="264514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7" name="Rectangle 436"/>
            <p:cNvSpPr/>
            <p:nvPr/>
          </p:nvSpPr>
          <p:spPr>
            <a:xfrm>
              <a:off x="11760492" y="264514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8" name="Rectangle 437"/>
            <p:cNvSpPr/>
            <p:nvPr/>
          </p:nvSpPr>
          <p:spPr>
            <a:xfrm>
              <a:off x="11504328" y="288992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9" name="Rectangle 438"/>
            <p:cNvSpPr/>
            <p:nvPr/>
          </p:nvSpPr>
          <p:spPr>
            <a:xfrm>
              <a:off x="11760492" y="288992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0" name="Rectangle 439"/>
            <p:cNvSpPr/>
            <p:nvPr/>
          </p:nvSpPr>
          <p:spPr>
            <a:xfrm>
              <a:off x="11504328" y="312571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1" name="Rectangle 440"/>
            <p:cNvSpPr/>
            <p:nvPr/>
          </p:nvSpPr>
          <p:spPr>
            <a:xfrm>
              <a:off x="11760492" y="312571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2" name="Rectangle 441"/>
            <p:cNvSpPr/>
            <p:nvPr/>
          </p:nvSpPr>
          <p:spPr>
            <a:xfrm>
              <a:off x="11504328" y="337049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3" name="Rectangle 442"/>
            <p:cNvSpPr/>
            <p:nvPr/>
          </p:nvSpPr>
          <p:spPr>
            <a:xfrm>
              <a:off x="11760492" y="337049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4" name="Rectangle 443"/>
            <p:cNvSpPr/>
            <p:nvPr/>
          </p:nvSpPr>
          <p:spPr>
            <a:xfrm>
              <a:off x="11504328" y="361527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5" name="Rectangle 444"/>
            <p:cNvSpPr/>
            <p:nvPr/>
          </p:nvSpPr>
          <p:spPr>
            <a:xfrm>
              <a:off x="11760492" y="361527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6" name="Rectangle 445"/>
            <p:cNvSpPr/>
            <p:nvPr/>
          </p:nvSpPr>
          <p:spPr>
            <a:xfrm>
              <a:off x="11504328" y="386005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7" name="Rectangle 446"/>
            <p:cNvSpPr/>
            <p:nvPr/>
          </p:nvSpPr>
          <p:spPr>
            <a:xfrm>
              <a:off x="11760492" y="386005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8" name="Rectangle 447"/>
            <p:cNvSpPr/>
            <p:nvPr/>
          </p:nvSpPr>
          <p:spPr>
            <a:xfrm>
              <a:off x="11504328" y="409584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9" name="Rectangle 448"/>
            <p:cNvSpPr/>
            <p:nvPr/>
          </p:nvSpPr>
          <p:spPr>
            <a:xfrm>
              <a:off x="11760492" y="409584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0" name="Rectangle 449"/>
            <p:cNvSpPr/>
            <p:nvPr/>
          </p:nvSpPr>
          <p:spPr>
            <a:xfrm>
              <a:off x="11504328" y="434062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1" name="Rectangle 450"/>
            <p:cNvSpPr/>
            <p:nvPr/>
          </p:nvSpPr>
          <p:spPr>
            <a:xfrm>
              <a:off x="11760492" y="434062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2" name="Rectangle 451"/>
            <p:cNvSpPr/>
            <p:nvPr/>
          </p:nvSpPr>
          <p:spPr>
            <a:xfrm>
              <a:off x="11504328" y="458541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3" name="Rectangle 452"/>
            <p:cNvSpPr/>
            <p:nvPr/>
          </p:nvSpPr>
          <p:spPr>
            <a:xfrm>
              <a:off x="11760492" y="458541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4" name="Rectangle 453"/>
            <p:cNvSpPr/>
            <p:nvPr/>
          </p:nvSpPr>
          <p:spPr>
            <a:xfrm>
              <a:off x="11504328" y="483019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5" name="Rectangle 454"/>
            <p:cNvSpPr/>
            <p:nvPr/>
          </p:nvSpPr>
          <p:spPr>
            <a:xfrm>
              <a:off x="11760492" y="483019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6" name="Rectangle 455"/>
            <p:cNvSpPr/>
            <p:nvPr/>
          </p:nvSpPr>
          <p:spPr>
            <a:xfrm>
              <a:off x="11504328" y="507497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7" name="Rectangle 456"/>
            <p:cNvSpPr/>
            <p:nvPr/>
          </p:nvSpPr>
          <p:spPr>
            <a:xfrm>
              <a:off x="11760492" y="507497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8" name="Rectangle 457"/>
            <p:cNvSpPr/>
            <p:nvPr/>
          </p:nvSpPr>
          <p:spPr>
            <a:xfrm>
              <a:off x="11504328" y="531076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9" name="Rectangle 458"/>
            <p:cNvSpPr/>
            <p:nvPr/>
          </p:nvSpPr>
          <p:spPr>
            <a:xfrm>
              <a:off x="11760492" y="531076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0" name="Rectangle 459"/>
            <p:cNvSpPr/>
            <p:nvPr/>
          </p:nvSpPr>
          <p:spPr>
            <a:xfrm>
              <a:off x="11504328" y="555554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1" name="Rectangle 460"/>
            <p:cNvSpPr/>
            <p:nvPr/>
          </p:nvSpPr>
          <p:spPr>
            <a:xfrm>
              <a:off x="11760492" y="555554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2" name="Rectangle 461"/>
            <p:cNvSpPr/>
            <p:nvPr/>
          </p:nvSpPr>
          <p:spPr>
            <a:xfrm>
              <a:off x="11504328" y="580032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3" name="Rectangle 462"/>
            <p:cNvSpPr/>
            <p:nvPr/>
          </p:nvSpPr>
          <p:spPr>
            <a:xfrm>
              <a:off x="11760492" y="580032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4" name="Rectangle 463"/>
            <p:cNvSpPr/>
            <p:nvPr/>
          </p:nvSpPr>
          <p:spPr>
            <a:xfrm>
              <a:off x="11504328" y="604510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5" name="Rectangle 464"/>
            <p:cNvSpPr/>
            <p:nvPr/>
          </p:nvSpPr>
          <p:spPr>
            <a:xfrm>
              <a:off x="11760492" y="604510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6" name="Rectangle 465"/>
            <p:cNvSpPr/>
            <p:nvPr/>
          </p:nvSpPr>
          <p:spPr>
            <a:xfrm>
              <a:off x="11504328" y="629455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7" name="Rectangle 466"/>
            <p:cNvSpPr/>
            <p:nvPr/>
          </p:nvSpPr>
          <p:spPr>
            <a:xfrm>
              <a:off x="11760492" y="629455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How Mr C stores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4" y="1111623"/>
            <a:ext cx="8605024" cy="5746377"/>
          </a:xfrm>
        </p:spPr>
        <p:txBody>
          <a:bodyPr>
            <a:normAutofit/>
          </a:bodyPr>
          <a:lstStyle/>
          <a:p>
            <a:r>
              <a:rPr lang="en-IN" dirty="0" smtClean="0"/>
              <a:t>If we declare an array, a sequence of</a:t>
            </a:r>
            <a:br>
              <a:rPr lang="en-IN" dirty="0" smtClean="0"/>
            </a:br>
            <a:r>
              <a:rPr lang="en-IN" dirty="0" smtClean="0"/>
              <a:t>addresses get allocated</a:t>
            </a:r>
          </a:p>
          <a:p>
            <a:endParaRPr lang="en-IN" dirty="0"/>
          </a:p>
          <a:p>
            <a:endParaRPr lang="en-IN" dirty="0" smtClean="0"/>
          </a:p>
          <a:p>
            <a:r>
              <a:rPr lang="en-IN" dirty="0" smtClean="0"/>
              <a:t>c and a are actually pointers, c stores the address of c[0], a stores address </a:t>
            </a:r>
            <a:r>
              <a:rPr lang="en-IN" dirty="0"/>
              <a:t>of a[0</a:t>
            </a:r>
            <a:r>
              <a:rPr lang="en-IN" dirty="0" smtClean="0"/>
              <a:t>]</a:t>
            </a:r>
          </a:p>
          <a:p>
            <a:r>
              <a:rPr lang="en-IN" dirty="0" smtClean="0"/>
              <a:t>c[0] is stored at address 000005, c[1] at</a:t>
            </a:r>
            <a:br>
              <a:rPr lang="en-IN" dirty="0" smtClean="0"/>
            </a:br>
            <a:r>
              <a:rPr lang="en-IN" dirty="0" smtClean="0"/>
              <a:t>address 000006, c[2] at 000007 and so on</a:t>
            </a:r>
          </a:p>
          <a:p>
            <a:r>
              <a:rPr lang="en-IN" dirty="0" smtClean="0"/>
              <a:t>a[0] is stored at address 000011, a[1] at</a:t>
            </a:r>
            <a:br>
              <a:rPr lang="en-IN" dirty="0" smtClean="0"/>
            </a:br>
            <a:r>
              <a:rPr lang="en-IN" dirty="0" smtClean="0"/>
              <a:t>address 000015 (</a:t>
            </a:r>
            <a:r>
              <a:rPr lang="en-IN" dirty="0" err="1" smtClean="0"/>
              <a:t>int</a:t>
            </a:r>
            <a:r>
              <a:rPr lang="en-IN" dirty="0" smtClean="0"/>
              <a:t> takes 4 bytes), a[2] at</a:t>
            </a:r>
            <a:br>
              <a:rPr lang="en-IN" dirty="0" smtClean="0"/>
            </a:br>
            <a:r>
              <a:rPr lang="en-IN" dirty="0" smtClean="0"/>
              <a:t>address 000019, and so on</a:t>
            </a:r>
          </a:p>
          <a:p>
            <a:endParaRPr lang="en-IN" dirty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9</a:t>
            </a:fld>
            <a:endParaRPr lang="en-US"/>
          </a:p>
        </p:txBody>
      </p:sp>
      <p:sp>
        <p:nvSpPr>
          <p:cNvPr id="251" name="TextBox 250"/>
          <p:cNvSpPr txBox="1"/>
          <p:nvPr/>
        </p:nvSpPr>
        <p:spPr>
          <a:xfrm>
            <a:off x="9104242" y="164303"/>
            <a:ext cx="866525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000000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000001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000002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000003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000004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000005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000006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000007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000008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000009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000010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000011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000012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000013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000014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000015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000016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000017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000018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000019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000020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000021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000022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000023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…</a:t>
            </a:r>
          </a:p>
        </p:txBody>
      </p:sp>
      <p:sp>
        <p:nvSpPr>
          <p:cNvPr id="252" name="Rectangle 251"/>
          <p:cNvSpPr/>
          <p:nvPr/>
        </p:nvSpPr>
        <p:spPr>
          <a:xfrm>
            <a:off x="9960467" y="206328"/>
            <a:ext cx="2056189" cy="979124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TextBox 252"/>
          <p:cNvSpPr txBox="1"/>
          <p:nvPr/>
        </p:nvSpPr>
        <p:spPr>
          <a:xfrm>
            <a:off x="418453" y="1866713"/>
            <a:ext cx="2336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 smtClean="0">
                <a:latin typeface="Arial Narrow" panose="020B0606020202030204" pitchFamily="34" charset="0"/>
              </a:rPr>
              <a:t>char c[5];</a:t>
            </a:r>
          </a:p>
        </p:txBody>
      </p:sp>
      <p:sp>
        <p:nvSpPr>
          <p:cNvPr id="254" name="TextBox 253"/>
          <p:cNvSpPr txBox="1"/>
          <p:nvPr/>
        </p:nvSpPr>
        <p:spPr>
          <a:xfrm>
            <a:off x="418453" y="2471398"/>
            <a:ext cx="2336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 err="1">
                <a:latin typeface="Arial Narrow" panose="020B0606020202030204" pitchFamily="34" charset="0"/>
              </a:rPr>
              <a:t>int</a:t>
            </a:r>
            <a:r>
              <a:rPr lang="en-IN" sz="4400" dirty="0">
                <a:latin typeface="Arial Narrow" panose="020B0606020202030204" pitchFamily="34" charset="0"/>
              </a:rPr>
              <a:t> </a:t>
            </a:r>
            <a:r>
              <a:rPr lang="en-IN" sz="4400" dirty="0" smtClean="0">
                <a:latin typeface="Arial Narrow" panose="020B0606020202030204" pitchFamily="34" charset="0"/>
              </a:rPr>
              <a:t>a[3];</a:t>
            </a:r>
            <a:endParaRPr lang="en-IN" sz="4400" dirty="0">
              <a:latin typeface="Arial Narrow" panose="020B0606020202030204" pitchFamily="34" charset="0"/>
            </a:endParaRPr>
          </a:p>
        </p:txBody>
      </p:sp>
      <p:sp>
        <p:nvSpPr>
          <p:cNvPr id="256" name="Rectangle 255"/>
          <p:cNvSpPr/>
          <p:nvPr/>
        </p:nvSpPr>
        <p:spPr>
          <a:xfrm>
            <a:off x="9951784" y="1414601"/>
            <a:ext cx="2064872" cy="1232898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Rectangle 256"/>
          <p:cNvSpPr/>
          <p:nvPr/>
        </p:nvSpPr>
        <p:spPr>
          <a:xfrm>
            <a:off x="9971434" y="2900792"/>
            <a:ext cx="2045887" cy="291939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520484" y="1125973"/>
            <a:ext cx="7454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600" b="1" dirty="0" smtClean="0">
                <a:solidFill>
                  <a:schemeClr val="accent1"/>
                </a:solidFill>
                <a:latin typeface="Arial Narrow" panose="020B0606020202030204" pitchFamily="34" charset="0"/>
              </a:rPr>
              <a:t>c</a:t>
            </a:r>
          </a:p>
          <a:p>
            <a:pPr algn="r"/>
            <a:r>
              <a:rPr lang="en-IN" sz="1600" b="1" dirty="0" smtClean="0">
                <a:solidFill>
                  <a:schemeClr val="accent1"/>
                </a:solidFill>
                <a:latin typeface="Arial Narrow" panose="020B0606020202030204" pitchFamily="34" charset="0"/>
              </a:rPr>
              <a:t>c[0]</a:t>
            </a:r>
          </a:p>
          <a:p>
            <a:pPr algn="r"/>
            <a:r>
              <a:rPr lang="en-IN" sz="1600" b="1" dirty="0" smtClean="0">
                <a:solidFill>
                  <a:schemeClr val="accent1"/>
                </a:solidFill>
                <a:latin typeface="Arial Narrow" panose="020B0606020202030204" pitchFamily="34" charset="0"/>
              </a:rPr>
              <a:t>c[1]</a:t>
            </a:r>
          </a:p>
          <a:p>
            <a:pPr algn="r"/>
            <a:r>
              <a:rPr lang="en-IN" sz="1600" b="1" dirty="0" smtClean="0">
                <a:solidFill>
                  <a:schemeClr val="accent1"/>
                </a:solidFill>
                <a:latin typeface="Arial Narrow" panose="020B0606020202030204" pitchFamily="34" charset="0"/>
              </a:rPr>
              <a:t>c[2]</a:t>
            </a:r>
          </a:p>
          <a:p>
            <a:pPr algn="r"/>
            <a:r>
              <a:rPr lang="en-IN" sz="1600" b="1" dirty="0" smtClean="0">
                <a:solidFill>
                  <a:schemeClr val="accent1"/>
                </a:solidFill>
                <a:latin typeface="Arial Narrow" panose="020B0606020202030204" pitchFamily="34" charset="0"/>
              </a:rPr>
              <a:t>c[3]</a:t>
            </a:r>
          </a:p>
          <a:p>
            <a:pPr algn="r"/>
            <a:r>
              <a:rPr lang="en-IN" sz="1600" b="1" dirty="0" smtClean="0">
                <a:solidFill>
                  <a:schemeClr val="accent1"/>
                </a:solidFill>
                <a:latin typeface="Arial Narrow" panose="020B0606020202030204" pitchFamily="34" charset="0"/>
              </a:rPr>
              <a:t>c[4]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801609" y="1118264"/>
            <a:ext cx="2221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0   0    0   0    0   1    0    1</a:t>
            </a:r>
            <a:endParaRPr lang="en-US" sz="1600" b="1" dirty="0">
              <a:latin typeface="Arial Narrow" panose="020B0606020202030204" pitchFamily="34" charset="0"/>
            </a:endParaRPr>
          </a:p>
        </p:txBody>
      </p:sp>
      <p:sp>
        <p:nvSpPr>
          <p:cNvPr id="470" name="TextBox 469"/>
          <p:cNvSpPr txBox="1"/>
          <p:nvPr/>
        </p:nvSpPr>
        <p:spPr>
          <a:xfrm>
            <a:off x="9801609" y="2601966"/>
            <a:ext cx="2221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0   0    0   0    1    0   1    1</a:t>
            </a:r>
            <a:endParaRPr lang="en-US" sz="1600" b="1" dirty="0">
              <a:latin typeface="Arial Narrow" panose="020B0606020202030204" pitchFamily="34" charset="0"/>
            </a:endParaRPr>
          </a:p>
        </p:txBody>
      </p:sp>
      <p:pic>
        <p:nvPicPr>
          <p:cNvPr id="471" name="Picture 47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4520" y="1456818"/>
            <a:ext cx="2129790" cy="1925330"/>
          </a:xfrm>
          <a:prstGeom prst="rect">
            <a:avLst/>
          </a:prstGeom>
        </p:spPr>
      </p:pic>
      <p:sp>
        <p:nvSpPr>
          <p:cNvPr id="472" name="Rectangular Callout 471"/>
          <p:cNvSpPr/>
          <p:nvPr/>
        </p:nvSpPr>
        <p:spPr>
          <a:xfrm>
            <a:off x="4817695" y="1434954"/>
            <a:ext cx="3784519" cy="1160237"/>
          </a:xfrm>
          <a:prstGeom prst="wedgeRectCallout">
            <a:avLst>
              <a:gd name="adj1" fmla="val -72816"/>
              <a:gd name="adj2" fmla="val 36934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Yes, but I ran out of space </a:t>
            </a:r>
            <a:r>
              <a:rPr lang="en-IN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space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 well as ran out of patience drawing boxes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73" name="Group 472"/>
          <p:cNvGrpSpPr/>
          <p:nvPr/>
        </p:nvGrpSpPr>
        <p:grpSpPr>
          <a:xfrm>
            <a:off x="418453" y="207163"/>
            <a:ext cx="1858617" cy="904461"/>
            <a:chOff x="3286682" y="2292350"/>
            <a:chExt cx="1858617" cy="904461"/>
          </a:xfrm>
        </p:grpSpPr>
        <p:sp>
          <p:nvSpPr>
            <p:cNvPr id="474" name="Rounded Rectangle 473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5" name="Oval 474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6" name="Oval 475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77" name="Rectangular Callout 476"/>
          <p:cNvSpPr/>
          <p:nvPr/>
        </p:nvSpPr>
        <p:spPr>
          <a:xfrm>
            <a:off x="2668699" y="208639"/>
            <a:ext cx="4522818" cy="1160237"/>
          </a:xfrm>
          <a:prstGeom prst="wedgeRectCallout">
            <a:avLst>
              <a:gd name="adj1" fmla="val -61139"/>
              <a:gd name="adj2" fmla="val -1614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Actually, being pointers, c and a should themselves take 8 bytes to store the addresses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8" name="TextBox 477"/>
          <p:cNvSpPr txBox="1"/>
          <p:nvPr/>
        </p:nvSpPr>
        <p:spPr>
          <a:xfrm>
            <a:off x="8520483" y="2592043"/>
            <a:ext cx="74543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600" b="1" dirty="0" smtClean="0">
                <a:solidFill>
                  <a:schemeClr val="accent1"/>
                </a:solidFill>
                <a:latin typeface="Arial Narrow" panose="020B0606020202030204" pitchFamily="34" charset="0"/>
              </a:rPr>
              <a:t>a</a:t>
            </a:r>
            <a:endParaRPr lang="en-IN" sz="1600" b="1" dirty="0">
              <a:solidFill>
                <a:schemeClr val="accent1"/>
              </a:solidFill>
              <a:latin typeface="Arial Narrow" panose="020B0606020202030204" pitchFamily="34" charset="0"/>
            </a:endParaRPr>
          </a:p>
          <a:p>
            <a:pPr algn="r"/>
            <a:r>
              <a:rPr lang="en-IN" sz="1600" b="1" dirty="0" smtClean="0">
                <a:solidFill>
                  <a:schemeClr val="accent1"/>
                </a:solidFill>
                <a:latin typeface="Arial Narrow" panose="020B0606020202030204" pitchFamily="34" charset="0"/>
              </a:rPr>
              <a:t>a[0</a:t>
            </a:r>
            <a:r>
              <a:rPr lang="en-IN" sz="16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]</a:t>
            </a:r>
          </a:p>
          <a:p>
            <a:pPr algn="r"/>
            <a:endParaRPr lang="en-IN" sz="1600" b="1" dirty="0" smtClean="0">
              <a:solidFill>
                <a:schemeClr val="accent1"/>
              </a:solidFill>
              <a:latin typeface="Arial Narrow" panose="020B0606020202030204" pitchFamily="34" charset="0"/>
            </a:endParaRPr>
          </a:p>
          <a:p>
            <a:pPr algn="r"/>
            <a:endParaRPr lang="en-IN" sz="1600" b="1" dirty="0">
              <a:solidFill>
                <a:schemeClr val="accent1"/>
              </a:solidFill>
              <a:latin typeface="Arial Narrow" panose="020B0606020202030204" pitchFamily="34" charset="0"/>
            </a:endParaRPr>
          </a:p>
          <a:p>
            <a:pPr algn="r"/>
            <a:endParaRPr lang="en-IN" sz="1600" b="1" dirty="0" smtClean="0">
              <a:solidFill>
                <a:schemeClr val="accent1"/>
              </a:solidFill>
              <a:latin typeface="Arial Narrow" panose="020B0606020202030204" pitchFamily="34" charset="0"/>
            </a:endParaRPr>
          </a:p>
          <a:p>
            <a:pPr algn="r"/>
            <a:r>
              <a:rPr lang="en-IN" sz="16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a</a:t>
            </a:r>
            <a:r>
              <a:rPr lang="en-IN" sz="1600" b="1" dirty="0" smtClean="0">
                <a:solidFill>
                  <a:schemeClr val="accent1"/>
                </a:solidFill>
                <a:latin typeface="Arial Narrow" panose="020B0606020202030204" pitchFamily="34" charset="0"/>
              </a:rPr>
              <a:t>[1</a:t>
            </a:r>
            <a:r>
              <a:rPr lang="en-IN" sz="16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]</a:t>
            </a:r>
          </a:p>
          <a:p>
            <a:pPr algn="r"/>
            <a:endParaRPr lang="en-IN" sz="1600" b="1" dirty="0" smtClean="0">
              <a:solidFill>
                <a:schemeClr val="accent1"/>
              </a:solidFill>
              <a:latin typeface="Arial Narrow" panose="020B0606020202030204" pitchFamily="34" charset="0"/>
            </a:endParaRPr>
          </a:p>
          <a:p>
            <a:pPr algn="r"/>
            <a:endParaRPr lang="en-IN" sz="1600" b="1" dirty="0">
              <a:solidFill>
                <a:schemeClr val="accent1"/>
              </a:solidFill>
              <a:latin typeface="Arial Narrow" panose="020B0606020202030204" pitchFamily="34" charset="0"/>
            </a:endParaRPr>
          </a:p>
          <a:p>
            <a:pPr algn="r"/>
            <a:endParaRPr lang="en-IN" sz="1600" b="1" dirty="0" smtClean="0">
              <a:solidFill>
                <a:schemeClr val="accent1"/>
              </a:solidFill>
              <a:latin typeface="Arial Narrow" panose="020B0606020202030204" pitchFamily="34" charset="0"/>
            </a:endParaRPr>
          </a:p>
          <a:p>
            <a:pPr algn="r"/>
            <a:r>
              <a:rPr lang="en-IN" sz="1600" b="1" dirty="0" smtClean="0">
                <a:solidFill>
                  <a:schemeClr val="accent1"/>
                </a:solidFill>
                <a:latin typeface="Arial Narrow" panose="020B0606020202030204" pitchFamily="34" charset="0"/>
              </a:rPr>
              <a:t>a[2]</a:t>
            </a:r>
            <a:endParaRPr lang="en-IN" sz="1600" b="1" dirty="0">
              <a:solidFill>
                <a:schemeClr val="accent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0004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53" grpId="0"/>
      <p:bldP spid="254" grpId="0"/>
      <p:bldP spid="256" grpId="0" animBg="1"/>
      <p:bldP spid="257" grpId="0" animBg="1"/>
      <p:bldP spid="5" grpId="0"/>
      <p:bldP spid="6" grpId="0"/>
      <p:bldP spid="470" grpId="0"/>
      <p:bldP spid="472" grpId="0" animBg="1"/>
      <p:bldP spid="477" grpId="0" animBg="1"/>
      <p:bldP spid="478" grpId="0"/>
    </p:bld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33ACF124-275F-44F2-8DE0-0A755069829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380</TotalTime>
  <Words>884</Words>
  <Application>Microsoft Office PowerPoint</Application>
  <PresentationFormat>Widescreen</PresentationFormat>
  <Paragraphs>184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Arial Narrow</vt:lpstr>
      <vt:lpstr>Calibri</vt:lpstr>
      <vt:lpstr>Calibri Light</vt:lpstr>
      <vt:lpstr>Century Gothic</vt:lpstr>
      <vt:lpstr>Wingdings</vt:lpstr>
      <vt:lpstr>Metropolitan</vt:lpstr>
      <vt:lpstr>Mr C is Pointing to Something Useful</vt:lpstr>
      <vt:lpstr>Announcements</vt:lpstr>
      <vt:lpstr>The sizeof various variable types</vt:lpstr>
      <vt:lpstr>How Mr C stores variables</vt:lpstr>
      <vt:lpstr>Pointers</vt:lpstr>
      <vt:lpstr>Pointers</vt:lpstr>
      <vt:lpstr>My first pointer</vt:lpstr>
      <vt:lpstr>Pointers with printf and scanf</vt:lpstr>
      <vt:lpstr>How Mr C stores arrays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purushot</dc:creator>
  <cp:lastModifiedBy>purushot</cp:lastModifiedBy>
  <cp:revision>43</cp:revision>
  <dcterms:created xsi:type="dcterms:W3CDTF">2018-07-30T05:08:11Z</dcterms:created>
  <dcterms:modified xsi:type="dcterms:W3CDTF">2018-09-26T10:39:34Z</dcterms:modified>
</cp:coreProperties>
</file>