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On-demand Service from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Memory allocated using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 should be "freed" once that memory is no longer needed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Allows that memory to be used by others, you </a:t>
            </a:r>
            <a:r>
              <a:rPr lang="en-IN" dirty="0" smtClean="0"/>
              <a:t>yourself</a:t>
            </a:r>
          </a:p>
          <a:p>
            <a:r>
              <a:rPr lang="en-IN" b="1" dirty="0"/>
              <a:t>Warning</a:t>
            </a:r>
            <a:r>
              <a:rPr lang="en-IN" dirty="0"/>
              <a:t>: do not try to free static </a:t>
            </a:r>
            <a:r>
              <a:rPr lang="en-IN" dirty="0" smtClean="0"/>
              <a:t>arrays</a:t>
            </a:r>
            <a:r>
              <a:rPr lang="en-US" dirty="0"/>
              <a:t> </a:t>
            </a:r>
            <a:r>
              <a:rPr lang="en-US" dirty="0" smtClean="0"/>
              <a:t>– free() should be used only on </a:t>
            </a:r>
            <a:r>
              <a:rPr lang="en-US" dirty="0" err="1" smtClean="0"/>
              <a:t>malloc-ed</a:t>
            </a:r>
            <a:r>
              <a:rPr lang="en-US" dirty="0" smtClean="0"/>
              <a:t>, </a:t>
            </a:r>
            <a:r>
              <a:rPr lang="en-US" dirty="0" err="1" smtClean="0"/>
              <a:t>calloc-ed</a:t>
            </a:r>
            <a:r>
              <a:rPr lang="en-US" dirty="0" smtClean="0"/>
              <a:t> and </a:t>
            </a:r>
            <a:r>
              <a:rPr lang="en-US" dirty="0" err="1" smtClean="0"/>
              <a:t>realloc-ed</a:t>
            </a:r>
            <a:r>
              <a:rPr lang="en-US" dirty="0" smtClean="0"/>
              <a:t> arrays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6851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c[10],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… // Do things with the array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endParaRPr lang="en-IN" sz="4000" dirty="0" smtClean="0">
              <a:latin typeface="Arial Narrow" panose="020B0606020202030204" pitchFamily="34" charset="0"/>
            </a:endParaRPr>
          </a:p>
          <a:p>
            <a:r>
              <a:rPr lang="en-IN" sz="4000" dirty="0" smtClean="0">
                <a:latin typeface="Arial Narrow" panose="020B0606020202030204" pitchFamily="34" charset="0"/>
              </a:rPr>
              <a:t>free(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 // Free up the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53" y="5902086"/>
            <a:ext cx="68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free(c); // Will cause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4657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Extremely bad coding </a:t>
            </a:r>
            <a:r>
              <a:rPr lang="en-IN" dirty="0" smtClean="0"/>
              <a:t>habit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Better habit – free up memory before allocating again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realloc</a:t>
            </a:r>
            <a:r>
              <a:rPr lang="en-IN" dirty="0" smtClean="0"/>
              <a:t> (described next) if need more memory</a:t>
            </a:r>
            <a:endParaRPr lang="en-IN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1535276"/>
            <a:ext cx="11600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// hmm … lab question now tells me to create array of 10000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</a:t>
            </a:r>
            <a:r>
              <a:rPr lang="en-IN" sz="4000" dirty="0">
                <a:latin typeface="Arial Narrow" panose="020B0606020202030204" pitchFamily="34" charset="0"/>
              </a:rPr>
              <a:t>= (</a:t>
            </a:r>
            <a:r>
              <a:rPr lang="en-IN" sz="4000" dirty="0" err="1">
                <a:latin typeface="Arial Narrow" panose="020B0606020202030204" pitchFamily="34" charset="0"/>
              </a:rPr>
              <a:t>int</a:t>
            </a:r>
            <a:r>
              <a:rPr lang="en-IN" sz="4000" dirty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(10000 </a:t>
            </a:r>
            <a:r>
              <a:rPr lang="en-IN" sz="4000" dirty="0">
                <a:latin typeface="Arial Narrow" panose="020B0606020202030204" pitchFamily="34" charset="0"/>
              </a:rPr>
              <a:t>* </a:t>
            </a:r>
            <a:r>
              <a:rPr lang="en-IN" sz="4000" dirty="0" err="1">
                <a:latin typeface="Arial Narrow" panose="020B0606020202030204" pitchFamily="34" charset="0"/>
              </a:rPr>
              <a:t>sizeof</a:t>
            </a:r>
            <a:r>
              <a:rPr lang="en-IN" sz="4000" dirty="0">
                <a:latin typeface="Arial Narrow" panose="020B0606020202030204" pitchFamily="34" charset="0"/>
              </a:rPr>
              <a:t>(</a:t>
            </a:r>
            <a:r>
              <a:rPr lang="en-IN" sz="4000" dirty="0" err="1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  <a:endParaRPr lang="en-IN" sz="4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352" y="3762035"/>
            <a:ext cx="11600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free(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</a:t>
            </a:r>
            <a:r>
              <a:rPr lang="en-IN" sz="4000" dirty="0">
                <a:latin typeface="Arial Narrow" panose="020B0606020202030204" pitchFamily="34" charset="0"/>
              </a:rPr>
              <a:t>= (</a:t>
            </a:r>
            <a:r>
              <a:rPr lang="en-IN" sz="4000" dirty="0" err="1">
                <a:latin typeface="Arial Narrow" panose="020B0606020202030204" pitchFamily="34" charset="0"/>
              </a:rPr>
              <a:t>int</a:t>
            </a:r>
            <a:r>
              <a:rPr lang="en-IN" sz="4000" dirty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(10000 </a:t>
            </a:r>
            <a:r>
              <a:rPr lang="en-IN" sz="4000" dirty="0">
                <a:latin typeface="Arial Narrow" panose="020B0606020202030204" pitchFamily="34" charset="0"/>
              </a:rPr>
              <a:t>* </a:t>
            </a:r>
            <a:r>
              <a:rPr lang="en-IN" sz="4000" dirty="0" err="1">
                <a:latin typeface="Arial Narrow" panose="020B0606020202030204" pitchFamily="34" charset="0"/>
              </a:rPr>
              <a:t>sizeof</a:t>
            </a:r>
            <a:r>
              <a:rPr lang="en-IN" sz="4000" dirty="0">
                <a:latin typeface="Arial Narrow" panose="020B0606020202030204" pitchFamily="34" charset="0"/>
              </a:rPr>
              <a:t>(</a:t>
            </a:r>
            <a:r>
              <a:rPr lang="en-IN" sz="4000" dirty="0" err="1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  <a:endParaRPr lang="en-IN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realloc</a:t>
            </a:r>
            <a:r>
              <a:rPr lang="en-IN" dirty="0" smtClean="0"/>
              <a:t> – </a:t>
            </a:r>
            <a:r>
              <a:rPr lang="en-IN" b="1" dirty="0" smtClean="0"/>
              <a:t>re</a:t>
            </a:r>
            <a:r>
              <a:rPr lang="en-IN" dirty="0" smtClean="0"/>
              <a:t>vised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If you </a:t>
            </a:r>
            <a:r>
              <a:rPr lang="en-IN" dirty="0" err="1" smtClean="0"/>
              <a:t>malloc-ed</a:t>
            </a:r>
            <a:r>
              <a:rPr lang="en-IN" dirty="0" smtClean="0"/>
              <a:t> an array of 100 elements and suddenly find that you need an array of 200 elements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/>
              <a:t>Can use </a:t>
            </a:r>
            <a:r>
              <a:rPr lang="en-IN" dirty="0" err="1" smtClean="0"/>
              <a:t>realloc</a:t>
            </a:r>
            <a:r>
              <a:rPr lang="en-IN" dirty="0" smtClean="0"/>
              <a:t> to revise that allocation to 200 elements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Don’t use </a:t>
            </a:r>
            <a:r>
              <a:rPr lang="en-IN" dirty="0" err="1" smtClean="0"/>
              <a:t>realloc</a:t>
            </a:r>
            <a:r>
              <a:rPr lang="en-IN" dirty="0" smtClean="0"/>
              <a:t> to increase size of non-</a:t>
            </a:r>
            <a:r>
              <a:rPr lang="en-IN" dirty="0" err="1" smtClean="0"/>
              <a:t>malloc</a:t>
            </a:r>
            <a:r>
              <a:rPr lang="en-IN" dirty="0" smtClean="0"/>
              <a:t> arrays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realloc</a:t>
            </a:r>
            <a:r>
              <a:rPr lang="en-IN" dirty="0" smtClean="0"/>
              <a:t> only to increase size of 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malloc-ed</a:t>
            </a:r>
            <a:r>
              <a:rPr lang="en-IN" dirty="0" smtClean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realize that. That is why I will copy those 100 elements to the new array of 200 elements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realloc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, 200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if(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 != NULL)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 had so much precious data stored in those 100 elements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the best Mr 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c[100];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realloc</a:t>
            </a:r>
            <a:r>
              <a:rPr lang="en-IN" sz="4000" dirty="0" smtClean="0">
                <a:latin typeface="Arial Narrow" panose="020B0606020202030204" pitchFamily="34" charset="0"/>
              </a:rPr>
              <a:t>(c, 200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 animBg="1"/>
      <p:bldP spid="14" grpId="0"/>
      <p:bldP spid="7" grpId="0" animBg="1"/>
      <p:bldP spid="15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495452" cy="4437058"/>
          </a:xfrm>
        </p:spPr>
        <p:txBody>
          <a:bodyPr/>
          <a:lstStyle/>
          <a:p>
            <a:r>
              <a:rPr lang="en-IN" dirty="0" smtClean="0"/>
              <a:t>October 2 (Tuesday) is a holiday – no lecture, no lab</a:t>
            </a:r>
          </a:p>
          <a:p>
            <a:r>
              <a:rPr lang="en-IN" dirty="0" smtClean="0"/>
              <a:t>We will have replacement lab October 6 (Sat) </a:t>
            </a:r>
            <a:r>
              <a:rPr lang="en-IN" dirty="0"/>
              <a:t>2-5PM </a:t>
            </a:r>
            <a:r>
              <a:rPr lang="en-IN" dirty="0" smtClean="0"/>
              <a:t>at NCL for sections B4, B5, B6, B13, </a:t>
            </a:r>
          </a:p>
          <a:p>
            <a:r>
              <a:rPr lang="en-IN" dirty="0" smtClean="0"/>
              <a:t>No replacement lecture since not a “</a:t>
            </a:r>
            <a:r>
              <a:rPr lang="en-IN" dirty="0" err="1" smtClean="0"/>
              <a:t>DoAA</a:t>
            </a:r>
            <a:r>
              <a:rPr lang="en-IN" dirty="0" smtClean="0"/>
              <a:t> Saturday”</a:t>
            </a:r>
          </a:p>
          <a:p>
            <a:r>
              <a:rPr lang="en-IN" dirty="0" smtClean="0"/>
              <a:t>Extra doubt clearing session after extra lab on Sat i.e. Oct 06 (Sat) 5-6PM CC-02.</a:t>
            </a:r>
          </a:p>
          <a:p>
            <a:r>
              <a:rPr lang="en-IN" dirty="0" smtClean="0"/>
              <a:t>Will release remaining grades this week – sorry for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232452"/>
          </a:xfrm>
        </p:spPr>
        <p:txBody>
          <a:bodyPr>
            <a:normAutofit/>
          </a:bodyPr>
          <a:lstStyle/>
          <a:p>
            <a:r>
              <a:rPr lang="en-IN" dirty="0" smtClean="0"/>
              <a:t>Pointers are special variables that store addresses</a:t>
            </a:r>
          </a:p>
          <a:p>
            <a:r>
              <a:rPr lang="en-IN" dirty="0" smtClean="0"/>
              <a:t>Some functions like </a:t>
            </a:r>
            <a:r>
              <a:rPr lang="en-IN" dirty="0" err="1" smtClean="0"/>
              <a:t>scanf</a:t>
            </a:r>
            <a:r>
              <a:rPr lang="en-IN" dirty="0" smtClean="0"/>
              <a:t>, string functions accept pointers</a:t>
            </a:r>
          </a:p>
          <a:p>
            <a:r>
              <a:rPr lang="en-IN" dirty="0" smtClean="0"/>
              <a:t>Can declare pointer and regular variables on same line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Pointer arithmetic: depends on the type of the pointer</a:t>
            </a:r>
          </a:p>
          <a:p>
            <a:pPr lvl="1"/>
            <a:r>
              <a:rPr lang="en-IN" dirty="0" smtClean="0"/>
              <a:t>Pointers to </a:t>
            </a:r>
            <a:r>
              <a:rPr lang="en-IN" dirty="0" err="1" smtClean="0"/>
              <a:t>int</a:t>
            </a:r>
            <a:r>
              <a:rPr lang="en-IN" dirty="0" smtClean="0"/>
              <a:t> advance by 4 upon ++, decrease by 4 upon --</a:t>
            </a:r>
          </a:p>
          <a:p>
            <a:pPr lvl="1"/>
            <a:r>
              <a:rPr lang="en-IN" dirty="0" smtClean="0"/>
              <a:t>Pointers to char advance by 1 upon ++, decrease by </a:t>
            </a:r>
            <a:r>
              <a:rPr lang="en-IN" dirty="0"/>
              <a:t>1</a:t>
            </a:r>
            <a:r>
              <a:rPr lang="en-IN" dirty="0" smtClean="0"/>
              <a:t> upon --</a:t>
            </a:r>
          </a:p>
          <a:p>
            <a:pPr lvl="1"/>
            <a:r>
              <a:rPr lang="en-IN" dirty="0" smtClean="0"/>
              <a:t>Pointers to double advance by 8 upon ++, decrease by 8 upon – </a:t>
            </a:r>
          </a:p>
          <a:p>
            <a:r>
              <a:rPr lang="en-IN" dirty="0" smtClean="0"/>
              <a:t>Can typecast pointers too – will see a cute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885" y="2647528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a, b, *x, *y;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x = &amp;a, y = &amp;b;</a:t>
            </a: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/>
              <a:t>Array names are pointers to first element of the array</a:t>
            </a:r>
          </a:p>
          <a:p>
            <a:r>
              <a:rPr lang="en-IN" dirty="0"/>
              <a:t>Warning: consecutive addresses only assured in </a:t>
            </a:r>
            <a:r>
              <a:rPr lang="en-IN" dirty="0" smtClean="0"/>
              <a:t>arrays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a, b need not be placed side-by-side (i.e. 4 bytes apart)  but c[0], c[1] will always be 4 bytes apart (</a:t>
            </a:r>
            <a:r>
              <a:rPr lang="en-IN" dirty="0" err="1" smtClean="0"/>
              <a:t>int</a:t>
            </a:r>
            <a:r>
              <a:rPr lang="en-IN" dirty="0" smtClean="0"/>
              <a:t> takes 4 bytes)</a:t>
            </a:r>
          </a:p>
          <a:p>
            <a:r>
              <a:rPr lang="en-IN" dirty="0" smtClean="0"/>
              <a:t>Pointer arithmetic often used to traverse (go back and forth in) arrays and calculate offsets</a:t>
            </a:r>
            <a:endParaRPr lang="en-US" dirty="0" smtClean="0"/>
          </a:p>
          <a:p>
            <a:r>
              <a:rPr lang="en-IN" dirty="0" smtClean="0"/>
              <a:t>        and            both give value of the 3</a:t>
            </a:r>
            <a:r>
              <a:rPr lang="en-IN" baseline="30000" dirty="0" smtClean="0"/>
              <a:t>rd</a:t>
            </a:r>
            <a:r>
              <a:rPr lang="en-IN" dirty="0" smtClean="0"/>
              <a:t> element in c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</a:t>
            </a:r>
            <a:r>
              <a:rPr lang="en-IN" dirty="0" err="1" smtClean="0"/>
              <a:t>c++</a:t>
            </a:r>
            <a:r>
              <a:rPr lang="en-IN" dirty="0" smtClean="0"/>
              <a:t> will give error, </a:t>
            </a:r>
            <a:r>
              <a:rPr lang="en-IN" dirty="0" err="1" smtClean="0"/>
              <a:t>ptr</a:t>
            </a:r>
            <a:r>
              <a:rPr lang="en-IN" dirty="0" smtClean="0"/>
              <a:t>++ will move pointer to c[1]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886" y="2087666"/>
            <a:ext cx="3054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c[10]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a, b,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c;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86" y="5221410"/>
            <a:ext cx="9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5980" y="5221410"/>
            <a:ext cx="137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*(c+2)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95065" y="1178582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128591" y="36190"/>
            <a:ext cx="4363865" cy="1142392"/>
          </a:xfrm>
          <a:prstGeom prst="wedgeRectCallout">
            <a:avLst>
              <a:gd name="adj1" fmla="val 72656"/>
              <a:gd name="adj2" fmla="val 696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array name will always point to the first element of the array. Cannot change that!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5065" y="2291433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128590" y="1392737"/>
            <a:ext cx="4363865" cy="1142392"/>
          </a:xfrm>
          <a:prstGeom prst="wedgeRectCallout">
            <a:avLst>
              <a:gd name="adj1" fmla="val 72656"/>
              <a:gd name="adj2" fmla="val 696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fancy pointer arithmetic, we should create a fresh pointer variable e.g.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6658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6766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6874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06982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27090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49295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2699" y="568043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2" name="Rectangle 11"/>
          <p:cNvSpPr/>
          <p:nvPr/>
        </p:nvSpPr>
        <p:spPr>
          <a:xfrm>
            <a:off x="3046658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a[0]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366766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a[1]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68687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a[2]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702307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a[3]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32453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a[4]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647198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a[5]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6822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22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4534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55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6805" y="4153325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18367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000023</a:t>
            </a:r>
            <a:endParaRPr lang="en-US" sz="48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408207" y="4261755"/>
            <a:ext cx="1214178" cy="1124776"/>
            <a:chOff x="1408207" y="4261755"/>
            <a:chExt cx="1214178" cy="1124776"/>
          </a:xfrm>
        </p:grpSpPr>
        <p:sp>
          <p:nvSpPr>
            <p:cNvPr id="26" name="Rectangle 25"/>
            <p:cNvSpPr/>
            <p:nvPr/>
          </p:nvSpPr>
          <p:spPr>
            <a:xfrm>
              <a:off x="1408210" y="4268931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8207" y="4670417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000023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408208" y="4261755"/>
              <a:ext cx="1214175" cy="1119252"/>
              <a:chOff x="3571409" y="4749932"/>
              <a:chExt cx="1214175" cy="111925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4356822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000027</a:t>
            </a:r>
            <a:endParaRPr lang="en-US" sz="4800" dirty="0"/>
          </a:p>
        </p:txBody>
      </p:sp>
      <p:sp>
        <p:nvSpPr>
          <p:cNvPr id="32" name="Rectangle 31"/>
          <p:cNvSpPr/>
          <p:nvPr/>
        </p:nvSpPr>
        <p:spPr>
          <a:xfrm>
            <a:off x="5686874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000031</a:t>
            </a:r>
            <a:endParaRPr lang="en-US" sz="4800" dirty="0"/>
          </a:p>
        </p:txBody>
      </p:sp>
      <p:sp>
        <p:nvSpPr>
          <p:cNvPr id="33" name="Rectangle 32"/>
          <p:cNvSpPr/>
          <p:nvPr/>
        </p:nvSpPr>
        <p:spPr>
          <a:xfrm>
            <a:off x="7010840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000035</a:t>
            </a:r>
            <a:endParaRPr lang="en-US" sz="4800" dirty="0"/>
          </a:p>
        </p:txBody>
      </p:sp>
      <p:sp>
        <p:nvSpPr>
          <p:cNvPr id="34" name="Rectangle 33"/>
          <p:cNvSpPr/>
          <p:nvPr/>
        </p:nvSpPr>
        <p:spPr>
          <a:xfrm>
            <a:off x="8342050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000039</a:t>
            </a:r>
            <a:endParaRPr lang="en-US" sz="4800" dirty="0"/>
          </a:p>
        </p:txBody>
      </p:sp>
      <p:sp>
        <p:nvSpPr>
          <p:cNvPr id="35" name="Rectangle 34"/>
          <p:cNvSpPr/>
          <p:nvPr/>
        </p:nvSpPr>
        <p:spPr>
          <a:xfrm>
            <a:off x="9644579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000043</a:t>
            </a:r>
            <a:endParaRPr lang="en-US" sz="4800" dirty="0"/>
          </a:p>
        </p:txBody>
      </p:sp>
      <p:sp>
        <p:nvSpPr>
          <p:cNvPr id="36" name="Bent Arrow 35"/>
          <p:cNvSpPr/>
          <p:nvPr/>
        </p:nvSpPr>
        <p:spPr>
          <a:xfrm rot="10800000" flipH="1">
            <a:off x="1948069" y="5394870"/>
            <a:ext cx="1003831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4561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11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8360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33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840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44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38228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66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886" y="947170"/>
            <a:ext cx="5808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a[6] = {11,22,33,44,55,66};</a:t>
            </a:r>
            <a:endParaRPr lang="en-US" sz="4000" dirty="0" smtClean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886" y="1668919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a;</a:t>
            </a:r>
            <a:endParaRPr lang="en-US" sz="4000" dirty="0" smtClean="0">
              <a:latin typeface="Arial Narrow" panose="020B0606020202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0015" y="2638527"/>
            <a:ext cx="837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ptr</a:t>
            </a:r>
            <a:endParaRPr lang="en-US" sz="4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407065" y="2493574"/>
            <a:ext cx="1214178" cy="1124776"/>
            <a:chOff x="1408207" y="4261755"/>
            <a:chExt cx="1214178" cy="1124776"/>
          </a:xfrm>
        </p:grpSpPr>
        <p:sp>
          <p:nvSpPr>
            <p:cNvPr id="47" name="Rectangle 46"/>
            <p:cNvSpPr/>
            <p:nvPr/>
          </p:nvSpPr>
          <p:spPr>
            <a:xfrm>
              <a:off x="1408210" y="4268931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8207" y="4670417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000023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408208" y="4261755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Bent Arrow 51"/>
          <p:cNvSpPr/>
          <p:nvPr/>
        </p:nvSpPr>
        <p:spPr>
          <a:xfrm rot="16200000" flipH="1" flipV="1">
            <a:off x="2599282" y="2922418"/>
            <a:ext cx="1243804" cy="1199887"/>
          </a:xfrm>
          <a:prstGeom prst="bentArrow">
            <a:avLst>
              <a:gd name="adj1" fmla="val 7029"/>
              <a:gd name="adj2" fmla="val 11016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1344" y="956231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2;</a:t>
            </a:r>
            <a:endParaRPr lang="en-US" sz="4000" dirty="0" smtClean="0">
              <a:latin typeface="Arial Narrow" panose="020B0606020202030204" pitchFamily="34" charset="0"/>
            </a:endParaRPr>
          </a:p>
        </p:txBody>
      </p:sp>
      <p:sp>
        <p:nvSpPr>
          <p:cNvPr id="54" name="Bent Arrow 53"/>
          <p:cNvSpPr/>
          <p:nvPr/>
        </p:nvSpPr>
        <p:spPr>
          <a:xfrm rot="16200000" flipH="1" flipV="1">
            <a:off x="3919387" y="1593246"/>
            <a:ext cx="1243804" cy="3840109"/>
          </a:xfrm>
          <a:prstGeom prst="bentArrow">
            <a:avLst>
              <a:gd name="adj1" fmla="val 7029"/>
              <a:gd name="adj2" fmla="val 11016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1344" y="1663262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2;</a:t>
            </a:r>
            <a:endParaRPr lang="en-US" sz="4000" dirty="0" smtClean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3016" y="4406708"/>
            <a:ext cx="1214175" cy="830997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35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61344" y="2514449"/>
            <a:ext cx="501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-a);</a:t>
            </a:r>
            <a:endParaRPr lang="en-US" sz="4000" dirty="0" smtClean="0">
              <a:latin typeface="Arial Narrow" panose="020B060602020203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928266" y="33580"/>
            <a:ext cx="1858617" cy="904461"/>
            <a:chOff x="3286682" y="2292350"/>
            <a:chExt cx="1858617" cy="904461"/>
          </a:xfrm>
        </p:grpSpPr>
        <p:sp>
          <p:nvSpPr>
            <p:cNvPr id="59" name="Rounded Rectangle 5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ular Callout 61"/>
          <p:cNvSpPr/>
          <p:nvPr/>
        </p:nvSpPr>
        <p:spPr>
          <a:xfrm>
            <a:off x="10421668" y="83472"/>
            <a:ext cx="898089" cy="735391"/>
          </a:xfrm>
          <a:prstGeom prst="wedgeRectCallout">
            <a:avLst>
              <a:gd name="adj1" fmla="val -147601"/>
              <a:gd name="adj2" fmla="val -15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6" y="161034"/>
            <a:ext cx="1946345" cy="1946345"/>
          </a:xfrm>
          <a:prstGeom prst="rect">
            <a:avLst/>
          </a:prstGeom>
        </p:spPr>
      </p:pic>
      <p:sp>
        <p:nvSpPr>
          <p:cNvPr id="64" name="Rectangular Callout 63"/>
          <p:cNvSpPr/>
          <p:nvPr/>
        </p:nvSpPr>
        <p:spPr>
          <a:xfrm>
            <a:off x="4423338" y="60525"/>
            <a:ext cx="3261598" cy="842710"/>
          </a:xfrm>
          <a:prstGeom prst="wedgeRectCallout">
            <a:avLst>
              <a:gd name="adj1" fmla="val -68754"/>
              <a:gd name="adj2" fmla="val 851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address difference is 31-23 = 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9345010" y="1100616"/>
            <a:ext cx="2659500" cy="1142491"/>
          </a:xfrm>
          <a:prstGeom prst="wedgeRectCallout">
            <a:avLst>
              <a:gd name="adj1" fmla="val -70357"/>
              <a:gd name="adj2" fmla="val -75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since this is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type, I treat 4 bytes as a unit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31" y="2139577"/>
            <a:ext cx="1946345" cy="1946345"/>
          </a:xfrm>
          <a:prstGeom prst="rect">
            <a:avLst/>
          </a:prstGeom>
        </p:spPr>
      </p:pic>
      <p:sp>
        <p:nvSpPr>
          <p:cNvPr id="67" name="Rectangular Callout 66"/>
          <p:cNvSpPr/>
          <p:nvPr/>
        </p:nvSpPr>
        <p:spPr>
          <a:xfrm>
            <a:off x="4423338" y="1281101"/>
            <a:ext cx="3261598" cy="1175850"/>
          </a:xfrm>
          <a:prstGeom prst="wedgeRectCallout">
            <a:avLst>
              <a:gd name="adj1" fmla="val -61136"/>
              <a:gd name="adj2" fmla="val 98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also disallows subtraction of pointers of different types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8689824" y="2441901"/>
            <a:ext cx="3314686" cy="1142491"/>
          </a:xfrm>
          <a:prstGeom prst="wedgeRectCallout">
            <a:avLst>
              <a:gd name="adj1" fmla="val 7987"/>
              <a:gd name="adj2" fmla="val -767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 will give an error it you, for e.g. subtract char*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9332" y="2989703"/>
            <a:ext cx="979331" cy="371431"/>
          </a:xfrm>
          <a:prstGeom prst="rect">
            <a:avLst/>
          </a:prstGeom>
          <a:solidFill>
            <a:srgbClr val="AFD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21349" y="2903869"/>
            <a:ext cx="118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000031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4639744" y="2594161"/>
            <a:ext cx="3039797" cy="1175850"/>
          </a:xfrm>
          <a:prstGeom prst="wedgeRectCallout">
            <a:avLst>
              <a:gd name="adj1" fmla="val -73992"/>
              <a:gd name="adj2" fmla="val 158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really want to subtract a char*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*, do a typecast!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5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4" grpId="0"/>
      <p:bldP spid="45" grpId="0"/>
      <p:bldP spid="52" grpId="0" animBg="1"/>
      <p:bldP spid="52" grpId="1" animBg="1"/>
      <p:bldP spid="53" grpId="0"/>
      <p:bldP spid="54" grpId="0" animBg="1"/>
      <p:bldP spid="55" grpId="0"/>
      <p:bldP spid="56" grpId="0" animBg="1"/>
      <p:bldP spid="57" grpId="0"/>
      <p:bldP spid="62" grpId="0" animBg="1"/>
      <p:bldP spid="64" grpId="0" animBg="1"/>
      <p:bldP spid="65" grpId="0" animBg="1"/>
      <p:bldP spid="67" grpId="0" animBg="1"/>
      <p:bldP spid="68" grpId="0" animBg="1"/>
      <p:bldP spid="3" grpId="0" animBg="1"/>
      <p:bldP spid="70" grpId="0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Pointers are invaluable in managing strings</a:t>
            </a:r>
          </a:p>
          <a:p>
            <a:r>
              <a:rPr lang="en-IN" dirty="0" smtClean="0"/>
              <a:t>Most library functions we use for strings (</a:t>
            </a:r>
            <a:r>
              <a:rPr lang="en-IN" dirty="0" err="1" smtClean="0"/>
              <a:t>printf</a:t>
            </a:r>
            <a:r>
              <a:rPr lang="en-IN" dirty="0" smtClean="0"/>
              <a:t>, </a:t>
            </a:r>
            <a:r>
              <a:rPr lang="en-IN" dirty="0" err="1" smtClean="0"/>
              <a:t>scanf</a:t>
            </a:r>
            <a:r>
              <a:rPr lang="en-IN" dirty="0" smtClean="0"/>
              <a:t>, </a:t>
            </a:r>
            <a:r>
              <a:rPr lang="en-IN" dirty="0" err="1" smtClean="0"/>
              <a:t>strlen</a:t>
            </a:r>
            <a:r>
              <a:rPr lang="en-IN" dirty="0" smtClean="0"/>
              <a:t>, </a:t>
            </a:r>
            <a:r>
              <a:rPr lang="en-IN" dirty="0" err="1" smtClean="0"/>
              <a:t>strcat</a:t>
            </a:r>
            <a:r>
              <a:rPr lang="en-IN" dirty="0" smtClean="0"/>
              <a:t>, </a:t>
            </a:r>
            <a:r>
              <a:rPr lang="en-IN" dirty="0" err="1" smtClean="0"/>
              <a:t>strstr</a:t>
            </a:r>
            <a:r>
              <a:rPr lang="en-IN" dirty="0" smtClean="0"/>
              <a:t>, </a:t>
            </a:r>
            <a:r>
              <a:rPr lang="en-IN" dirty="0" err="1" smtClean="0"/>
              <a:t>strchr</a:t>
            </a:r>
            <a:r>
              <a:rPr lang="en-IN" dirty="0" smtClean="0"/>
              <a:t>) operate with pointers</a:t>
            </a:r>
          </a:p>
          <a:p>
            <a:r>
              <a:rPr lang="en-IN" dirty="0" smtClean="0"/>
              <a:t>Really do not care whether the pointer is to beginning of the string or in the middle of the string</a:t>
            </a:r>
          </a:p>
          <a:p>
            <a:r>
              <a:rPr lang="en-IN" dirty="0" smtClean="0"/>
              <a:t>Start processing from the location given pointer “points”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31" y="282732"/>
            <a:ext cx="1825867" cy="182586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517698" y="148676"/>
            <a:ext cx="3848432" cy="842710"/>
          </a:xfrm>
          <a:prstGeom prst="wedgeRectCallout">
            <a:avLst>
              <a:gd name="adj1" fmla="val 70673"/>
              <a:gd name="adj2" fmla="val 104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mind[] = "blown";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886" y="4135127"/>
            <a:ext cx="580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[] = "Hello World";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char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("%s\</a:t>
            </a:r>
            <a:r>
              <a:rPr lang="en-IN" sz="4000" dirty="0" err="1" smtClean="0">
                <a:latin typeface="Arial Narrow" panose="020B0606020202030204" pitchFamily="34" charset="0"/>
              </a:rPr>
              <a:t>n%s</a:t>
            </a:r>
            <a:r>
              <a:rPr lang="en-IN" sz="4000" dirty="0" smtClean="0">
                <a:latin typeface="Arial Narrow" panose="020B0606020202030204" pitchFamily="34" charset="0"/>
              </a:rPr>
              <a:t>",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, ++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80806" y="50557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812022" y="4135127"/>
            <a:ext cx="2146987" cy="841491"/>
          </a:xfrm>
          <a:prstGeom prst="wedgeRectCallout">
            <a:avLst>
              <a:gd name="adj1" fmla="val -61136"/>
              <a:gd name="adj2" fmla="val 98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ello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World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Variable-length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So far we have always used arrays with constant length</a:t>
            </a:r>
          </a:p>
          <a:p>
            <a:endParaRPr lang="en-IN" dirty="0" smtClean="0"/>
          </a:p>
          <a:p>
            <a:r>
              <a:rPr lang="en-IN" dirty="0" smtClean="0"/>
              <a:t>Waste of space – often allocate much more to be “safe”</a:t>
            </a:r>
          </a:p>
          <a:p>
            <a:r>
              <a:rPr lang="en-IN" dirty="0" smtClean="0"/>
              <a:t>Also need to remember how much of array actually used</a:t>
            </a:r>
          </a:p>
          <a:p>
            <a:pPr lvl="1"/>
            <a:r>
              <a:rPr lang="en-IN" dirty="0" smtClean="0"/>
              <a:t>Rest of the array may be filled with junk (not always zeros)</a:t>
            </a:r>
          </a:p>
          <a:p>
            <a:pPr lvl="1"/>
            <a:r>
              <a:rPr lang="en-IN" dirty="0" smtClean="0"/>
              <a:t>In strings NULL character does this job</a:t>
            </a:r>
          </a:p>
          <a:p>
            <a:pPr lvl="1"/>
            <a:r>
              <a:rPr lang="en-IN" dirty="0" smtClean="0"/>
              <a:t>For other types of arrays, need to do this ourselves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Lets us learn ways for on-demand memory allocation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The secret behind </a:t>
            </a:r>
            <a:r>
              <a:rPr lang="en-IN" dirty="0" err="1" smtClean="0">
                <a:sym typeface="Wingdings" panose="05000000000000000000" pitchFamily="2" charset="2"/>
              </a:rPr>
              <a:t>getline</a:t>
            </a:r>
            <a:r>
              <a:rPr lang="en-IN" dirty="0" smtClean="0">
                <a:sym typeface="Wingdings" panose="05000000000000000000" pitchFamily="2" charset="2"/>
              </a:rPr>
              <a:t> and other modern functions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Need to include </a:t>
            </a:r>
            <a:r>
              <a:rPr lang="en-IN" dirty="0" err="1" smtClean="0">
                <a:sym typeface="Wingdings" panose="05000000000000000000" pitchFamily="2" charset="2"/>
              </a:rPr>
              <a:t>stdlib.h</a:t>
            </a:r>
            <a:r>
              <a:rPr lang="en-IN" dirty="0" smtClean="0">
                <a:sym typeface="Wingdings" panose="05000000000000000000" pitchFamily="2" charset="2"/>
              </a:rPr>
              <a:t> for these functions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malloc</a:t>
            </a:r>
            <a:r>
              <a:rPr lang="en-IN" dirty="0" smtClean="0">
                <a:sym typeface="Wingdings" panose="05000000000000000000" pitchFamily="2" charset="2"/>
              </a:rPr>
              <a:t>(), </a:t>
            </a:r>
            <a:r>
              <a:rPr lang="en-IN" dirty="0" err="1" smtClean="0">
                <a:sym typeface="Wingdings" panose="05000000000000000000" pitchFamily="2" charset="2"/>
              </a:rPr>
              <a:t>calloc</a:t>
            </a:r>
            <a:r>
              <a:rPr lang="en-IN" dirty="0" smtClean="0">
                <a:sym typeface="Wingdings" panose="05000000000000000000" pitchFamily="2" charset="2"/>
              </a:rPr>
              <a:t>(), </a:t>
            </a:r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(), free()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886" y="1479171"/>
            <a:ext cx="284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c[10];</a:t>
            </a:r>
          </a:p>
        </p:txBody>
      </p:sp>
    </p:spTree>
    <p:extLst>
      <p:ext uri="{BB962C8B-B14F-4D97-AF65-F5344CB8AC3E}">
        <p14:creationId xmlns:p14="http://schemas.microsoft.com/office/powerpoint/2010/main" val="5353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malloc</a:t>
            </a:r>
            <a:r>
              <a:rPr lang="en-IN" dirty="0" smtClean="0"/>
              <a:t> – </a:t>
            </a:r>
            <a:r>
              <a:rPr lang="en-IN" b="1" dirty="0" smtClean="0"/>
              <a:t>m</a:t>
            </a:r>
            <a:r>
              <a:rPr lang="en-IN" dirty="0" smtClean="0"/>
              <a:t>emory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tell </a:t>
            </a:r>
            <a:r>
              <a:rPr lang="en-IN" dirty="0" err="1" smtClean="0"/>
              <a:t>malloc</a:t>
            </a:r>
            <a:r>
              <a:rPr lang="en-IN" dirty="0" smtClean="0"/>
              <a:t> how many bytes are required</a:t>
            </a:r>
          </a:p>
          <a:p>
            <a:r>
              <a:rPr lang="en-IN" dirty="0" err="1" smtClean="0"/>
              <a:t>malloc</a:t>
            </a:r>
            <a:r>
              <a:rPr lang="en-IN" dirty="0" smtClean="0"/>
              <a:t> allocates those many </a:t>
            </a:r>
            <a:r>
              <a:rPr lang="en-IN" b="1" dirty="0" smtClean="0"/>
              <a:t>consecutive</a:t>
            </a:r>
            <a:r>
              <a:rPr lang="en-IN" dirty="0" smtClean="0"/>
              <a:t> bytes</a:t>
            </a:r>
          </a:p>
          <a:p>
            <a:r>
              <a:rPr lang="en-IN" dirty="0" smtClean="0"/>
              <a:t>Returns the address of (a pointer to) the first byte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allocated bytes filled with garbage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if insufficient memory, NULL pointer returned</a:t>
            </a:r>
          </a:p>
          <a:p>
            <a:r>
              <a:rPr lang="en-IN" dirty="0" err="1" smtClean="0"/>
              <a:t>malloc</a:t>
            </a:r>
            <a:r>
              <a:rPr lang="en-IN" dirty="0" smtClean="0"/>
              <a:t> has no idea if we are allocating an array of floats or chars – returns a void* pointer – typecast it yourself</a:t>
            </a:r>
          </a:p>
          <a:p>
            <a:r>
              <a:rPr lang="en-IN" dirty="0" smtClean="0"/>
              <a:t>The allocated memory can be used safely as an array</a:t>
            </a:r>
          </a:p>
          <a:p>
            <a:r>
              <a:rPr lang="en-IN" dirty="0" smtClean="0"/>
              <a:t>See example in accompanying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 – </a:t>
            </a:r>
            <a:r>
              <a:rPr lang="en-IN" b="1" dirty="0" smtClean="0"/>
              <a:t>c</a:t>
            </a:r>
            <a:r>
              <a:rPr lang="en-IN" dirty="0" smtClean="0"/>
              <a:t>ontiguous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A helpful version of </a:t>
            </a:r>
            <a:r>
              <a:rPr lang="en-IN" dirty="0" err="1" smtClean="0"/>
              <a:t>malloc</a:t>
            </a:r>
            <a:r>
              <a:rPr lang="en-IN" dirty="0" smtClean="0"/>
              <a:t> that initializes memory to 0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However, slower than </a:t>
            </a:r>
            <a:r>
              <a:rPr lang="en-IN" dirty="0" err="1" smtClean="0"/>
              <a:t>malloc</a:t>
            </a:r>
            <a:r>
              <a:rPr lang="en-IN" dirty="0" smtClean="0"/>
              <a:t> since time spent initializing</a:t>
            </a:r>
          </a:p>
          <a:p>
            <a:r>
              <a:rPr lang="en-IN" dirty="0" smtClean="0"/>
              <a:t>Use this if you actually want zero initialization</a:t>
            </a:r>
          </a:p>
          <a:p>
            <a:r>
              <a:rPr lang="en-IN" dirty="0" smtClean="0"/>
              <a:t>Syntax a bit different – instead of total number of bytes, we need to send it two things</a:t>
            </a:r>
          </a:p>
          <a:p>
            <a:pPr lvl="1"/>
            <a:r>
              <a:rPr lang="en-IN" dirty="0" smtClean="0"/>
              <a:t>length of array (number of elements in the array)</a:t>
            </a:r>
          </a:p>
          <a:p>
            <a:pPr lvl="1"/>
            <a:r>
              <a:rPr lang="en-IN" dirty="0" smtClean="0"/>
              <a:t>number of bytes per element</a:t>
            </a:r>
          </a:p>
          <a:p>
            <a:r>
              <a:rPr lang="en-IN" dirty="0" smtClean="0"/>
              <a:t>Sends back a NULL pointer if insufficient memory – careful!</a:t>
            </a:r>
          </a:p>
          <a:p>
            <a:r>
              <a:rPr lang="en-IN" dirty="0" smtClean="0"/>
              <a:t>Need to typecast the pointer returned by </a:t>
            </a:r>
            <a:r>
              <a:rPr lang="en-IN" dirty="0" err="1" smtClean="0"/>
              <a:t>calloc</a:t>
            </a:r>
            <a:r>
              <a:rPr lang="en-IN" dirty="0" smtClean="0"/>
              <a:t> too!</a:t>
            </a:r>
          </a:p>
          <a:p>
            <a:r>
              <a:rPr lang="en-IN" dirty="0" smtClean="0"/>
              <a:t>See example in accompanying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1270</TotalTime>
  <Words>1189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On-demand Service from Mr C</vt:lpstr>
      <vt:lpstr>Announcements</vt:lpstr>
      <vt:lpstr>Pointers - Recap</vt:lpstr>
      <vt:lpstr>Pointers and Arrays</vt:lpstr>
      <vt:lpstr>Pointers and Arrays</vt:lpstr>
      <vt:lpstr>Pointers and Strings</vt:lpstr>
      <vt:lpstr>Variable-length arrays</vt:lpstr>
      <vt:lpstr>malloc – memory allocation</vt:lpstr>
      <vt:lpstr>calloc – contiguous allocation</vt:lpstr>
      <vt:lpstr>free</vt:lpstr>
      <vt:lpstr>free</vt:lpstr>
      <vt:lpstr>realloc – revised allocation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92</cp:revision>
  <dcterms:created xsi:type="dcterms:W3CDTF">2018-07-30T05:08:11Z</dcterms:created>
  <dcterms:modified xsi:type="dcterms:W3CDTF">2018-10-01T11:53:15Z</dcterms:modified>
</cp:coreProperties>
</file>