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6"/>
  </p:notesMasterIdLst>
  <p:sldIdLst>
    <p:sldId id="256" r:id="rId2"/>
    <p:sldId id="264" r:id="rId3"/>
    <p:sldId id="263" r:id="rId4"/>
    <p:sldId id="271" r:id="rId5"/>
    <p:sldId id="265" r:id="rId6"/>
    <p:sldId id="259" r:id="rId7"/>
    <p:sldId id="266" r:id="rId8"/>
    <p:sldId id="267" r:id="rId9"/>
    <p:sldId id="269" r:id="rId10"/>
    <p:sldId id="268" r:id="rId11"/>
    <p:sldId id="270" r:id="rId12"/>
    <p:sldId id="260" r:id="rId13"/>
    <p:sldId id="261" r:id="rId14"/>
    <p:sldId id="26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D3E5C-F930-41FF-A7BD-4F17EC525029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6E7B1E-ABB1-46B6-B8A6-8D4F0CECF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939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E7B1E-ABB1-46B6-B8A6-8D4F0CECF6C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746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CF755E22-BC43-4D49-9578-DDCD8AECFE11}" type="datetime1">
              <a:rPr lang="en-US" smtClean="0"/>
              <a:t>10/11/2018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541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4BCA7-61FF-4C69-83B4-1EE7F9C38FAE}" type="datetime1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72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27602" y="695325"/>
            <a:ext cx="2926080" cy="5717122"/>
          </a:xfrm>
        </p:spPr>
        <p:txBody>
          <a:bodyPr vert="eaVer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3352" y="714375"/>
            <a:ext cx="8674249" cy="5698072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26122-0BE0-446C-A2FF-4796182DFFAC}" type="datetime1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429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27D2D-9EC0-4F31-85D2-F4C48BAC2F55}" type="datetime1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24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466165"/>
            <a:ext cx="11250178" cy="1509224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7200" b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504" y="1975389"/>
            <a:ext cx="11250178" cy="4437058"/>
          </a:xfrm>
        </p:spPr>
        <p:txBody>
          <a:bodyPr anchor="t">
            <a:normAutofit/>
          </a:bodyPr>
          <a:lstStyle>
            <a:lvl1pPr marL="457200" indent="-457200"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E5460-7712-4DAC-A337-BB4CDDFDE11E}" type="datetime1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253353" y="466165"/>
            <a:ext cx="259977" cy="5946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976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3352" y="1111623"/>
            <a:ext cx="5757977" cy="530082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111624"/>
            <a:ext cx="5842352" cy="53008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6965-36E5-4BBA-B60B-6A05499492A8}" type="datetime1">
              <a:rPr lang="en-US" smtClean="0"/>
              <a:t>10/11/2018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164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3" y="1143997"/>
            <a:ext cx="5754255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3353" y="1866373"/>
            <a:ext cx="5754255" cy="45450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1143997"/>
            <a:ext cx="5846074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1898745"/>
            <a:ext cx="5846074" cy="451267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F4975-A1F7-4E83-8D89-D5C6A414E393}" type="datetime1">
              <a:rPr lang="en-US" smtClean="0"/>
              <a:t>10/11/2018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441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3C323-1D9C-4347-AB6E-A56B8A43D30E}" type="datetime1">
              <a:rPr lang="en-US" smtClean="0"/>
              <a:t>10/11/2018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626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699DA-48FF-4F63-A1AD-D752E11C195D}" type="datetime1">
              <a:rPr lang="en-US" smtClean="0"/>
              <a:t>10/11/2018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312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005482" y="542282"/>
            <a:ext cx="384820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761999"/>
            <a:ext cx="7366647" cy="565044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5482" y="2511813"/>
            <a:ext cx="3848200" cy="3364599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BFBEF-2B7E-4BA9-A9F8-30DFE087F6D3}" type="datetime1">
              <a:rPr lang="en-US" smtClean="0"/>
              <a:t>10/11/2018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344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2CBB7AE7-2826-4915-A6AD-CDE2CB158F62}" type="datetime1">
              <a:rPr lang="en-US" smtClean="0"/>
              <a:t>10/11/2018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9714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3353" y="36191"/>
            <a:ext cx="11600329" cy="10754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4" y="1111624"/>
            <a:ext cx="11600328" cy="5300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B8DB072C-F5A4-4FFF-AAE2-73A8228D61CF}" type="datetime1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3353" y="6412447"/>
            <a:ext cx="8674249" cy="370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65919" y="42255"/>
            <a:ext cx="2926080" cy="10693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157B8E69-23A9-4619-9CFE-E27BFD8A78F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10538010" y="5073199"/>
            <a:ext cx="1748118" cy="1784801"/>
            <a:chOff x="3677113" y="2225751"/>
            <a:chExt cx="1748118" cy="1784801"/>
          </a:xfrm>
        </p:grpSpPr>
        <p:sp>
          <p:nvSpPr>
            <p:cNvPr id="8" name="TextBox 7"/>
            <p:cNvSpPr txBox="1"/>
            <p:nvPr/>
          </p:nvSpPr>
          <p:spPr>
            <a:xfrm>
              <a:off x="3677113" y="3579665"/>
              <a:ext cx="174811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100" dirty="0" smtClean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ESC101: Fundamentals of Computing</a:t>
              </a:r>
              <a:endParaRPr lang="en-US" sz="11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7989" y="2225751"/>
              <a:ext cx="1406366" cy="1406366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3780207" y="2225751"/>
              <a:ext cx="1541929" cy="1737125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29855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5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Fun Facts about Functions with Mr 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ESC101: Fundamentals of Computing</a:t>
            </a:r>
          </a:p>
          <a:p>
            <a:r>
              <a:rPr lang="en-IN" dirty="0" err="1" smtClean="0"/>
              <a:t>Purushottam</a:t>
            </a:r>
            <a:r>
              <a:rPr lang="en-IN" dirty="0" smtClean="0"/>
              <a:t> </a:t>
            </a:r>
            <a:r>
              <a:rPr lang="en-IN" dirty="0" err="1" smtClean="0"/>
              <a:t>Kar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27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More on Return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4" y="1111624"/>
            <a:ext cx="11600328" cy="5746376"/>
          </a:xfrm>
        </p:spPr>
        <p:txBody>
          <a:bodyPr/>
          <a:lstStyle/>
          <a:p>
            <a:r>
              <a:rPr lang="en-IN" dirty="0"/>
              <a:t>M</a:t>
            </a:r>
            <a:r>
              <a:rPr lang="en-IN" dirty="0" smtClean="0"/>
              <a:t>ay write return statement many times inside a function</a:t>
            </a:r>
          </a:p>
          <a:p>
            <a:r>
              <a:rPr lang="en-IN" dirty="0" smtClean="0"/>
              <a:t>When Mr C (his clone actually) sees a return statement, he immediately generates the output and function execution stops there.</a:t>
            </a:r>
          </a:p>
          <a:p>
            <a:r>
              <a:rPr lang="en-IN" dirty="0" smtClean="0"/>
              <a:t>The clone dies and the original Mr C takes over </a:t>
            </a:r>
            <a:r>
              <a:rPr lang="en-IN" dirty="0" smtClean="0">
                <a:sym typeface="Wingdings" panose="05000000000000000000" pitchFamily="2" charset="2"/>
              </a:rPr>
              <a:t></a:t>
            </a:r>
          </a:p>
          <a:p>
            <a:r>
              <a:rPr lang="en-IN" b="1" dirty="0" smtClean="0">
                <a:sym typeface="Wingdings" panose="05000000000000000000" pitchFamily="2" charset="2"/>
              </a:rPr>
              <a:t>Warning</a:t>
            </a:r>
            <a:r>
              <a:rPr lang="en-IN" dirty="0" smtClean="0">
                <a:sym typeface="Wingdings" panose="05000000000000000000" pitchFamily="2" charset="2"/>
              </a:rPr>
              <a:t>: if you have promised that a function returns an integer, all return statements in that function must return an integer value – otherwise compilation error!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If you return a float/double value from a function with </a:t>
            </a:r>
            <a:r>
              <a:rPr lang="en-IN" dirty="0" err="1" smtClean="0">
                <a:sym typeface="Wingdings" panose="05000000000000000000" pitchFamily="2" charset="2"/>
              </a:rPr>
              <a:t>int</a:t>
            </a:r>
            <a:r>
              <a:rPr lang="en-IN" dirty="0" smtClean="0">
                <a:sym typeface="Wingdings" panose="05000000000000000000" pitchFamily="2" charset="2"/>
              </a:rPr>
              <a:t> return type, automatic typecasting will take place.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Be careful to not make typecasting mistakes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10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9995065" y="207162"/>
            <a:ext cx="1858617" cy="904461"/>
            <a:chOff x="3286682" y="2292350"/>
            <a:chExt cx="1858617" cy="904461"/>
          </a:xfrm>
        </p:grpSpPr>
        <p:sp>
          <p:nvSpPr>
            <p:cNvPr id="6" name="Rounded Rectangle 5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ectangular Callout 8"/>
          <p:cNvSpPr/>
          <p:nvPr/>
        </p:nvSpPr>
        <p:spPr>
          <a:xfrm>
            <a:off x="2736532" y="116446"/>
            <a:ext cx="6893960" cy="1573571"/>
          </a:xfrm>
          <a:prstGeom prst="wedgeRectCallout">
            <a:avLst>
              <a:gd name="adj1" fmla="val 58579"/>
              <a:gd name="adj2" fmla="val 2501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functions that do not need to return anything i.e. void return type, you can either say return; or else not write return at all inside the function body in which case the entire body will get executed</a:t>
            </a:r>
            <a:endParaRPr lang="en-US" sz="3200" i="1" dirty="0">
              <a:solidFill>
                <a:schemeClr val="tx1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1533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More on Return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4" y="1111624"/>
            <a:ext cx="11938646" cy="5746376"/>
          </a:xfrm>
        </p:spPr>
        <p:txBody>
          <a:bodyPr/>
          <a:lstStyle/>
          <a:p>
            <a:r>
              <a:rPr lang="en-IN" dirty="0" smtClean="0"/>
              <a:t>The value that is returned can be used safely just as a normal variable of that same data type</a:t>
            </a:r>
            <a:endParaRPr lang="en-IN" dirty="0" smtClean="0">
              <a:sym typeface="Wingdings" panose="05000000000000000000" pitchFamily="2" charset="2"/>
            </a:endParaRPr>
          </a:p>
          <a:p>
            <a:r>
              <a:rPr lang="en-IN" dirty="0" smtClean="0">
                <a:sym typeface="Wingdings" panose="05000000000000000000" pitchFamily="2" charset="2"/>
              </a:rPr>
              <a:t>You can freely use returned values in expressions</a:t>
            </a:r>
          </a:p>
          <a:p>
            <a:pPr lvl="1"/>
            <a:r>
              <a:rPr lang="en-IN" dirty="0" smtClean="0">
                <a:sym typeface="Wingdings" panose="05000000000000000000" pitchFamily="2" charset="2"/>
              </a:rPr>
              <a:t>Be careful of type though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Did you know that the </a:t>
            </a:r>
            <a:r>
              <a:rPr lang="en-IN" dirty="0" err="1" smtClean="0">
                <a:sym typeface="Wingdings" panose="05000000000000000000" pitchFamily="2" charset="2"/>
              </a:rPr>
              <a:t>printf</a:t>
            </a:r>
            <a:r>
              <a:rPr lang="en-IN" dirty="0" smtClean="0">
                <a:sym typeface="Wingdings" panose="05000000000000000000" pitchFamily="2" charset="2"/>
              </a:rPr>
              <a:t> function also returns an integer (the number of characters printed) </a:t>
            </a:r>
          </a:p>
          <a:p>
            <a:r>
              <a:rPr lang="en-IN" dirty="0" err="1" smtClean="0">
                <a:sym typeface="Wingdings" panose="05000000000000000000" pitchFamily="2" charset="2"/>
              </a:rPr>
              <a:t>scanf</a:t>
            </a:r>
            <a:r>
              <a:rPr lang="en-IN" dirty="0" smtClean="0">
                <a:sym typeface="Wingdings" panose="05000000000000000000" pitchFamily="2" charset="2"/>
              </a:rPr>
              <a:t>() also returns an integer – find out what that is 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3353" y="4549677"/>
            <a:ext cx="340912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err="1" smtClean="0">
                <a:latin typeface="Arial Narrow" panose="020B0606020202030204" pitchFamily="34" charset="0"/>
              </a:rPr>
              <a:t>int</a:t>
            </a:r>
            <a:r>
              <a:rPr lang="en-IN" sz="3600" dirty="0" smtClean="0">
                <a:latin typeface="Arial Narrow" panose="020B0606020202030204" pitchFamily="34" charset="0"/>
              </a:rPr>
              <a:t> sum(</a:t>
            </a:r>
            <a:r>
              <a:rPr lang="en-IN" sz="3600" dirty="0" err="1" smtClean="0">
                <a:latin typeface="Arial Narrow" panose="020B0606020202030204" pitchFamily="34" charset="0"/>
              </a:rPr>
              <a:t>int</a:t>
            </a:r>
            <a:r>
              <a:rPr lang="en-IN" sz="3600" dirty="0" smtClean="0">
                <a:latin typeface="Arial Narrow" panose="020B0606020202030204" pitchFamily="34" charset="0"/>
              </a:rPr>
              <a:t> x, </a:t>
            </a:r>
            <a:r>
              <a:rPr lang="en-IN" sz="3600" dirty="0" err="1" smtClean="0">
                <a:latin typeface="Arial Narrow" panose="020B0606020202030204" pitchFamily="34" charset="0"/>
              </a:rPr>
              <a:t>int</a:t>
            </a:r>
            <a:r>
              <a:rPr lang="en-IN" sz="3600" dirty="0" smtClean="0">
                <a:latin typeface="Arial Narrow" panose="020B0606020202030204" pitchFamily="34" charset="0"/>
              </a:rPr>
              <a:t> y){</a:t>
            </a:r>
          </a:p>
          <a:p>
            <a:r>
              <a:rPr lang="en-IN" sz="3600" dirty="0" smtClean="0">
                <a:latin typeface="Arial Narrow" panose="020B0606020202030204" pitchFamily="34" charset="0"/>
              </a:rPr>
              <a:t>    return x + y;</a:t>
            </a:r>
            <a:endParaRPr lang="en-IN" sz="3600" dirty="0">
              <a:latin typeface="Arial Narrow" panose="020B0606020202030204" pitchFamily="34" charset="0"/>
            </a:endParaRPr>
          </a:p>
          <a:p>
            <a:r>
              <a:rPr lang="en-IN" sz="3600" dirty="0" smtClean="0">
                <a:latin typeface="Arial Narrow" panose="020B0606020202030204" pitchFamily="34" charset="0"/>
              </a:rPr>
              <a:t>}</a:t>
            </a:r>
            <a:endParaRPr lang="en-US" sz="3600" dirty="0">
              <a:latin typeface="Arial Narrow" panose="020B0606020202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96904" y="4549677"/>
            <a:ext cx="625677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err="1" smtClean="0">
                <a:latin typeface="Arial Narrow" panose="020B0606020202030204" pitchFamily="34" charset="0"/>
              </a:rPr>
              <a:t>int</a:t>
            </a:r>
            <a:r>
              <a:rPr lang="en-IN" sz="3600" dirty="0" smtClean="0">
                <a:latin typeface="Arial Narrow" panose="020B0606020202030204" pitchFamily="34" charset="0"/>
              </a:rPr>
              <a:t> main(){</a:t>
            </a:r>
          </a:p>
          <a:p>
            <a:r>
              <a:rPr lang="en-IN" sz="3600" dirty="0" smtClean="0">
                <a:latin typeface="Arial Narrow" panose="020B0606020202030204" pitchFamily="34" charset="0"/>
              </a:rPr>
              <a:t>    </a:t>
            </a:r>
            <a:r>
              <a:rPr lang="en-IN" sz="3600" dirty="0" err="1" smtClean="0">
                <a:latin typeface="Arial Narrow" panose="020B0606020202030204" pitchFamily="34" charset="0"/>
              </a:rPr>
              <a:t>printf</a:t>
            </a:r>
            <a:r>
              <a:rPr lang="en-IN" sz="3600" dirty="0" smtClean="0">
                <a:latin typeface="Arial Narrow" panose="020B0606020202030204" pitchFamily="34" charset="0"/>
              </a:rPr>
              <a:t>("%d", sum(3,4) - sum(5,6));</a:t>
            </a:r>
          </a:p>
          <a:p>
            <a:r>
              <a:rPr lang="en-IN" sz="3600" dirty="0" smtClean="0">
                <a:latin typeface="Arial Narrow" panose="020B0606020202030204" pitchFamily="34" charset="0"/>
              </a:rPr>
              <a:t>    return 0;</a:t>
            </a:r>
            <a:endParaRPr lang="en-IN" sz="3600" dirty="0">
              <a:latin typeface="Arial Narrow" panose="020B0606020202030204" pitchFamily="34" charset="0"/>
            </a:endParaRPr>
          </a:p>
          <a:p>
            <a:r>
              <a:rPr lang="en-IN" sz="3600" dirty="0" smtClean="0">
                <a:latin typeface="Arial Narrow" panose="020B0606020202030204" pitchFamily="34" charset="0"/>
              </a:rPr>
              <a:t>}</a:t>
            </a:r>
            <a:endParaRPr lang="en-US" sz="3600" dirty="0">
              <a:latin typeface="Arial Narrow" panose="020B0606020202030204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9966041" y="207162"/>
            <a:ext cx="1858617" cy="904461"/>
            <a:chOff x="3286682" y="2292350"/>
            <a:chExt cx="1858617" cy="904461"/>
          </a:xfrm>
        </p:grpSpPr>
        <p:sp>
          <p:nvSpPr>
            <p:cNvPr id="8" name="Rounded Rectangle 7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ular Callout 10"/>
          <p:cNvSpPr/>
          <p:nvPr/>
        </p:nvSpPr>
        <p:spPr>
          <a:xfrm>
            <a:off x="5627352" y="175716"/>
            <a:ext cx="3881393" cy="820670"/>
          </a:xfrm>
          <a:prstGeom prst="wedgeRectCallout">
            <a:avLst>
              <a:gd name="adj1" fmla="val 67085"/>
              <a:gd name="adj2" fmla="val 17660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main() is also a function with return type </a:t>
            </a:r>
            <a:r>
              <a:rPr lang="en-IN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endParaRPr lang="en-US" sz="3200" i="1" dirty="0">
              <a:solidFill>
                <a:schemeClr val="tx1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ular Callout 11"/>
          <p:cNvSpPr/>
          <p:nvPr/>
        </p:nvSpPr>
        <p:spPr>
          <a:xfrm>
            <a:off x="4029815" y="1045834"/>
            <a:ext cx="5532298" cy="820670"/>
          </a:xfrm>
          <a:prstGeom prst="wedgeRectCallout">
            <a:avLst>
              <a:gd name="adj1" fmla="val 62536"/>
              <a:gd name="adj2" fmla="val -62273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main() is like a reserved function name. Cannot name your function main</a:t>
            </a:r>
            <a:endParaRPr lang="en-US" sz="3200" i="1" dirty="0">
              <a:solidFill>
                <a:schemeClr val="tx1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7113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  <p:bldP spid="11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Benefits of writing functions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253354" y="1111624"/>
            <a:ext cx="11600328" cy="5746376"/>
          </a:xfrm>
        </p:spPr>
        <p:txBody>
          <a:bodyPr>
            <a:normAutofit/>
          </a:bodyPr>
          <a:lstStyle/>
          <a:p>
            <a:r>
              <a:rPr lang="en-IN" b="1" dirty="0" smtClean="0"/>
              <a:t>Allows you to think very clearly</a:t>
            </a:r>
            <a:endParaRPr lang="en-US" b="1" dirty="0" smtClean="0"/>
          </a:p>
          <a:p>
            <a:r>
              <a:rPr lang="en-IN" dirty="0" smtClean="0"/>
              <a:t>E.g. if you want to do something if the integer n is a prime number or if it is divisible by 11</a:t>
            </a:r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r>
              <a:rPr lang="en-IN" dirty="0" smtClean="0"/>
              <a:t>Write the body of the if condition without worrying about primality testing </a:t>
            </a:r>
            <a:r>
              <a:rPr lang="en-IN" dirty="0" err="1" smtClean="0"/>
              <a:t>etc</a:t>
            </a:r>
            <a:r>
              <a:rPr lang="en-IN" dirty="0" smtClean="0"/>
              <a:t> and then define the functions later </a:t>
            </a:r>
            <a:r>
              <a:rPr lang="en-IN" dirty="0" smtClean="0">
                <a:sym typeface="Wingdings" panose="05000000000000000000" pitchFamily="2" charset="2"/>
              </a:rPr>
              <a:t>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You can break your code into chunks – called modules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Each module handled using a separate function</a:t>
            </a:r>
            <a:endParaRPr lang="en-IN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12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47869" y="2594114"/>
            <a:ext cx="49993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smtClean="0">
                <a:latin typeface="Arial Narrow" panose="020B0606020202030204" pitchFamily="34" charset="0"/>
              </a:rPr>
              <a:t>if(</a:t>
            </a:r>
            <a:r>
              <a:rPr lang="en-IN" sz="3600" dirty="0" err="1" smtClean="0">
                <a:latin typeface="Arial Narrow" panose="020B0606020202030204" pitchFamily="34" charset="0"/>
              </a:rPr>
              <a:t>isPrime</a:t>
            </a:r>
            <a:r>
              <a:rPr lang="en-IN" sz="3600" dirty="0" smtClean="0">
                <a:latin typeface="Arial Narrow" panose="020B0606020202030204" pitchFamily="34" charset="0"/>
              </a:rPr>
              <a:t>(n) || isDivby11(n)){</a:t>
            </a:r>
          </a:p>
          <a:p>
            <a:r>
              <a:rPr lang="en-IN" sz="3600" dirty="0">
                <a:latin typeface="Arial Narrow" panose="020B0606020202030204" pitchFamily="34" charset="0"/>
              </a:rPr>
              <a:t> </a:t>
            </a:r>
            <a:r>
              <a:rPr lang="en-IN" sz="3600" dirty="0" smtClean="0">
                <a:latin typeface="Arial Narrow" panose="020B0606020202030204" pitchFamily="34" charset="0"/>
              </a:rPr>
              <a:t>   …</a:t>
            </a:r>
          </a:p>
          <a:p>
            <a:r>
              <a:rPr lang="en-IN" sz="3600" dirty="0">
                <a:latin typeface="Arial Narrow" panose="020B0606020202030204" pitchFamily="34" charset="0"/>
              </a:rPr>
              <a:t>}</a:t>
            </a:r>
            <a:endParaRPr lang="en-IN" sz="3600" dirty="0" smtClean="0">
              <a:latin typeface="Arial Narrow" panose="020B060602020203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6304" y="2187057"/>
            <a:ext cx="2045696" cy="2045696"/>
          </a:xfrm>
          <a:prstGeom prst="rect">
            <a:avLst/>
          </a:prstGeom>
        </p:spPr>
      </p:pic>
      <p:sp>
        <p:nvSpPr>
          <p:cNvPr id="12" name="Rectangular Callout 11"/>
          <p:cNvSpPr/>
          <p:nvPr/>
        </p:nvSpPr>
        <p:spPr>
          <a:xfrm>
            <a:off x="5254377" y="1482333"/>
            <a:ext cx="4891927" cy="1128251"/>
          </a:xfrm>
          <a:prstGeom prst="wedgeRectCallout">
            <a:avLst>
              <a:gd name="adj1" fmla="val 65049"/>
              <a:gd name="adj2" fmla="val 61157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E.g. in this case, primality testing is one module, checking for divisibility by 11 is another module</a:t>
            </a:r>
            <a:endParaRPr lang="en-US" sz="3200" dirty="0">
              <a:solidFill>
                <a:schemeClr val="tx1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3065489" y="3328292"/>
            <a:ext cx="1858617" cy="904461"/>
            <a:chOff x="3286682" y="2292350"/>
            <a:chExt cx="1858617" cy="904461"/>
          </a:xfrm>
        </p:grpSpPr>
        <p:sp>
          <p:nvSpPr>
            <p:cNvPr id="14" name="Rounded Rectangle 13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ular Callout 16"/>
          <p:cNvSpPr/>
          <p:nvPr/>
        </p:nvSpPr>
        <p:spPr>
          <a:xfrm>
            <a:off x="5262424" y="2677961"/>
            <a:ext cx="4891927" cy="1128251"/>
          </a:xfrm>
          <a:prstGeom prst="wedgeRectCallout">
            <a:avLst>
              <a:gd name="adj1" fmla="val -61935"/>
              <a:gd name="adj2" fmla="val 69085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Writing code that has modules is a type of </a:t>
            </a:r>
            <a:r>
              <a:rPr lang="en-IN" sz="24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modular programming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it is the </a:t>
            </a:r>
            <a:r>
              <a:rPr lang="en-IN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industry standard!</a:t>
            </a:r>
            <a:endParaRPr lang="en-US" sz="3200" dirty="0">
              <a:solidFill>
                <a:schemeClr val="tx1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409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0" grpId="0"/>
      <p:bldP spid="12" grpId="0" animBg="1"/>
      <p:bldP spid="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Benefits of writing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smtClean="0"/>
              <a:t>Functions allow you to write very neat, readable code</a:t>
            </a:r>
          </a:p>
          <a:p>
            <a:r>
              <a:rPr lang="en-IN" dirty="0" smtClean="0"/>
              <a:t>Use function names that describe what the function does</a:t>
            </a:r>
          </a:p>
          <a:p>
            <a:r>
              <a:rPr lang="en-IN" dirty="0" smtClean="0"/>
              <a:t>Your co-workers/team-mates will be able to understand your code much better if it has nice readable functions</a:t>
            </a:r>
          </a:p>
          <a:p>
            <a:r>
              <a:rPr lang="en-IN" b="1" dirty="0" smtClean="0"/>
              <a:t>Functions allow you to debug your program faster</a:t>
            </a:r>
          </a:p>
          <a:p>
            <a:r>
              <a:rPr lang="en-IN" dirty="0" smtClean="0"/>
              <a:t>If code is broken into function, to debug, find out which function is not working properly </a:t>
            </a:r>
            <a:r>
              <a:rPr lang="en-IN" dirty="0" smtClean="0">
                <a:sym typeface="Wingdings" panose="05000000000000000000" pitchFamily="2" charset="2"/>
              </a:rPr>
              <a:t>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Rest of code need not be touched, only faulty function needs to be fixed – again the industry standard of code maintenance.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557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Benefits of writing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4" y="1111624"/>
            <a:ext cx="11938646" cy="5746376"/>
          </a:xfrm>
        </p:spPr>
        <p:txBody>
          <a:bodyPr/>
          <a:lstStyle/>
          <a:p>
            <a:r>
              <a:rPr lang="en-IN" b="1" dirty="0" smtClean="0"/>
              <a:t>Functions allow you to reuse code</a:t>
            </a:r>
          </a:p>
          <a:p>
            <a:r>
              <a:rPr lang="en-IN" dirty="0" smtClean="0"/>
              <a:t>We are so grateful some one wrote functions like </a:t>
            </a:r>
            <a:r>
              <a:rPr lang="en-IN" dirty="0" err="1" smtClean="0"/>
              <a:t>sqrt</a:t>
            </a:r>
            <a:r>
              <a:rPr lang="en-IN" dirty="0" smtClean="0"/>
              <a:t>(), abs() in </a:t>
            </a:r>
            <a:r>
              <a:rPr lang="en-IN" dirty="0" err="1" smtClean="0"/>
              <a:t>math.h</a:t>
            </a:r>
            <a:r>
              <a:rPr lang="en-IN" dirty="0" smtClean="0"/>
              <a:t> that we are able to use again and again </a:t>
            </a:r>
            <a:r>
              <a:rPr lang="en-IN" dirty="0" smtClean="0">
                <a:sym typeface="Wingdings" panose="05000000000000000000" pitchFamily="2" charset="2"/>
              </a:rPr>
              <a:t></a:t>
            </a:r>
            <a:endParaRPr lang="en-IN" dirty="0" smtClean="0"/>
          </a:p>
          <a:p>
            <a:r>
              <a:rPr lang="en-IN" dirty="0" err="1" smtClean="0"/>
              <a:t>printf</a:t>
            </a:r>
            <a:r>
              <a:rPr lang="en-IN" dirty="0" smtClean="0"/>
              <a:t>() and </a:t>
            </a:r>
            <a:r>
              <a:rPr lang="en-IN" dirty="0" err="1" smtClean="0"/>
              <a:t>scanf</a:t>
            </a:r>
            <a:r>
              <a:rPr lang="en-IN" dirty="0" smtClean="0"/>
              <a:t>() are also functions. Think of how much we use them in every single program</a:t>
            </a:r>
          </a:p>
          <a:p>
            <a:r>
              <a:rPr lang="en-IN" dirty="0" smtClean="0"/>
              <a:t>We are reusing code that some helpful C expert wrote in the </a:t>
            </a:r>
            <a:r>
              <a:rPr lang="en-IN" dirty="0" err="1" smtClean="0"/>
              <a:t>printf</a:t>
            </a:r>
            <a:r>
              <a:rPr lang="en-IN" dirty="0" smtClean="0"/>
              <a:t>(), </a:t>
            </a:r>
            <a:r>
              <a:rPr lang="en-IN" dirty="0" err="1" smtClean="0"/>
              <a:t>scanf</a:t>
            </a:r>
            <a:r>
              <a:rPr lang="en-IN" dirty="0" smtClean="0"/>
              <a:t>(), </a:t>
            </a:r>
            <a:r>
              <a:rPr lang="en-IN" dirty="0" err="1" smtClean="0"/>
              <a:t>sqrt</a:t>
            </a:r>
            <a:r>
              <a:rPr lang="en-IN" dirty="0" smtClean="0"/>
              <a:t>(), abs() and other functions</a:t>
            </a:r>
          </a:p>
          <a:p>
            <a:r>
              <a:rPr lang="en-IN" dirty="0" smtClean="0"/>
              <a:t>If some piece of code keeps getting used in your program again and again – put it inside a function!</a:t>
            </a:r>
          </a:p>
          <a:p>
            <a:r>
              <a:rPr lang="en-IN" dirty="0" smtClean="0"/>
              <a:t>We reused code in today’s codes – didn’t have to rewrite code – </a:t>
            </a:r>
            <a:r>
              <a:rPr lang="en-IN" smtClean="0"/>
              <a:t>may make mistakes </a:t>
            </a:r>
            <a:r>
              <a:rPr lang="en-IN" dirty="0" smtClean="0"/>
              <a:t>if you write same code again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708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Announcements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504" y="1975388"/>
            <a:ext cx="11250178" cy="4627543"/>
          </a:xfrm>
        </p:spPr>
        <p:txBody>
          <a:bodyPr>
            <a:normAutofit/>
          </a:bodyPr>
          <a:lstStyle/>
          <a:p>
            <a:r>
              <a:rPr lang="en-IN" dirty="0" smtClean="0"/>
              <a:t>Last </a:t>
            </a:r>
            <a:r>
              <a:rPr lang="en-IN" dirty="0"/>
              <a:t>date for dropping Advanced Track October </a:t>
            </a:r>
            <a:r>
              <a:rPr lang="en-IN" dirty="0" smtClean="0"/>
              <a:t>12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IN" sz="2400" dirty="0" smtClean="0">
                <a:solidFill>
                  <a:schemeClr val="tx1"/>
                </a:solidFill>
              </a:rPr>
              <a:t>Application must be an email to instructor, mentors, teammates</a:t>
            </a:r>
          </a:p>
          <a:p>
            <a:r>
              <a:rPr lang="en-IN" dirty="0" smtClean="0"/>
              <a:t>Last date for dropping ESC101 course October 12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IN" sz="2400" dirty="0" smtClean="0">
                <a:solidFill>
                  <a:schemeClr val="tx1"/>
                </a:solidFill>
              </a:rPr>
              <a:t>Application must be on standard </a:t>
            </a:r>
            <a:r>
              <a:rPr lang="en-IN" sz="2400" dirty="0" err="1" smtClean="0">
                <a:solidFill>
                  <a:schemeClr val="tx1"/>
                </a:solidFill>
              </a:rPr>
              <a:t>DoAA</a:t>
            </a:r>
            <a:r>
              <a:rPr lang="en-IN" sz="2400" dirty="0" smtClean="0">
                <a:solidFill>
                  <a:schemeClr val="tx1"/>
                </a:solidFill>
              </a:rPr>
              <a:t> course drop form – no email!</a:t>
            </a:r>
          </a:p>
          <a:p>
            <a:r>
              <a:rPr lang="en-IN" dirty="0" smtClean="0"/>
              <a:t>Joint tutorial for B1 and B14 on October 12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IN" sz="2400" dirty="0" smtClean="0">
                <a:solidFill>
                  <a:schemeClr val="tx1"/>
                </a:solidFill>
              </a:rPr>
              <a:t>12 – 1 PM (same time), L19 - just an arrangement for this week </a:t>
            </a:r>
            <a:r>
              <a:rPr lang="en-IN" sz="2400" dirty="0" smtClean="0">
                <a:solidFill>
                  <a:schemeClr val="tx1"/>
                </a:solidFill>
                <a:sym typeface="Wingdings" panose="05000000000000000000" pitchFamily="2" charset="2"/>
              </a:rPr>
              <a:t>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388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Mr C takes a Math Lesson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4" y="1111624"/>
            <a:ext cx="11938646" cy="5300823"/>
          </a:xfrm>
        </p:spPr>
        <p:txBody>
          <a:bodyPr/>
          <a:lstStyle/>
          <a:p>
            <a:r>
              <a:rPr lang="en-IN" dirty="0" smtClean="0"/>
              <a:t>Mathematics is full of functions - we define more powerful functions using simple functions</a:t>
            </a:r>
          </a:p>
          <a:p>
            <a:pPr lvl="1"/>
            <a:endParaRPr lang="en-IN" dirty="0" smtClean="0"/>
          </a:p>
          <a:p>
            <a:pPr lvl="1"/>
            <a:endParaRPr lang="en-IN" dirty="0" smtClean="0"/>
          </a:p>
          <a:p>
            <a:r>
              <a:rPr lang="en-IN" dirty="0" smtClean="0"/>
              <a:t>sin(x) itself can be defined w.r.t addition, factorial, division</a:t>
            </a:r>
          </a:p>
          <a:p>
            <a:endParaRPr lang="en-IN" dirty="0"/>
          </a:p>
          <a:p>
            <a:endParaRPr lang="en-IN" dirty="0" smtClean="0"/>
          </a:p>
          <a:p>
            <a:r>
              <a:rPr lang="en-IN" dirty="0" smtClean="0"/>
              <a:t>Factorial can be defined in terms of multiplication </a:t>
            </a:r>
            <a:r>
              <a:rPr lang="en-IN" dirty="0" smtClean="0">
                <a:sym typeface="Wingdings" panose="05000000000000000000" pitchFamily="2" charset="2"/>
              </a:rPr>
              <a:t></a:t>
            </a:r>
            <a:endParaRPr lang="en-IN" dirty="0" smtClean="0"/>
          </a:p>
          <a:p>
            <a:r>
              <a:rPr lang="en-IN" dirty="0" smtClean="0"/>
              <a:t>Multiplication can be defined in terms of addition </a:t>
            </a:r>
            <a:r>
              <a:rPr lang="en-IN" dirty="0" smtClean="0">
                <a:sym typeface="Wingdings" panose="05000000000000000000" pitchFamily="2" charset="2"/>
              </a:rPr>
              <a:t>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3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655" y="3491402"/>
            <a:ext cx="5750044" cy="89737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2584" y="1908756"/>
            <a:ext cx="2801865" cy="95590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6304" y="693491"/>
            <a:ext cx="2045696" cy="2045696"/>
          </a:xfrm>
          <a:prstGeom prst="rect">
            <a:avLst/>
          </a:prstGeom>
        </p:spPr>
      </p:pic>
      <p:sp>
        <p:nvSpPr>
          <p:cNvPr id="11" name="Rectangular Callout 10"/>
          <p:cNvSpPr/>
          <p:nvPr/>
        </p:nvSpPr>
        <p:spPr>
          <a:xfrm>
            <a:off x="2926758" y="36191"/>
            <a:ext cx="7219545" cy="1128251"/>
          </a:xfrm>
          <a:prstGeom prst="wedgeRectCallout">
            <a:avLst>
              <a:gd name="adj1" fmla="val 62459"/>
              <a:gd name="adj2" fmla="val 54991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Although we can write tan(x) in terms of addition, subtraction, multiplication and division, we almost never do that. We always write tan(x) = sin(x)/cos(x)</a:t>
            </a:r>
            <a:endParaRPr lang="en-US" sz="3200" dirty="0">
              <a:solidFill>
                <a:schemeClr val="tx1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81975"/>
            <a:ext cx="2048605" cy="2048605"/>
          </a:xfrm>
          <a:prstGeom prst="rect">
            <a:avLst/>
          </a:prstGeom>
        </p:spPr>
      </p:pic>
      <p:sp>
        <p:nvSpPr>
          <p:cNvPr id="13" name="Rectangular Callout 12"/>
          <p:cNvSpPr/>
          <p:nvPr/>
        </p:nvSpPr>
        <p:spPr>
          <a:xfrm>
            <a:off x="1639957" y="4704050"/>
            <a:ext cx="6607973" cy="914900"/>
          </a:xfrm>
          <a:prstGeom prst="wedgeRectCallout">
            <a:avLst>
              <a:gd name="adj1" fmla="val -54698"/>
              <a:gd name="adj2" fmla="val 85409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Helps us write much cleaner math expressions, as well as we do not make mistakes very often</a:t>
            </a:r>
            <a:endParaRPr lang="en-US" sz="3200" dirty="0">
              <a:solidFill>
                <a:schemeClr val="tx1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10146303" y="5717052"/>
            <a:ext cx="1858617" cy="904461"/>
            <a:chOff x="3286682" y="2292350"/>
            <a:chExt cx="1858617" cy="904461"/>
          </a:xfrm>
        </p:grpSpPr>
        <p:sp>
          <p:nvSpPr>
            <p:cNvPr id="15" name="Rounded Rectangle 14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ular Callout 17"/>
          <p:cNvSpPr/>
          <p:nvPr/>
        </p:nvSpPr>
        <p:spPr>
          <a:xfrm>
            <a:off x="3887091" y="5699216"/>
            <a:ext cx="5954522" cy="1128251"/>
          </a:xfrm>
          <a:prstGeom prst="wedgeRectCallout">
            <a:avLst>
              <a:gd name="adj1" fmla="val 58954"/>
              <a:gd name="adj2" fmla="val 9182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too allow you to write your own functions for your comfort and to make your code easier to read and easier to debug!</a:t>
            </a:r>
            <a:endParaRPr lang="en-US" sz="3200" dirty="0">
              <a:solidFill>
                <a:schemeClr val="tx1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0060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" grpId="0" animBg="1"/>
      <p:bldP spid="13" grpId="0" animBg="1"/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Anatomy of a C Function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b="1" dirty="0" smtClean="0"/>
              <a:t>How we must speak to </a:t>
            </a:r>
            <a:r>
              <a:rPr lang="en-IN" b="1" dirty="0" err="1" smtClean="0"/>
              <a:t>mr</a:t>
            </a:r>
            <a:r>
              <a:rPr lang="en-IN" b="1" dirty="0" smtClean="0"/>
              <a:t>. compiler</a:t>
            </a:r>
            <a:endParaRPr lang="en-US" b="1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253353" y="1866372"/>
            <a:ext cx="5563247" cy="2546601"/>
          </a:xfrm>
          <a:prstGeom prst="roundRect">
            <a:avLst>
              <a:gd name="adj" fmla="val 8843"/>
            </a:avLst>
          </a:prstGeom>
          <a:ln w="28575">
            <a:solidFill>
              <a:schemeClr val="accent2"/>
            </a:solidFill>
          </a:ln>
        </p:spPr>
        <p:txBody>
          <a:bodyPr>
            <a:normAutofit/>
          </a:bodyPr>
          <a:lstStyle/>
          <a:p>
            <a:r>
              <a:rPr lang="en-IN" sz="3200" dirty="0" err="1" smtClean="0">
                <a:latin typeface="Arial Narrow" panose="020B0606020202030204" pitchFamily="34" charset="0"/>
              </a:rPr>
              <a:t>int</a:t>
            </a:r>
            <a:r>
              <a:rPr lang="en-IN" sz="3200" dirty="0" smtClean="0">
                <a:latin typeface="Arial Narrow" panose="020B0606020202030204" pitchFamily="34" charset="0"/>
              </a:rPr>
              <a:t> </a:t>
            </a:r>
            <a:r>
              <a:rPr lang="en-IN" sz="3200" dirty="0" err="1" smtClean="0">
                <a:latin typeface="Arial Narrow" panose="020B0606020202030204" pitchFamily="34" charset="0"/>
              </a:rPr>
              <a:t>isUpperAlpha</a:t>
            </a:r>
            <a:r>
              <a:rPr lang="en-IN" sz="3200" dirty="0" smtClean="0">
                <a:latin typeface="Arial Narrow" panose="020B0606020202030204" pitchFamily="34" charset="0"/>
              </a:rPr>
              <a:t>(char x){</a:t>
            </a:r>
          </a:p>
          <a:p>
            <a:r>
              <a:rPr lang="en-IN" sz="3200" dirty="0">
                <a:latin typeface="Arial Narrow" panose="020B0606020202030204" pitchFamily="34" charset="0"/>
              </a:rPr>
              <a:t> </a:t>
            </a:r>
            <a:r>
              <a:rPr lang="en-IN" sz="3200" dirty="0" smtClean="0">
                <a:latin typeface="Arial Narrow" panose="020B0606020202030204" pitchFamily="34" charset="0"/>
              </a:rPr>
              <a:t>   </a:t>
            </a:r>
            <a:r>
              <a:rPr lang="en-IN" sz="3200" dirty="0" err="1" smtClean="0">
                <a:latin typeface="Arial Narrow" panose="020B0606020202030204" pitchFamily="34" charset="0"/>
              </a:rPr>
              <a:t>int</a:t>
            </a:r>
            <a:r>
              <a:rPr lang="en-IN" sz="3200" dirty="0" smtClean="0">
                <a:latin typeface="Arial Narrow" panose="020B0606020202030204" pitchFamily="34" charset="0"/>
              </a:rPr>
              <a:t> a = (x &gt;= 'A') &amp;&amp; (x &lt;= 'Z');</a:t>
            </a:r>
          </a:p>
          <a:p>
            <a:r>
              <a:rPr lang="en-IN" sz="3200" dirty="0">
                <a:latin typeface="Arial Narrow" panose="020B0606020202030204" pitchFamily="34" charset="0"/>
              </a:rPr>
              <a:t> </a:t>
            </a:r>
            <a:r>
              <a:rPr lang="en-IN" sz="3200" dirty="0" smtClean="0">
                <a:latin typeface="Arial Narrow" panose="020B0606020202030204" pitchFamily="34" charset="0"/>
              </a:rPr>
              <a:t>   return a;</a:t>
            </a:r>
            <a:endParaRPr lang="en-IN" sz="2800" dirty="0" smtClean="0">
              <a:latin typeface="Arial Narrow" panose="020B0606020202030204" pitchFamily="34" charset="0"/>
            </a:endParaRPr>
          </a:p>
          <a:p>
            <a:r>
              <a:rPr lang="en-IN" sz="3200" dirty="0" smtClean="0">
                <a:latin typeface="Arial Narrow" panose="020B0606020202030204" pitchFamily="34" charset="0"/>
              </a:rPr>
              <a:t>}</a:t>
            </a:r>
            <a:endParaRPr lang="en-US" sz="3200" dirty="0">
              <a:latin typeface="Arial Narrow" panose="020B0606020202030204" pitchFamily="34" charset="0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b="1" dirty="0" smtClean="0"/>
              <a:t>How we usually speak to a human</a:t>
            </a:r>
            <a:endParaRPr lang="en-US" b="1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112565" y="1866372"/>
            <a:ext cx="5932125" cy="4335645"/>
          </a:xfrm>
          <a:prstGeom prst="roundRect">
            <a:avLst>
              <a:gd name="adj" fmla="val 7661"/>
            </a:avLst>
          </a:prstGeom>
          <a:ln w="28575">
            <a:solidFill>
              <a:schemeClr val="accent3"/>
            </a:solidFill>
          </a:ln>
        </p:spPr>
        <p:txBody>
          <a:bodyPr>
            <a:normAutofit/>
          </a:bodyPr>
          <a:lstStyle/>
          <a:p>
            <a:r>
              <a:rPr lang="en-IN" sz="2800" dirty="0" err="1" smtClean="0">
                <a:cs typeface="Arial" panose="020B0604020202020204" pitchFamily="34" charset="0"/>
              </a:rPr>
              <a:t>isUpperAlpha</a:t>
            </a:r>
            <a:r>
              <a:rPr lang="en-IN" sz="2800" dirty="0" smtClean="0">
                <a:cs typeface="Arial" panose="020B0604020202020204" pitchFamily="34" charset="0"/>
              </a:rPr>
              <a:t> is a function that takes in a character (let us call that character x) as input and gives an integer as output</a:t>
            </a:r>
          </a:p>
          <a:p>
            <a:r>
              <a:rPr lang="en-IN" sz="2800" dirty="0" smtClean="0">
                <a:cs typeface="Arial" panose="020B0604020202020204" pitchFamily="34" charset="0"/>
              </a:rPr>
              <a:t>Upon receiving input, please create an integer variable a and store 1 in a if input is upper case alphabet else store 0 in a</a:t>
            </a:r>
          </a:p>
          <a:p>
            <a:r>
              <a:rPr lang="en-IN" sz="2800" dirty="0" smtClean="0">
                <a:cs typeface="Arial" panose="020B0604020202020204" pitchFamily="34" charset="0"/>
              </a:rPr>
              <a:t>Please output the value of a to whomever used this function</a:t>
            </a:r>
            <a:endParaRPr lang="en-IN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4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748976" y="2476027"/>
            <a:ext cx="4572000" cy="566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748976" y="3040395"/>
            <a:ext cx="4572000" cy="566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Content Placeholder 10"/>
          <p:cNvSpPr txBox="1">
            <a:spLocks/>
          </p:cNvSpPr>
          <p:nvPr/>
        </p:nvSpPr>
        <p:spPr>
          <a:xfrm>
            <a:off x="253353" y="4512365"/>
            <a:ext cx="5859212" cy="2018733"/>
          </a:xfrm>
          <a:prstGeom prst="roundRect">
            <a:avLst>
              <a:gd name="adj" fmla="val 0"/>
            </a:avLst>
          </a:prstGeom>
          <a:ln w="28575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b="1" dirty="0" smtClean="0"/>
              <a:t>Name of function</a:t>
            </a:r>
            <a:r>
              <a:rPr lang="en-IN" sz="2800" dirty="0" smtClean="0"/>
              <a:t>: </a:t>
            </a:r>
            <a:r>
              <a:rPr lang="en-IN" sz="2800" dirty="0" err="1" smtClean="0"/>
              <a:t>isUpperAlpha</a:t>
            </a:r>
            <a:endParaRPr lang="en-IN" sz="2800" dirty="0" smtClean="0"/>
          </a:p>
          <a:p>
            <a:r>
              <a:rPr lang="en-IN" sz="2800" b="1" dirty="0" smtClean="0"/>
              <a:t>Arguments</a:t>
            </a:r>
            <a:r>
              <a:rPr lang="en-IN" sz="2800" dirty="0" smtClean="0"/>
              <a:t>: one character</a:t>
            </a:r>
          </a:p>
          <a:p>
            <a:r>
              <a:rPr lang="en-IN" sz="2800" b="1" dirty="0" smtClean="0"/>
              <a:t>Return type</a:t>
            </a:r>
            <a:r>
              <a:rPr lang="en-IN" sz="2800" dirty="0" smtClean="0"/>
              <a:t>: integer</a:t>
            </a:r>
            <a:endParaRPr lang="en-US" sz="2800" dirty="0"/>
          </a:p>
        </p:txBody>
      </p:sp>
      <p:grpSp>
        <p:nvGrpSpPr>
          <p:cNvPr id="72" name="Group 71"/>
          <p:cNvGrpSpPr/>
          <p:nvPr/>
        </p:nvGrpSpPr>
        <p:grpSpPr>
          <a:xfrm>
            <a:off x="10113160" y="5767383"/>
            <a:ext cx="1858617" cy="904461"/>
            <a:chOff x="3286682" y="2292350"/>
            <a:chExt cx="1858617" cy="904461"/>
          </a:xfrm>
        </p:grpSpPr>
        <p:sp>
          <p:nvSpPr>
            <p:cNvPr id="73" name="Rounded Rectangle 72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6" name="Rectangular Callout 75"/>
          <p:cNvSpPr/>
          <p:nvPr/>
        </p:nvSpPr>
        <p:spPr>
          <a:xfrm>
            <a:off x="3846092" y="4945416"/>
            <a:ext cx="6117981" cy="765011"/>
          </a:xfrm>
          <a:prstGeom prst="wedgeRectCallout">
            <a:avLst>
              <a:gd name="adj1" fmla="val 55704"/>
              <a:gd name="adj2" fmla="val 119393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Inputs to a function are called its </a:t>
            </a:r>
            <a:r>
              <a:rPr lang="en-IN" sz="24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arguments</a:t>
            </a:r>
          </a:p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function </a:t>
            </a:r>
            <a:r>
              <a:rPr lang="en-IN" sz="24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returns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its output</a:t>
            </a:r>
            <a:endParaRPr lang="en-US" sz="3200" i="1" dirty="0">
              <a:solidFill>
                <a:schemeClr val="tx1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77" name="Rectangular Callout 76"/>
          <p:cNvSpPr/>
          <p:nvPr/>
        </p:nvSpPr>
        <p:spPr>
          <a:xfrm>
            <a:off x="5774470" y="5842013"/>
            <a:ext cx="3881393" cy="820670"/>
          </a:xfrm>
          <a:prstGeom prst="wedgeRectCallout">
            <a:avLst>
              <a:gd name="adj1" fmla="val 67085"/>
              <a:gd name="adj2" fmla="val 17660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function may have many inputs but only one output</a:t>
            </a:r>
            <a:endParaRPr lang="en-US" sz="3200" i="1" dirty="0">
              <a:solidFill>
                <a:schemeClr val="tx1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pic>
        <p:nvPicPr>
          <p:cNvPr id="78" name="Picture 7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5924" y="4808201"/>
            <a:ext cx="2049799" cy="2049799"/>
          </a:xfrm>
          <a:prstGeom prst="rect">
            <a:avLst/>
          </a:prstGeom>
        </p:spPr>
      </p:pic>
      <p:sp>
        <p:nvSpPr>
          <p:cNvPr id="79" name="Rectangular Callout 78"/>
          <p:cNvSpPr/>
          <p:nvPr/>
        </p:nvSpPr>
        <p:spPr>
          <a:xfrm>
            <a:off x="1608696" y="5767151"/>
            <a:ext cx="3925181" cy="1080638"/>
          </a:xfrm>
          <a:prstGeom prst="wedgeRectCallout">
            <a:avLst>
              <a:gd name="adj1" fmla="val -64573"/>
              <a:gd name="adj2" fmla="val -12084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 So I cant write a function that returns 2 integers – say x and y coordinates?</a:t>
            </a:r>
            <a:endParaRPr lang="en-US" sz="3200" dirty="0">
              <a:solidFill>
                <a:schemeClr val="tx1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pic>
        <p:nvPicPr>
          <p:cNvPr id="80" name="Picture 7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0745" y="2640174"/>
            <a:ext cx="2048605" cy="2048605"/>
          </a:xfrm>
          <a:prstGeom prst="rect">
            <a:avLst/>
          </a:prstGeom>
        </p:spPr>
      </p:pic>
      <p:sp>
        <p:nvSpPr>
          <p:cNvPr id="81" name="Rectangular Callout 80"/>
          <p:cNvSpPr/>
          <p:nvPr/>
        </p:nvSpPr>
        <p:spPr>
          <a:xfrm>
            <a:off x="1478608" y="2000682"/>
            <a:ext cx="4295862" cy="785573"/>
          </a:xfrm>
          <a:prstGeom prst="wedgeRectCallout">
            <a:avLst>
              <a:gd name="adj1" fmla="val -58400"/>
              <a:gd name="adj2" fmla="val 105652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Yes you can! But you have to be a bit clever about doing so</a:t>
            </a:r>
            <a:endParaRPr lang="en-US" sz="3200" dirty="0">
              <a:solidFill>
                <a:schemeClr val="tx1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ular Callout 21"/>
          <p:cNvSpPr/>
          <p:nvPr/>
        </p:nvSpPr>
        <p:spPr>
          <a:xfrm>
            <a:off x="1972817" y="3995732"/>
            <a:ext cx="7156768" cy="820670"/>
          </a:xfrm>
          <a:prstGeom prst="wedgeRectCallout">
            <a:avLst>
              <a:gd name="adj1" fmla="val 45027"/>
              <a:gd name="adj2" fmla="val 75717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Programmers often call the process of giving inputs to a function as </a:t>
            </a:r>
            <a:r>
              <a:rPr lang="en-IN" sz="2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passing arguments to the function</a:t>
            </a:r>
            <a:endParaRPr lang="en-IN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Rectangular Callout 81"/>
          <p:cNvSpPr/>
          <p:nvPr/>
        </p:nvSpPr>
        <p:spPr>
          <a:xfrm>
            <a:off x="2514658" y="3036782"/>
            <a:ext cx="5612635" cy="820670"/>
          </a:xfrm>
          <a:prstGeom prst="wedgeRectCallout">
            <a:avLst>
              <a:gd name="adj1" fmla="val 47081"/>
              <a:gd name="adj2" fmla="val 76890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will teach you 3 ways to return more than one output in this course 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</a:t>
            </a:r>
            <a:endParaRPr lang="en-US" sz="3200" i="1" dirty="0">
              <a:solidFill>
                <a:schemeClr val="tx1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3936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1" grpId="0" build="p" animBg="1"/>
      <p:bldP spid="12" grpId="0" build="p"/>
      <p:bldP spid="13" grpId="0" build="p" animBg="1"/>
      <p:bldP spid="3" grpId="0" animBg="1"/>
      <p:bldP spid="68" grpId="0" animBg="1"/>
      <p:bldP spid="71" grpId="0" build="p"/>
      <p:bldP spid="76" grpId="0" animBg="1"/>
      <p:bldP spid="77" grpId="0" animBg="1"/>
      <p:bldP spid="79" grpId="0" animBg="1"/>
      <p:bldP spid="81" grpId="0" animBg="1"/>
      <p:bldP spid="22" grpId="0" animBg="1"/>
      <p:bldP spid="8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Functional Terminology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253354" y="1111624"/>
            <a:ext cx="11938646" cy="5746376"/>
          </a:xfrm>
        </p:spPr>
        <p:txBody>
          <a:bodyPr>
            <a:normAutofit/>
          </a:bodyPr>
          <a:lstStyle/>
          <a:p>
            <a:r>
              <a:rPr lang="en-IN" b="1" dirty="0" smtClean="0"/>
              <a:t>Function Name</a:t>
            </a:r>
            <a:r>
              <a:rPr lang="en-IN" dirty="0" smtClean="0"/>
              <a:t>: must be a valid identifier </a:t>
            </a:r>
            <a:r>
              <a:rPr lang="en-IN" dirty="0" err="1" smtClean="0"/>
              <a:t>abc</a:t>
            </a:r>
            <a:r>
              <a:rPr lang="en-IN" dirty="0" smtClean="0"/>
              <a:t>, a124, _ab1</a:t>
            </a:r>
            <a:endParaRPr lang="en-IN" b="1" dirty="0" smtClean="0"/>
          </a:p>
          <a:p>
            <a:r>
              <a:rPr lang="en-IN" b="1" dirty="0" smtClean="0"/>
              <a:t>Arguments</a:t>
            </a:r>
            <a:r>
              <a:rPr lang="en-IN" dirty="0" smtClean="0"/>
              <a:t>: can be </a:t>
            </a:r>
            <a:r>
              <a:rPr lang="en-IN" dirty="0" err="1" smtClean="0"/>
              <a:t>int</a:t>
            </a:r>
            <a:r>
              <a:rPr lang="en-IN" dirty="0" smtClean="0"/>
              <a:t>, long, float, double, char</a:t>
            </a:r>
          </a:p>
          <a:p>
            <a:r>
              <a:rPr lang="en-IN" dirty="0" smtClean="0"/>
              <a:t>Can also have pointers and even arrays as input – soon!</a:t>
            </a:r>
          </a:p>
          <a:p>
            <a:r>
              <a:rPr lang="en-IN" b="1" dirty="0" smtClean="0"/>
              <a:t>Return type</a:t>
            </a:r>
            <a:r>
              <a:rPr lang="en-IN" dirty="0" smtClean="0"/>
              <a:t>: what does the function </a:t>
            </a:r>
            <a:r>
              <a:rPr lang="en-IN" i="1" dirty="0" smtClean="0"/>
              <a:t>return</a:t>
            </a:r>
          </a:p>
          <a:p>
            <a:r>
              <a:rPr lang="en-IN" dirty="0" smtClean="0"/>
              <a:t>When you use a function, we say you have </a:t>
            </a:r>
            <a:r>
              <a:rPr lang="en-IN" i="1" dirty="0" smtClean="0"/>
              <a:t>called </a:t>
            </a:r>
            <a:r>
              <a:rPr lang="en-IN" dirty="0" smtClean="0"/>
              <a:t>that function. If the function outputs something, we say the function </a:t>
            </a:r>
            <a:r>
              <a:rPr lang="en-IN" i="1" dirty="0" smtClean="0"/>
              <a:t>returned</a:t>
            </a:r>
            <a:r>
              <a:rPr lang="en-IN" dirty="0" smtClean="0"/>
              <a:t> that output back to you</a:t>
            </a:r>
          </a:p>
          <a:p>
            <a:r>
              <a:rPr lang="en-IN" dirty="0" smtClean="0"/>
              <a:t>The English word return has two meanings</a:t>
            </a:r>
            <a:r>
              <a:rPr lang="en-US" dirty="0"/>
              <a:t/>
            </a:r>
            <a:br>
              <a:rPr lang="en-US" dirty="0"/>
            </a:br>
            <a:r>
              <a:rPr lang="en-US" i="1" dirty="0" smtClean="0"/>
              <a:t>I returned from the ESC101 lab at 5PM</a:t>
            </a:r>
            <a:br>
              <a:rPr lang="en-US" i="1" dirty="0" smtClean="0"/>
            </a:br>
            <a:r>
              <a:rPr lang="en-US" i="1" dirty="0" smtClean="0"/>
              <a:t>I returned the two books I had issued from the library</a:t>
            </a:r>
          </a:p>
          <a:p>
            <a:r>
              <a:rPr lang="en-IN" dirty="0" smtClean="0"/>
              <a:t>Functions return back values to you just as you return books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5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0113160" y="5767383"/>
            <a:ext cx="1858617" cy="904461"/>
            <a:chOff x="3286682" y="2292350"/>
            <a:chExt cx="1858617" cy="904461"/>
          </a:xfrm>
        </p:grpSpPr>
        <p:sp>
          <p:nvSpPr>
            <p:cNvPr id="11" name="Rounded Rectangle 10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ular Callout 13"/>
          <p:cNvSpPr/>
          <p:nvPr/>
        </p:nvSpPr>
        <p:spPr>
          <a:xfrm>
            <a:off x="3518452" y="4867961"/>
            <a:ext cx="6445621" cy="820670"/>
          </a:xfrm>
          <a:prstGeom prst="wedgeRectCallout">
            <a:avLst>
              <a:gd name="adj1" fmla="val 55704"/>
              <a:gd name="adj2" fmla="val 119393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must define the function </a:t>
            </a:r>
            <a:r>
              <a:rPr lang="en-IN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before 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 the function (within main or your own functions)</a:t>
            </a:r>
            <a:endParaRPr lang="en-US" sz="3200" i="1" dirty="0">
              <a:solidFill>
                <a:schemeClr val="tx1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9295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Some Functional Exercises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Define a function to input two integers, output their </a:t>
            </a:r>
            <a:r>
              <a:rPr lang="en-IN" dirty="0" smtClean="0"/>
              <a:t>max</a:t>
            </a:r>
          </a:p>
          <a:p>
            <a:r>
              <a:rPr lang="en-IN" dirty="0" smtClean="0"/>
              <a:t>Define a function to print Hello World</a:t>
            </a:r>
          </a:p>
          <a:p>
            <a:r>
              <a:rPr lang="en-IN" dirty="0" smtClean="0"/>
              <a:t>Define a function to output 1 if input is prime else 0</a:t>
            </a:r>
          </a:p>
          <a:p>
            <a:r>
              <a:rPr lang="en-IN" dirty="0" smtClean="0"/>
              <a:t>Define a function to input two integers and print Hello World if their max is prime</a:t>
            </a:r>
          </a:p>
          <a:p>
            <a:r>
              <a:rPr lang="en-IN" dirty="0"/>
              <a:t>Define a function to print the max of 3 numbers</a:t>
            </a:r>
          </a:p>
          <a:p>
            <a:r>
              <a:rPr lang="en-IN" dirty="0" smtClean="0"/>
              <a:t>Define </a:t>
            </a:r>
            <a:r>
              <a:rPr lang="en-IN" dirty="0"/>
              <a:t>a function to input a character, output its upper case version if lower case else output the character </a:t>
            </a:r>
            <a:r>
              <a:rPr lang="en-IN" dirty="0" smtClean="0"/>
              <a:t>itself</a:t>
            </a:r>
          </a:p>
          <a:p>
            <a:endParaRPr lang="en-IN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959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Arguments </a:t>
            </a:r>
            <a:r>
              <a:rPr lang="en-IN" dirty="0" smtClean="0"/>
              <a:t>and Return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352" y="1111624"/>
            <a:ext cx="7533483" cy="5746376"/>
          </a:xfrm>
        </p:spPr>
        <p:txBody>
          <a:bodyPr/>
          <a:lstStyle/>
          <a:p>
            <a:r>
              <a:rPr lang="en-IN" dirty="0" smtClean="0"/>
              <a:t>You can define a function that takes in no input and gives no output</a:t>
            </a:r>
          </a:p>
          <a:p>
            <a:r>
              <a:rPr lang="en-IN" dirty="0" smtClean="0"/>
              <a:t>Even </a:t>
            </a:r>
            <a:r>
              <a:rPr lang="en-IN" sz="3600" dirty="0" smtClean="0">
                <a:latin typeface="Arial Narrow" panose="020B0606020202030204" pitchFamily="34" charset="0"/>
              </a:rPr>
              <a:t>void print(){ … }</a:t>
            </a:r>
            <a:r>
              <a:rPr lang="en-IN" dirty="0" smtClean="0"/>
              <a:t> works</a:t>
            </a:r>
          </a:p>
          <a:p>
            <a:pPr lvl="1"/>
            <a:endParaRPr lang="en-IN" dirty="0"/>
          </a:p>
          <a:p>
            <a:r>
              <a:rPr lang="en-IN" dirty="0" smtClean="0"/>
              <a:t>You can define a function that takes inputs but gives no output</a:t>
            </a:r>
          </a:p>
          <a:p>
            <a:pPr lvl="1"/>
            <a:endParaRPr lang="en-IN" dirty="0" smtClean="0"/>
          </a:p>
          <a:p>
            <a:pPr marL="4572" lvl="1" indent="0">
              <a:buNone/>
            </a:pPr>
            <a:endParaRPr lang="en-IN" dirty="0" smtClean="0"/>
          </a:p>
          <a:p>
            <a:r>
              <a:rPr lang="en-IN" dirty="0" smtClean="0"/>
              <a:t>You can define a function that takes no input but gives an output</a:t>
            </a:r>
          </a:p>
          <a:p>
            <a:r>
              <a:rPr lang="en-IN" dirty="0" smtClean="0"/>
              <a:t>Even </a:t>
            </a:r>
            <a:r>
              <a:rPr lang="en-IN" sz="3600" dirty="0" smtClean="0">
                <a:latin typeface="Arial Narrow" panose="020B0606020202030204" pitchFamily="34" charset="0"/>
              </a:rPr>
              <a:t>char </a:t>
            </a:r>
            <a:r>
              <a:rPr lang="en-IN" sz="3600" dirty="0" err="1" smtClean="0">
                <a:latin typeface="Arial Narrow" panose="020B0606020202030204" pitchFamily="34" charset="0"/>
              </a:rPr>
              <a:t>getFirstAlpha</a:t>
            </a:r>
            <a:r>
              <a:rPr lang="en-IN" sz="3600" dirty="0" smtClean="0">
                <a:latin typeface="Arial Narrow" panose="020B0606020202030204" pitchFamily="34" charset="0"/>
              </a:rPr>
              <a:t>(){ … }</a:t>
            </a:r>
            <a:r>
              <a:rPr lang="en-IN" dirty="0" smtClean="0"/>
              <a:t> works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796463" y="1111624"/>
            <a:ext cx="43955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rial Narrow" panose="020B0606020202030204" pitchFamily="34" charset="0"/>
              </a:rPr>
              <a:t>void print(void</a:t>
            </a:r>
            <a:r>
              <a:rPr lang="en-US" sz="3600" dirty="0" smtClean="0">
                <a:latin typeface="Arial Narrow" panose="020B0606020202030204" pitchFamily="34" charset="0"/>
              </a:rPr>
              <a:t>){</a:t>
            </a:r>
          </a:p>
          <a:p>
            <a:r>
              <a:rPr lang="en-US" sz="3600" dirty="0" smtClean="0">
                <a:latin typeface="Arial Narrow" panose="020B0606020202030204" pitchFamily="34" charset="0"/>
              </a:rPr>
              <a:t>    </a:t>
            </a:r>
            <a:r>
              <a:rPr lang="en-US" sz="3600" dirty="0" err="1" smtClean="0">
                <a:latin typeface="Arial Narrow" panose="020B0606020202030204" pitchFamily="34" charset="0"/>
              </a:rPr>
              <a:t>printf</a:t>
            </a:r>
            <a:r>
              <a:rPr lang="en-US" sz="3600" dirty="0">
                <a:latin typeface="Arial Narrow" panose="020B0606020202030204" pitchFamily="34" charset="0"/>
              </a:rPr>
              <a:t>("Hello World</a:t>
            </a:r>
            <a:r>
              <a:rPr lang="en-US" sz="3600" dirty="0" smtClean="0">
                <a:latin typeface="Arial Narrow" panose="020B0606020202030204" pitchFamily="34" charset="0"/>
              </a:rPr>
              <a:t>");</a:t>
            </a:r>
          </a:p>
          <a:p>
            <a:r>
              <a:rPr lang="en-US" sz="3600" dirty="0" smtClean="0">
                <a:latin typeface="Arial Narrow" panose="020B0606020202030204" pitchFamily="34" charset="0"/>
              </a:rPr>
              <a:t>}</a:t>
            </a:r>
            <a:endParaRPr lang="en-US" sz="3600" dirty="0">
              <a:latin typeface="Arial Narrow" panose="020B0606020202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796463" y="2865949"/>
            <a:ext cx="43955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rial Narrow" panose="020B0606020202030204" pitchFamily="34" charset="0"/>
              </a:rPr>
              <a:t>void </a:t>
            </a:r>
            <a:r>
              <a:rPr lang="en-US" sz="3600" dirty="0" smtClean="0">
                <a:latin typeface="Arial Narrow" panose="020B0606020202030204" pitchFamily="34" charset="0"/>
              </a:rPr>
              <a:t>sum(</a:t>
            </a:r>
            <a:r>
              <a:rPr lang="en-US" sz="3600" dirty="0" err="1" smtClean="0">
                <a:latin typeface="Arial Narrow" panose="020B0606020202030204" pitchFamily="34" charset="0"/>
              </a:rPr>
              <a:t>int</a:t>
            </a:r>
            <a:r>
              <a:rPr lang="en-US" sz="3600" dirty="0" smtClean="0">
                <a:latin typeface="Arial Narrow" panose="020B0606020202030204" pitchFamily="34" charset="0"/>
              </a:rPr>
              <a:t> </a:t>
            </a:r>
            <a:r>
              <a:rPr lang="en-US" sz="3600" dirty="0">
                <a:latin typeface="Arial Narrow" panose="020B0606020202030204" pitchFamily="34" charset="0"/>
              </a:rPr>
              <a:t>a, </a:t>
            </a:r>
            <a:r>
              <a:rPr lang="en-US" sz="3600" dirty="0" err="1">
                <a:latin typeface="Arial Narrow" panose="020B0606020202030204" pitchFamily="34" charset="0"/>
              </a:rPr>
              <a:t>int</a:t>
            </a:r>
            <a:r>
              <a:rPr lang="en-US" sz="3600" dirty="0">
                <a:latin typeface="Arial Narrow" panose="020B0606020202030204" pitchFamily="34" charset="0"/>
              </a:rPr>
              <a:t> b</a:t>
            </a:r>
            <a:r>
              <a:rPr lang="en-US" sz="3600" dirty="0" smtClean="0">
                <a:latin typeface="Arial Narrow" panose="020B0606020202030204" pitchFamily="34" charset="0"/>
              </a:rPr>
              <a:t>){</a:t>
            </a:r>
          </a:p>
          <a:p>
            <a:r>
              <a:rPr lang="en-US" sz="3600" dirty="0">
                <a:latin typeface="Arial Narrow" panose="020B0606020202030204" pitchFamily="34" charset="0"/>
              </a:rPr>
              <a:t> </a:t>
            </a:r>
            <a:r>
              <a:rPr lang="en-US" sz="3600" dirty="0" smtClean="0">
                <a:latin typeface="Arial Narrow" panose="020B0606020202030204" pitchFamily="34" charset="0"/>
              </a:rPr>
              <a:t>   </a:t>
            </a:r>
            <a:r>
              <a:rPr lang="en-US" sz="3600" dirty="0" err="1" smtClean="0">
                <a:latin typeface="Arial Narrow" panose="020B0606020202030204" pitchFamily="34" charset="0"/>
              </a:rPr>
              <a:t>printf</a:t>
            </a:r>
            <a:r>
              <a:rPr lang="en-US" sz="3600" dirty="0">
                <a:latin typeface="Arial Narrow" panose="020B0606020202030204" pitchFamily="34" charset="0"/>
              </a:rPr>
              <a:t>("Sum </a:t>
            </a:r>
            <a:r>
              <a:rPr lang="en-US" sz="3600" dirty="0" smtClean="0">
                <a:latin typeface="Arial Narrow" panose="020B0606020202030204" pitchFamily="34" charset="0"/>
              </a:rPr>
              <a:t>%</a:t>
            </a:r>
            <a:r>
              <a:rPr lang="en-US" sz="3600" dirty="0">
                <a:latin typeface="Arial Narrow" panose="020B0606020202030204" pitchFamily="34" charset="0"/>
              </a:rPr>
              <a:t>d", </a:t>
            </a:r>
            <a:r>
              <a:rPr lang="en-US" sz="3600" dirty="0" err="1">
                <a:latin typeface="Arial Narrow" panose="020B0606020202030204" pitchFamily="34" charset="0"/>
              </a:rPr>
              <a:t>a+b</a:t>
            </a:r>
            <a:r>
              <a:rPr lang="en-US" sz="3600" dirty="0" smtClean="0">
                <a:latin typeface="Arial Narrow" panose="020B0606020202030204" pitchFamily="34" charset="0"/>
              </a:rPr>
              <a:t>);</a:t>
            </a:r>
          </a:p>
          <a:p>
            <a:r>
              <a:rPr lang="en-US" sz="3600" dirty="0" smtClean="0">
                <a:latin typeface="Arial Narrow" panose="020B0606020202030204" pitchFamily="34" charset="0"/>
              </a:rPr>
              <a:t>}</a:t>
            </a:r>
            <a:endParaRPr lang="en-US" sz="3600" dirty="0">
              <a:latin typeface="Arial Narrow" panose="020B0606020202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96463" y="4620275"/>
            <a:ext cx="43955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Arial Narrow" panose="020B0606020202030204" pitchFamily="34" charset="0"/>
              </a:rPr>
              <a:t>char </a:t>
            </a:r>
            <a:r>
              <a:rPr lang="en-US" sz="3600" dirty="0" err="1" smtClean="0">
                <a:latin typeface="Arial Narrow" panose="020B0606020202030204" pitchFamily="34" charset="0"/>
              </a:rPr>
              <a:t>getFirstAlpha</a:t>
            </a:r>
            <a:r>
              <a:rPr lang="en-US" sz="3600" dirty="0" smtClean="0">
                <a:latin typeface="Arial Narrow" panose="020B0606020202030204" pitchFamily="34" charset="0"/>
              </a:rPr>
              <a:t>(void){</a:t>
            </a:r>
          </a:p>
          <a:p>
            <a:r>
              <a:rPr lang="en-US" sz="3600" dirty="0">
                <a:latin typeface="Arial Narrow" panose="020B0606020202030204" pitchFamily="34" charset="0"/>
              </a:rPr>
              <a:t> </a:t>
            </a:r>
            <a:r>
              <a:rPr lang="en-US" sz="3600" dirty="0" smtClean="0">
                <a:latin typeface="Arial Narrow" panose="020B0606020202030204" pitchFamily="34" charset="0"/>
              </a:rPr>
              <a:t>   return 'A';</a:t>
            </a:r>
          </a:p>
          <a:p>
            <a:r>
              <a:rPr lang="en-US" sz="3600" dirty="0" smtClean="0">
                <a:latin typeface="Arial Narrow" panose="020B0606020202030204" pitchFamily="34" charset="0"/>
              </a:rPr>
              <a:t>}</a:t>
            </a:r>
            <a:endParaRPr lang="en-US" sz="36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0136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More on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1111624"/>
            <a:ext cx="11938645" cy="5746376"/>
          </a:xfrm>
        </p:spPr>
        <p:txBody>
          <a:bodyPr>
            <a:normAutofit/>
          </a:bodyPr>
          <a:lstStyle/>
          <a:p>
            <a:r>
              <a:rPr lang="en-IN" dirty="0" smtClean="0"/>
              <a:t>The names you give to the input variables of a function when writing a function can be any valid identifiers</a:t>
            </a:r>
            <a:endParaRPr lang="en-US" dirty="0" smtClean="0"/>
          </a:p>
          <a:p>
            <a:r>
              <a:rPr lang="en-IN" dirty="0" smtClean="0"/>
              <a:t>They can even be variable names you are using in other functions e.g. inside the main() function</a:t>
            </a:r>
          </a:p>
          <a:p>
            <a:r>
              <a:rPr lang="en-IN" b="1" dirty="0" smtClean="0"/>
              <a:t>Warning</a:t>
            </a:r>
            <a:r>
              <a:rPr lang="en-IN" dirty="0" smtClean="0"/>
              <a:t>: do not expect Mr C to automatically copy values from one function to another just because two variable have the same name!</a:t>
            </a:r>
          </a:p>
          <a:p>
            <a:r>
              <a:rPr lang="en-IN" dirty="0" smtClean="0"/>
              <a:t>Calling a function is like creating a clone of Mr C. This clone starts afresh, with any inputs you have given. The clone forgets all old variable names and values.</a:t>
            </a:r>
          </a:p>
          <a:p>
            <a:r>
              <a:rPr lang="en-IN" dirty="0" smtClean="0"/>
              <a:t>Will see more about this “cloning” behaviour tomorrow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306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More on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If you have promised to give a function two integers, please give it two integers</a:t>
            </a:r>
          </a:p>
          <a:p>
            <a:r>
              <a:rPr lang="en-IN" dirty="0" smtClean="0"/>
              <a:t>If you give it only one or three integers, compilation error</a:t>
            </a:r>
          </a:p>
          <a:p>
            <a:r>
              <a:rPr lang="en-IN" dirty="0" smtClean="0"/>
              <a:t>If you give it two floats or else one char and one </a:t>
            </a:r>
            <a:r>
              <a:rPr lang="en-IN" dirty="0" err="1" smtClean="0"/>
              <a:t>int</a:t>
            </a:r>
            <a:r>
              <a:rPr lang="en-IN" dirty="0" smtClean="0"/>
              <a:t>, automatic typecasting will take place</a:t>
            </a:r>
          </a:p>
          <a:p>
            <a:r>
              <a:rPr lang="en-IN" dirty="0" smtClean="0"/>
              <a:t>Be careful to not make typecasting errors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603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4.0094"/>
  <p:tag name="ORIGINALWIDTH" val="1179.061"/>
  <p:tag name="LATEXADDIN" val="\documentclass{article}&#10;\usepackage{amsmath,amssymb}&#10;\usepackage{olo}&#10;\usepackage[dvipsnames]{xcolor}&#10;\pagestyle{empty}&#10;\begin{document}&#10;&#10;\[&#10;\sin(x) = x - \frac{x^3}{3!} + \frac{x^5}{5!} - \frac{x^7}{7!} + \ldots&#10;\]&#10;&#10;\end{document}"/>
  <p:tag name="IGUANATEXSIZE" val="32"/>
  <p:tag name="IGUANATEXCURSOR" val="14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96.0101"/>
  <p:tag name="ORIGINALWIDTH" val="574.5295"/>
  <p:tag name="LATEXADDIN" val="\documentclass{article}&#10;\usepackage{amsmath,amssymb}&#10;\usepackage{olo}&#10;\usepackage[dvipsnames]{xcolor}&#10;\pagestyle{empty}&#10;\begin{document}&#10;&#10;\[&#10;\tan(x) = \frac{\sin(x)}{\cos(x)}&#10;\]&#10;&#10;\end{document}"/>
  <p:tag name="IGUANATEXSIZE" val="32"/>
  <p:tag name="IGUANATEXCURSOR" val="175"/>
</p:tagLst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33ACF124-275F-44F2-8DE0-0A755069829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829</TotalTime>
  <Words>1470</Words>
  <Application>Microsoft Office PowerPoint</Application>
  <PresentationFormat>Widescreen</PresentationFormat>
  <Paragraphs>153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Arial Narrow</vt:lpstr>
      <vt:lpstr>Calibri</vt:lpstr>
      <vt:lpstr>Calibri Light</vt:lpstr>
      <vt:lpstr>Century Gothic</vt:lpstr>
      <vt:lpstr>Wingdings</vt:lpstr>
      <vt:lpstr>Metropolitan</vt:lpstr>
      <vt:lpstr>Fun Facts about Functions with Mr C</vt:lpstr>
      <vt:lpstr>Announcements</vt:lpstr>
      <vt:lpstr>Mr C takes a Math Lesson</vt:lpstr>
      <vt:lpstr>The Anatomy of a C Function</vt:lpstr>
      <vt:lpstr>Functional Terminology</vt:lpstr>
      <vt:lpstr>Some Functional Exercises</vt:lpstr>
      <vt:lpstr>Arguments and Return types</vt:lpstr>
      <vt:lpstr>More on Arguments</vt:lpstr>
      <vt:lpstr>More on Arguments</vt:lpstr>
      <vt:lpstr>More on Return</vt:lpstr>
      <vt:lpstr>More on Return</vt:lpstr>
      <vt:lpstr>Benefits of writing functions</vt:lpstr>
      <vt:lpstr>Benefits of writing functions</vt:lpstr>
      <vt:lpstr>Benefits of writing functions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purushot</dc:creator>
  <cp:lastModifiedBy>purushot</cp:lastModifiedBy>
  <cp:revision>58</cp:revision>
  <dcterms:created xsi:type="dcterms:W3CDTF">2018-07-30T05:08:11Z</dcterms:created>
  <dcterms:modified xsi:type="dcterms:W3CDTF">2018-10-11T15:25:58Z</dcterms:modified>
</cp:coreProperties>
</file>