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64" r:id="rId3"/>
    <p:sldId id="271" r:id="rId4"/>
    <p:sldId id="274" r:id="rId5"/>
    <p:sldId id="272" r:id="rId6"/>
    <p:sldId id="273" r:id="rId7"/>
    <p:sldId id="268" r:id="rId8"/>
    <p:sldId id="270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10/11/2018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The Clones of Mr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Functions allow you to write very neat, readable code</a:t>
            </a:r>
          </a:p>
          <a:p>
            <a:r>
              <a:rPr lang="en-IN" dirty="0" smtClean="0"/>
              <a:t>Use function names that describe what the function does</a:t>
            </a:r>
          </a:p>
          <a:p>
            <a:r>
              <a:rPr lang="en-IN" dirty="0" smtClean="0"/>
              <a:t>Your co-workers/team-mates will be able to understand your code much better if it has nice readable functions</a:t>
            </a:r>
          </a:p>
          <a:p>
            <a:r>
              <a:rPr lang="en-IN" b="1" dirty="0" smtClean="0"/>
              <a:t>Functions allow you to debug your program faster</a:t>
            </a:r>
          </a:p>
          <a:p>
            <a:r>
              <a:rPr lang="en-IN" dirty="0" smtClean="0"/>
              <a:t>If code is broken into function, to debug, find out which function is not working properly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Rest of code need not be touched, only faulty function needs to be fixed – again the industry standard of code maintenance.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b="1" dirty="0" smtClean="0"/>
              <a:t>Functions allow you to reuse code</a:t>
            </a:r>
          </a:p>
          <a:p>
            <a:r>
              <a:rPr lang="en-IN" dirty="0" smtClean="0"/>
              <a:t>We are so grateful some one wrote functions like </a:t>
            </a:r>
            <a:r>
              <a:rPr lang="en-IN" dirty="0" err="1" smtClean="0"/>
              <a:t>sqrt</a:t>
            </a:r>
            <a:r>
              <a:rPr lang="en-IN" dirty="0" smtClean="0"/>
              <a:t>(), abs() in </a:t>
            </a:r>
            <a:r>
              <a:rPr lang="en-IN" dirty="0" err="1" smtClean="0"/>
              <a:t>math.h</a:t>
            </a:r>
            <a:r>
              <a:rPr lang="en-IN" dirty="0" smtClean="0"/>
              <a:t> that we are able to use again and again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err="1" smtClean="0"/>
              <a:t>printf</a:t>
            </a:r>
            <a:r>
              <a:rPr lang="en-IN" dirty="0" smtClean="0"/>
              <a:t>() and </a:t>
            </a:r>
            <a:r>
              <a:rPr lang="en-IN" dirty="0" err="1" smtClean="0"/>
              <a:t>scanf</a:t>
            </a:r>
            <a:r>
              <a:rPr lang="en-IN" dirty="0" smtClean="0"/>
              <a:t>() are also functions. Think of how much we use them in every single program</a:t>
            </a:r>
          </a:p>
          <a:p>
            <a:r>
              <a:rPr lang="en-IN" dirty="0" smtClean="0"/>
              <a:t>We are reusing code that some helpful C expert wrote in the </a:t>
            </a:r>
            <a:r>
              <a:rPr lang="en-IN" dirty="0" err="1" smtClean="0"/>
              <a:t>printf</a:t>
            </a:r>
            <a:r>
              <a:rPr lang="en-IN" dirty="0" smtClean="0"/>
              <a:t>(), </a:t>
            </a:r>
            <a:r>
              <a:rPr lang="en-IN" dirty="0" err="1" smtClean="0"/>
              <a:t>scanf</a:t>
            </a:r>
            <a:r>
              <a:rPr lang="en-IN" dirty="0" smtClean="0"/>
              <a:t>(), </a:t>
            </a:r>
            <a:r>
              <a:rPr lang="en-IN" dirty="0" err="1" smtClean="0"/>
              <a:t>sqrt</a:t>
            </a:r>
            <a:r>
              <a:rPr lang="en-IN" dirty="0" smtClean="0"/>
              <a:t>(), abs() and other functions</a:t>
            </a:r>
          </a:p>
          <a:p>
            <a:r>
              <a:rPr lang="en-IN" dirty="0" smtClean="0"/>
              <a:t>If some piece of code keeps getting used in your program again and again – put it inside a function!</a:t>
            </a:r>
          </a:p>
          <a:p>
            <a:r>
              <a:rPr lang="en-IN" dirty="0" smtClean="0"/>
              <a:t>We reused code in today’s codes – didn’t have to rewrite code – </a:t>
            </a:r>
            <a:r>
              <a:rPr lang="en-IN" smtClean="0"/>
              <a:t>may make mistakes </a:t>
            </a:r>
            <a:r>
              <a:rPr lang="en-IN" dirty="0" smtClean="0"/>
              <a:t>if you write same code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8"/>
            <a:ext cx="11250178" cy="4627543"/>
          </a:xfrm>
        </p:spPr>
        <p:txBody>
          <a:bodyPr>
            <a:normAutofit/>
          </a:bodyPr>
          <a:lstStyle/>
          <a:p>
            <a:r>
              <a:rPr lang="en-IN" dirty="0" smtClean="0"/>
              <a:t>Last </a:t>
            </a:r>
            <a:r>
              <a:rPr lang="en-IN" dirty="0"/>
              <a:t>date for dropping Advanced Track October </a:t>
            </a:r>
            <a:r>
              <a:rPr lang="en-IN" dirty="0" smtClean="0"/>
              <a:t>12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Application must be an email to instructor, mentors, teammates</a:t>
            </a:r>
          </a:p>
          <a:p>
            <a:r>
              <a:rPr lang="en-IN" dirty="0" smtClean="0"/>
              <a:t>Last date for dropping ESC101 course October 12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Application must be on standard </a:t>
            </a:r>
            <a:r>
              <a:rPr lang="en-IN" sz="2400" dirty="0" err="1" smtClean="0">
                <a:solidFill>
                  <a:schemeClr val="tx1"/>
                </a:solidFill>
              </a:rPr>
              <a:t>DoAA</a:t>
            </a:r>
            <a:r>
              <a:rPr lang="en-IN" sz="2400" dirty="0" smtClean="0">
                <a:solidFill>
                  <a:schemeClr val="tx1"/>
                </a:solidFill>
              </a:rPr>
              <a:t> course drop form – no email!</a:t>
            </a:r>
          </a:p>
          <a:p>
            <a:r>
              <a:rPr lang="en-IN" dirty="0" smtClean="0"/>
              <a:t>Joint tutorial for B1 and B14 on October 12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12 – 1 PM (same time), L19 - just an arrangement for this week 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Clones!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7566" y="996128"/>
            <a:ext cx="30840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return a+1;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sum(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a,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b){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c = </a:t>
            </a:r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(a) + b;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return c;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main(void){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 = 2, b = 4, c;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c = sum(a, b);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("%d", c);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529194" y="5049678"/>
            <a:ext cx="1214175" cy="1808322"/>
            <a:chOff x="4529194" y="5049678"/>
            <a:chExt cx="1214175" cy="1808322"/>
          </a:xfrm>
        </p:grpSpPr>
        <p:sp>
          <p:nvSpPr>
            <p:cNvPr id="9" name="Rectangle 8"/>
            <p:cNvSpPr/>
            <p:nvPr/>
          </p:nvSpPr>
          <p:spPr>
            <a:xfrm>
              <a:off x="4529194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3685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2468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 smtClean="0">
                  <a:latin typeface="Arial Narrow" panose="020B0606020202030204" pitchFamily="34" charset="0"/>
                </a:rPr>
                <a:t>2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412974" y="4732998"/>
            <a:ext cx="7440708" cy="1990825"/>
            <a:chOff x="4412974" y="4732998"/>
            <a:chExt cx="7440708" cy="1990825"/>
          </a:xfrm>
        </p:grpSpPr>
        <p:sp>
          <p:nvSpPr>
            <p:cNvPr id="8" name="Rectangle 7"/>
            <p:cNvSpPr/>
            <p:nvPr/>
          </p:nvSpPr>
          <p:spPr>
            <a:xfrm>
              <a:off x="4412974" y="4974536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4412974" y="2565186"/>
            <a:ext cx="7440708" cy="1990825"/>
            <a:chOff x="4412974" y="2565186"/>
            <a:chExt cx="7440708" cy="1990825"/>
          </a:xfrm>
        </p:grpSpPr>
        <p:sp>
          <p:nvSpPr>
            <p:cNvPr id="36" name="Rectangle 35"/>
            <p:cNvSpPr/>
            <p:nvPr/>
          </p:nvSpPr>
          <p:spPr>
            <a:xfrm>
              <a:off x="4412974" y="2806724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799650" y="2565186"/>
              <a:ext cx="1858617" cy="904461"/>
              <a:chOff x="3286682" y="2292350"/>
              <a:chExt cx="1858617" cy="90446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4412974" y="397374"/>
            <a:ext cx="7440708" cy="1990825"/>
            <a:chOff x="4412974" y="397374"/>
            <a:chExt cx="7440708" cy="1990825"/>
          </a:xfrm>
        </p:grpSpPr>
        <p:sp>
          <p:nvSpPr>
            <p:cNvPr id="41" name="Rectangle 40"/>
            <p:cNvSpPr/>
            <p:nvPr/>
          </p:nvSpPr>
          <p:spPr>
            <a:xfrm>
              <a:off x="4412974" y="638912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799650" y="397374"/>
              <a:ext cx="1858617" cy="904461"/>
              <a:chOff x="3286682" y="2292350"/>
              <a:chExt cx="1858617" cy="90446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7125087" y="5049678"/>
            <a:ext cx="1214175" cy="1808322"/>
            <a:chOff x="7125087" y="5049678"/>
            <a:chExt cx="1214175" cy="1808322"/>
          </a:xfrm>
        </p:grpSpPr>
        <p:sp>
          <p:nvSpPr>
            <p:cNvPr id="48" name="Rectangle 47"/>
            <p:cNvSpPr/>
            <p:nvPr/>
          </p:nvSpPr>
          <p:spPr>
            <a:xfrm>
              <a:off x="7125087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99578" y="6027003"/>
              <a:ext cx="4379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c</a:t>
              </a:r>
              <a:endParaRPr lang="en-US" sz="4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840697" y="5049678"/>
            <a:ext cx="1214175" cy="1808322"/>
            <a:chOff x="5840697" y="5049678"/>
            <a:chExt cx="1214175" cy="1808322"/>
          </a:xfrm>
        </p:grpSpPr>
        <p:sp>
          <p:nvSpPr>
            <p:cNvPr id="46" name="Rectangle 45"/>
            <p:cNvSpPr/>
            <p:nvPr/>
          </p:nvSpPr>
          <p:spPr>
            <a:xfrm>
              <a:off x="5840697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15188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b</a:t>
              </a:r>
              <a:endParaRPr lang="en-US" sz="4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36734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>
                  <a:latin typeface="Arial Narrow" panose="020B0606020202030204" pitchFamily="34" charset="0"/>
                </a:rPr>
                <a:t>4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29194" y="2865736"/>
            <a:ext cx="1214175" cy="1808322"/>
            <a:chOff x="4529194" y="2865736"/>
            <a:chExt cx="1214175" cy="1808322"/>
          </a:xfrm>
        </p:grpSpPr>
        <p:sp>
          <p:nvSpPr>
            <p:cNvPr id="52" name="Rectangle 51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942468" y="521999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40697" y="2865736"/>
            <a:ext cx="1214175" cy="1808322"/>
            <a:chOff x="5840697" y="2865736"/>
            <a:chExt cx="1214175" cy="1808322"/>
          </a:xfrm>
        </p:grpSpPr>
        <p:sp>
          <p:nvSpPr>
            <p:cNvPr id="55" name="Rectangle 54"/>
            <p:cNvSpPr/>
            <p:nvPr/>
          </p:nvSpPr>
          <p:spPr>
            <a:xfrm>
              <a:off x="5840697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5188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b</a:t>
              </a:r>
              <a:endParaRPr lang="en-US" sz="48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125087" y="2865736"/>
            <a:ext cx="1214175" cy="1808322"/>
            <a:chOff x="7125087" y="2865736"/>
            <a:chExt cx="1214175" cy="1808322"/>
          </a:xfrm>
        </p:grpSpPr>
        <p:sp>
          <p:nvSpPr>
            <p:cNvPr id="57" name="Rectangle 56"/>
            <p:cNvSpPr/>
            <p:nvPr/>
          </p:nvSpPr>
          <p:spPr>
            <a:xfrm>
              <a:off x="7125087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99578" y="3843061"/>
              <a:ext cx="4379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c</a:t>
              </a:r>
              <a:endParaRPr lang="en-US" sz="48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247778" y="521999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19545" y="3039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7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390060" y="2865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207272" y="87714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529194" y="693736"/>
            <a:ext cx="1214175" cy="1808322"/>
            <a:chOff x="4529194" y="693736"/>
            <a:chExt cx="1214175" cy="1808322"/>
          </a:xfrm>
        </p:grpSpPr>
        <p:sp>
          <p:nvSpPr>
            <p:cNvPr id="68" name="Rectangle 67"/>
            <p:cNvSpPr/>
            <p:nvPr/>
          </p:nvSpPr>
          <p:spPr>
            <a:xfrm>
              <a:off x="4529194" y="693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03685" y="1671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932317" y="302809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94167" y="693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207273" y="867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4" name="Rectangular Callout 83"/>
          <p:cNvSpPr/>
          <p:nvPr/>
        </p:nvSpPr>
        <p:spPr>
          <a:xfrm>
            <a:off x="7825086" y="1170636"/>
            <a:ext cx="1773034" cy="820670"/>
          </a:xfrm>
          <a:prstGeom prst="wedgeRectCallout">
            <a:avLst>
              <a:gd name="adj1" fmla="val 73082"/>
              <a:gd name="adj2" fmla="val -5742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Goodbye, cruel world!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19545" y="302370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7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8726156" y="5078462"/>
            <a:ext cx="686600" cy="701212"/>
          </a:xfrm>
          <a:prstGeom prst="wedgeRectCallout">
            <a:avLst>
              <a:gd name="adj1" fmla="val 128098"/>
              <a:gd name="adj2" fmla="val -545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1004" y="1289545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141004" y="3460116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sum()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141004" y="5644058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main()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6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3.95833E-6 -0.3178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32083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2.70833E-6 -0.31157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21276 0.31528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2.29167E-6 0.32037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/>
      <p:bldP spid="54" grpId="1"/>
      <p:bldP spid="54" grpId="2"/>
      <p:bldP spid="54" grpId="3"/>
      <p:bldP spid="59" grpId="0"/>
      <p:bldP spid="59" grpId="1"/>
      <p:bldP spid="59" grpId="2"/>
      <p:bldP spid="59" grpId="3"/>
      <p:bldP spid="60" grpId="0"/>
      <p:bldP spid="60" grpId="1"/>
      <p:bldP spid="61" grpId="0" animBg="1"/>
      <p:bldP spid="61" grpId="1" animBg="1"/>
      <p:bldP spid="63" grpId="0"/>
      <p:bldP spid="63" grpId="1"/>
      <p:bldP spid="63" grpId="2"/>
      <p:bldP spid="70" grpId="0"/>
      <p:bldP spid="70" grpId="1"/>
      <p:bldP spid="70" grpId="2"/>
      <p:bldP spid="71" grpId="0" animBg="1"/>
      <p:bldP spid="71" grpId="1" animBg="1"/>
      <p:bldP spid="72" grpId="0"/>
      <p:bldP spid="72" grpId="1"/>
      <p:bldP spid="84" grpId="0" animBg="1"/>
      <p:bldP spid="84" grpId="1" animBg="1"/>
      <p:bldP spid="85" grpId="0"/>
      <p:bldP spid="85" grpId="1"/>
      <p:bldP spid="85" grpId="2"/>
      <p:bldP spid="87" grpId="0" animBg="1"/>
      <p:bldP spid="87" grpId="1" animBg="1"/>
      <p:bldP spid="2" grpId="0"/>
      <p:bldP spid="2" grpId="1"/>
      <p:bldP spid="62" grpId="0"/>
      <p:bldP spid="62" grpId="1"/>
      <p:bldP spid="64" grpId="0"/>
      <p:bldP spid="6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21151"/>
            <a:ext cx="11600329" cy="721307"/>
          </a:xfrm>
        </p:spPr>
        <p:txBody>
          <a:bodyPr>
            <a:normAutofit/>
          </a:bodyPr>
          <a:lstStyle/>
          <a:p>
            <a:r>
              <a:rPr lang="en-IN" sz="4400" dirty="0" smtClean="0"/>
              <a:t>Same function called repeatedly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20" y="996128"/>
            <a:ext cx="340928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return a+1;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sum(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a,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b){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c = </a:t>
            </a:r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(a) + </a:t>
            </a:r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(b);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return c;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main(void){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 = 2, b = 4, c;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c = sum(a, b);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("%d", c);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426504" y="5049678"/>
            <a:ext cx="1214175" cy="1808322"/>
            <a:chOff x="4529194" y="5049678"/>
            <a:chExt cx="1214175" cy="1808322"/>
          </a:xfrm>
        </p:grpSpPr>
        <p:sp>
          <p:nvSpPr>
            <p:cNvPr id="9" name="Rectangle 8"/>
            <p:cNvSpPr/>
            <p:nvPr/>
          </p:nvSpPr>
          <p:spPr>
            <a:xfrm>
              <a:off x="4529194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3685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2468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 smtClean="0">
                  <a:latin typeface="Arial Narrow" panose="020B0606020202030204" pitchFamily="34" charset="0"/>
                </a:rPr>
                <a:t>2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10284" y="4732998"/>
            <a:ext cx="8755820" cy="1990825"/>
            <a:chOff x="4412974" y="4732998"/>
            <a:chExt cx="8755820" cy="1990825"/>
          </a:xfrm>
        </p:grpSpPr>
        <p:sp>
          <p:nvSpPr>
            <p:cNvPr id="8" name="Rectangle 7"/>
            <p:cNvSpPr/>
            <p:nvPr/>
          </p:nvSpPr>
          <p:spPr>
            <a:xfrm>
              <a:off x="4412974" y="4974536"/>
              <a:ext cx="8755820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092124" y="4732998"/>
              <a:ext cx="1858617" cy="904461"/>
              <a:chOff x="4579156" y="2292350"/>
              <a:chExt cx="1858617" cy="904461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79156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53034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45403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3310284" y="2565186"/>
            <a:ext cx="8755820" cy="1990825"/>
            <a:chOff x="4412974" y="2565186"/>
            <a:chExt cx="8755820" cy="1990825"/>
          </a:xfrm>
        </p:grpSpPr>
        <p:sp>
          <p:nvSpPr>
            <p:cNvPr id="36" name="Rectangle 35"/>
            <p:cNvSpPr/>
            <p:nvPr/>
          </p:nvSpPr>
          <p:spPr>
            <a:xfrm>
              <a:off x="4412974" y="2806724"/>
              <a:ext cx="8755820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097755" y="2565186"/>
              <a:ext cx="1858617" cy="904461"/>
              <a:chOff x="4584787" y="2292350"/>
              <a:chExt cx="1858617" cy="90446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584787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858665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651034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3310284" y="397374"/>
            <a:ext cx="8755820" cy="1990825"/>
            <a:chOff x="4412974" y="397374"/>
            <a:chExt cx="8755820" cy="1990825"/>
          </a:xfrm>
        </p:grpSpPr>
        <p:sp>
          <p:nvSpPr>
            <p:cNvPr id="41" name="Rectangle 40"/>
            <p:cNvSpPr/>
            <p:nvPr/>
          </p:nvSpPr>
          <p:spPr>
            <a:xfrm>
              <a:off x="4412974" y="638912"/>
              <a:ext cx="8755820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1092124" y="397374"/>
              <a:ext cx="1858617" cy="904461"/>
              <a:chOff x="4579156" y="2292350"/>
              <a:chExt cx="1858617" cy="90446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4579156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853034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645403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022397" y="5049678"/>
            <a:ext cx="1214175" cy="1808322"/>
            <a:chOff x="7125087" y="5049678"/>
            <a:chExt cx="1214175" cy="1808322"/>
          </a:xfrm>
        </p:grpSpPr>
        <p:sp>
          <p:nvSpPr>
            <p:cNvPr id="48" name="Rectangle 47"/>
            <p:cNvSpPr/>
            <p:nvPr/>
          </p:nvSpPr>
          <p:spPr>
            <a:xfrm>
              <a:off x="7125087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99578" y="6027003"/>
              <a:ext cx="4379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c</a:t>
              </a:r>
              <a:endParaRPr lang="en-US" sz="4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738007" y="5049678"/>
            <a:ext cx="1214175" cy="1808322"/>
            <a:chOff x="5840697" y="5049678"/>
            <a:chExt cx="1214175" cy="1808322"/>
          </a:xfrm>
        </p:grpSpPr>
        <p:sp>
          <p:nvSpPr>
            <p:cNvPr id="46" name="Rectangle 45"/>
            <p:cNvSpPr/>
            <p:nvPr/>
          </p:nvSpPr>
          <p:spPr>
            <a:xfrm>
              <a:off x="5840697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15188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b</a:t>
              </a:r>
              <a:endParaRPr lang="en-US" sz="4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36734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>
                  <a:latin typeface="Arial Narrow" panose="020B0606020202030204" pitchFamily="34" charset="0"/>
                </a:rPr>
                <a:t>4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26504" y="2865736"/>
            <a:ext cx="1214175" cy="1808322"/>
            <a:chOff x="4529194" y="2865736"/>
            <a:chExt cx="1214175" cy="1808322"/>
          </a:xfrm>
        </p:grpSpPr>
        <p:sp>
          <p:nvSpPr>
            <p:cNvPr id="52" name="Rectangle 51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839778" y="521999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38007" y="2865736"/>
            <a:ext cx="1214175" cy="1808322"/>
            <a:chOff x="5840697" y="2865736"/>
            <a:chExt cx="1214175" cy="1808322"/>
          </a:xfrm>
        </p:grpSpPr>
        <p:sp>
          <p:nvSpPr>
            <p:cNvPr id="55" name="Rectangle 54"/>
            <p:cNvSpPr/>
            <p:nvPr/>
          </p:nvSpPr>
          <p:spPr>
            <a:xfrm>
              <a:off x="5840697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5188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b</a:t>
              </a:r>
              <a:endParaRPr lang="en-US" sz="48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22397" y="2865736"/>
            <a:ext cx="1214175" cy="1808322"/>
            <a:chOff x="7125087" y="2865736"/>
            <a:chExt cx="1214175" cy="1808322"/>
          </a:xfrm>
        </p:grpSpPr>
        <p:sp>
          <p:nvSpPr>
            <p:cNvPr id="57" name="Rectangle 56"/>
            <p:cNvSpPr/>
            <p:nvPr/>
          </p:nvSpPr>
          <p:spPr>
            <a:xfrm>
              <a:off x="7125087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99578" y="3843061"/>
              <a:ext cx="4379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c</a:t>
              </a:r>
              <a:endParaRPr lang="en-US" sz="48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145088" y="521999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16855" y="3039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87370" y="2865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3426504" y="693736"/>
            <a:ext cx="1214175" cy="1808322"/>
            <a:chOff x="4529194" y="693736"/>
            <a:chExt cx="1214175" cy="1808322"/>
          </a:xfrm>
        </p:grpSpPr>
        <p:sp>
          <p:nvSpPr>
            <p:cNvPr id="68" name="Rectangle 67"/>
            <p:cNvSpPr/>
            <p:nvPr/>
          </p:nvSpPr>
          <p:spPr>
            <a:xfrm>
              <a:off x="4529194" y="693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03685" y="1671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829627" y="302809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23614" y="693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02107" y="867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14558" y="302370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8993889" y="5078462"/>
            <a:ext cx="686600" cy="701212"/>
          </a:xfrm>
          <a:prstGeom prst="wedgeRectCallout">
            <a:avLst>
              <a:gd name="adj1" fmla="val 128098"/>
              <a:gd name="adj2" fmla="val -545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607590" y="2865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04582" y="87714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04582" y="867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97430" y="86781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12498" y="302737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2" name="Rectangular Callout 61"/>
          <p:cNvSpPr/>
          <p:nvPr/>
        </p:nvSpPr>
        <p:spPr>
          <a:xfrm>
            <a:off x="7843079" y="759168"/>
            <a:ext cx="1281924" cy="701212"/>
          </a:xfrm>
          <a:prstGeom prst="wedgeRectCallout">
            <a:avLst>
              <a:gd name="adj1" fmla="val 128098"/>
              <a:gd name="adj2" fmla="val -545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again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8191440" y="1513555"/>
            <a:ext cx="1489049" cy="701212"/>
          </a:xfrm>
          <a:prstGeom prst="wedgeRectCallout">
            <a:avLst>
              <a:gd name="adj1" fmla="val 86230"/>
              <a:gd name="adj2" fmla="val -871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Goodbye again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1029" y="1289545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1029" y="3460116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sum()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61029" y="5644058"/>
            <a:ext cx="11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main()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6.25E-7 -0.3178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-6.25E-7 -0.32083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2.08333E-6 -0.31157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0.21276 0.31528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-0.00115 L -0.10586 -0.31157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0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3207 0.31204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1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2.70833E-6 0.32037 " pathEditMode="relative" rAng="0" ptsTypes="AA">
                                      <p:cBhvr>
                                        <p:cTn id="18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19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/>
      <p:bldP spid="54" grpId="1"/>
      <p:bldP spid="54" grpId="2"/>
      <p:bldP spid="54" grpId="3"/>
      <p:bldP spid="59" grpId="0"/>
      <p:bldP spid="59" grpId="1"/>
      <p:bldP spid="59" grpId="2"/>
      <p:bldP spid="59" grpId="3"/>
      <p:bldP spid="60" grpId="0"/>
      <p:bldP spid="60" grpId="1"/>
      <p:bldP spid="61" grpId="0" animBg="1"/>
      <p:bldP spid="61" grpId="1" animBg="1"/>
      <p:bldP spid="70" grpId="0"/>
      <p:bldP spid="70" grpId="1"/>
      <p:bldP spid="70" grpId="2"/>
      <p:bldP spid="71" grpId="0" animBg="1"/>
      <p:bldP spid="71" grpId="1" animBg="1"/>
      <p:bldP spid="71" grpId="2" animBg="1"/>
      <p:bldP spid="71" grpId="3" animBg="1"/>
      <p:bldP spid="72" grpId="0"/>
      <p:bldP spid="72" grpId="1"/>
      <p:bldP spid="85" grpId="0"/>
      <p:bldP spid="85" grpId="1"/>
      <p:bldP spid="85" grpId="2"/>
      <p:bldP spid="87" grpId="0" animBg="1"/>
      <p:bldP spid="87" grpId="1" animBg="1"/>
      <p:bldP spid="66" grpId="0" animBg="1"/>
      <p:bldP spid="66" grpId="1" animBg="1"/>
      <p:bldP spid="63" grpId="0"/>
      <p:bldP spid="63" grpId="1"/>
      <p:bldP spid="63" grpId="2"/>
      <p:bldP spid="89" grpId="0"/>
      <p:bldP spid="89" grpId="1"/>
      <p:bldP spid="89" grpId="2"/>
      <p:bldP spid="90" grpId="0"/>
      <p:bldP spid="90" grpId="1"/>
      <p:bldP spid="91" grpId="0"/>
      <p:bldP spid="91" grpId="1"/>
      <p:bldP spid="91" grpId="2"/>
      <p:bldP spid="62" grpId="0" animBg="1"/>
      <p:bldP spid="62" grpId="1" animBg="1"/>
      <p:bldP spid="62" grpId="2" animBg="1"/>
      <p:bldP spid="65" grpId="0" animBg="1"/>
      <p:bldP spid="65" grpId="2" animBg="1"/>
      <p:bldP spid="86" grpId="0"/>
      <p:bldP spid="86" grpId="1"/>
      <p:bldP spid="86" grpId="2"/>
      <p:bldP spid="86" grpId="3"/>
      <p:bldP spid="88" grpId="0"/>
      <p:bldP spid="88" grpId="1"/>
      <p:bldP spid="92" grpId="0"/>
      <p:bldP spid="9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4 Golden Rules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RULE 1</a:t>
            </a:r>
            <a:r>
              <a:rPr lang="en-IN" dirty="0" smtClean="0"/>
              <a:t>: When we give a variable as input, the value stored inside that variable gets passed as an argument</a:t>
            </a:r>
          </a:p>
          <a:p>
            <a:pPr lvl="1"/>
            <a:r>
              <a:rPr lang="en-IN" dirty="0" smtClean="0"/>
              <a:t>Does not matter whether that variable is char, long, double or pointer</a:t>
            </a:r>
          </a:p>
          <a:p>
            <a:pPr lvl="1"/>
            <a:r>
              <a:rPr lang="en-IN" dirty="0" smtClean="0"/>
              <a:t>If that variable is a pointer, address stored inside that pointer passed</a:t>
            </a:r>
          </a:p>
          <a:p>
            <a:pPr lvl="1"/>
            <a:r>
              <a:rPr lang="en-IN" dirty="0" smtClean="0"/>
              <a:t>Nothing new here – simply apply rule 1 of pointers</a:t>
            </a:r>
          </a:p>
          <a:p>
            <a:pPr lvl="1"/>
            <a:r>
              <a:rPr lang="en-IN" i="1" dirty="0" smtClean="0"/>
              <a:t>Rule 1 of pointers</a:t>
            </a:r>
            <a:r>
              <a:rPr lang="en-IN" dirty="0" smtClean="0"/>
              <a:t>: all pointers (even pointers to pointers) store addresses</a:t>
            </a:r>
          </a:p>
          <a:p>
            <a:pPr lvl="1"/>
            <a:endParaRPr lang="en-IN" dirty="0"/>
          </a:p>
          <a:p>
            <a:r>
              <a:rPr lang="en-IN" b="1" dirty="0" smtClean="0"/>
              <a:t>RULE 2</a:t>
            </a:r>
            <a:r>
              <a:rPr lang="en-IN" dirty="0" smtClean="0"/>
              <a:t>: When we give an expression as input, the value generated by that expression gets passed as argument</a:t>
            </a:r>
          </a:p>
          <a:p>
            <a:pPr lvl="1"/>
            <a:r>
              <a:rPr lang="en-IN" dirty="0" smtClean="0"/>
              <a:t>Does not matter whether the value is a char, long, double or an address</a:t>
            </a:r>
          </a:p>
          <a:p>
            <a:pPr lvl="1"/>
            <a:r>
              <a:rPr lang="en-IN" dirty="0" smtClean="0"/>
              <a:t>If we pass &amp;a as input where a is a variable, address of a is passed</a:t>
            </a:r>
          </a:p>
          <a:p>
            <a:pPr lvl="1"/>
            <a:r>
              <a:rPr lang="en-IN" dirty="0" smtClean="0"/>
              <a:t>Nothing new here – simply apply rule 2 of pointers</a:t>
            </a:r>
          </a:p>
          <a:p>
            <a:pPr lvl="1"/>
            <a:r>
              <a:rPr lang="en-IN" i="1" dirty="0" smtClean="0"/>
              <a:t>Rule 2 of pointers</a:t>
            </a:r>
            <a:r>
              <a:rPr lang="en-IN" dirty="0" smtClean="0"/>
              <a:t>: the expression </a:t>
            </a:r>
            <a:r>
              <a:rPr lang="en-IN" dirty="0" smtClean="0"/>
              <a:t>&amp;a </a:t>
            </a:r>
            <a:r>
              <a:rPr lang="en-IN" dirty="0" smtClean="0"/>
              <a:t>generates the address of a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4 Golden Rules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/>
          <a:lstStyle/>
          <a:p>
            <a:r>
              <a:rPr lang="en-IN" b="1" dirty="0"/>
              <a:t>RULE 3</a:t>
            </a:r>
            <a:r>
              <a:rPr lang="en-IN" dirty="0"/>
              <a:t>: If </a:t>
            </a:r>
            <a:r>
              <a:rPr lang="en-IN" dirty="0" smtClean="0"/>
              <a:t>there is a mismatch between the type of input passed the type you promised when defining the function</a:t>
            </a:r>
            <a:endParaRPr lang="en-IN" dirty="0"/>
          </a:p>
          <a:p>
            <a:pPr lvl="1"/>
            <a:r>
              <a:rPr lang="en-IN" dirty="0"/>
              <a:t>Mr C will try typecasting – may lose info e.g. float passed when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expected</a:t>
            </a:r>
          </a:p>
          <a:p>
            <a:pPr lvl="1"/>
            <a:r>
              <a:rPr lang="en-IN" dirty="0" smtClean="0"/>
              <a:t>We have seen Mr C do this several times in this course</a:t>
            </a:r>
            <a:endParaRPr lang="en-IN" dirty="0"/>
          </a:p>
          <a:p>
            <a:pPr lvl="1"/>
            <a:r>
              <a:rPr lang="en-IN" dirty="0"/>
              <a:t>If automatic typecasting not possible, Mr C will give error</a:t>
            </a:r>
            <a:endParaRPr lang="en-US" dirty="0"/>
          </a:p>
          <a:p>
            <a:endParaRPr lang="en-IN" dirty="0" smtClean="0"/>
          </a:p>
          <a:p>
            <a:r>
              <a:rPr lang="en-IN" b="1" dirty="0"/>
              <a:t>RULE </a:t>
            </a:r>
            <a:r>
              <a:rPr lang="en-IN" b="1" dirty="0" smtClean="0"/>
              <a:t>4</a:t>
            </a:r>
            <a:r>
              <a:rPr lang="en-IN" dirty="0" smtClean="0"/>
              <a:t>: Whenever you pass an input value to a function, that value is stored in a fresh variable inside that function</a:t>
            </a:r>
          </a:p>
          <a:p>
            <a:pPr lvl="1"/>
            <a:r>
              <a:rPr lang="en-IN" dirty="0" smtClean="0"/>
              <a:t>Modifying that value inside the function will </a:t>
            </a:r>
            <a:r>
              <a:rPr lang="en-IN" b="1" dirty="0" smtClean="0"/>
              <a:t>NOT</a:t>
            </a:r>
            <a:r>
              <a:rPr lang="en-IN" dirty="0" smtClean="0"/>
              <a:t> change the original value </a:t>
            </a:r>
          </a:p>
          <a:p>
            <a:pPr lvl="1"/>
            <a:r>
              <a:rPr lang="en-IN" dirty="0" smtClean="0"/>
              <a:t>Does not matter whether the value passed is char or long or an address</a:t>
            </a:r>
          </a:p>
          <a:p>
            <a:pPr lvl="1"/>
            <a:r>
              <a:rPr lang="en-IN" dirty="0" smtClean="0"/>
              <a:t>This rule may seem confusing when we are passing pointers to functions but make no mistake – rule 4 ALWAYS applies unless global variables </a:t>
            </a:r>
            <a:r>
              <a:rPr lang="en-IN" dirty="0" smtClean="0"/>
              <a:t>involved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M</a:t>
            </a:r>
            <a:r>
              <a:rPr lang="en-IN" dirty="0" smtClean="0"/>
              <a:t>ay write return statement many times inside a function</a:t>
            </a:r>
          </a:p>
          <a:p>
            <a:r>
              <a:rPr lang="en-IN" dirty="0" smtClean="0"/>
              <a:t>When Mr C (his clone actually) sees a return statement, he immediately generates the output and function execution stops there.</a:t>
            </a:r>
          </a:p>
          <a:p>
            <a:r>
              <a:rPr lang="en-IN" dirty="0" smtClean="0"/>
              <a:t>The clone dies and the original Mr C takes over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Warning</a:t>
            </a:r>
            <a:r>
              <a:rPr lang="en-IN" dirty="0" smtClean="0">
                <a:sym typeface="Wingdings" panose="05000000000000000000" pitchFamily="2" charset="2"/>
              </a:rPr>
              <a:t>: if you have promised that a function returns an integer, all return statements in that function must return an integer value – otherwise compilation error!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If you return a float/double value from a function with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return type, automatic typecasting will take place.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Be careful to not make typecasting mistakes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95065" y="207162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2736532" y="116446"/>
            <a:ext cx="6893960" cy="1573571"/>
          </a:xfrm>
          <a:prstGeom prst="wedgeRectCallout">
            <a:avLst>
              <a:gd name="adj1" fmla="val 58579"/>
              <a:gd name="adj2" fmla="val 2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functions that do not need to return anything i.e. void return type, you can either say return; or else not write return at all inside the function body in which case the entire body will get executed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dirty="0" smtClean="0"/>
              <a:t>The value that is returned can be used safely just as a normal variable of that same data type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You can freely use returned values in expressions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Be careful of type though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Did you know that the </a:t>
            </a:r>
            <a:r>
              <a:rPr lang="en-IN" dirty="0" err="1" smtClean="0">
                <a:sym typeface="Wingdings" panose="05000000000000000000" pitchFamily="2" charset="2"/>
              </a:rPr>
              <a:t>printf</a:t>
            </a:r>
            <a:r>
              <a:rPr lang="en-IN" dirty="0" smtClean="0">
                <a:sym typeface="Wingdings" panose="05000000000000000000" pitchFamily="2" charset="2"/>
              </a:rPr>
              <a:t> function also returns an integer (the number of characters printed) 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scanf</a:t>
            </a:r>
            <a:r>
              <a:rPr lang="en-IN" dirty="0" smtClean="0">
                <a:sym typeface="Wingdings" panose="05000000000000000000" pitchFamily="2" charset="2"/>
              </a:rPr>
              <a:t>() also returns an integer – find out what that is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4549677"/>
            <a:ext cx="3409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sum(</a:t>
            </a:r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x, </a:t>
            </a:r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y){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return x + y;</a:t>
            </a:r>
            <a:endParaRPr lang="en-IN" sz="3600" dirty="0">
              <a:latin typeface="Arial Narrow" panose="020B0606020202030204" pitchFamily="34" charset="0"/>
            </a:endParaRPr>
          </a:p>
          <a:p>
            <a:r>
              <a:rPr lang="en-IN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904" y="4549677"/>
            <a:ext cx="6256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</a:t>
            </a:r>
            <a:r>
              <a:rPr lang="en-IN" sz="3600" dirty="0" err="1" smtClean="0">
                <a:latin typeface="Arial Narrow" panose="020B0606020202030204" pitchFamily="34" charset="0"/>
              </a:rPr>
              <a:t>printf</a:t>
            </a:r>
            <a:r>
              <a:rPr lang="en-IN" sz="3600" dirty="0" smtClean="0">
                <a:latin typeface="Arial Narrow" panose="020B0606020202030204" pitchFamily="34" charset="0"/>
              </a:rPr>
              <a:t>("%d", sum(3,4) - sum(5,6));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return 0;</a:t>
            </a:r>
            <a:endParaRPr lang="en-IN" sz="3600" dirty="0">
              <a:latin typeface="Arial Narrow" panose="020B0606020202030204" pitchFamily="34" charset="0"/>
            </a:endParaRPr>
          </a:p>
          <a:p>
            <a:r>
              <a:rPr lang="en-IN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66041" y="20716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627352" y="175716"/>
            <a:ext cx="3881393" cy="820670"/>
          </a:xfrm>
          <a:prstGeom prst="wedgeRectCallout">
            <a:avLst>
              <a:gd name="adj1" fmla="val 67085"/>
              <a:gd name="adj2" fmla="val 176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 is also a function with return type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029815" y="1045834"/>
            <a:ext cx="5532298" cy="820670"/>
          </a:xfrm>
          <a:prstGeom prst="wedgeRectCallout">
            <a:avLst>
              <a:gd name="adj1" fmla="val 62536"/>
              <a:gd name="adj2" fmla="val -622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 is like a reserved function name. Cannot name your function main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writing 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Allows you to think very clearly</a:t>
            </a:r>
            <a:endParaRPr lang="en-US" b="1" dirty="0" smtClean="0"/>
          </a:p>
          <a:p>
            <a:r>
              <a:rPr lang="en-IN" dirty="0" smtClean="0"/>
              <a:t>E.g. if you want to do something if the integer n is a prime number or if it is divisible by 11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Write the body of the if condition without worrying about primality testing </a:t>
            </a:r>
            <a:r>
              <a:rPr lang="en-IN" dirty="0" err="1" smtClean="0"/>
              <a:t>etc</a:t>
            </a:r>
            <a:r>
              <a:rPr lang="en-IN" dirty="0" smtClean="0"/>
              <a:t> and then define the functions later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You can break your code into chunks – called modules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Each module handled using a separate function</a:t>
            </a:r>
            <a:endParaRPr lang="en-I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869" y="2594114"/>
            <a:ext cx="4999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 Narrow" panose="020B0606020202030204" pitchFamily="34" charset="0"/>
              </a:rPr>
              <a:t>if(</a:t>
            </a:r>
            <a:r>
              <a:rPr lang="en-IN" sz="3600" dirty="0" err="1" smtClean="0">
                <a:latin typeface="Arial Narrow" panose="020B0606020202030204" pitchFamily="34" charset="0"/>
              </a:rPr>
              <a:t>isPrime</a:t>
            </a:r>
            <a:r>
              <a:rPr lang="en-IN" sz="3600" dirty="0" smtClean="0">
                <a:latin typeface="Arial Narrow" panose="020B0606020202030204" pitchFamily="34" charset="0"/>
              </a:rPr>
              <a:t>(n) || isDivby11(n)){</a:t>
            </a:r>
          </a:p>
          <a:p>
            <a:r>
              <a:rPr lang="en-IN" sz="3600" dirty="0">
                <a:latin typeface="Arial Narrow" panose="020B0606020202030204" pitchFamily="34" charset="0"/>
              </a:rPr>
              <a:t> </a:t>
            </a:r>
            <a:r>
              <a:rPr lang="en-IN" sz="36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600" dirty="0">
                <a:latin typeface="Arial Narrow" panose="020B0606020202030204" pitchFamily="34" charset="0"/>
              </a:rPr>
              <a:t>}</a:t>
            </a:r>
            <a:endParaRPr lang="en-IN" sz="3600" dirty="0" smtClean="0"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4" y="2187057"/>
            <a:ext cx="2045696" cy="204569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254377" y="1482333"/>
            <a:ext cx="4891927" cy="1128251"/>
          </a:xfrm>
          <a:prstGeom prst="wedgeRectCallout">
            <a:avLst>
              <a:gd name="adj1" fmla="val 65049"/>
              <a:gd name="adj2" fmla="val 611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in this case, primality testing is one module, checking for divisibility by 11 is another module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65489" y="3328292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5262424" y="2677961"/>
            <a:ext cx="4891927" cy="1128251"/>
          </a:xfrm>
          <a:prstGeom prst="wedgeRectCallout">
            <a:avLst>
              <a:gd name="adj1" fmla="val -61935"/>
              <a:gd name="adj2" fmla="val 690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code that has modules is a type of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programming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it is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industry standard!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2" grpId="0" animBg="1"/>
      <p:bldP spid="17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2527</TotalTime>
  <Words>1183</Words>
  <Application>Microsoft Office PowerPoint</Application>
  <PresentationFormat>Widescreen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The Clones of Mr C</vt:lpstr>
      <vt:lpstr>Announcements</vt:lpstr>
      <vt:lpstr>Clones!</vt:lpstr>
      <vt:lpstr>Same function called repeatedly</vt:lpstr>
      <vt:lpstr>The 4 Golden Rules of Functions</vt:lpstr>
      <vt:lpstr>The 4 Golden Rules of Functions</vt:lpstr>
      <vt:lpstr>More on Return</vt:lpstr>
      <vt:lpstr>More on Return</vt:lpstr>
      <vt:lpstr>Benefits of writing functions</vt:lpstr>
      <vt:lpstr>Benefits of writing functions</vt:lpstr>
      <vt:lpstr>Benefits of writing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92</cp:revision>
  <dcterms:created xsi:type="dcterms:W3CDTF">2018-07-30T05:08:11Z</dcterms:created>
  <dcterms:modified xsi:type="dcterms:W3CDTF">2018-10-11T16:45:54Z</dcterms:modified>
</cp:coreProperties>
</file>