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57" r:id="rId6"/>
    <p:sldId id="264" r:id="rId7"/>
    <p:sldId id="265" r:id="rId8"/>
    <p:sldId id="266" r:id="rId9"/>
    <p:sldId id="26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 with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more than one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3"/>
            <a:ext cx="11938645" cy="5984915"/>
          </a:xfrm>
        </p:spPr>
        <p:txBody>
          <a:bodyPr>
            <a:normAutofit/>
          </a:bodyPr>
          <a:lstStyle/>
          <a:p>
            <a:r>
              <a:rPr lang="en-IN" dirty="0" smtClean="0"/>
              <a:t>Can trick Mr C into returning more than one </a:t>
            </a:r>
            <a:r>
              <a:rPr lang="en-IN" dirty="0" smtClean="0"/>
              <a:t>value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METHOD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dirty="0" smtClean="0">
                <a:sym typeface="Wingdings" panose="05000000000000000000" pitchFamily="2" charset="2"/>
              </a:rPr>
              <a:t>pass the address of a variable and ask the function to directly modify that </a:t>
            </a:r>
            <a:r>
              <a:rPr lang="en-IN" dirty="0" smtClean="0">
                <a:sym typeface="Wingdings" panose="05000000000000000000" pitchFamily="2" charset="2"/>
              </a:rPr>
              <a:t>variable – exploit rule 6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Does not “return” the variable in strictest sense of the term but effectively we get back more values from the function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can return different datatypes using this trick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can return multiple arrays using this trick </a:t>
            </a:r>
            <a:r>
              <a:rPr lang="en-IN" dirty="0" smtClean="0">
                <a:sym typeface="Wingdings" panose="05000000000000000000" pitchFamily="2" charset="2"/>
              </a:rPr>
              <a:t> (wait for next class)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have to be careful handling pointers, memory </a:t>
            </a:r>
            <a:r>
              <a:rPr lang="en-IN" dirty="0" smtClean="0">
                <a:sym typeface="Wingdings" panose="05000000000000000000" pitchFamily="2" charset="2"/>
              </a:rPr>
              <a:t>leaks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Think of this technique as a controlled way of cheating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Government rule</a:t>
            </a:r>
            <a:r>
              <a:rPr lang="en-IN" dirty="0" smtClean="0">
                <a:sym typeface="Wingdings" panose="05000000000000000000" pitchFamily="2" charset="2"/>
              </a:rPr>
              <a:t>: to get passport, only INR 100 can be paid to official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Our desire</a:t>
            </a:r>
            <a:r>
              <a:rPr lang="en-IN" dirty="0" smtClean="0">
                <a:sym typeface="Wingdings" panose="05000000000000000000" pitchFamily="2" charset="2"/>
              </a:rPr>
              <a:t>: pay INR 100 for passport but also INR 500 bribe to get it quickly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Problem</a:t>
            </a:r>
            <a:r>
              <a:rPr lang="en-IN" dirty="0" smtClean="0">
                <a:sym typeface="Wingdings" panose="05000000000000000000" pitchFamily="2" charset="2"/>
              </a:rPr>
              <a:t>: </a:t>
            </a:r>
            <a:r>
              <a:rPr lang="en-IN" dirty="0" err="1" smtClean="0">
                <a:sym typeface="Wingdings" panose="05000000000000000000" pitchFamily="2" charset="2"/>
              </a:rPr>
              <a:t>Govt</a:t>
            </a:r>
            <a:r>
              <a:rPr lang="en-IN" dirty="0" smtClean="0">
                <a:sym typeface="Wingdings" panose="05000000000000000000" pitchFamily="2" charset="2"/>
              </a:rPr>
              <a:t> rule prevents us from paying more than INR 100 to official</a:t>
            </a:r>
          </a:p>
          <a:p>
            <a:pPr lvl="1"/>
            <a:r>
              <a:rPr lang="en-IN" b="1" dirty="0" smtClean="0">
                <a:sym typeface="Wingdings" panose="05000000000000000000" pitchFamily="2" charset="2"/>
              </a:rPr>
              <a:t>Solution</a:t>
            </a:r>
            <a:r>
              <a:rPr lang="en-IN" dirty="0" smtClean="0">
                <a:sym typeface="Wingdings" panose="05000000000000000000" pitchFamily="2" charset="2"/>
              </a:rPr>
              <a:t>: Corrupt official gives us his bank account number. We pay official INR 100 the normal route but also directly deposit INR 500 in his bank account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653749"/>
            <a:ext cx="2129790" cy="19253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651267" y="573090"/>
            <a:ext cx="6088472" cy="848174"/>
          </a:xfrm>
          <a:prstGeom prst="wedgeRectCallout">
            <a:avLst>
              <a:gd name="adj1" fmla="val -64149"/>
              <a:gd name="adj2" fmla="val 5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rule on paying only INR 100 is like Mr C’s rule of returning only one variable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651267" y="1534076"/>
            <a:ext cx="7745063" cy="848174"/>
          </a:xfrm>
          <a:prstGeom prst="wedgeRectCallout">
            <a:avLst>
              <a:gd name="adj1" fmla="val -60939"/>
              <a:gd name="adj2" fmla="val -442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official giving us his account number is like main() passing the address of a variable to be modified directly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42" y="2382250"/>
            <a:ext cx="2208582" cy="2208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0" y="2382250"/>
            <a:ext cx="2208583" cy="220858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8938" y="3132725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862324" y="2506147"/>
            <a:ext cx="3120716" cy="848174"/>
          </a:xfrm>
          <a:prstGeom prst="wedgeRectCallout">
            <a:avLst>
              <a:gd name="adj1" fmla="val -73093"/>
              <a:gd name="adj2" fmla="val 472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pay bribes, kickbacks in real life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862324" y="3487690"/>
            <a:ext cx="3120716" cy="848174"/>
          </a:xfrm>
          <a:prstGeom prst="wedgeRectCallout">
            <a:avLst>
              <a:gd name="adj1" fmla="val -70626"/>
              <a:gd name="adj2" fmla="val -378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Corrupt behaviour is detrimental to society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 tutorial this week (Students Gymkhana holiday)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Doubt clearing session: Friday 26 October 6PM KD101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Students of all sections welcome to doubt clearing session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Tutorial sheet will still be released on website – read it!</a:t>
            </a:r>
          </a:p>
          <a:p>
            <a:r>
              <a:rPr lang="en-IN" dirty="0" smtClean="0"/>
              <a:t>AT mid-term presentations this week – see schedule!</a:t>
            </a:r>
          </a:p>
          <a:p>
            <a:r>
              <a:rPr lang="en-IN" dirty="0" smtClean="0"/>
              <a:t>Next week – major quiz and end </a:t>
            </a:r>
            <a:r>
              <a:rPr lang="en-IN" dirty="0" err="1" smtClean="0"/>
              <a:t>sem</a:t>
            </a:r>
            <a:r>
              <a:rPr lang="en-IN" dirty="0" smtClean="0"/>
              <a:t> lab exam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Refer to course calendar on course website to clarify dates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smtClean="0"/>
              <a:t>6 </a:t>
            </a:r>
            <a:r>
              <a:rPr lang="en-IN" dirty="0" smtClean="0"/>
              <a:t>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1</a:t>
            </a:r>
            <a:r>
              <a:rPr lang="en-IN" dirty="0" smtClean="0"/>
              <a:t>: When we give a variable as input, the value stored inside that variable gets passed as an argument</a:t>
            </a:r>
          </a:p>
          <a:p>
            <a:pPr lvl="1"/>
            <a:r>
              <a:rPr lang="en-IN" dirty="0" smtClean="0"/>
              <a:t>If that variable is a pointer, </a:t>
            </a:r>
            <a:r>
              <a:rPr lang="en-IN" dirty="0" smtClean="0"/>
              <a:t>the address </a:t>
            </a:r>
            <a:r>
              <a:rPr lang="en-IN" dirty="0" smtClean="0"/>
              <a:t>stored inside that </a:t>
            </a:r>
            <a:r>
              <a:rPr lang="en-IN" dirty="0" smtClean="0"/>
              <a:t>pointer gets </a:t>
            </a:r>
            <a:r>
              <a:rPr lang="en-IN" dirty="0" smtClean="0"/>
              <a:t>passed</a:t>
            </a:r>
          </a:p>
          <a:p>
            <a:pPr lvl="1"/>
            <a:r>
              <a:rPr lang="en-IN" i="1" dirty="0" smtClean="0"/>
              <a:t>Rule 1 of pointers</a:t>
            </a:r>
            <a:r>
              <a:rPr lang="en-IN" dirty="0" smtClean="0"/>
              <a:t>: all pointers (even pointers to pointers) store </a:t>
            </a:r>
            <a:r>
              <a:rPr lang="en-IN" dirty="0" smtClean="0"/>
              <a:t>addresses</a:t>
            </a:r>
            <a:br>
              <a:rPr lang="en-IN" dirty="0" smtClean="0"/>
            </a:br>
            <a:endParaRPr lang="en-IN" dirty="0"/>
          </a:p>
          <a:p>
            <a:r>
              <a:rPr lang="en-IN" b="1" dirty="0" smtClean="0"/>
              <a:t>RULE 2</a:t>
            </a:r>
            <a:r>
              <a:rPr lang="en-IN" dirty="0" smtClean="0"/>
              <a:t>: When we give an expression as input, the value generated by that expression gets passed as argument</a:t>
            </a:r>
          </a:p>
          <a:p>
            <a:pPr lvl="1"/>
            <a:r>
              <a:rPr lang="en-IN" dirty="0" smtClean="0"/>
              <a:t>If the expression is generating an address (e.g. &amp;a), </a:t>
            </a:r>
            <a:r>
              <a:rPr lang="en-IN" dirty="0" smtClean="0"/>
              <a:t>that </a:t>
            </a:r>
            <a:r>
              <a:rPr lang="en-IN" dirty="0" smtClean="0"/>
              <a:t>address gets passed</a:t>
            </a:r>
          </a:p>
          <a:p>
            <a:pPr lvl="1"/>
            <a:r>
              <a:rPr lang="en-IN" i="1" dirty="0" smtClean="0"/>
              <a:t>Rule 2 of pointers</a:t>
            </a:r>
            <a:r>
              <a:rPr lang="en-IN" dirty="0" smtClean="0"/>
              <a:t>: the expression &amp;a generates the address of a as a </a:t>
            </a:r>
            <a:r>
              <a:rPr lang="en-IN" dirty="0" smtClean="0"/>
              <a:t>value</a:t>
            </a:r>
            <a:br>
              <a:rPr lang="en-IN" dirty="0" smtClean="0"/>
            </a:br>
            <a:endParaRPr lang="en-IN" dirty="0"/>
          </a:p>
          <a:p>
            <a:r>
              <a:rPr lang="en-IN" b="1" dirty="0"/>
              <a:t>RULE 3</a:t>
            </a:r>
            <a:r>
              <a:rPr lang="en-IN" dirty="0"/>
              <a:t>: </a:t>
            </a:r>
            <a:r>
              <a:rPr lang="en-IN" dirty="0" smtClean="0"/>
              <a:t>In case of a </a:t>
            </a:r>
            <a:r>
              <a:rPr lang="en-IN" dirty="0"/>
              <a:t>mismatch </a:t>
            </a:r>
            <a:r>
              <a:rPr lang="en-IN" dirty="0" smtClean="0"/>
              <a:t>b/w type </a:t>
            </a:r>
            <a:r>
              <a:rPr lang="en-IN" dirty="0"/>
              <a:t>of </a:t>
            </a:r>
            <a:r>
              <a:rPr lang="en-IN" dirty="0" err="1" smtClean="0"/>
              <a:t>arg</a:t>
            </a:r>
            <a:r>
              <a:rPr lang="en-IN" dirty="0" smtClean="0"/>
              <a:t> promised and type of </a:t>
            </a:r>
            <a:r>
              <a:rPr lang="en-IN" dirty="0" err="1" smtClean="0"/>
              <a:t>arg</a:t>
            </a:r>
            <a:r>
              <a:rPr lang="en-IN" dirty="0" smtClean="0"/>
              <a:t> passed, typecasting will be attempted</a:t>
            </a:r>
          </a:p>
          <a:p>
            <a:pPr lvl="1"/>
            <a:r>
              <a:rPr lang="en-IN" dirty="0" smtClean="0"/>
              <a:t>WARNING: may cause loss of information or unexpected </a:t>
            </a:r>
            <a:r>
              <a:rPr lang="en-IN" dirty="0" err="1" smtClean="0"/>
              <a:t>behavior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smtClean="0"/>
              <a:t>6 </a:t>
            </a:r>
            <a:r>
              <a:rPr lang="en-IN" dirty="0" smtClean="0"/>
              <a:t>Golden Rules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RULE </a:t>
            </a:r>
            <a:r>
              <a:rPr lang="en-IN" b="1" dirty="0" smtClean="0"/>
              <a:t>4</a:t>
            </a:r>
            <a:r>
              <a:rPr lang="en-IN" dirty="0"/>
              <a:t>: </a:t>
            </a:r>
            <a:r>
              <a:rPr lang="en-IN" dirty="0" smtClean="0"/>
              <a:t>All values passed to </a:t>
            </a:r>
            <a:r>
              <a:rPr lang="en-IN" dirty="0"/>
              <a:t>a </a:t>
            </a:r>
            <a:r>
              <a:rPr lang="en-IN" dirty="0" smtClean="0"/>
              <a:t>function get stored </a:t>
            </a:r>
            <a:r>
              <a:rPr lang="en-IN" dirty="0"/>
              <a:t>in a fresh variable inside that function</a:t>
            </a:r>
          </a:p>
          <a:p>
            <a:pPr lvl="1"/>
            <a:r>
              <a:rPr lang="en-IN" dirty="0"/>
              <a:t>Modifying that value inside the function will </a:t>
            </a:r>
            <a:r>
              <a:rPr lang="en-IN" b="1" dirty="0"/>
              <a:t>NOT</a:t>
            </a:r>
            <a:r>
              <a:rPr lang="en-IN" dirty="0"/>
              <a:t> change the original value </a:t>
            </a:r>
          </a:p>
          <a:p>
            <a:pPr lvl="1"/>
            <a:r>
              <a:rPr lang="en-IN" dirty="0"/>
              <a:t>Does not matter whether the value passed is char or long or an </a:t>
            </a:r>
            <a:r>
              <a:rPr lang="en-IN" dirty="0" smtClean="0"/>
              <a:t>address</a:t>
            </a:r>
            <a:br>
              <a:rPr lang="en-IN" dirty="0" smtClean="0"/>
            </a:br>
            <a:endParaRPr lang="en-IN" dirty="0"/>
          </a:p>
          <a:p>
            <a:r>
              <a:rPr lang="en-IN" b="1" dirty="0" smtClean="0"/>
              <a:t>RULE </a:t>
            </a:r>
            <a:r>
              <a:rPr lang="en-IN" b="1" dirty="0" smtClean="0"/>
              <a:t>5</a:t>
            </a:r>
            <a:r>
              <a:rPr lang="en-IN" dirty="0"/>
              <a:t>: Value returned by a function can be used freely in any way values of that data-type could have been used</a:t>
            </a:r>
          </a:p>
          <a:p>
            <a:pPr lvl="1"/>
            <a:r>
              <a:rPr lang="en-IN" dirty="0" smtClean="0"/>
              <a:t>If function is returning a float, feel free to take square root with it</a:t>
            </a:r>
          </a:p>
          <a:p>
            <a:pPr lvl="1"/>
            <a:r>
              <a:rPr lang="en-IN" dirty="0" smtClean="0"/>
              <a:t>If function is returning an </a:t>
            </a:r>
            <a:r>
              <a:rPr lang="en-IN" dirty="0" err="1" smtClean="0"/>
              <a:t>int</a:t>
            </a:r>
            <a:r>
              <a:rPr lang="en-IN" dirty="0" smtClean="0"/>
              <a:t>, feel fee to use it as an array index</a:t>
            </a:r>
            <a:endParaRPr lang="en-IN" dirty="0"/>
          </a:p>
          <a:p>
            <a:pPr lvl="1"/>
            <a:r>
              <a:rPr lang="en-IN" dirty="0"/>
              <a:t>If function is returning an address, feel free to dereference that </a:t>
            </a:r>
            <a:r>
              <a:rPr lang="en-IN" dirty="0" smtClean="0"/>
              <a:t>address</a:t>
            </a:r>
            <a:br>
              <a:rPr lang="en-IN" dirty="0" smtClean="0"/>
            </a:br>
            <a:endParaRPr lang="en-IN" dirty="0" smtClean="0"/>
          </a:p>
          <a:p>
            <a:r>
              <a:rPr lang="en-IN" b="1" dirty="0" smtClean="0"/>
              <a:t>RULE 6</a:t>
            </a:r>
            <a:r>
              <a:rPr lang="en-IN" dirty="0"/>
              <a:t>: All clones share the memory </a:t>
            </a:r>
            <a:r>
              <a:rPr lang="en-IN" dirty="0" smtClean="0"/>
              <a:t>address space</a:t>
            </a:r>
            <a:endParaRPr lang="en-IN" dirty="0" smtClean="0"/>
          </a:p>
          <a:p>
            <a:pPr lvl="1"/>
            <a:r>
              <a:rPr lang="en-IN" dirty="0" smtClean="0"/>
              <a:t>Let us look at this rule more closely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37" y="36191"/>
            <a:ext cx="1982762" cy="1982762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902687" y="159220"/>
            <a:ext cx="4086137" cy="829373"/>
          </a:xfrm>
          <a:prstGeom prst="wedgeRectCallout">
            <a:avLst>
              <a:gd name="adj1" fmla="val 72703"/>
              <a:gd name="adj2" fmla="val 670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verify that the float returned is not negative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02687" y="2018953"/>
            <a:ext cx="4086137" cy="829373"/>
          </a:xfrm>
          <a:prstGeom prst="wedgeRectCallout">
            <a:avLst>
              <a:gd name="adj1" fmla="val 75560"/>
              <a:gd name="adj2" fmla="val -1303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address returned isn’t NULL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02687" y="1105558"/>
            <a:ext cx="4086137" cy="829373"/>
          </a:xfrm>
          <a:prstGeom prst="wedgeRectCallout">
            <a:avLst>
              <a:gd name="adj1" fmla="val 71943"/>
              <a:gd name="adj2" fmla="val -315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verify that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an index within bounds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88825" y="2676980"/>
            <a:ext cx="1981961" cy="198196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508434" y="3828767"/>
            <a:ext cx="5797163" cy="830174"/>
          </a:xfrm>
          <a:prstGeom prst="wedgeRectCallout">
            <a:avLst>
              <a:gd name="adj1" fmla="val 64494"/>
              <a:gd name="adj2" fmla="val -5032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terminates a function the moment any return statement is seen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353" y="1482700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758217" y="159220"/>
            <a:ext cx="5034264" cy="1160794"/>
          </a:xfrm>
          <a:prstGeom prst="wedgeRectCallout">
            <a:avLst>
              <a:gd name="adj1" fmla="val -40790"/>
              <a:gd name="adj2" fmla="val 7659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you may have multiple return statements but the clone will die the moment any one of them is seen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758217" y="2507166"/>
            <a:ext cx="5034264" cy="1160794"/>
          </a:xfrm>
          <a:prstGeom prst="wedgeRectCallout">
            <a:avLst>
              <a:gd name="adj1" fmla="val -40395"/>
              <a:gd name="adj2" fmla="val -664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Careful, all return statements must return only one value, and that too of the type promised in the function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7" grpId="0" animBg="1"/>
      <p:bldP spid="10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RULE 6</a:t>
            </a:r>
            <a:r>
              <a:rPr lang="en-IN" dirty="0" smtClean="0"/>
              <a:t>: the address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9012564" cy="5300823"/>
          </a:xfrm>
        </p:spPr>
        <p:txBody>
          <a:bodyPr/>
          <a:lstStyle/>
          <a:p>
            <a:r>
              <a:rPr lang="en-IN" dirty="0" smtClean="0"/>
              <a:t>We have seen that the clones do not care what names other clones have given to variables – all passed values are copied</a:t>
            </a:r>
          </a:p>
          <a:p>
            <a:r>
              <a:rPr lang="en-IN" dirty="0" smtClean="0"/>
              <a:t>However</a:t>
            </a:r>
            <a:r>
              <a:rPr lang="en-IN" dirty="0" smtClean="0"/>
              <a:t>, all clones work with the same set of memory addresses</a:t>
            </a:r>
          </a:p>
          <a:p>
            <a:r>
              <a:rPr lang="en-IN" dirty="0" smtClean="0"/>
              <a:t>Consider </a:t>
            </a:r>
            <a:r>
              <a:rPr lang="en-IN" dirty="0" smtClean="0"/>
              <a:t>an address </a:t>
            </a:r>
            <a:r>
              <a:rPr lang="en-IN" dirty="0" smtClean="0"/>
              <a:t>000008 – no matter which clone tries to read from, or write to, address 000008, they will all do so from the exact same </a:t>
            </a:r>
            <a:r>
              <a:rPr lang="en-IN" dirty="0" smtClean="0"/>
              <a:t>address</a:t>
            </a:r>
          </a:p>
          <a:p>
            <a:r>
              <a:rPr lang="en-IN" dirty="0" smtClean="0"/>
              <a:t>Will exploit this feature very soon!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60467" y="206328"/>
            <a:ext cx="2056189" cy="6324013"/>
            <a:chOff x="9960467" y="206328"/>
            <a:chExt cx="2056189" cy="6324013"/>
          </a:xfrm>
        </p:grpSpPr>
        <p:sp>
          <p:nvSpPr>
            <p:cNvPr id="6" name="Rectangle 5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60467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216631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472795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28959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98512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41286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60467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6631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72795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728959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98512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241286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60467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16631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72795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728959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98512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41286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60467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216631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472795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28959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98512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1241286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60467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0216631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0472795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0728959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098512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1241286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960467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216631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472795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8959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098512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241286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60467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216631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72795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8959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098512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241286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60467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216631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472795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8959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98512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41286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960467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216631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472795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728959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98512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1241286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60467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16631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472795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728959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98512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1241286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9960467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16631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472795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728959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98512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241286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960467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216631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472795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8959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98512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241286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60467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0216631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472795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8959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098512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241286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960467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216631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0472795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0728959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098512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1241286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960467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0216631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0472795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728959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098512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241286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960467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216631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472795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728959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98512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1241286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960467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0216631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0472795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728959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98512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1241286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1504328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60492" y="2400365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1504328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1760492" y="264514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504328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760492" y="288992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1504328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1760492" y="3125716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504328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1760492" y="3370497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1504328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760492" y="361527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1504328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1760492" y="386005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1504328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1760492" y="409584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1504328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1760492" y="434062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504328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1760492" y="458541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1504328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1760492" y="483019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1504328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1760492" y="507497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1504328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1760492" y="531076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1504328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1760492" y="555554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11504328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1760492" y="580032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1504328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1760492" y="604510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1504328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760492" y="629455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9104242" y="164303"/>
            <a:ext cx="8665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000018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000019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000023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60467" y="206328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/>
          <p:cNvGrpSpPr/>
          <p:nvPr/>
        </p:nvGrpSpPr>
        <p:grpSpPr>
          <a:xfrm>
            <a:off x="423682" y="5895332"/>
            <a:ext cx="1858617" cy="904461"/>
            <a:chOff x="3286682" y="2292350"/>
            <a:chExt cx="1858617" cy="904461"/>
          </a:xfrm>
        </p:grpSpPr>
        <p:sp>
          <p:nvSpPr>
            <p:cNvPr id="217" name="Rounded Rectangle 21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9960467" y="2149222"/>
            <a:ext cx="2064872" cy="9558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697663" y="5895332"/>
            <a:ext cx="1858617" cy="904461"/>
            <a:chOff x="3286682" y="2292350"/>
            <a:chExt cx="1858617" cy="904461"/>
          </a:xfrm>
        </p:grpSpPr>
        <p:sp>
          <p:nvSpPr>
            <p:cNvPr id="222" name="Rounded Rectangle 22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71644" y="5895332"/>
            <a:ext cx="1858617" cy="904461"/>
            <a:chOff x="3286682" y="2292350"/>
            <a:chExt cx="1858617" cy="904461"/>
          </a:xfrm>
        </p:grpSpPr>
        <p:sp>
          <p:nvSpPr>
            <p:cNvPr id="226" name="Rounded Rectangle 22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7245624" y="5895332"/>
            <a:ext cx="1858617" cy="904461"/>
            <a:chOff x="3286682" y="2292350"/>
            <a:chExt cx="1858617" cy="904461"/>
          </a:xfrm>
        </p:grpSpPr>
        <p:sp>
          <p:nvSpPr>
            <p:cNvPr id="230" name="Rounded Rectangle 22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8282406" y="2104201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0554519" y="2136097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42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sp>
        <p:nvSpPr>
          <p:cNvPr id="235" name="Rectangular Callout 234"/>
          <p:cNvSpPr/>
          <p:nvPr/>
        </p:nvSpPr>
        <p:spPr>
          <a:xfrm>
            <a:off x="257215" y="4458523"/>
            <a:ext cx="2481314" cy="1160794"/>
          </a:xfrm>
          <a:prstGeom prst="wedgeRectCallout">
            <a:avLst>
              <a:gd name="adj1" fmla="val -15555"/>
              <a:gd name="adj2" fmla="val 868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location 000008 stores the integer 42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ular Callout 235"/>
          <p:cNvSpPr/>
          <p:nvPr/>
        </p:nvSpPr>
        <p:spPr>
          <a:xfrm>
            <a:off x="2841246" y="4485583"/>
            <a:ext cx="2169966" cy="1160794"/>
          </a:xfrm>
          <a:prstGeom prst="wedgeRectCallout">
            <a:avLst>
              <a:gd name="adj1" fmla="val -10788"/>
              <a:gd name="adj2" fmla="val 834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also see 42 at memory location 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ular Callout 236"/>
          <p:cNvSpPr/>
          <p:nvPr/>
        </p:nvSpPr>
        <p:spPr>
          <a:xfrm>
            <a:off x="5111203" y="4949687"/>
            <a:ext cx="2388081" cy="696690"/>
          </a:xfrm>
          <a:prstGeom prst="wedgeRectCallout">
            <a:avLst>
              <a:gd name="adj1" fmla="val -20387"/>
              <a:gd name="adj2" fmla="val 1085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see 42 at location 000008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ular Callout 237"/>
          <p:cNvSpPr/>
          <p:nvPr/>
        </p:nvSpPr>
        <p:spPr>
          <a:xfrm>
            <a:off x="7599104" y="4922627"/>
            <a:ext cx="4331184" cy="696690"/>
          </a:xfrm>
          <a:prstGeom prst="wedgeRectCallout">
            <a:avLst>
              <a:gd name="adj1" fmla="val -47461"/>
              <a:gd name="adj2" fmla="val 985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Guys, I am changing the value at location 000008 to 55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Rectangular Callout 238"/>
          <p:cNvSpPr/>
          <p:nvPr/>
        </p:nvSpPr>
        <p:spPr>
          <a:xfrm>
            <a:off x="259146" y="4458523"/>
            <a:ext cx="2481314" cy="1160794"/>
          </a:xfrm>
          <a:prstGeom prst="wedgeRectCallout">
            <a:avLst>
              <a:gd name="adj1" fmla="val -15555"/>
              <a:gd name="adj2" fmla="val 868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location 000008 stores the integer 55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ular Callout 239"/>
          <p:cNvSpPr/>
          <p:nvPr/>
        </p:nvSpPr>
        <p:spPr>
          <a:xfrm>
            <a:off x="2843177" y="4485583"/>
            <a:ext cx="2169966" cy="1160794"/>
          </a:xfrm>
          <a:prstGeom prst="wedgeRectCallout">
            <a:avLst>
              <a:gd name="adj1" fmla="val -10788"/>
              <a:gd name="adj2" fmla="val 834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also see 55 at memory location 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angular Callout 240"/>
          <p:cNvSpPr/>
          <p:nvPr/>
        </p:nvSpPr>
        <p:spPr>
          <a:xfrm>
            <a:off x="5113134" y="4949687"/>
            <a:ext cx="2388081" cy="696690"/>
          </a:xfrm>
          <a:prstGeom prst="wedgeRectCallout">
            <a:avLst>
              <a:gd name="adj1" fmla="val -20387"/>
              <a:gd name="adj2" fmla="val 10854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too see 55 at location 000008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554519" y="2135982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55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4" grpId="0"/>
      <p:bldP spid="215" grpId="0" animBg="1"/>
      <p:bldP spid="220" grpId="0" animBg="1"/>
      <p:bldP spid="233" grpId="0"/>
      <p:bldP spid="234" grpId="0"/>
      <p:bldP spid="234" grpId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9" grpId="0" animBg="1"/>
      <p:bldP spid="240" grpId="0" animBg="1"/>
      <p:bldP spid="241" grpId="0" animBg="1"/>
      <p:bldP spid="2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word of 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you go on internet websites or read books, you will find several terms such as </a:t>
            </a:r>
            <a:r>
              <a:rPr lang="en-IN" i="1" dirty="0" smtClean="0"/>
              <a:t>pass-by-value, pass-by-reference, pass-by-array,</a:t>
            </a:r>
            <a:r>
              <a:rPr lang="en-IN" dirty="0" smtClean="0"/>
              <a:t> and </a:t>
            </a:r>
            <a:r>
              <a:rPr lang="en-IN" i="1" dirty="0" smtClean="0"/>
              <a:t>pass-by-pointer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you follow the 6 rules of functions you will </a:t>
            </a:r>
            <a:r>
              <a:rPr lang="en-IN" b="1" dirty="0" smtClean="0"/>
              <a:t>not</a:t>
            </a:r>
            <a:r>
              <a:rPr lang="en-IN" dirty="0" smtClean="0"/>
              <a:t> have to worry about these pass-by rules separately</a:t>
            </a:r>
          </a:p>
          <a:p>
            <a:r>
              <a:rPr lang="en-IN" dirty="0" smtClean="0"/>
              <a:t>All these pass-by cases will follow automatically</a:t>
            </a:r>
          </a:p>
          <a:p>
            <a:r>
              <a:rPr lang="en-IN" dirty="0" smtClean="0"/>
              <a:t>We will take examples to understand each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8476696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42564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simple variables/expressions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6" y="1111624"/>
            <a:ext cx="11456116" cy="1870264"/>
          </a:xfrm>
        </p:spPr>
        <p:txBody>
          <a:bodyPr/>
          <a:lstStyle/>
          <a:p>
            <a:r>
              <a:rPr lang="en-IN" dirty="0" smtClean="0"/>
              <a:t>This is the case when the input to the function is either a variable (Rule 1) or an expression (Rule 2)</a:t>
            </a:r>
          </a:p>
          <a:p>
            <a:pPr lvl="1"/>
            <a:r>
              <a:rPr lang="en-IN" dirty="0" smtClean="0"/>
              <a:t>Rule 4 will always apply no matter what is passed as input</a:t>
            </a:r>
          </a:p>
          <a:p>
            <a:pPr lvl="1"/>
            <a:r>
              <a:rPr lang="en-IN" dirty="0" smtClean="0"/>
              <a:t>Books, websites often call this technique </a:t>
            </a:r>
            <a:r>
              <a:rPr lang="en-IN" i="1" dirty="0" smtClean="0"/>
              <a:t>pass-by-value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5115" y="2887682"/>
            <a:ext cx="325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inc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return </a:t>
            </a:r>
            <a:r>
              <a:rPr lang="en-IN" sz="2800" dirty="0" smtClean="0">
                <a:latin typeface="Arial Narrow" panose="020B0606020202030204" pitchFamily="34" charset="0"/>
              </a:rPr>
              <a:t>-a;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main(void){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a = </a:t>
            </a:r>
            <a:r>
              <a:rPr lang="en-IN" sz="2800" dirty="0" smtClean="0">
                <a:latin typeface="Arial Narrow" panose="020B0606020202030204" pitchFamily="34" charset="0"/>
              </a:rPr>
              <a:t>2;</a:t>
            </a:r>
            <a:endParaRPr lang="en-IN" sz="2800" dirty="0">
              <a:latin typeface="Arial Narrow" panose="020B0606020202030204" pitchFamily="34" charset="0"/>
            </a:endParaRPr>
          </a:p>
          <a:p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</a:t>
            </a:r>
            <a:r>
              <a:rPr lang="en-IN" sz="2800" dirty="0" err="1" smtClean="0">
                <a:latin typeface="Arial Narrow" panose="020B0606020202030204" pitchFamily="34" charset="0"/>
              </a:rPr>
              <a:t>neg</a:t>
            </a:r>
            <a:r>
              <a:rPr lang="en-IN" sz="2800" dirty="0" smtClean="0">
                <a:latin typeface="Arial Narrow" panose="020B0606020202030204" pitchFamily="34" charset="0"/>
              </a:rPr>
              <a:t>(a));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</a:t>
            </a:r>
            <a:r>
              <a:rPr lang="en-IN" sz="2800" dirty="0" err="1" smtClean="0">
                <a:latin typeface="Arial Narrow" panose="020B0606020202030204" pitchFamily="34" charset="0"/>
              </a:rPr>
              <a:t>neg</a:t>
            </a:r>
            <a:r>
              <a:rPr lang="en-IN" sz="2800" dirty="0" smtClean="0">
                <a:latin typeface="Arial Narrow" panose="020B0606020202030204" pitchFamily="34" charset="0"/>
              </a:rPr>
              <a:t>(4*2);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r>
              <a:rPr lang="en-IN" sz="28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2974" y="4732998"/>
            <a:ext cx="7440708" cy="1990825"/>
            <a:chOff x="4412974" y="4732998"/>
            <a:chExt cx="7440708" cy="1990825"/>
          </a:xfrm>
        </p:grpSpPr>
        <p:sp>
          <p:nvSpPr>
            <p:cNvPr id="7" name="Rectangle 6"/>
            <p:cNvSpPr/>
            <p:nvPr/>
          </p:nvSpPr>
          <p:spPr>
            <a:xfrm>
              <a:off x="4412974" y="4974536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9194" y="5049678"/>
            <a:ext cx="1214175" cy="1808322"/>
            <a:chOff x="4529194" y="5049678"/>
            <a:chExt cx="1214175" cy="1808322"/>
          </a:xfrm>
        </p:grpSpPr>
        <p:sp>
          <p:nvSpPr>
            <p:cNvPr id="19" name="Rectangle 18"/>
            <p:cNvSpPr/>
            <p:nvPr/>
          </p:nvSpPr>
          <p:spPr>
            <a:xfrm>
              <a:off x="4529194" y="5049678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03685" y="6027003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2468" y="5223757"/>
              <a:ext cx="3876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12974" y="2565186"/>
            <a:ext cx="7440708" cy="1990825"/>
            <a:chOff x="4412974" y="2565186"/>
            <a:chExt cx="7440708" cy="1990825"/>
          </a:xfrm>
        </p:grpSpPr>
        <p:sp>
          <p:nvSpPr>
            <p:cNvPr id="30" name="Rectangle 29"/>
            <p:cNvSpPr/>
            <p:nvPr/>
          </p:nvSpPr>
          <p:spPr>
            <a:xfrm>
              <a:off x="4412974" y="2806724"/>
              <a:ext cx="744070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0141004" y="3460116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err="1" smtClean="0">
                  <a:latin typeface="Arial Narrow" panose="020B0606020202030204" pitchFamily="34" charset="0"/>
                </a:rPr>
                <a:t>neg</a:t>
              </a:r>
              <a:r>
                <a:rPr lang="en-IN" sz="2800" dirty="0" smtClean="0">
                  <a:latin typeface="Arial Narrow" panose="020B0606020202030204" pitchFamily="34" charset="0"/>
                </a:rPr>
                <a:t>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9194" y="2865736"/>
            <a:ext cx="1214175" cy="1808322"/>
            <a:chOff x="4529194" y="2865736"/>
            <a:chExt cx="1214175" cy="1808322"/>
          </a:xfrm>
        </p:grpSpPr>
        <p:sp>
          <p:nvSpPr>
            <p:cNvPr id="38" name="Rectangle 37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42468" y="521999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39584" y="286573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98016" y="3038437"/>
            <a:ext cx="70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98016" y="3026487"/>
            <a:ext cx="5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8704920" y="4412974"/>
            <a:ext cx="872147" cy="599544"/>
          </a:xfrm>
          <a:prstGeom prst="wedgeRectCallout">
            <a:avLst>
              <a:gd name="adj1" fmla="val 109864"/>
              <a:gd name="adj2" fmla="val 5005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-2-8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60155" y="504967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561403" y="521999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2010" y="52299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325" y="3038437"/>
            <a:ext cx="703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98016" y="3026487"/>
            <a:ext cx="59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-8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35225" y="4568288"/>
            <a:ext cx="289933" cy="294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3.95833E-6 -0.3178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3.75E-6 0.3182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2155 -0.3125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07407E-6 L 0.21757 0.3229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72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8" grpId="0" animBg="1"/>
      <p:bldP spid="3" grpId="0" uiExpand="1" build="p"/>
      <p:bldP spid="5" grpId="0"/>
      <p:bldP spid="43" grpId="0"/>
      <p:bldP spid="43" grpId="1"/>
      <p:bldP spid="43" grpId="2"/>
      <p:bldP spid="44" grpId="0" animBg="1"/>
      <p:bldP spid="44" grpId="1" animBg="1"/>
      <p:bldP spid="44" grpId="2" animBg="1"/>
      <p:bldP spid="44" grpId="3" animBg="1"/>
      <p:bldP spid="46" grpId="0"/>
      <p:bldP spid="46" grpId="1"/>
      <p:bldP spid="47" grpId="0"/>
      <p:bldP spid="47" grpId="1"/>
      <p:bldP spid="49" grpId="0" animBg="1"/>
      <p:bldP spid="50" grpId="0" animBg="1"/>
      <p:bldP spid="51" grpId="0"/>
      <p:bldP spid="51" grpId="1"/>
      <p:bldP spid="51" grpId="2"/>
      <p:bldP spid="52" grpId="0"/>
      <p:bldP spid="54" grpId="0"/>
      <p:bldP spid="54" grpId="1"/>
      <p:bldP spid="55" grpId="0"/>
      <p:bldP spid="55" grpId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Passing pointers/addresses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93442" cy="5746376"/>
          </a:xfrm>
        </p:spPr>
        <p:txBody>
          <a:bodyPr>
            <a:normAutofit/>
          </a:bodyPr>
          <a:lstStyle/>
          <a:p>
            <a:r>
              <a:rPr lang="en-IN" b="1" dirty="0" smtClean="0"/>
              <a:t>Case 1</a:t>
            </a:r>
            <a:r>
              <a:rPr lang="en-IN" dirty="0" smtClean="0"/>
              <a:t>: the input to the function is a pointer variable</a:t>
            </a:r>
          </a:p>
          <a:p>
            <a:pPr lvl="1"/>
            <a:r>
              <a:rPr lang="en-IN" dirty="0" smtClean="0"/>
              <a:t>Rules 1, 4 and 6 </a:t>
            </a:r>
            <a:r>
              <a:rPr lang="en-IN" dirty="0"/>
              <a:t>apply </a:t>
            </a:r>
            <a:r>
              <a:rPr lang="en-IN" dirty="0" smtClean="0"/>
              <a:t>here (remember – rule 4 always applies)</a:t>
            </a:r>
            <a:endParaRPr lang="en-IN" dirty="0"/>
          </a:p>
          <a:p>
            <a:pPr lvl="1"/>
            <a:r>
              <a:rPr lang="en-IN" dirty="0" smtClean="0"/>
              <a:t>Books/websites </a:t>
            </a:r>
            <a:r>
              <a:rPr lang="en-IN" dirty="0"/>
              <a:t>call this technique </a:t>
            </a:r>
            <a:r>
              <a:rPr lang="en-IN" i="1" dirty="0" smtClean="0"/>
              <a:t>pass-by-pointer</a:t>
            </a:r>
            <a:br>
              <a:rPr lang="en-IN" i="1" dirty="0" smtClean="0"/>
            </a:br>
            <a:endParaRPr lang="en-IN" i="1" dirty="0" smtClean="0"/>
          </a:p>
          <a:p>
            <a:r>
              <a:rPr lang="en-IN" b="1" dirty="0" smtClean="0"/>
              <a:t>Case 2</a:t>
            </a:r>
            <a:r>
              <a:rPr lang="en-IN" dirty="0" smtClean="0"/>
              <a:t>: the input to the function is an expression that generates an address value</a:t>
            </a:r>
          </a:p>
          <a:p>
            <a:pPr lvl="1"/>
            <a:r>
              <a:rPr lang="en-IN" dirty="0"/>
              <a:t>Rules </a:t>
            </a:r>
            <a:r>
              <a:rPr lang="en-IN" dirty="0" smtClean="0"/>
              <a:t>2, </a:t>
            </a:r>
            <a:r>
              <a:rPr lang="en-IN" dirty="0"/>
              <a:t>4 and 6 apply here (remember </a:t>
            </a:r>
            <a:r>
              <a:rPr lang="en-IN" dirty="0" smtClean="0"/>
              <a:t>– rule 4 </a:t>
            </a:r>
            <a:r>
              <a:rPr lang="en-IN" dirty="0"/>
              <a:t>always applies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Books/websites call this technique </a:t>
            </a:r>
            <a:r>
              <a:rPr lang="en-IN" i="1" dirty="0" smtClean="0"/>
              <a:t>pass-by-reference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6796" y="904953"/>
            <a:ext cx="32500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void </a:t>
            </a:r>
            <a:r>
              <a:rPr lang="en-IN" sz="2400" dirty="0" smtClean="0">
                <a:latin typeface="Arial Narrow" panose="020B0606020202030204" pitchFamily="34" charset="0"/>
              </a:rPr>
              <a:t>prn</a:t>
            </a:r>
            <a:r>
              <a:rPr lang="en-IN" sz="2400" dirty="0" smtClean="0">
                <a:latin typeface="Arial Narrow" panose="020B0606020202030204" pitchFamily="34" charset="0"/>
              </a:rPr>
              <a:t>(</a:t>
            </a:r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*</a:t>
            </a:r>
            <a:r>
              <a:rPr lang="en-IN" sz="2400" dirty="0" err="1" smtClean="0">
                <a:latin typeface="Arial Narrow" panose="020B0606020202030204" pitchFamily="34" charset="0"/>
              </a:rPr>
              <a:t>ptr</a:t>
            </a:r>
            <a:r>
              <a:rPr lang="en-IN" sz="2400" dirty="0" smtClean="0">
                <a:latin typeface="Arial Narrow" panose="020B0606020202030204" pitchFamily="34" charset="0"/>
              </a:rPr>
              <a:t>){</a:t>
            </a:r>
            <a:endParaRPr lang="en-IN" sz="2400" dirty="0" smtClean="0">
              <a:latin typeface="Arial Narrow" panose="020B0606020202030204" pitchFamily="34" charset="0"/>
            </a:endParaRP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</a:t>
            </a:r>
            <a:r>
              <a:rPr lang="en-IN" sz="2400" dirty="0" err="1" smtClean="0">
                <a:latin typeface="Arial Narrow" panose="020B0606020202030204" pitchFamily="34" charset="0"/>
              </a:rPr>
              <a:t>printf</a:t>
            </a:r>
            <a:r>
              <a:rPr lang="en-IN" sz="2400" dirty="0" smtClean="0">
                <a:latin typeface="Arial Narrow" panose="020B0606020202030204" pitchFamily="34" charset="0"/>
              </a:rPr>
              <a:t>("%d", *</a:t>
            </a:r>
            <a:r>
              <a:rPr lang="en-IN" sz="2400" dirty="0" err="1" smtClean="0">
                <a:latin typeface="Arial Narrow" panose="020B0606020202030204" pitchFamily="34" charset="0"/>
              </a:rPr>
              <a:t>ptr</a:t>
            </a:r>
            <a:r>
              <a:rPr lang="en-IN" sz="24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*</a:t>
            </a:r>
            <a:r>
              <a:rPr lang="en-IN" sz="2400" dirty="0" err="1" smtClean="0">
                <a:latin typeface="Arial Narrow" panose="020B0606020202030204" pitchFamily="34" charset="0"/>
              </a:rPr>
              <a:t>ptr</a:t>
            </a:r>
            <a:r>
              <a:rPr lang="en-IN" sz="2400" dirty="0" smtClean="0">
                <a:latin typeface="Arial Narrow" panose="020B0606020202030204" pitchFamily="34" charset="0"/>
              </a:rPr>
              <a:t>++;</a:t>
            </a:r>
            <a:endParaRPr lang="en-IN" sz="2400" dirty="0" smtClean="0">
              <a:latin typeface="Arial Narrow" panose="020B0606020202030204" pitchFamily="34" charset="0"/>
            </a:endParaRPr>
          </a:p>
          <a:p>
            <a:r>
              <a:rPr lang="en-IN" sz="24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main(void){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</a:t>
            </a:r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a = </a:t>
            </a:r>
            <a:r>
              <a:rPr lang="en-IN" sz="2400" dirty="0" smtClean="0">
                <a:latin typeface="Arial Narrow" panose="020B0606020202030204" pitchFamily="34" charset="0"/>
              </a:rPr>
              <a:t>42;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</a:t>
            </a:r>
            <a:r>
              <a:rPr lang="en-IN" sz="2400" dirty="0" err="1" smtClean="0">
                <a:latin typeface="Arial Narrow" panose="020B0606020202030204" pitchFamily="34" charset="0"/>
              </a:rPr>
              <a:t>int</a:t>
            </a:r>
            <a:r>
              <a:rPr lang="en-IN" sz="2400" dirty="0" smtClean="0">
                <a:latin typeface="Arial Narrow" panose="020B0606020202030204" pitchFamily="34" charset="0"/>
              </a:rPr>
              <a:t> *b= &amp;a;</a:t>
            </a:r>
            <a:endParaRPr lang="en-IN" sz="2400" dirty="0">
              <a:latin typeface="Arial Narrow" panose="020B0606020202030204" pitchFamily="34" charset="0"/>
            </a:endParaRPr>
          </a:p>
          <a:p>
            <a:r>
              <a:rPr lang="en-IN" sz="2400" dirty="0" smtClean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prn(b);</a:t>
            </a:r>
          </a:p>
          <a:p>
            <a:r>
              <a:rPr lang="en-IN" sz="2400" dirty="0">
                <a:latin typeface="Arial Narrow" panose="020B0606020202030204" pitchFamily="34" charset="0"/>
              </a:rPr>
              <a:t> </a:t>
            </a:r>
            <a:r>
              <a:rPr lang="en-IN" sz="2400" dirty="0" smtClean="0">
                <a:latin typeface="Arial Narrow" panose="020B0606020202030204" pitchFamily="34" charset="0"/>
              </a:rPr>
              <a:t>   prn(&amp;a);</a:t>
            </a:r>
            <a:endParaRPr lang="en-IN" sz="2400" dirty="0" smtClean="0">
              <a:latin typeface="Arial Narrow" panose="020B0606020202030204" pitchFamily="34" charset="0"/>
            </a:endParaRPr>
          </a:p>
          <a:p>
            <a:r>
              <a:rPr lang="en-IN" sz="24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}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27763" y="4867175"/>
            <a:ext cx="6088149" cy="1990825"/>
            <a:chOff x="5765533" y="4732998"/>
            <a:chExt cx="6088149" cy="1990825"/>
          </a:xfrm>
        </p:grpSpPr>
        <p:sp>
          <p:nvSpPr>
            <p:cNvPr id="7" name="Rectangle 6"/>
            <p:cNvSpPr/>
            <p:nvPr/>
          </p:nvSpPr>
          <p:spPr>
            <a:xfrm>
              <a:off x="5765533" y="4974536"/>
              <a:ext cx="6088149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9957951" y="164187"/>
            <a:ext cx="2056189" cy="2185045"/>
            <a:chOff x="9960467" y="206328"/>
            <a:chExt cx="2056189" cy="2185045"/>
          </a:xfrm>
        </p:grpSpPr>
        <p:sp>
          <p:nvSpPr>
            <p:cNvPr id="235" name="Rectangle 234"/>
            <p:cNvSpPr/>
            <p:nvPr/>
          </p:nvSpPr>
          <p:spPr>
            <a:xfrm>
              <a:off x="9960467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0216631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0472795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10728959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098512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1241286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960467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0216631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0472795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728959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098512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1241286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9960467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0216631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0472795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0728959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098512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1241286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9960467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0216631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0472795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0728959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98512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1241286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60467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0216631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0472795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0728959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98512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1241286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9960467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0216631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0472795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0728959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098512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1241286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9960467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0216631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472795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0728959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098512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1241286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9960467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0216631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0472795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10728959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098512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1241286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9960467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10216631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472795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728959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098512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1241286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1504328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1760492" y="206328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1504328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1760492" y="451109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1504328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1760492" y="69589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1504328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1760492" y="94067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1504328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1760492" y="1176460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1504328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1760492" y="1421241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11504328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1760492" y="1666022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1504328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1760492" y="1910803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1504328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1760492" y="2155584"/>
              <a:ext cx="256164" cy="235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/>
          <p:cNvSpPr/>
          <p:nvPr/>
        </p:nvSpPr>
        <p:spPr>
          <a:xfrm>
            <a:off x="9957951" y="155195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9957951" y="1393353"/>
            <a:ext cx="2064872" cy="9558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9101726" y="122162"/>
            <a:ext cx="86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000000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000001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000002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000003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000004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000005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000006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000007</a:t>
            </a:r>
          </a:p>
          <a:p>
            <a:pPr algn="r"/>
            <a:r>
              <a:rPr lang="en-IN" sz="1600" b="1" dirty="0" smtClean="0">
                <a:latin typeface="Arial Narrow" panose="020B0606020202030204" pitchFamily="34" charset="0"/>
              </a:rPr>
              <a:t>000008</a:t>
            </a:r>
            <a:endParaRPr lang="en-IN" sz="1600" b="1" dirty="0" smtClean="0">
              <a:latin typeface="Arial Narrow" panose="020B060602020203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0552003" y="1312099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42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8239539" y="2565186"/>
            <a:ext cx="3876372" cy="1990825"/>
            <a:chOff x="7977309" y="2565186"/>
            <a:chExt cx="3876372" cy="1990825"/>
          </a:xfrm>
        </p:grpSpPr>
        <p:sp>
          <p:nvSpPr>
            <p:cNvPr id="396" name="Rectangle 395"/>
            <p:cNvSpPr/>
            <p:nvPr/>
          </p:nvSpPr>
          <p:spPr>
            <a:xfrm>
              <a:off x="7977309" y="2806724"/>
              <a:ext cx="3876372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9799650" y="2565186"/>
              <a:ext cx="1858617" cy="904461"/>
              <a:chOff x="3286682" y="2292350"/>
              <a:chExt cx="1858617" cy="904461"/>
            </a:xfrm>
          </p:grpSpPr>
          <p:sp>
            <p:nvSpPr>
              <p:cNvPr id="399" name="Rounded Rectangle 39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8" name="TextBox 397"/>
            <p:cNvSpPr txBox="1"/>
            <p:nvPr/>
          </p:nvSpPr>
          <p:spPr>
            <a:xfrm>
              <a:off x="10141004" y="3460116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prn()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12" name="TextBox 411"/>
          <p:cNvSpPr txBox="1"/>
          <p:nvPr/>
        </p:nvSpPr>
        <p:spPr>
          <a:xfrm>
            <a:off x="8282406" y="1369858"/>
            <a:ext cx="91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endParaRPr lang="en-IN" sz="16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38" name="Group 437"/>
          <p:cNvGrpSpPr/>
          <p:nvPr/>
        </p:nvGrpSpPr>
        <p:grpSpPr>
          <a:xfrm>
            <a:off x="6027763" y="5188224"/>
            <a:ext cx="1420865" cy="1808322"/>
            <a:chOff x="6027763" y="5188224"/>
            <a:chExt cx="1420865" cy="1808322"/>
          </a:xfrm>
        </p:grpSpPr>
        <p:sp>
          <p:nvSpPr>
            <p:cNvPr id="409" name="Rectangle 408"/>
            <p:cNvSpPr/>
            <p:nvPr/>
          </p:nvSpPr>
          <p:spPr>
            <a:xfrm>
              <a:off x="6103212" y="5188224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6983436" y="6165549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6344750" y="5362303"/>
              <a:ext cx="731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 smtClean="0">
                  <a:latin typeface="Arial Narrow" panose="020B0606020202030204" pitchFamily="34" charset="0"/>
                </a:rPr>
                <a:t>42</a:t>
              </a:r>
              <a:endParaRPr lang="en-US" sz="4400" dirty="0">
                <a:latin typeface="Arial Narrow" panose="020B0606020202030204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6027763" y="6249070"/>
              <a:ext cx="10310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400" dirty="0" smtClean="0">
                  <a:latin typeface="Arial Narrow" panose="020B0606020202030204" pitchFamily="34" charset="0"/>
                </a:rPr>
                <a:t>000005</a:t>
              </a:r>
              <a:endParaRPr lang="en-US" sz="4800" dirty="0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7300427" y="5188224"/>
            <a:ext cx="1446145" cy="1772330"/>
            <a:chOff x="7317387" y="5190411"/>
            <a:chExt cx="1446145" cy="1772330"/>
          </a:xfrm>
        </p:grpSpPr>
        <p:sp>
          <p:nvSpPr>
            <p:cNvPr id="422" name="Rectangle 421"/>
            <p:cNvSpPr/>
            <p:nvPr/>
          </p:nvSpPr>
          <p:spPr>
            <a:xfrm>
              <a:off x="8298340" y="6131744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smtClean="0">
                  <a:latin typeface="Arial Narrow" panose="020B0606020202030204" pitchFamily="34" charset="0"/>
                </a:rPr>
                <a:t>b</a:t>
              </a:r>
              <a:endParaRPr lang="en-US" sz="4800" dirty="0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7317387" y="6245645"/>
              <a:ext cx="10310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400" dirty="0" smtClean="0">
                  <a:latin typeface="Arial Narrow" panose="020B0606020202030204" pitchFamily="34" charset="0"/>
                </a:rPr>
                <a:t>000009</a:t>
              </a:r>
              <a:endParaRPr lang="en-US" sz="4800" dirty="0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7424433" y="5197587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7424431" y="5190411"/>
              <a:ext cx="1214175" cy="1119252"/>
              <a:chOff x="3571409" y="4749932"/>
              <a:chExt cx="1214175" cy="1119252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6" name="Isosceles Triangle 435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37" name="TextBox 39"/>
            <p:cNvSpPr txBox="1"/>
            <p:nvPr/>
          </p:nvSpPr>
          <p:spPr>
            <a:xfrm>
              <a:off x="7435480" y="5599073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000005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8729611" y="5193999"/>
            <a:ext cx="1225225" cy="1124776"/>
            <a:chOff x="7424431" y="5190411"/>
            <a:chExt cx="1225225" cy="1124776"/>
          </a:xfrm>
        </p:grpSpPr>
        <p:sp>
          <p:nvSpPr>
            <p:cNvPr id="441" name="Rectangle 440"/>
            <p:cNvSpPr/>
            <p:nvPr/>
          </p:nvSpPr>
          <p:spPr>
            <a:xfrm>
              <a:off x="7424433" y="5197587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7424431" y="5190411"/>
              <a:ext cx="1214175" cy="1119252"/>
              <a:chOff x="3571409" y="4749932"/>
              <a:chExt cx="1214175" cy="1119252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5" name="Isosceles Triangle 444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3" name="TextBox 39"/>
            <p:cNvSpPr txBox="1"/>
            <p:nvPr/>
          </p:nvSpPr>
          <p:spPr>
            <a:xfrm>
              <a:off x="7435480" y="5599073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000005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8349610" y="2884096"/>
            <a:ext cx="1324246" cy="1772330"/>
            <a:chOff x="7424431" y="5190411"/>
            <a:chExt cx="1324246" cy="1772330"/>
          </a:xfrm>
        </p:grpSpPr>
        <p:sp>
          <p:nvSpPr>
            <p:cNvPr id="447" name="Rectangle 446"/>
            <p:cNvSpPr/>
            <p:nvPr/>
          </p:nvSpPr>
          <p:spPr>
            <a:xfrm>
              <a:off x="7974106" y="6131744"/>
              <a:ext cx="77457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err="1" smtClean="0">
                  <a:latin typeface="Arial Narrow" panose="020B0606020202030204" pitchFamily="34" charset="0"/>
                </a:rPr>
                <a:t>ptr</a:t>
              </a:r>
              <a:endParaRPr lang="en-US" sz="4800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7424433" y="5197587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450" name="Group 449"/>
            <p:cNvGrpSpPr/>
            <p:nvPr/>
          </p:nvGrpSpPr>
          <p:grpSpPr>
            <a:xfrm>
              <a:off x="7424431" y="5190411"/>
              <a:ext cx="1214175" cy="1119252"/>
              <a:chOff x="3571409" y="4749932"/>
              <a:chExt cx="1214175" cy="1119252"/>
            </a:xfrm>
          </p:grpSpPr>
          <p:sp>
            <p:nvSpPr>
              <p:cNvPr id="452" name="Rectangle 451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3" name="Isosceles Triangle 452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454" name="TextBox 39"/>
          <p:cNvSpPr txBox="1"/>
          <p:nvPr/>
        </p:nvSpPr>
        <p:spPr>
          <a:xfrm>
            <a:off x="7420967" y="5596828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000005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55" name="Rectangular Callout 454"/>
          <p:cNvSpPr/>
          <p:nvPr/>
        </p:nvSpPr>
        <p:spPr>
          <a:xfrm>
            <a:off x="9674376" y="3767845"/>
            <a:ext cx="872147" cy="447410"/>
          </a:xfrm>
          <a:prstGeom prst="wedgeRectCallout">
            <a:avLst>
              <a:gd name="adj1" fmla="val 77955"/>
              <a:gd name="adj2" fmla="val -974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6" name="Rectangular Callout 455"/>
          <p:cNvSpPr/>
          <p:nvPr/>
        </p:nvSpPr>
        <p:spPr>
          <a:xfrm>
            <a:off x="9668893" y="3771742"/>
            <a:ext cx="872147" cy="447410"/>
          </a:xfrm>
          <a:prstGeom prst="wedgeRectCallout">
            <a:avLst>
              <a:gd name="adj1" fmla="val 77955"/>
              <a:gd name="adj2" fmla="val -9748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7" name="Picture 4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653749"/>
            <a:ext cx="2129790" cy="1925330"/>
          </a:xfrm>
          <a:prstGeom prst="rect">
            <a:avLst/>
          </a:prstGeom>
        </p:spPr>
      </p:pic>
      <p:sp>
        <p:nvSpPr>
          <p:cNvPr id="458" name="Rectangular Callout 457"/>
          <p:cNvSpPr/>
          <p:nvPr/>
        </p:nvSpPr>
        <p:spPr>
          <a:xfrm>
            <a:off x="2422667" y="374339"/>
            <a:ext cx="4911425" cy="1267899"/>
          </a:xfrm>
          <a:prstGeom prst="wedgeRectCallout">
            <a:avLst>
              <a:gd name="adj1" fmla="val -64149"/>
              <a:gd name="adj2" fmla="val 5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variables b,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also stored in memory. However, I ran out of space to draw more squares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10552223" y="1312072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43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345441" y="5362302"/>
            <a:ext cx="731098" cy="769441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62" name="TextBox 39"/>
          <p:cNvSpPr txBox="1"/>
          <p:nvPr/>
        </p:nvSpPr>
        <p:spPr>
          <a:xfrm>
            <a:off x="8734675" y="5599031"/>
            <a:ext cx="121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000005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0550489" y="1310840"/>
            <a:ext cx="8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Arial Narrow" panose="020B0606020202030204" pitchFamily="34" charset="0"/>
              </a:rPr>
              <a:t>44</a:t>
            </a:r>
            <a:endParaRPr lang="en-US" sz="6000" b="1" dirty="0">
              <a:latin typeface="Arial Narrow" panose="020B0606020202030204" pitchFamily="34" charset="0"/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6350874" y="5354347"/>
            <a:ext cx="731098" cy="769441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44</a:t>
            </a:r>
            <a:endParaRPr lang="en-US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07474 -0.3294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1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3308 -0.3287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307" grpId="0" animBg="1"/>
      <p:bldP spid="308" grpId="0" animBg="1"/>
      <p:bldP spid="309" grpId="0"/>
      <p:bldP spid="310" grpId="0"/>
      <p:bldP spid="310" grpId="1"/>
      <p:bldP spid="412" grpId="0"/>
      <p:bldP spid="454" grpId="0"/>
      <p:bldP spid="454" grpId="1"/>
      <p:bldP spid="454" grpId="2"/>
      <p:bldP spid="455" grpId="0" animBg="1"/>
      <p:bldP spid="455" grpId="1" animBg="1"/>
      <p:bldP spid="456" grpId="0" animBg="1"/>
      <p:bldP spid="456" grpId="1" animBg="1"/>
      <p:bldP spid="458" grpId="0" animBg="1"/>
      <p:bldP spid="460" grpId="0"/>
      <p:bldP spid="460" grpId="1"/>
      <p:bldP spid="461" grpId="0" animBg="1"/>
      <p:bldP spid="462" grpId="0"/>
      <p:bldP spid="462" grpId="1"/>
      <p:bldP spid="462" grpId="3"/>
      <p:bldP spid="464" grpId="0"/>
      <p:bldP spid="4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seen how normal variables (</a:t>
            </a:r>
            <a:r>
              <a:rPr lang="en-IN" dirty="0" err="1" smtClean="0"/>
              <a:t>int</a:t>
            </a:r>
            <a:r>
              <a:rPr lang="en-IN" dirty="0" smtClean="0"/>
              <a:t>, float, char) can be passed to functions (rule 1) and how expressions of these </a:t>
            </a:r>
            <a:r>
              <a:rPr lang="en-IN" dirty="0"/>
              <a:t>(rule </a:t>
            </a:r>
            <a:r>
              <a:rPr lang="en-IN" dirty="0" smtClean="0"/>
              <a:t>2) can be passed to functions</a:t>
            </a:r>
          </a:p>
          <a:p>
            <a:pPr lvl="1"/>
            <a:r>
              <a:rPr lang="en-IN" dirty="0" smtClean="0"/>
              <a:t>Sometimes called pass-by-value</a:t>
            </a:r>
          </a:p>
          <a:p>
            <a:r>
              <a:rPr lang="en-IN" dirty="0" smtClean="0"/>
              <a:t>We have seen how pointers (rule 1) and expressions that generate addresses (rule 2) can be passed to functions</a:t>
            </a:r>
          </a:p>
          <a:p>
            <a:pPr lvl="1"/>
            <a:r>
              <a:rPr lang="en-IN" dirty="0" smtClean="0"/>
              <a:t>Sometimes called pass-by-pointer or pass-by-reference</a:t>
            </a:r>
          </a:p>
          <a:p>
            <a:r>
              <a:rPr lang="en-IN" dirty="0" smtClean="0"/>
              <a:t>Remember - rule 4 always applies, no matter what!</a:t>
            </a:r>
          </a:p>
          <a:p>
            <a:r>
              <a:rPr lang="en-IN" dirty="0" smtClean="0"/>
              <a:t>Will see pass-by-array tomorrow</a:t>
            </a:r>
          </a:p>
          <a:p>
            <a:r>
              <a:rPr lang="en-IN" dirty="0" smtClean="0"/>
              <a:t>For now, let us see a neat trick to return multiple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1549</TotalTime>
  <Words>1084</Words>
  <Application>Microsoft Office PowerPoint</Application>
  <PresentationFormat>Widescreen</PresentationFormat>
  <Paragraphs>190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Fun with Functions</vt:lpstr>
      <vt:lpstr>Announcements</vt:lpstr>
      <vt:lpstr>The 6 Golden Rules of Functions</vt:lpstr>
      <vt:lpstr>The 6 Golden Rules of Functions</vt:lpstr>
      <vt:lpstr>RULE 6: the address rule</vt:lpstr>
      <vt:lpstr>A word of caution</vt:lpstr>
      <vt:lpstr>Passing simple variables/expressions</vt:lpstr>
      <vt:lpstr>Passing pointers/addresses</vt:lpstr>
      <vt:lpstr>Summary</vt:lpstr>
      <vt:lpstr>Returning more than one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89</cp:revision>
  <dcterms:created xsi:type="dcterms:W3CDTF">2018-07-30T05:08:11Z</dcterms:created>
  <dcterms:modified xsi:type="dcterms:W3CDTF">2018-10-28T15:04:55Z</dcterms:modified>
</cp:coreProperties>
</file>