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sldIdLst>
    <p:sldId id="256" r:id="rId2"/>
    <p:sldId id="257" r:id="rId3"/>
    <p:sldId id="259" r:id="rId4"/>
    <p:sldId id="262" r:id="rId5"/>
    <p:sldId id="263" r:id="rId6"/>
    <p:sldId id="258" r:id="rId7"/>
    <p:sldId id="260" r:id="rId8"/>
    <p:sldId id="261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10/28/2018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10/28/2018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10/28/2018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Funcy</a:t>
            </a:r>
            <a:r>
              <a:rPr lang="en-IN" dirty="0" smtClean="0"/>
              <a:t>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ESC101: Fundamentals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Passing 2D arrays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5978481" cy="5300823"/>
          </a:xfrm>
        </p:spPr>
        <p:txBody>
          <a:bodyPr/>
          <a:lstStyle/>
          <a:p>
            <a:r>
              <a:rPr lang="en-IN" b="1" dirty="0" smtClean="0"/>
              <a:t>Case 2</a:t>
            </a:r>
            <a:r>
              <a:rPr lang="en-IN" dirty="0" smtClean="0"/>
              <a:t>: number </a:t>
            </a:r>
            <a:r>
              <a:rPr lang="en-IN" dirty="0"/>
              <a:t>of rows unknown but number of columns are fixed</a:t>
            </a:r>
          </a:p>
          <a:p>
            <a:r>
              <a:rPr lang="en-IN" dirty="0" smtClean="0"/>
              <a:t>Notice that our usual way of accessing array elements still works here just fine!</a:t>
            </a:r>
          </a:p>
          <a:p>
            <a:r>
              <a:rPr lang="en-IN" dirty="0" smtClean="0"/>
              <a:t>Note that specifying number of rows is not needed at all!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1835" y="993913"/>
            <a:ext cx="596016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void access2D(char </a:t>
            </a:r>
            <a:r>
              <a:rPr lang="en-IN" sz="3200" dirty="0" err="1" smtClean="0">
                <a:latin typeface="Arial Narrow" panose="020B0606020202030204" pitchFamily="34" charset="0"/>
              </a:rPr>
              <a:t>str</a:t>
            </a:r>
            <a:r>
              <a:rPr lang="en-IN" sz="3200" dirty="0" smtClean="0">
                <a:latin typeface="Arial Narrow" panose="020B0606020202030204" pitchFamily="34" charset="0"/>
              </a:rPr>
              <a:t>[][5],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 err="1" smtClean="0">
                <a:latin typeface="Arial Narrow" panose="020B0606020202030204" pitchFamily="34" charset="0"/>
              </a:rPr>
              <a:t>i</a:t>
            </a:r>
            <a:r>
              <a:rPr lang="en-IN" sz="3200" dirty="0" smtClean="0">
                <a:latin typeface="Arial Narrow" panose="020B0606020202030204" pitchFamily="34" charset="0"/>
              </a:rPr>
              <a:t>,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j){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("%c", </a:t>
            </a:r>
            <a:r>
              <a:rPr lang="en-IN" sz="3200" dirty="0" err="1" smtClean="0">
                <a:latin typeface="Arial Narrow" panose="020B0606020202030204" pitchFamily="34" charset="0"/>
              </a:rPr>
              <a:t>str</a:t>
            </a:r>
            <a:r>
              <a:rPr lang="en-IN" sz="3200" dirty="0" smtClean="0">
                <a:latin typeface="Arial Narrow" panose="020B0606020202030204" pitchFamily="34" charset="0"/>
              </a:rPr>
              <a:t>[</a:t>
            </a:r>
            <a:r>
              <a:rPr lang="en-IN" sz="3200" dirty="0" err="1" smtClean="0">
                <a:latin typeface="Arial Narrow" panose="020B0606020202030204" pitchFamily="34" charset="0"/>
              </a:rPr>
              <a:t>i</a:t>
            </a:r>
            <a:r>
              <a:rPr lang="en-IN" sz="3200" dirty="0" smtClean="0">
                <a:latin typeface="Arial Narrow" panose="020B0606020202030204" pitchFamily="34" charset="0"/>
              </a:rPr>
              <a:t>][j]);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char </a:t>
            </a:r>
            <a:r>
              <a:rPr lang="en-IN" sz="3200" dirty="0" err="1" smtClean="0">
                <a:latin typeface="Arial Narrow" panose="020B0606020202030204" pitchFamily="34" charset="0"/>
              </a:rPr>
              <a:t>str</a:t>
            </a:r>
            <a:r>
              <a:rPr lang="en-IN" sz="3200" dirty="0" smtClean="0">
                <a:latin typeface="Arial Narrow" panose="020B0606020202030204" pitchFamily="34" charset="0"/>
              </a:rPr>
              <a:t>[3][5] = {"</a:t>
            </a:r>
            <a:r>
              <a:rPr lang="en-IN" sz="3200" dirty="0" err="1" smtClean="0">
                <a:latin typeface="Arial Narrow" panose="020B0606020202030204" pitchFamily="34" charset="0"/>
              </a:rPr>
              <a:t>Hi","Wow","Bye</a:t>
            </a:r>
            <a:r>
              <a:rPr lang="en-IN" sz="3200" dirty="0" smtClean="0">
                <a:latin typeface="Arial Narrow" panose="020B0606020202030204" pitchFamily="34" charset="0"/>
              </a:rPr>
              <a:t>"};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access2D(</a:t>
            </a:r>
            <a:r>
              <a:rPr lang="en-IN" sz="3200" dirty="0" err="1" smtClean="0">
                <a:latin typeface="Arial Narrow" panose="020B0606020202030204" pitchFamily="34" charset="0"/>
              </a:rPr>
              <a:t>str</a:t>
            </a:r>
            <a:r>
              <a:rPr lang="en-IN" sz="3200" dirty="0" smtClean="0">
                <a:latin typeface="Arial Narrow" panose="020B0606020202030204" pitchFamily="34" charset="0"/>
              </a:rPr>
              <a:t>, 2, 1);</a:t>
            </a:r>
            <a:endParaRPr lang="en-IN" sz="3200" dirty="0">
              <a:latin typeface="Arial Narrow" panose="020B0606020202030204" pitchFamily="34" charset="0"/>
            </a:endParaRPr>
          </a:p>
          <a:p>
            <a:r>
              <a:rPr lang="en-IN" sz="3200" dirty="0" smtClean="0">
                <a:latin typeface="Arial Narrow" panose="020B0606020202030204" pitchFamily="34" charset="0"/>
              </a:rPr>
              <a:t>    return 0;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}</a:t>
            </a:r>
            <a:endParaRPr lang="en-IN" sz="3200" dirty="0" smtClean="0">
              <a:latin typeface="Arial Narrow" panose="020B0606020202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231835" y="5770003"/>
            <a:ext cx="1858617" cy="904461"/>
            <a:chOff x="3286682" y="2292350"/>
            <a:chExt cx="1858617" cy="904461"/>
          </a:xfrm>
        </p:grpSpPr>
        <p:sp>
          <p:nvSpPr>
            <p:cNvPr id="7" name="Rounded Rectangle 6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8521758" y="5321462"/>
            <a:ext cx="830964" cy="655982"/>
          </a:xfrm>
          <a:prstGeom prst="wedgeRectCallout">
            <a:avLst>
              <a:gd name="adj1" fmla="val -115060"/>
              <a:gd name="adj2" fmla="val 8930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36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Passing 2D arrays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1624"/>
            <a:ext cx="6157385" cy="5300823"/>
          </a:xfrm>
        </p:spPr>
        <p:txBody>
          <a:bodyPr>
            <a:normAutofit/>
          </a:bodyPr>
          <a:lstStyle/>
          <a:p>
            <a:r>
              <a:rPr lang="en-IN" b="1" dirty="0" smtClean="0"/>
              <a:t>Case 3</a:t>
            </a:r>
            <a:r>
              <a:rPr lang="en-IN" dirty="0" smtClean="0"/>
              <a:t>: both num. </a:t>
            </a:r>
            <a:r>
              <a:rPr lang="en-IN" dirty="0"/>
              <a:t>of rows </a:t>
            </a:r>
            <a:r>
              <a:rPr lang="en-IN" dirty="0" smtClean="0"/>
              <a:t>and number </a:t>
            </a:r>
            <a:r>
              <a:rPr lang="en-IN" dirty="0"/>
              <a:t>of </a:t>
            </a:r>
            <a:r>
              <a:rPr lang="en-IN" dirty="0" smtClean="0"/>
              <a:t>columns are unknown </a:t>
            </a:r>
            <a:r>
              <a:rPr lang="en-IN" dirty="0" smtClean="0">
                <a:sym typeface="Wingdings" panose="05000000000000000000" pitchFamily="2" charset="2"/>
              </a:rPr>
              <a:t>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Here, Mr C doesn’t know how to access 2</a:t>
            </a:r>
            <a:r>
              <a:rPr lang="en-IN" baseline="30000" dirty="0" smtClean="0">
                <a:sym typeface="Wingdings" panose="05000000000000000000" pitchFamily="2" charset="2"/>
              </a:rPr>
              <a:t>nd</a:t>
            </a:r>
            <a:r>
              <a:rPr lang="en-IN" dirty="0" smtClean="0">
                <a:sym typeface="Wingdings" panose="05000000000000000000" pitchFamily="2" charset="2"/>
              </a:rPr>
              <a:t> row elements</a:t>
            </a:r>
            <a:endParaRPr lang="en-IN" dirty="0"/>
          </a:p>
          <a:p>
            <a:r>
              <a:rPr lang="en-IN" b="1" dirty="0" smtClean="0"/>
              <a:t>Trick 1</a:t>
            </a:r>
            <a:r>
              <a:rPr lang="en-IN" dirty="0" smtClean="0"/>
              <a:t>: treat 2D array as a 1D array and do the indexing yourself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Works since internally Mr C stores all 2D arrays as nothing but 1D arrays </a:t>
            </a:r>
          </a:p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62871" y="993913"/>
            <a:ext cx="612913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void access2D(char* </a:t>
            </a:r>
            <a:r>
              <a:rPr lang="en-IN" sz="3200" dirty="0" err="1" smtClean="0">
                <a:latin typeface="Arial Narrow" panose="020B0606020202030204" pitchFamily="34" charset="0"/>
              </a:rPr>
              <a:t>str</a:t>
            </a:r>
            <a:r>
              <a:rPr lang="en-IN" sz="3200" dirty="0" smtClean="0">
                <a:latin typeface="Arial Narrow" panose="020B0606020202030204" pitchFamily="34" charset="0"/>
              </a:rPr>
              <a:t>,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 err="1" smtClean="0">
                <a:latin typeface="Arial Narrow" panose="020B0606020202030204" pitchFamily="34" charset="0"/>
              </a:rPr>
              <a:t>i</a:t>
            </a:r>
            <a:r>
              <a:rPr lang="en-IN" sz="3200" dirty="0" smtClean="0">
                <a:latin typeface="Arial Narrow" panose="020B0606020202030204" pitchFamily="34" charset="0"/>
              </a:rPr>
              <a:t>,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j,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c){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// c gives </a:t>
            </a:r>
            <a:r>
              <a:rPr lang="en-IN" sz="3200" dirty="0" err="1" smtClean="0">
                <a:latin typeface="Arial Narrow" panose="020B0606020202030204" pitchFamily="34" charset="0"/>
              </a:rPr>
              <a:t>num</a:t>
            </a:r>
            <a:r>
              <a:rPr lang="en-IN" sz="3200" dirty="0" smtClean="0">
                <a:latin typeface="Arial Narrow" panose="020B0606020202030204" pitchFamily="34" charset="0"/>
              </a:rPr>
              <a:t> of columns i.e. </a:t>
            </a:r>
            <a:r>
              <a:rPr lang="en-IN" sz="3200" dirty="0" err="1" smtClean="0">
                <a:latin typeface="Arial Narrow" panose="020B0606020202030204" pitchFamily="34" charset="0"/>
              </a:rPr>
              <a:t>num</a:t>
            </a:r>
            <a:r>
              <a:rPr lang="en-IN" sz="3200" dirty="0" smtClean="0">
                <a:latin typeface="Arial Narrow" panose="020B0606020202030204" pitchFamily="34" charset="0"/>
              </a:rPr>
              <a:t> of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// elements in each row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("%c", *(</a:t>
            </a:r>
            <a:r>
              <a:rPr lang="en-IN" sz="3200" dirty="0" err="1" smtClean="0">
                <a:latin typeface="Arial Narrow" panose="020B0606020202030204" pitchFamily="34" charset="0"/>
              </a:rPr>
              <a:t>str</a:t>
            </a:r>
            <a:r>
              <a:rPr lang="en-IN" sz="3200" dirty="0" smtClean="0">
                <a:latin typeface="Arial Narrow" panose="020B0606020202030204" pitchFamily="34" charset="0"/>
              </a:rPr>
              <a:t> + c * </a:t>
            </a:r>
            <a:r>
              <a:rPr lang="en-IN" sz="3200" dirty="0" err="1" smtClean="0">
                <a:latin typeface="Arial Narrow" panose="020B0606020202030204" pitchFamily="34" charset="0"/>
              </a:rPr>
              <a:t>i</a:t>
            </a:r>
            <a:r>
              <a:rPr lang="en-IN" sz="3200" dirty="0" smtClean="0">
                <a:latin typeface="Arial Narrow" panose="020B0606020202030204" pitchFamily="34" charset="0"/>
              </a:rPr>
              <a:t> + j));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char </a:t>
            </a:r>
            <a:r>
              <a:rPr lang="en-IN" sz="3200" dirty="0" err="1" smtClean="0">
                <a:latin typeface="Arial Narrow" panose="020B0606020202030204" pitchFamily="34" charset="0"/>
              </a:rPr>
              <a:t>str</a:t>
            </a:r>
            <a:r>
              <a:rPr lang="en-IN" sz="3200" dirty="0" smtClean="0">
                <a:latin typeface="Arial Narrow" panose="020B0606020202030204" pitchFamily="34" charset="0"/>
              </a:rPr>
              <a:t>[3][5] = {"</a:t>
            </a:r>
            <a:r>
              <a:rPr lang="en-IN" sz="3200" dirty="0" err="1" smtClean="0">
                <a:latin typeface="Arial Narrow" panose="020B0606020202030204" pitchFamily="34" charset="0"/>
              </a:rPr>
              <a:t>Hi","Wow","Bye</a:t>
            </a:r>
            <a:r>
              <a:rPr lang="en-IN" sz="3200" dirty="0" smtClean="0">
                <a:latin typeface="Arial Narrow" panose="020B0606020202030204" pitchFamily="34" charset="0"/>
              </a:rPr>
              <a:t>"};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char *</a:t>
            </a:r>
            <a:r>
              <a:rPr lang="en-IN" sz="3200" dirty="0" err="1" smtClean="0">
                <a:latin typeface="Arial Narrow" panose="020B0606020202030204" pitchFamily="34" charset="0"/>
              </a:rPr>
              <a:t>ptr</a:t>
            </a:r>
            <a:r>
              <a:rPr lang="en-IN" sz="3200" dirty="0" smtClean="0">
                <a:latin typeface="Arial Narrow" panose="020B0606020202030204" pitchFamily="34" charset="0"/>
              </a:rPr>
              <a:t> = &amp;</a:t>
            </a:r>
            <a:r>
              <a:rPr lang="en-IN" sz="3200" dirty="0" err="1" smtClean="0">
                <a:latin typeface="Arial Narrow" panose="020B0606020202030204" pitchFamily="34" charset="0"/>
              </a:rPr>
              <a:t>str</a:t>
            </a:r>
            <a:r>
              <a:rPr lang="en-IN" sz="3200" dirty="0" smtClean="0">
                <a:latin typeface="Arial Narrow" panose="020B0606020202030204" pitchFamily="34" charset="0"/>
              </a:rPr>
              <a:t>[0][0];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 err="1" smtClean="0">
                <a:latin typeface="Arial Narrow" panose="020B0606020202030204" pitchFamily="34" charset="0"/>
              </a:rPr>
              <a:t>numCols</a:t>
            </a:r>
            <a:r>
              <a:rPr lang="en-IN" sz="3200" dirty="0" smtClean="0">
                <a:latin typeface="Arial Narrow" panose="020B0606020202030204" pitchFamily="34" charset="0"/>
              </a:rPr>
              <a:t> = 5;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access2D(</a:t>
            </a:r>
            <a:r>
              <a:rPr lang="en-IN" sz="3200" dirty="0" err="1" smtClean="0">
                <a:latin typeface="Arial Narrow" panose="020B0606020202030204" pitchFamily="34" charset="0"/>
              </a:rPr>
              <a:t>str</a:t>
            </a:r>
            <a:r>
              <a:rPr lang="en-IN" sz="3200" dirty="0" smtClean="0">
                <a:latin typeface="Arial Narrow" panose="020B0606020202030204" pitchFamily="34" charset="0"/>
              </a:rPr>
              <a:t>, 1, 2, </a:t>
            </a:r>
            <a:r>
              <a:rPr lang="en-IN" sz="3200" dirty="0" err="1" smtClean="0">
                <a:latin typeface="Arial Narrow" panose="020B0606020202030204" pitchFamily="34" charset="0"/>
              </a:rPr>
              <a:t>numCols</a:t>
            </a:r>
            <a:r>
              <a:rPr lang="en-IN" sz="3200" dirty="0" smtClean="0">
                <a:latin typeface="Arial Narrow" panose="020B0606020202030204" pitchFamily="34" charset="0"/>
              </a:rPr>
              <a:t>);</a:t>
            </a:r>
            <a:endParaRPr lang="en-IN" sz="3200" dirty="0">
              <a:latin typeface="Arial Narrow" panose="020B0606020202030204" pitchFamily="34" charset="0"/>
            </a:endParaRPr>
          </a:p>
          <a:p>
            <a:r>
              <a:rPr lang="en-IN" sz="3200" dirty="0" smtClean="0">
                <a:latin typeface="Arial Narrow" panose="020B0606020202030204" pitchFamily="34" charset="0"/>
              </a:rPr>
              <a:t>    return 0;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}</a:t>
            </a:r>
            <a:endParaRPr lang="en-IN" sz="3200" dirty="0" smtClean="0">
              <a:latin typeface="Arial Narrow" panose="020B0606020202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127436" y="5953539"/>
            <a:ext cx="1858617" cy="904461"/>
            <a:chOff x="3286682" y="2292350"/>
            <a:chExt cx="1858617" cy="904461"/>
          </a:xfrm>
        </p:grpSpPr>
        <p:sp>
          <p:nvSpPr>
            <p:cNvPr id="7" name="Rounded Rectangle 6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11259931" y="5749787"/>
            <a:ext cx="830964" cy="655982"/>
          </a:xfrm>
          <a:prstGeom prst="wedgeRectCallout">
            <a:avLst>
              <a:gd name="adj1" fmla="val -115060"/>
              <a:gd name="adj2" fmla="val 8930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2" y="653749"/>
            <a:ext cx="2129790" cy="1925330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2422667" y="374339"/>
            <a:ext cx="9156420" cy="1267899"/>
          </a:xfrm>
          <a:prstGeom prst="wedgeRectCallout">
            <a:avLst>
              <a:gd name="adj1" fmla="val -56768"/>
              <a:gd name="adj2" fmla="val 5026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accessing row index 0 column index 2, simply skip 2 elements of first row. If accessing row index 1 column index 2, first skip 5 elements of first row and then skip 2 elements of 2</a:t>
            </a:r>
            <a:r>
              <a:rPr lang="en-IN" sz="24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row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60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/>
      <p:bldP spid="10" grpId="0" uiExpand="1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Passing 2D arrays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1624"/>
            <a:ext cx="6311348" cy="5746376"/>
          </a:xfrm>
        </p:spPr>
        <p:txBody>
          <a:bodyPr>
            <a:normAutofit/>
          </a:bodyPr>
          <a:lstStyle/>
          <a:p>
            <a:r>
              <a:rPr lang="en-IN" b="1" dirty="0" smtClean="0"/>
              <a:t>Case 3</a:t>
            </a:r>
            <a:r>
              <a:rPr lang="en-IN" dirty="0" smtClean="0"/>
              <a:t>: both num. </a:t>
            </a:r>
            <a:r>
              <a:rPr lang="en-IN" dirty="0"/>
              <a:t>of rows </a:t>
            </a:r>
            <a:r>
              <a:rPr lang="en-IN" dirty="0" smtClean="0"/>
              <a:t>and number </a:t>
            </a:r>
            <a:r>
              <a:rPr lang="en-IN" dirty="0"/>
              <a:t>of </a:t>
            </a:r>
            <a:r>
              <a:rPr lang="en-IN" dirty="0" smtClean="0"/>
              <a:t>columns are unknown </a:t>
            </a:r>
            <a:r>
              <a:rPr lang="en-IN" dirty="0" smtClean="0">
                <a:sym typeface="Wingdings" panose="05000000000000000000" pitchFamily="2" charset="2"/>
              </a:rPr>
              <a:t>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Here, Mr C doesn’t know how to access 2</a:t>
            </a:r>
            <a:r>
              <a:rPr lang="en-IN" baseline="30000" dirty="0" smtClean="0">
                <a:sym typeface="Wingdings" panose="05000000000000000000" pitchFamily="2" charset="2"/>
              </a:rPr>
              <a:t>nd</a:t>
            </a:r>
            <a:r>
              <a:rPr lang="en-IN" dirty="0" smtClean="0">
                <a:sym typeface="Wingdings" panose="05000000000000000000" pitchFamily="2" charset="2"/>
              </a:rPr>
              <a:t> row elements</a:t>
            </a:r>
            <a:endParaRPr lang="en-IN" dirty="0" smtClean="0"/>
          </a:p>
          <a:p>
            <a:r>
              <a:rPr lang="en-IN" b="1" dirty="0" smtClean="0"/>
              <a:t>Trick 2</a:t>
            </a:r>
            <a:r>
              <a:rPr lang="en-IN" dirty="0" smtClean="0"/>
              <a:t>: create array of arrays</a:t>
            </a:r>
          </a:p>
          <a:p>
            <a:pPr lvl="1"/>
            <a:r>
              <a:rPr lang="en-IN" u="sng" dirty="0" smtClean="0">
                <a:sym typeface="Wingdings" panose="05000000000000000000" pitchFamily="2" charset="2"/>
              </a:rPr>
              <a:t>Advantage</a:t>
            </a:r>
            <a:r>
              <a:rPr lang="en-IN" dirty="0" smtClean="0">
                <a:sym typeface="Wingdings" panose="05000000000000000000" pitchFamily="2" charset="2"/>
              </a:rPr>
              <a:t>: hassle free indexing</a:t>
            </a:r>
          </a:p>
          <a:p>
            <a:pPr lvl="1"/>
            <a:r>
              <a:rPr lang="en-IN" u="sng" dirty="0" smtClean="0">
                <a:sym typeface="Wingdings" panose="05000000000000000000" pitchFamily="2" charset="2"/>
              </a:rPr>
              <a:t>Disadvantage</a:t>
            </a:r>
            <a:r>
              <a:rPr lang="en-IN" dirty="0" smtClean="0">
                <a:sym typeface="Wingdings" panose="05000000000000000000" pitchFamily="2" charset="2"/>
              </a:rPr>
              <a:t>: write code for </a:t>
            </a:r>
            <a:r>
              <a:rPr lang="en-IN" dirty="0" err="1" smtClean="0">
                <a:sym typeface="Wingdings" panose="05000000000000000000" pitchFamily="2" charset="2"/>
              </a:rPr>
              <a:t>malloc</a:t>
            </a:r>
            <a:r>
              <a:rPr lang="en-IN" dirty="0" smtClean="0">
                <a:sym typeface="Wingdings" panose="05000000000000000000" pitchFamily="2" charset="2"/>
              </a:rPr>
              <a:t> 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This works since </a:t>
            </a:r>
            <a:r>
              <a:rPr lang="en-US" dirty="0"/>
              <a:t>going to the second row does not require knowing how many elements are there in </a:t>
            </a:r>
            <a:r>
              <a:rPr lang="en-US" dirty="0" smtClean="0"/>
              <a:t>first row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case of arrays of </a:t>
            </a:r>
            <a:r>
              <a:rPr lang="en-US" dirty="0" smtClean="0"/>
              <a:t>arrays, every </a:t>
            </a:r>
            <a:r>
              <a:rPr lang="en-US" dirty="0"/>
              <a:t>row has a separate pointer pointing to its first </a:t>
            </a:r>
            <a:r>
              <a:rPr lang="en-US" dirty="0" smtClean="0"/>
              <a:t>element – see last week’s lecture</a:t>
            </a:r>
            <a:endParaRPr lang="en-IN" dirty="0" smtClean="0">
              <a:sym typeface="Wingdings" panose="05000000000000000000" pitchFamily="2" charset="2"/>
            </a:endParaRPr>
          </a:p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62871" y="993913"/>
            <a:ext cx="612913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rial Narrow" panose="020B0606020202030204" pitchFamily="34" charset="0"/>
              </a:rPr>
              <a:t>void access2D(char** </a:t>
            </a:r>
            <a:r>
              <a:rPr lang="en-IN" sz="2800" dirty="0" err="1" smtClean="0">
                <a:latin typeface="Arial Narrow" panose="020B0606020202030204" pitchFamily="34" charset="0"/>
              </a:rPr>
              <a:t>str</a:t>
            </a:r>
            <a:r>
              <a:rPr lang="en-IN" sz="2800" dirty="0" smtClean="0">
                <a:latin typeface="Arial Narrow" panose="020B0606020202030204" pitchFamily="34" charset="0"/>
              </a:rPr>
              <a:t>, </a:t>
            </a:r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</a:t>
            </a:r>
            <a:r>
              <a:rPr lang="en-IN" sz="2800" dirty="0" err="1" smtClean="0">
                <a:latin typeface="Arial Narrow" panose="020B0606020202030204" pitchFamily="34" charset="0"/>
              </a:rPr>
              <a:t>i</a:t>
            </a:r>
            <a:r>
              <a:rPr lang="en-IN" sz="2800" dirty="0" smtClean="0">
                <a:latin typeface="Arial Narrow" panose="020B0606020202030204" pitchFamily="34" charset="0"/>
              </a:rPr>
              <a:t>, </a:t>
            </a:r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j){</a:t>
            </a:r>
          </a:p>
          <a:p>
            <a:r>
              <a:rPr lang="en-IN" sz="2800" dirty="0" smtClean="0">
                <a:latin typeface="Arial Narrow" panose="020B0606020202030204" pitchFamily="34" charset="0"/>
              </a:rPr>
              <a:t>    </a:t>
            </a:r>
            <a:r>
              <a:rPr lang="en-IN" sz="2800" dirty="0" err="1" smtClean="0">
                <a:latin typeface="Arial Narrow" panose="020B0606020202030204" pitchFamily="34" charset="0"/>
              </a:rPr>
              <a:t>printf</a:t>
            </a:r>
            <a:r>
              <a:rPr lang="en-IN" sz="2800" dirty="0" smtClean="0">
                <a:latin typeface="Arial Narrow" panose="020B0606020202030204" pitchFamily="34" charset="0"/>
              </a:rPr>
              <a:t>("%c", </a:t>
            </a:r>
            <a:r>
              <a:rPr lang="en-IN" sz="2800" dirty="0" err="1" smtClean="0">
                <a:latin typeface="Arial Narrow" panose="020B0606020202030204" pitchFamily="34" charset="0"/>
              </a:rPr>
              <a:t>str</a:t>
            </a:r>
            <a:r>
              <a:rPr lang="en-IN" sz="2800" dirty="0" smtClean="0">
                <a:latin typeface="Arial Narrow" panose="020B0606020202030204" pitchFamily="34" charset="0"/>
              </a:rPr>
              <a:t>[</a:t>
            </a:r>
            <a:r>
              <a:rPr lang="en-IN" sz="2800" dirty="0" err="1" smtClean="0">
                <a:latin typeface="Arial Narrow" panose="020B0606020202030204" pitchFamily="34" charset="0"/>
              </a:rPr>
              <a:t>i</a:t>
            </a:r>
            <a:r>
              <a:rPr lang="en-IN" sz="2800" dirty="0" smtClean="0">
                <a:latin typeface="Arial Narrow" panose="020B0606020202030204" pitchFamily="34" charset="0"/>
              </a:rPr>
              <a:t>][j]);</a:t>
            </a:r>
          </a:p>
          <a:p>
            <a:r>
              <a:rPr lang="en-IN" sz="28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2800" dirty="0" smtClean="0">
                <a:latin typeface="Arial Narrow" panose="020B0606020202030204" pitchFamily="34" charset="0"/>
              </a:rPr>
              <a:t>    char **</a:t>
            </a:r>
            <a:r>
              <a:rPr lang="en-IN" sz="2800" dirty="0" err="1" smtClean="0">
                <a:latin typeface="Arial Narrow" panose="020B0606020202030204" pitchFamily="34" charset="0"/>
              </a:rPr>
              <a:t>str</a:t>
            </a:r>
            <a:r>
              <a:rPr lang="en-IN" sz="2800" dirty="0" smtClean="0">
                <a:latin typeface="Arial Narrow" panose="020B0606020202030204" pitchFamily="34" charset="0"/>
              </a:rPr>
              <a:t> = (char**)</a:t>
            </a:r>
            <a:r>
              <a:rPr lang="en-IN" sz="2800" dirty="0" err="1" smtClean="0">
                <a:latin typeface="Arial Narrow" panose="020B0606020202030204" pitchFamily="34" charset="0"/>
              </a:rPr>
              <a:t>malloc</a:t>
            </a:r>
            <a:r>
              <a:rPr lang="en-IN" sz="2800" dirty="0" smtClean="0">
                <a:latin typeface="Arial Narrow" panose="020B0606020202030204" pitchFamily="34" charset="0"/>
              </a:rPr>
              <a:t>(3*</a:t>
            </a:r>
            <a:r>
              <a:rPr lang="en-IN" sz="2800" dirty="0" err="1" smtClean="0">
                <a:latin typeface="Arial Narrow" panose="020B0606020202030204" pitchFamily="34" charset="0"/>
              </a:rPr>
              <a:t>sizeof</a:t>
            </a:r>
            <a:r>
              <a:rPr lang="en-IN" sz="2800" dirty="0" smtClean="0">
                <a:latin typeface="Arial Narrow" panose="020B0606020202030204" pitchFamily="34" charset="0"/>
              </a:rPr>
              <a:t>(char*));</a:t>
            </a:r>
          </a:p>
          <a:p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</a:t>
            </a:r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</a:t>
            </a:r>
            <a:r>
              <a:rPr lang="en-IN" sz="2800" dirty="0" err="1" smtClean="0">
                <a:latin typeface="Arial Narrow" panose="020B0606020202030204" pitchFamily="34" charset="0"/>
              </a:rPr>
              <a:t>i</a:t>
            </a:r>
            <a:r>
              <a:rPr lang="en-IN" sz="2800" dirty="0" smtClean="0">
                <a:latin typeface="Arial Narrow" panose="020B0606020202030204" pitchFamily="34" charset="0"/>
              </a:rPr>
              <a:t>;</a:t>
            </a:r>
          </a:p>
          <a:p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for(</a:t>
            </a:r>
            <a:r>
              <a:rPr lang="en-IN" sz="2800" dirty="0" err="1" smtClean="0">
                <a:latin typeface="Arial Narrow" panose="020B0606020202030204" pitchFamily="34" charset="0"/>
              </a:rPr>
              <a:t>i</a:t>
            </a:r>
            <a:r>
              <a:rPr lang="en-IN" sz="2800" dirty="0" smtClean="0">
                <a:latin typeface="Arial Narrow" panose="020B0606020202030204" pitchFamily="34" charset="0"/>
              </a:rPr>
              <a:t> = 0; </a:t>
            </a:r>
            <a:r>
              <a:rPr lang="en-IN" sz="2800" dirty="0" err="1" smtClean="0">
                <a:latin typeface="Arial Narrow" panose="020B0606020202030204" pitchFamily="34" charset="0"/>
              </a:rPr>
              <a:t>i</a:t>
            </a:r>
            <a:r>
              <a:rPr lang="en-IN" sz="2800" dirty="0" smtClean="0">
                <a:latin typeface="Arial Narrow" panose="020B0606020202030204" pitchFamily="34" charset="0"/>
              </a:rPr>
              <a:t> &lt; 3; </a:t>
            </a:r>
            <a:r>
              <a:rPr lang="en-IN" sz="2800" dirty="0" err="1" smtClean="0">
                <a:latin typeface="Arial Narrow" panose="020B0606020202030204" pitchFamily="34" charset="0"/>
              </a:rPr>
              <a:t>i</a:t>
            </a:r>
            <a:r>
              <a:rPr lang="en-IN" sz="2800" dirty="0" smtClean="0">
                <a:latin typeface="Arial Narrow" panose="020B0606020202030204" pitchFamily="34" charset="0"/>
              </a:rPr>
              <a:t>++){</a:t>
            </a:r>
          </a:p>
          <a:p>
            <a:r>
              <a:rPr lang="en-IN" sz="2800" dirty="0" smtClean="0">
                <a:latin typeface="Arial Narrow" panose="020B0606020202030204" pitchFamily="34" charset="0"/>
              </a:rPr>
              <a:t>        </a:t>
            </a:r>
            <a:r>
              <a:rPr lang="en-IN" sz="2800" dirty="0" err="1" smtClean="0">
                <a:latin typeface="Arial Narrow" panose="020B0606020202030204" pitchFamily="34" charset="0"/>
              </a:rPr>
              <a:t>str</a:t>
            </a:r>
            <a:r>
              <a:rPr lang="en-IN" sz="2800" dirty="0" smtClean="0">
                <a:latin typeface="Arial Narrow" panose="020B0606020202030204" pitchFamily="34" charset="0"/>
              </a:rPr>
              <a:t>[</a:t>
            </a:r>
            <a:r>
              <a:rPr lang="en-IN" sz="2800" dirty="0" err="1" smtClean="0">
                <a:latin typeface="Arial Narrow" panose="020B0606020202030204" pitchFamily="34" charset="0"/>
              </a:rPr>
              <a:t>i</a:t>
            </a:r>
            <a:r>
              <a:rPr lang="en-IN" sz="2800" dirty="0" smtClean="0">
                <a:latin typeface="Arial Narrow" panose="020B0606020202030204" pitchFamily="34" charset="0"/>
              </a:rPr>
              <a:t>] = (char*)</a:t>
            </a:r>
            <a:r>
              <a:rPr lang="en-IN" sz="2800" dirty="0" err="1" smtClean="0">
                <a:latin typeface="Arial Narrow" panose="020B0606020202030204" pitchFamily="34" charset="0"/>
              </a:rPr>
              <a:t>malloc</a:t>
            </a:r>
            <a:r>
              <a:rPr lang="en-IN" sz="2800" dirty="0" smtClean="0">
                <a:latin typeface="Arial Narrow" panose="020B0606020202030204" pitchFamily="34" charset="0"/>
              </a:rPr>
              <a:t>(5*</a:t>
            </a:r>
            <a:r>
              <a:rPr lang="en-IN" sz="2800" dirty="0" err="1" smtClean="0">
                <a:latin typeface="Arial Narrow" panose="020B0606020202030204" pitchFamily="34" charset="0"/>
              </a:rPr>
              <a:t>sizeof</a:t>
            </a:r>
            <a:r>
              <a:rPr lang="en-IN" sz="2800" dirty="0" smtClean="0">
                <a:latin typeface="Arial Narrow" panose="020B0606020202030204" pitchFamily="34" charset="0"/>
              </a:rPr>
              <a:t>(char));</a:t>
            </a:r>
          </a:p>
          <a:p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    gets(</a:t>
            </a:r>
            <a:r>
              <a:rPr lang="en-IN" sz="2800" dirty="0" err="1" smtClean="0">
                <a:latin typeface="Arial Narrow" panose="020B0606020202030204" pitchFamily="34" charset="0"/>
              </a:rPr>
              <a:t>str</a:t>
            </a:r>
            <a:r>
              <a:rPr lang="en-IN" sz="2800" dirty="0" smtClean="0">
                <a:latin typeface="Arial Narrow" panose="020B0606020202030204" pitchFamily="34" charset="0"/>
              </a:rPr>
              <a:t>[</a:t>
            </a:r>
            <a:r>
              <a:rPr lang="en-IN" sz="2800" dirty="0" err="1" smtClean="0">
                <a:latin typeface="Arial Narrow" panose="020B0606020202030204" pitchFamily="34" charset="0"/>
              </a:rPr>
              <a:t>i</a:t>
            </a:r>
            <a:r>
              <a:rPr lang="en-IN" sz="2800" dirty="0" smtClean="0">
                <a:latin typeface="Arial Narrow" panose="020B0606020202030204" pitchFamily="34" charset="0"/>
              </a:rPr>
              <a:t>]);</a:t>
            </a:r>
          </a:p>
          <a:p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}</a:t>
            </a:r>
          </a:p>
          <a:p>
            <a:r>
              <a:rPr lang="en-IN" sz="2800" dirty="0" smtClean="0">
                <a:latin typeface="Arial Narrow" panose="020B0606020202030204" pitchFamily="34" charset="0"/>
              </a:rPr>
              <a:t>    access2D(</a:t>
            </a:r>
            <a:r>
              <a:rPr lang="en-IN" sz="2800" dirty="0" err="1" smtClean="0">
                <a:latin typeface="Arial Narrow" panose="020B0606020202030204" pitchFamily="34" charset="0"/>
              </a:rPr>
              <a:t>str</a:t>
            </a:r>
            <a:r>
              <a:rPr lang="en-IN" sz="2800" dirty="0" smtClean="0">
                <a:latin typeface="Arial Narrow" panose="020B0606020202030204" pitchFamily="34" charset="0"/>
              </a:rPr>
              <a:t>, 1, 1);</a:t>
            </a:r>
            <a:endParaRPr lang="en-IN" sz="2800" dirty="0">
              <a:latin typeface="Arial Narrow" panose="020B0606020202030204" pitchFamily="34" charset="0"/>
            </a:endParaRPr>
          </a:p>
          <a:p>
            <a:r>
              <a:rPr lang="en-IN" sz="2800" dirty="0" smtClean="0">
                <a:latin typeface="Arial Narrow" panose="020B0606020202030204" pitchFamily="34" charset="0"/>
              </a:rPr>
              <a:t>    return 0;</a:t>
            </a:r>
          </a:p>
          <a:p>
            <a:r>
              <a:rPr lang="en-IN" sz="2800" dirty="0">
                <a:latin typeface="Arial Narrow" panose="020B0606020202030204" pitchFamily="34" charset="0"/>
              </a:rPr>
              <a:t>}</a:t>
            </a:r>
            <a:endParaRPr lang="en-IN" sz="2800" dirty="0" smtClean="0">
              <a:latin typeface="Arial Narrow" panose="020B060602020203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53" y="1111624"/>
            <a:ext cx="4640448" cy="1750280"/>
          </a:xfrm>
          <a:prstGeom prst="rect">
            <a:avLst/>
          </a:prstGeom>
        </p:spPr>
      </p:pic>
      <p:sp>
        <p:nvSpPr>
          <p:cNvPr id="14" name="TextBox 64"/>
          <p:cNvSpPr txBox="1"/>
          <p:nvPr/>
        </p:nvSpPr>
        <p:spPr>
          <a:xfrm>
            <a:off x="253353" y="1476909"/>
            <a:ext cx="10535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 smtClean="0">
                <a:solidFill>
                  <a:srgbClr val="C6CFD1"/>
                </a:solidFill>
                <a:latin typeface="Arial Narrow" panose="020B0606020202030204" pitchFamily="34" charset="0"/>
              </a:rPr>
              <a:t>Hi</a:t>
            </a:r>
          </a:p>
          <a:p>
            <a:r>
              <a:rPr lang="en-IN" sz="2800" dirty="0" smtClean="0">
                <a:solidFill>
                  <a:srgbClr val="C6CFD1"/>
                </a:solidFill>
                <a:latin typeface="Arial Narrow" panose="020B0606020202030204" pitchFamily="34" charset="0"/>
              </a:rPr>
              <a:t>Wow</a:t>
            </a:r>
          </a:p>
          <a:p>
            <a:r>
              <a:rPr lang="en-IN" sz="2800" dirty="0" smtClean="0">
                <a:solidFill>
                  <a:srgbClr val="C6CFD1"/>
                </a:solidFill>
                <a:latin typeface="Arial Narrow" panose="020B0606020202030204" pitchFamily="34" charset="0"/>
              </a:rPr>
              <a:t>Bye</a:t>
            </a:r>
            <a:endParaRPr lang="en-US" dirty="0">
              <a:solidFill>
                <a:srgbClr val="C6CFD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620540" y="5953539"/>
            <a:ext cx="1858617" cy="904461"/>
            <a:chOff x="3286682" y="2292350"/>
            <a:chExt cx="1858617" cy="904461"/>
          </a:xfrm>
        </p:grpSpPr>
        <p:sp>
          <p:nvSpPr>
            <p:cNvPr id="16" name="Rounded Rectangle 15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ular Callout 18"/>
          <p:cNvSpPr/>
          <p:nvPr/>
        </p:nvSpPr>
        <p:spPr>
          <a:xfrm>
            <a:off x="10817263" y="5505947"/>
            <a:ext cx="830964" cy="655982"/>
          </a:xfrm>
          <a:prstGeom prst="wedgeRectCallout">
            <a:avLst>
              <a:gd name="adj1" fmla="val -115060"/>
              <a:gd name="adj2" fmla="val 8930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28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4" grpId="0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Recap – 6 golden rules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746376"/>
          </a:xfrm>
        </p:spPr>
        <p:txBody>
          <a:bodyPr>
            <a:normAutofit/>
          </a:bodyPr>
          <a:lstStyle/>
          <a:p>
            <a:r>
              <a:rPr lang="en-IN" b="1" dirty="0"/>
              <a:t>RULE 1</a:t>
            </a:r>
            <a:r>
              <a:rPr lang="en-IN" dirty="0"/>
              <a:t>: When we give a variable as input, the value stored inside that variable gets passed as an argument</a:t>
            </a:r>
          </a:p>
          <a:p>
            <a:r>
              <a:rPr lang="en-IN" b="1" dirty="0"/>
              <a:t>RULE 2</a:t>
            </a:r>
            <a:r>
              <a:rPr lang="en-IN" dirty="0"/>
              <a:t>: When we give an expression as input, the value generated by that expression gets passed as argument</a:t>
            </a:r>
          </a:p>
          <a:p>
            <a:r>
              <a:rPr lang="en-IN" b="1" dirty="0"/>
              <a:t>RULE 3</a:t>
            </a:r>
            <a:r>
              <a:rPr lang="en-IN" dirty="0"/>
              <a:t>: In case of a mismatch b/w type of </a:t>
            </a:r>
            <a:r>
              <a:rPr lang="en-IN" dirty="0" err="1"/>
              <a:t>arg</a:t>
            </a:r>
            <a:r>
              <a:rPr lang="en-IN" dirty="0"/>
              <a:t> promised and type of </a:t>
            </a:r>
            <a:r>
              <a:rPr lang="en-IN" dirty="0" err="1"/>
              <a:t>arg</a:t>
            </a:r>
            <a:r>
              <a:rPr lang="en-IN" dirty="0"/>
              <a:t> passed, typecasting will be attempted</a:t>
            </a:r>
          </a:p>
          <a:p>
            <a:r>
              <a:rPr lang="en-IN" b="1" dirty="0"/>
              <a:t>RULE 4</a:t>
            </a:r>
            <a:r>
              <a:rPr lang="en-IN" dirty="0"/>
              <a:t>: All values passed to a function get stored in a fresh variable inside that function</a:t>
            </a:r>
          </a:p>
          <a:p>
            <a:r>
              <a:rPr lang="en-IN" b="1" dirty="0"/>
              <a:t>RULE 5</a:t>
            </a:r>
            <a:r>
              <a:rPr lang="en-IN" dirty="0"/>
              <a:t>: Value returned by a function can be used freely in any way values of that data-type could have been </a:t>
            </a:r>
            <a:r>
              <a:rPr lang="en-IN" dirty="0" smtClean="0"/>
              <a:t>used</a:t>
            </a:r>
          </a:p>
          <a:p>
            <a:r>
              <a:rPr lang="en-IN" b="1" dirty="0"/>
              <a:t>RULE 6</a:t>
            </a:r>
            <a:r>
              <a:rPr lang="en-IN" dirty="0"/>
              <a:t>: All clones </a:t>
            </a:r>
            <a:r>
              <a:rPr lang="en-IN" dirty="0" smtClean="0"/>
              <a:t>share the memory address space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Passing Arrays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300823"/>
          </a:xfrm>
        </p:spPr>
        <p:txBody>
          <a:bodyPr/>
          <a:lstStyle/>
          <a:p>
            <a:r>
              <a:rPr lang="en-IN" dirty="0" smtClean="0"/>
              <a:t>No new rules need to be learnt. Let us see how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IN" b="1" dirty="0" smtClean="0">
                <a:sym typeface="Wingdings" panose="05000000000000000000" pitchFamily="2" charset="2"/>
              </a:rPr>
              <a:t>Rule 5 </a:t>
            </a:r>
            <a:r>
              <a:rPr lang="en-IN" dirty="0" smtClean="0">
                <a:sym typeface="Wingdings" panose="05000000000000000000" pitchFamily="2" charset="2"/>
              </a:rPr>
              <a:t>(of pointers): name of an array is nothing but a pointer to the first element of that array</a:t>
            </a:r>
          </a:p>
          <a:p>
            <a:r>
              <a:rPr lang="en-IN" dirty="0" smtClean="0"/>
              <a:t>Thus, when we pass an array into a function, we are just sending a pointer, </a:t>
            </a:r>
            <a:r>
              <a:rPr lang="en-IN" b="1" dirty="0" smtClean="0"/>
              <a:t>not the entire array</a:t>
            </a:r>
          </a:p>
          <a:p>
            <a:r>
              <a:rPr lang="en-IN" b="1" dirty="0" smtClean="0"/>
              <a:t>CAREFUL</a:t>
            </a:r>
            <a:r>
              <a:rPr lang="en-IN" dirty="0" smtClean="0"/>
              <a:t>: this has two important consequences</a:t>
            </a:r>
          </a:p>
          <a:p>
            <a:pPr lvl="1"/>
            <a:r>
              <a:rPr lang="en-IN" dirty="0" smtClean="0"/>
              <a:t>The array will not get copied onto a new array inside the function since the only thing that will get copied is the address to the first element of the array</a:t>
            </a:r>
          </a:p>
          <a:p>
            <a:pPr lvl="1"/>
            <a:r>
              <a:rPr lang="en-IN" dirty="0" smtClean="0"/>
              <a:t>If you make changes to the array inside the function, main() will see them</a:t>
            </a:r>
          </a:p>
          <a:p>
            <a:r>
              <a:rPr lang="en-IN" dirty="0" smtClean="0"/>
              <a:t>Notice that when we pass an array to </a:t>
            </a:r>
            <a:r>
              <a:rPr lang="en-IN" dirty="0" err="1" smtClean="0"/>
              <a:t>scanf</a:t>
            </a:r>
            <a:r>
              <a:rPr lang="en-IN" dirty="0" smtClean="0"/>
              <a:t> (strings), </a:t>
            </a:r>
            <a:r>
              <a:rPr lang="en-IN" dirty="0" err="1" smtClean="0"/>
              <a:t>scanf</a:t>
            </a:r>
            <a:r>
              <a:rPr lang="en-IN" dirty="0" smtClean="0"/>
              <a:t> is able to change the values inside that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9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Passing arrays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6376046" cy="5746376"/>
          </a:xfrm>
        </p:spPr>
        <p:txBody>
          <a:bodyPr>
            <a:normAutofit/>
          </a:bodyPr>
          <a:lstStyle/>
          <a:p>
            <a:r>
              <a:rPr lang="en-IN" dirty="0" smtClean="0"/>
              <a:t>Two styles – both are exactly the same. Some people prefer one style and some prefer the other style</a:t>
            </a:r>
          </a:p>
          <a:p>
            <a:r>
              <a:rPr lang="en-IN" b="1" dirty="0" smtClean="0"/>
              <a:t>Note</a:t>
            </a:r>
            <a:r>
              <a:rPr lang="en-IN" dirty="0" smtClean="0"/>
              <a:t>: since passing an array is just like passing a pointer, if a clone uses the </a:t>
            </a:r>
            <a:r>
              <a:rPr lang="en-IN" dirty="0" err="1" smtClean="0"/>
              <a:t>sizeof</a:t>
            </a:r>
            <a:r>
              <a:rPr lang="en-IN" dirty="0" smtClean="0"/>
              <a:t> operator on an array passed to it, it will just get the value 8</a:t>
            </a:r>
          </a:p>
          <a:p>
            <a:r>
              <a:rPr lang="en-IN" b="1" dirty="0" smtClean="0"/>
              <a:t>Careful</a:t>
            </a:r>
            <a:r>
              <a:rPr lang="en-IN" dirty="0" smtClean="0"/>
              <a:t>: this means that info about length of array must be passed separately to a clone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78487" y="993913"/>
            <a:ext cx="54135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void print2ndElement(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*b){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("%d %d\n", b[1], </a:t>
            </a:r>
            <a:r>
              <a:rPr lang="en-IN" sz="3200" dirty="0" err="1" smtClean="0">
                <a:latin typeface="Arial Narrow" panose="020B0606020202030204" pitchFamily="34" charset="0"/>
              </a:rPr>
              <a:t>sizeof</a:t>
            </a:r>
            <a:r>
              <a:rPr lang="en-IN" sz="3200" dirty="0" smtClean="0">
                <a:latin typeface="Arial Narrow" panose="020B0606020202030204" pitchFamily="34" charset="0"/>
              </a:rPr>
              <a:t>(b));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main(void){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a[5] = {1,2,3,4,5};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("%d\n", </a:t>
            </a:r>
            <a:r>
              <a:rPr lang="en-IN" sz="3200" dirty="0" err="1" smtClean="0">
                <a:latin typeface="Arial Narrow" panose="020B0606020202030204" pitchFamily="34" charset="0"/>
              </a:rPr>
              <a:t>sizeof</a:t>
            </a:r>
            <a:r>
              <a:rPr lang="en-IN" sz="3200" dirty="0" smtClean="0">
                <a:latin typeface="Arial Narrow" panose="020B0606020202030204" pitchFamily="34" charset="0"/>
              </a:rPr>
              <a:t>(a));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print2ndElement(a);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print2ndElement(a+1);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return 0;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133939" y="5685635"/>
            <a:ext cx="1858617" cy="904461"/>
            <a:chOff x="3286682" y="2292350"/>
            <a:chExt cx="1858617" cy="904461"/>
          </a:xfrm>
        </p:grpSpPr>
        <p:sp>
          <p:nvSpPr>
            <p:cNvPr id="7" name="Rounded Rectangle 6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10266434" y="5088835"/>
            <a:ext cx="1380318" cy="1501261"/>
          </a:xfrm>
          <a:prstGeom prst="wedgeRectCallout">
            <a:avLst>
              <a:gd name="adj1" fmla="val -84645"/>
              <a:gd name="adj2" fmla="val 1051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  <a:p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2 8</a:t>
            </a:r>
          </a:p>
          <a:p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3 8</a:t>
            </a: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3589431" y="5088835"/>
            <a:ext cx="2643809" cy="507348"/>
          </a:xfrm>
          <a:prstGeom prst="wedgeRectCallout">
            <a:avLst>
              <a:gd name="adj1" fmla="val 82367"/>
              <a:gd name="adj2" fmla="val -11494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&amp;a[1] gets passed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3589431" y="3471941"/>
            <a:ext cx="2643809" cy="507348"/>
          </a:xfrm>
          <a:prstGeom prst="wedgeRectCallout">
            <a:avLst>
              <a:gd name="adj1" fmla="val 82743"/>
              <a:gd name="adj2" fmla="val 11818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&amp;a[0] gets passed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78488" y="993913"/>
            <a:ext cx="54135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void print2ndElement(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b[5]){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("%d %d\n", b[1], </a:t>
            </a:r>
            <a:r>
              <a:rPr lang="en-IN" sz="3200" dirty="0" err="1" smtClean="0">
                <a:latin typeface="Arial Narrow" panose="020B0606020202030204" pitchFamily="34" charset="0"/>
              </a:rPr>
              <a:t>sizeof</a:t>
            </a:r>
            <a:r>
              <a:rPr lang="en-IN" sz="3200" dirty="0" smtClean="0">
                <a:latin typeface="Arial Narrow" panose="020B0606020202030204" pitchFamily="34" charset="0"/>
              </a:rPr>
              <a:t>(b));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main(void){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a[5] = {1,2,3,4,5};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("%d\n", </a:t>
            </a:r>
            <a:r>
              <a:rPr lang="en-IN" sz="3200" dirty="0" err="1" smtClean="0">
                <a:latin typeface="Arial Narrow" panose="020B0606020202030204" pitchFamily="34" charset="0"/>
              </a:rPr>
              <a:t>sizeof</a:t>
            </a:r>
            <a:r>
              <a:rPr lang="en-IN" sz="3200" dirty="0" smtClean="0">
                <a:latin typeface="Arial Narrow" panose="020B0606020202030204" pitchFamily="34" charset="0"/>
              </a:rPr>
              <a:t>(a));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print2ndElement(a);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print2ndElement(a+1);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return 0;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3141851" y="2294482"/>
            <a:ext cx="5306066" cy="507348"/>
          </a:xfrm>
          <a:prstGeom prst="wedgeRectCallout">
            <a:avLst>
              <a:gd name="adj1" fmla="val 77547"/>
              <a:gd name="adj2" fmla="val -11102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 that b[1] is the same as *(b+1)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81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5" grpId="1"/>
      <p:bldP spid="10" grpId="0" animBg="1"/>
      <p:bldP spid="11" grpId="0" animBg="1"/>
      <p:bldP spid="12" grpId="0" animBg="1"/>
      <p:bldP spid="14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Passing arrays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746376"/>
          </a:xfrm>
        </p:spPr>
        <p:txBody>
          <a:bodyPr>
            <a:normAutofit/>
          </a:bodyPr>
          <a:lstStyle/>
          <a:p>
            <a:r>
              <a:rPr lang="en-IN" dirty="0" smtClean="0"/>
              <a:t>No matter what the manner in which you declare function</a:t>
            </a:r>
            <a:endParaRPr lang="en-US" dirty="0" smtClean="0"/>
          </a:p>
          <a:p>
            <a:pPr lvl="1"/>
            <a:r>
              <a:rPr lang="en-US" sz="3200" dirty="0" smtClean="0">
                <a:latin typeface="Arial Narrow" panose="020B0606020202030204" pitchFamily="34" charset="0"/>
              </a:rPr>
              <a:t>void </a:t>
            </a:r>
            <a:r>
              <a:rPr lang="en-US" sz="3200" dirty="0">
                <a:latin typeface="Arial Narrow" panose="020B0606020202030204" pitchFamily="34" charset="0"/>
              </a:rPr>
              <a:t>print2ndElement(</a:t>
            </a:r>
            <a:r>
              <a:rPr lang="en-US" sz="3200" dirty="0" err="1">
                <a:latin typeface="Arial Narrow" panose="020B0606020202030204" pitchFamily="34" charset="0"/>
              </a:rPr>
              <a:t>int</a:t>
            </a:r>
            <a:r>
              <a:rPr lang="en-US" sz="3200" dirty="0">
                <a:latin typeface="Arial Narrow" panose="020B0606020202030204" pitchFamily="34" charset="0"/>
              </a:rPr>
              <a:t> b</a:t>
            </a:r>
            <a:r>
              <a:rPr lang="en-US" sz="3200" dirty="0" smtClean="0">
                <a:latin typeface="Arial Narrow" panose="020B0606020202030204" pitchFamily="34" charset="0"/>
              </a:rPr>
              <a:t>[])</a:t>
            </a:r>
            <a:endParaRPr lang="en-US" sz="3200" dirty="0">
              <a:latin typeface="Arial Narrow" panose="020B0606020202030204" pitchFamily="34" charset="0"/>
            </a:endParaRPr>
          </a:p>
          <a:p>
            <a:pPr lvl="1"/>
            <a:r>
              <a:rPr lang="en-US" sz="3200" dirty="0">
                <a:latin typeface="Arial Narrow" panose="020B0606020202030204" pitchFamily="34" charset="0"/>
              </a:rPr>
              <a:t>void print2ndElement(</a:t>
            </a:r>
            <a:r>
              <a:rPr lang="en-US" sz="3200" dirty="0" err="1">
                <a:latin typeface="Arial Narrow" panose="020B0606020202030204" pitchFamily="34" charset="0"/>
              </a:rPr>
              <a:t>int</a:t>
            </a:r>
            <a:r>
              <a:rPr lang="en-US" sz="3200" dirty="0">
                <a:latin typeface="Arial Narrow" panose="020B0606020202030204" pitchFamily="34" charset="0"/>
              </a:rPr>
              <a:t> b[5</a:t>
            </a:r>
            <a:r>
              <a:rPr lang="en-US" sz="3200" dirty="0" smtClean="0">
                <a:latin typeface="Arial Narrow" panose="020B0606020202030204" pitchFamily="34" charset="0"/>
              </a:rPr>
              <a:t>])</a:t>
            </a:r>
            <a:endParaRPr lang="en-US" sz="3200" dirty="0">
              <a:latin typeface="Arial Narrow" panose="020B0606020202030204" pitchFamily="34" charset="0"/>
            </a:endParaRPr>
          </a:p>
          <a:p>
            <a:pPr lvl="1"/>
            <a:r>
              <a:rPr lang="en-US" sz="3200" dirty="0">
                <a:latin typeface="Arial Narrow" panose="020B0606020202030204" pitchFamily="34" charset="0"/>
              </a:rPr>
              <a:t>void print2ndElement(</a:t>
            </a:r>
            <a:r>
              <a:rPr lang="en-US" sz="3200" dirty="0" err="1">
                <a:latin typeface="Arial Narrow" panose="020B0606020202030204" pitchFamily="34" charset="0"/>
              </a:rPr>
              <a:t>int</a:t>
            </a:r>
            <a:r>
              <a:rPr lang="en-US" sz="3200" dirty="0">
                <a:latin typeface="Arial Narrow" panose="020B0606020202030204" pitchFamily="34" charset="0"/>
              </a:rPr>
              <a:t> *b</a:t>
            </a:r>
            <a:r>
              <a:rPr lang="en-US" sz="3200" dirty="0" smtClean="0">
                <a:latin typeface="Arial Narrow" panose="020B0606020202030204" pitchFamily="34" charset="0"/>
              </a:rPr>
              <a:t>)</a:t>
            </a:r>
            <a:endParaRPr lang="en-US" sz="3200" dirty="0">
              <a:latin typeface="Arial Narrow" panose="020B0606020202030204" pitchFamily="34" charset="0"/>
            </a:endParaRPr>
          </a:p>
          <a:p>
            <a:r>
              <a:rPr lang="en-US" dirty="0" smtClean="0"/>
              <a:t>In all cases, just pointer </a:t>
            </a:r>
            <a:r>
              <a:rPr lang="en-US" dirty="0"/>
              <a:t>to first element of array </a:t>
            </a:r>
            <a:r>
              <a:rPr lang="en-US" dirty="0" smtClean="0"/>
              <a:t>gets passed</a:t>
            </a:r>
          </a:p>
          <a:p>
            <a:r>
              <a:rPr lang="en-IN" dirty="0" smtClean="0"/>
              <a:t>In second case you are telling Mr C that you will pass an array of 5 integers but he will throw that information away!</a:t>
            </a:r>
          </a:p>
          <a:p>
            <a:pPr lvl="1"/>
            <a:r>
              <a:rPr lang="en-IN" dirty="0" smtClean="0"/>
              <a:t>You can pass an </a:t>
            </a:r>
            <a:r>
              <a:rPr lang="en-IN" dirty="0" err="1" smtClean="0"/>
              <a:t>int</a:t>
            </a:r>
            <a:r>
              <a:rPr lang="en-IN" dirty="0" smtClean="0"/>
              <a:t> array of any length here. Just a pointer will get passed.</a:t>
            </a:r>
          </a:p>
          <a:p>
            <a:r>
              <a:rPr lang="en-IN" dirty="0" smtClean="0"/>
              <a:t>This is why you must always pass the actual length </a:t>
            </a:r>
            <a:r>
              <a:rPr lang="en-IN" dirty="0"/>
              <a:t>of array </a:t>
            </a:r>
            <a:r>
              <a:rPr lang="en-IN" dirty="0" smtClean="0"/>
              <a:t>as a separate argument</a:t>
            </a:r>
          </a:p>
          <a:p>
            <a:pPr lvl="1"/>
            <a:r>
              <a:rPr lang="en-US" sz="3200" dirty="0" smtClean="0">
                <a:latin typeface="Arial Narrow" panose="020B0606020202030204" pitchFamily="34" charset="0"/>
              </a:rPr>
              <a:t>void </a:t>
            </a:r>
            <a:r>
              <a:rPr lang="en-US" sz="3200" dirty="0">
                <a:latin typeface="Arial Narrow" panose="020B0606020202030204" pitchFamily="34" charset="0"/>
              </a:rPr>
              <a:t>print2ndElement(</a:t>
            </a:r>
            <a:r>
              <a:rPr lang="en-US" sz="3200" dirty="0" err="1">
                <a:latin typeface="Arial Narrow" panose="020B0606020202030204" pitchFamily="34" charset="0"/>
              </a:rPr>
              <a:t>int</a:t>
            </a:r>
            <a:r>
              <a:rPr lang="en-US" sz="3200" dirty="0">
                <a:latin typeface="Arial Narrow" panose="020B0606020202030204" pitchFamily="34" charset="0"/>
              </a:rPr>
              <a:t> b</a:t>
            </a:r>
            <a:r>
              <a:rPr lang="en-US" sz="3200" dirty="0" smtClean="0">
                <a:latin typeface="Arial Narrow" panose="020B0606020202030204" pitchFamily="34" charset="0"/>
              </a:rPr>
              <a:t>[], </a:t>
            </a:r>
            <a:r>
              <a:rPr lang="en-US" sz="3200" dirty="0" err="1" smtClean="0">
                <a:latin typeface="Arial Narrow" panose="020B0606020202030204" pitchFamily="34" charset="0"/>
              </a:rPr>
              <a:t>int</a:t>
            </a:r>
            <a:r>
              <a:rPr lang="en-US" sz="3200" dirty="0" smtClean="0">
                <a:latin typeface="Arial Narrow" panose="020B0606020202030204" pitchFamily="34" charset="0"/>
              </a:rPr>
              <a:t> </a:t>
            </a:r>
            <a:r>
              <a:rPr lang="en-US" sz="3200" dirty="0" err="1" smtClean="0">
                <a:latin typeface="Arial Narrow" panose="020B0606020202030204" pitchFamily="34" charset="0"/>
              </a:rPr>
              <a:t>arrLength</a:t>
            </a:r>
            <a:r>
              <a:rPr lang="en-US" sz="3200" dirty="0" smtClean="0">
                <a:latin typeface="Arial Narrow" panose="020B0606020202030204" pitchFamily="34" charset="0"/>
              </a:rPr>
              <a:t>)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3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Declaring arrays inside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3"/>
            <a:ext cx="11938646" cy="5746377"/>
          </a:xfrm>
        </p:spPr>
        <p:txBody>
          <a:bodyPr>
            <a:normAutofit/>
          </a:bodyPr>
          <a:lstStyle/>
          <a:p>
            <a:r>
              <a:rPr lang="en-IN" dirty="0" smtClean="0"/>
              <a:t>We can declare and use new variables inside functions – char, float, long, </a:t>
            </a:r>
            <a:r>
              <a:rPr lang="en-IN" dirty="0" err="1" smtClean="0"/>
              <a:t>int</a:t>
            </a:r>
            <a:r>
              <a:rPr lang="en-IN" dirty="0" smtClean="0"/>
              <a:t>, even arrays of </a:t>
            </a:r>
            <a:r>
              <a:rPr lang="en-IN" dirty="0" err="1" smtClean="0"/>
              <a:t>int</a:t>
            </a:r>
            <a:r>
              <a:rPr lang="en-IN" dirty="0" smtClean="0"/>
              <a:t>, char </a:t>
            </a:r>
            <a:r>
              <a:rPr lang="en-IN" dirty="0" err="1" smtClean="0"/>
              <a:t>etc</a:t>
            </a:r>
            <a:endParaRPr lang="en-IN" dirty="0" smtClean="0"/>
          </a:p>
          <a:p>
            <a:r>
              <a:rPr lang="en-IN" dirty="0" smtClean="0"/>
              <a:t>However, all these (including arrays) get destroyed when the clone dies –are called </a:t>
            </a:r>
            <a:r>
              <a:rPr lang="en-IN" i="1" dirty="0" smtClean="0"/>
              <a:t>local variables </a:t>
            </a:r>
            <a:r>
              <a:rPr lang="en-IN" dirty="0" smtClean="0"/>
              <a:t>of the function</a:t>
            </a:r>
          </a:p>
          <a:p>
            <a:pPr lvl="1"/>
            <a:r>
              <a:rPr lang="en-US" dirty="0"/>
              <a:t>If you declare a double variable inside a function, it will be destroyed when the function returns</a:t>
            </a:r>
          </a:p>
          <a:p>
            <a:pPr lvl="1"/>
            <a:r>
              <a:rPr lang="en-US" dirty="0"/>
              <a:t>If you declare a static float array inside a function, it will be destroyed when the function returns</a:t>
            </a:r>
            <a:endParaRPr lang="en-IN" dirty="0" smtClean="0"/>
          </a:p>
          <a:p>
            <a:r>
              <a:rPr lang="en-IN" dirty="0" smtClean="0"/>
              <a:t>… except dynamically declared arrays (i.e. those declared using </a:t>
            </a:r>
            <a:r>
              <a:rPr lang="en-IN" dirty="0" err="1" smtClean="0"/>
              <a:t>malloc</a:t>
            </a:r>
            <a:r>
              <a:rPr lang="en-IN" dirty="0" smtClean="0"/>
              <a:t>/</a:t>
            </a:r>
            <a:r>
              <a:rPr lang="en-IN" dirty="0" err="1" smtClean="0"/>
              <a:t>calloc</a:t>
            </a:r>
            <a:r>
              <a:rPr lang="en-IN" dirty="0" smtClean="0"/>
              <a:t>/</a:t>
            </a:r>
            <a:r>
              <a:rPr lang="en-IN" dirty="0" err="1" smtClean="0"/>
              <a:t>realloc</a:t>
            </a:r>
            <a:r>
              <a:rPr lang="en-IN" dirty="0" smtClean="0"/>
              <a:t>) – these are not destroyed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u="sng" dirty="0" smtClean="0"/>
              <a:t>Advantage</a:t>
            </a:r>
            <a:r>
              <a:rPr lang="en-US" dirty="0" smtClean="0"/>
              <a:t>: can exploit this to return arrays from a function</a:t>
            </a:r>
          </a:p>
          <a:p>
            <a:pPr lvl="1"/>
            <a:r>
              <a:rPr lang="en-US" u="sng" dirty="0" smtClean="0"/>
              <a:t>Disadvantage</a:t>
            </a:r>
            <a:r>
              <a:rPr lang="en-US" dirty="0" smtClean="0"/>
              <a:t>: can </a:t>
            </a:r>
            <a:r>
              <a:rPr lang="en-US" dirty="0"/>
              <a:t>cause memory </a:t>
            </a:r>
            <a:r>
              <a:rPr lang="en-US" dirty="0" smtClean="0"/>
              <a:t>leaks if you are not careful </a:t>
            </a:r>
            <a:r>
              <a:rPr lang="en-US" dirty="0"/>
              <a:t>– remember to free </a:t>
            </a:r>
            <a:r>
              <a:rPr lang="en-US" dirty="0" smtClean="0"/>
              <a:t>arrays before </a:t>
            </a:r>
            <a:r>
              <a:rPr lang="en-US" dirty="0"/>
              <a:t>a function exits </a:t>
            </a:r>
            <a:r>
              <a:rPr lang="en-US" dirty="0" smtClean="0"/>
              <a:t>if the array </a:t>
            </a:r>
            <a:r>
              <a:rPr lang="en-US" dirty="0"/>
              <a:t>no longer </a:t>
            </a:r>
            <a:r>
              <a:rPr lang="en-US" dirty="0" smtClean="0"/>
              <a:t>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Returning Arrays from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3"/>
            <a:ext cx="11600328" cy="5746377"/>
          </a:xfrm>
        </p:spPr>
        <p:txBody>
          <a:bodyPr>
            <a:normAutofit/>
          </a:bodyPr>
          <a:lstStyle/>
          <a:p>
            <a:r>
              <a:rPr lang="en-IN" dirty="0" smtClean="0"/>
              <a:t>To return an array, s</a:t>
            </a:r>
            <a:r>
              <a:rPr lang="en-US" dirty="0" smtClean="0"/>
              <a:t>imply </a:t>
            </a:r>
            <a:r>
              <a:rPr lang="en-US" dirty="0"/>
              <a:t>return the address of the first element of the </a:t>
            </a:r>
            <a:r>
              <a:rPr lang="en-US" dirty="0" smtClean="0"/>
              <a:t>array – as simple as that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IN" b="1" dirty="0">
                <a:sym typeface="Wingdings" panose="05000000000000000000" pitchFamily="2" charset="2"/>
              </a:rPr>
              <a:t>Rule 5 </a:t>
            </a:r>
            <a:r>
              <a:rPr lang="en-IN" dirty="0">
                <a:sym typeface="Wingdings" panose="05000000000000000000" pitchFamily="2" charset="2"/>
              </a:rPr>
              <a:t>(of pointers): name of an array is nothing but a pointer to the first element of that </a:t>
            </a:r>
            <a:r>
              <a:rPr lang="en-IN" dirty="0" smtClean="0">
                <a:sym typeface="Wingdings" panose="05000000000000000000" pitchFamily="2" charset="2"/>
              </a:rPr>
              <a:t>array</a:t>
            </a:r>
            <a:endParaRPr lang="en-US" dirty="0"/>
          </a:p>
          <a:p>
            <a:r>
              <a:rPr lang="en-US" b="1" dirty="0"/>
              <a:t>WARNING</a:t>
            </a:r>
            <a:r>
              <a:rPr lang="en-US" dirty="0"/>
              <a:t>: </a:t>
            </a:r>
            <a:r>
              <a:rPr lang="en-US" dirty="0" smtClean="0"/>
              <a:t>return only those arrays that have been </a:t>
            </a:r>
            <a:r>
              <a:rPr lang="en-US" dirty="0" err="1" smtClean="0"/>
              <a:t>malloced</a:t>
            </a:r>
            <a:r>
              <a:rPr lang="en-US" dirty="0" smtClean="0"/>
              <a:t>/</a:t>
            </a:r>
            <a:r>
              <a:rPr lang="en-US" dirty="0" err="1" smtClean="0"/>
              <a:t>calloced</a:t>
            </a:r>
            <a:r>
              <a:rPr lang="en-US" dirty="0" smtClean="0"/>
              <a:t>/</a:t>
            </a:r>
            <a:r>
              <a:rPr lang="en-US" dirty="0" err="1" smtClean="0"/>
              <a:t>realloced</a:t>
            </a:r>
            <a:r>
              <a:rPr lang="en-US" dirty="0" smtClean="0"/>
              <a:t>. Do </a:t>
            </a:r>
            <a:r>
              <a:rPr lang="en-US" dirty="0"/>
              <a:t>not return statically declared arrays – they are </a:t>
            </a:r>
            <a:r>
              <a:rPr lang="en-US" dirty="0" smtClean="0"/>
              <a:t>destroyed!</a:t>
            </a:r>
          </a:p>
          <a:p>
            <a:pPr lvl="1"/>
            <a:r>
              <a:rPr lang="en-IN" dirty="0" smtClean="0"/>
              <a:t>If the main function tries to read a destroyed array – SEGFAULT!</a:t>
            </a:r>
          </a:p>
          <a:p>
            <a:r>
              <a:rPr lang="en-IN" dirty="0" smtClean="0"/>
              <a:t>Gives us another trick of returning multiple values from a function – simply return an array</a:t>
            </a:r>
          </a:p>
          <a:p>
            <a:pPr lvl="1"/>
            <a:r>
              <a:rPr lang="en-US" u="sng" dirty="0"/>
              <a:t>Advantage</a:t>
            </a:r>
            <a:r>
              <a:rPr lang="en-US" dirty="0"/>
              <a:t>: can return as many values as you want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/>
            <a:r>
              <a:rPr lang="en-US" u="sng" dirty="0"/>
              <a:t>Disadvantage</a:t>
            </a:r>
            <a:r>
              <a:rPr lang="en-US" dirty="0"/>
              <a:t>: all those values have to be of that same type</a:t>
            </a:r>
          </a:p>
          <a:p>
            <a:pPr lvl="1"/>
            <a:r>
              <a:rPr lang="en-US" u="sng" dirty="0"/>
              <a:t>Disadvantage</a:t>
            </a:r>
            <a:r>
              <a:rPr lang="en-US" dirty="0"/>
              <a:t>: can only return one array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95065" y="5200064"/>
            <a:ext cx="1858617" cy="904461"/>
            <a:chOff x="3286682" y="2292350"/>
            <a:chExt cx="1858617" cy="904461"/>
          </a:xfrm>
        </p:grpSpPr>
        <p:sp>
          <p:nvSpPr>
            <p:cNvPr id="6" name="Rounded Rectangle 5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066" y="208788"/>
            <a:ext cx="2100916" cy="2100916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4352120" y="282249"/>
            <a:ext cx="5625546" cy="829373"/>
          </a:xfrm>
          <a:prstGeom prst="wedgeRectCallout">
            <a:avLst>
              <a:gd name="adj1" fmla="val 62247"/>
              <a:gd name="adj2" fmla="val 5743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if I want to return multiple arrays?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666" y="2476237"/>
            <a:ext cx="2103162" cy="21031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906" y="2484063"/>
            <a:ext cx="2095336" cy="2095336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5377070" y="2309704"/>
            <a:ext cx="4600596" cy="829373"/>
          </a:xfrm>
          <a:prstGeom prst="wedgeRectCallout">
            <a:avLst>
              <a:gd name="adj1" fmla="val 62247"/>
              <a:gd name="adj2" fmla="val 5743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Returning multiple arrays means returning multiple pointers!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8347758" y="4184988"/>
            <a:ext cx="1380318" cy="623077"/>
          </a:xfrm>
          <a:prstGeom prst="wedgeRectCallout">
            <a:avLst>
              <a:gd name="adj1" fmla="val 110491"/>
              <a:gd name="adj2" fmla="val 11405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5188226" y="3305610"/>
            <a:ext cx="4789440" cy="590529"/>
          </a:xfrm>
          <a:prstGeom prst="wedgeRectCallout">
            <a:avLst>
              <a:gd name="adj1" fmla="val 69999"/>
              <a:gd name="adj2" fmla="val 3048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I return multiple pointers?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636104" y="4898416"/>
            <a:ext cx="9131815" cy="1880071"/>
          </a:xfrm>
          <a:prstGeom prst="wedgeRectCallout">
            <a:avLst>
              <a:gd name="adj1" fmla="val 54839"/>
              <a:gd name="adj2" fmla="val 62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same tricks we learnt till now to return multipl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variables</a:t>
            </a:r>
            <a:endParaRPr lang="en-IN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Trick 1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malloc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array of pointers and return that array</a:t>
            </a:r>
          </a:p>
          <a:p>
            <a:r>
              <a:rPr lang="en-IN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Trick 2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ask the calling function to tell you the address where a pointer variable is stored so that you can modify the address (this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require passing a pointer to a pointer to the function)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37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Passing 2D arrays as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8307717" cy="5300823"/>
          </a:xfrm>
        </p:spPr>
        <p:txBody>
          <a:bodyPr/>
          <a:lstStyle/>
          <a:p>
            <a:r>
              <a:rPr lang="en-IN" dirty="0" smtClean="0"/>
              <a:t>More care required for 2D arrays</a:t>
            </a:r>
          </a:p>
          <a:p>
            <a:r>
              <a:rPr lang="en-IN" dirty="0" smtClean="0"/>
              <a:t>Recall 2D arrays are stored as 1D arrays</a:t>
            </a:r>
          </a:p>
          <a:p>
            <a:pPr lvl="1"/>
            <a:r>
              <a:rPr lang="en-IN" sz="3200" dirty="0">
                <a:latin typeface="Arial Narrow" panose="020B0606020202030204" pitchFamily="34" charset="0"/>
              </a:rPr>
              <a:t>char </a:t>
            </a:r>
            <a:r>
              <a:rPr lang="en-IN" sz="3200" dirty="0" err="1">
                <a:latin typeface="Arial Narrow" panose="020B0606020202030204" pitchFamily="34" charset="0"/>
              </a:rPr>
              <a:t>str</a:t>
            </a:r>
            <a:r>
              <a:rPr lang="en-IN" sz="3200" dirty="0">
                <a:latin typeface="Arial Narrow" panose="020B0606020202030204" pitchFamily="34" charset="0"/>
              </a:rPr>
              <a:t>[3][5</a:t>
            </a:r>
            <a:r>
              <a:rPr lang="en-IN" sz="3200" dirty="0" smtClean="0">
                <a:latin typeface="Arial Narrow" panose="020B0606020202030204" pitchFamily="34" charset="0"/>
              </a:rPr>
              <a:t>];</a:t>
            </a:r>
          </a:p>
          <a:p>
            <a:r>
              <a:rPr lang="en-IN" dirty="0" smtClean="0"/>
              <a:t>This means, in order to access </a:t>
            </a:r>
            <a:r>
              <a:rPr lang="en-IN" dirty="0" err="1" smtClean="0"/>
              <a:t>str</a:t>
            </a:r>
            <a:r>
              <a:rPr lang="en-IN" dirty="0" smtClean="0"/>
              <a:t>[1][0], we need to skip 5 elements</a:t>
            </a:r>
          </a:p>
          <a:p>
            <a:r>
              <a:rPr lang="en-IN" dirty="0" smtClean="0"/>
              <a:t>To do so we need to know how many elements are there in each row</a:t>
            </a:r>
          </a:p>
          <a:p>
            <a:r>
              <a:rPr lang="en-IN" dirty="0" smtClean="0"/>
              <a:t>If passing a 2D array to a clone, must tell that clone this information</a:t>
            </a:r>
            <a:endParaRPr lang="en-IN" dirty="0"/>
          </a:p>
          <a:p>
            <a:endParaRPr lang="en-IN" dirty="0">
              <a:latin typeface="Arial Narrow" panose="020B0606020202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/>
        </p:nvSpPr>
        <p:spPr>
          <a:xfrm>
            <a:off x="9265920" y="184957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8000" b="0" kern="120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57B8E69-23A9-4619-9CFE-E27BFD8A78F9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219" name="Group 218"/>
          <p:cNvGrpSpPr/>
          <p:nvPr/>
        </p:nvGrpSpPr>
        <p:grpSpPr>
          <a:xfrm>
            <a:off x="9104243" y="307005"/>
            <a:ext cx="2912414" cy="6366038"/>
            <a:chOff x="9104243" y="307005"/>
            <a:chExt cx="2912414" cy="6366038"/>
          </a:xfrm>
        </p:grpSpPr>
        <p:grpSp>
          <p:nvGrpSpPr>
            <p:cNvPr id="6" name="Group 5"/>
            <p:cNvGrpSpPr/>
            <p:nvPr/>
          </p:nvGrpSpPr>
          <p:grpSpPr>
            <a:xfrm>
              <a:off x="9960468" y="349030"/>
              <a:ext cx="2056189" cy="6324013"/>
              <a:chOff x="9960467" y="206328"/>
              <a:chExt cx="2056189" cy="6324013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9960467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0216631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0472795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0728959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0985122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1241286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9960467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0216631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0472795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0728959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0985122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1241286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9960467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0216631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0472795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0728959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0985122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1241286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9960467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0216631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0472795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0728959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0985122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1241286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9960467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0216631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0472795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0728959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0985122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1241286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9960467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0216631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0472795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0728959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0985122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1241286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9960467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0216631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0472795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0728959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0985122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1241286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9960467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0216631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0472795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0728959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0985122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1241286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9960467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0216631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0472795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0728959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0985122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1241286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9960467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0216631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0472795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0728959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0985122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1241286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9960467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216631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472795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0728959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0985122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1241286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9960467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0216631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0472795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0728959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0985122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1241286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9960467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0216631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0472795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0728959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0985122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1241286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9960467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0216631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0472795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0728959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0985122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1241286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9960467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0216631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0472795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0728959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0985122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1241286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9960467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0216631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0472795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0728959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10985122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1241286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9960467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10216631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10472795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10728959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0985122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1241286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9960467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10216631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0472795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10728959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0985122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11241286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9960467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10216631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0472795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0728959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0985122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1241286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960467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0216631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0472795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10728959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10985122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11241286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9960467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0216631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10472795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10728959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10985122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11241286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9960467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10216631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10472795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10728959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10985122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11241286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9960467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0216631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0472795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10728959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10985122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11241286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9960467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0216631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10472795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10728959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10985122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1241286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9960467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10216631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10472795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10728959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10985122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1241286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9960467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10216631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10472795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10728959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0985122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11241286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11504328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11760492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11504328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11760492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11504328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11760492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11504328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1760492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11504328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11760492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11504328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11760492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11504328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11760492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11504328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11760492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11504328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11760492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11504328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11760492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11504328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1760492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11504328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11760492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11504328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11760492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11504328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11760492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11504328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11760492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11504328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11760492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11504328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11760492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11504328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1760492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11504328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11760492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11504328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11760492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11504328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1760492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11504328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11760492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11504328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11760492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11504328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11760492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11504328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11760492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11504328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11760492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7" name="TextBox 218"/>
            <p:cNvSpPr txBox="1"/>
            <p:nvPr/>
          </p:nvSpPr>
          <p:spPr>
            <a:xfrm>
              <a:off x="9104243" y="307005"/>
              <a:ext cx="866525" cy="6247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000000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000001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000002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000003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000004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000005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000006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000007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000008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000009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000010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000011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000012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000013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000014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000015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000016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000017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000018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000019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000020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000021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000022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000023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…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9960468" y="349030"/>
            <a:ext cx="2056189" cy="97912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60468" y="1328748"/>
            <a:ext cx="2064872" cy="363048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222"/>
          <p:cNvSpPr txBox="1"/>
          <p:nvPr/>
        </p:nvSpPr>
        <p:spPr>
          <a:xfrm>
            <a:off x="8346051" y="1266338"/>
            <a:ext cx="9198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[0][0]</a:t>
            </a: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[0][1]</a:t>
            </a:r>
          </a:p>
          <a:p>
            <a:pPr algn="r"/>
            <a:r>
              <a:rPr lang="en-IN" sz="16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[0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][2]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[0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][3]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[0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][4]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[1][0]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[1][1]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[1][2]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[1][3]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[1][4]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[2][0]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[2][1]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[2][2]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[2][3]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[2][4]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32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Passing 2D arrays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5978481" cy="5300823"/>
          </a:xfrm>
        </p:spPr>
        <p:txBody>
          <a:bodyPr/>
          <a:lstStyle/>
          <a:p>
            <a:r>
              <a:rPr lang="en-IN" b="1" dirty="0" smtClean="0"/>
              <a:t>Case 1</a:t>
            </a:r>
            <a:r>
              <a:rPr lang="en-IN" dirty="0" smtClean="0"/>
              <a:t>: both the number of rows and the number of columns are fixed</a:t>
            </a:r>
          </a:p>
          <a:p>
            <a:r>
              <a:rPr lang="en-IN" dirty="0" smtClean="0"/>
              <a:t>Notice that our usual way of accessing array elements works here just fine!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1835" y="993913"/>
            <a:ext cx="596016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void access2D(char </a:t>
            </a:r>
            <a:r>
              <a:rPr lang="en-IN" sz="3200" dirty="0" err="1" smtClean="0">
                <a:latin typeface="Arial Narrow" panose="020B0606020202030204" pitchFamily="34" charset="0"/>
              </a:rPr>
              <a:t>str</a:t>
            </a:r>
            <a:r>
              <a:rPr lang="en-IN" sz="3200" dirty="0" smtClean="0">
                <a:latin typeface="Arial Narrow" panose="020B0606020202030204" pitchFamily="34" charset="0"/>
              </a:rPr>
              <a:t>[3][5],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 err="1" smtClean="0">
                <a:latin typeface="Arial Narrow" panose="020B0606020202030204" pitchFamily="34" charset="0"/>
              </a:rPr>
              <a:t>i</a:t>
            </a:r>
            <a:r>
              <a:rPr lang="en-IN" sz="3200" dirty="0" smtClean="0">
                <a:latin typeface="Arial Narrow" panose="020B0606020202030204" pitchFamily="34" charset="0"/>
              </a:rPr>
              <a:t>,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j){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("%c", </a:t>
            </a:r>
            <a:r>
              <a:rPr lang="en-IN" sz="3200" dirty="0" err="1" smtClean="0">
                <a:latin typeface="Arial Narrow" panose="020B0606020202030204" pitchFamily="34" charset="0"/>
              </a:rPr>
              <a:t>str</a:t>
            </a:r>
            <a:r>
              <a:rPr lang="en-IN" sz="3200" dirty="0" smtClean="0">
                <a:latin typeface="Arial Narrow" panose="020B0606020202030204" pitchFamily="34" charset="0"/>
              </a:rPr>
              <a:t>[</a:t>
            </a:r>
            <a:r>
              <a:rPr lang="en-IN" sz="3200" dirty="0" err="1" smtClean="0">
                <a:latin typeface="Arial Narrow" panose="020B0606020202030204" pitchFamily="34" charset="0"/>
              </a:rPr>
              <a:t>i</a:t>
            </a:r>
            <a:r>
              <a:rPr lang="en-IN" sz="3200" dirty="0" smtClean="0">
                <a:latin typeface="Arial Narrow" panose="020B0606020202030204" pitchFamily="34" charset="0"/>
              </a:rPr>
              <a:t>][j]);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char </a:t>
            </a:r>
            <a:r>
              <a:rPr lang="en-IN" sz="3200" dirty="0" err="1" smtClean="0">
                <a:latin typeface="Arial Narrow" panose="020B0606020202030204" pitchFamily="34" charset="0"/>
              </a:rPr>
              <a:t>str</a:t>
            </a:r>
            <a:r>
              <a:rPr lang="en-IN" sz="3200" dirty="0" smtClean="0">
                <a:latin typeface="Arial Narrow" panose="020B0606020202030204" pitchFamily="34" charset="0"/>
              </a:rPr>
              <a:t>[3][5] = {"</a:t>
            </a:r>
            <a:r>
              <a:rPr lang="en-IN" sz="3200" dirty="0" err="1" smtClean="0">
                <a:latin typeface="Arial Narrow" panose="020B0606020202030204" pitchFamily="34" charset="0"/>
              </a:rPr>
              <a:t>Hi","Wow","Bye</a:t>
            </a:r>
            <a:r>
              <a:rPr lang="en-IN" sz="3200" dirty="0" smtClean="0">
                <a:latin typeface="Arial Narrow" panose="020B0606020202030204" pitchFamily="34" charset="0"/>
              </a:rPr>
              <a:t>"};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access2D(</a:t>
            </a:r>
            <a:r>
              <a:rPr lang="en-IN" sz="3200" dirty="0" err="1" smtClean="0">
                <a:latin typeface="Arial Narrow" panose="020B0606020202030204" pitchFamily="34" charset="0"/>
              </a:rPr>
              <a:t>str</a:t>
            </a:r>
            <a:r>
              <a:rPr lang="en-IN" sz="3200" dirty="0" smtClean="0">
                <a:latin typeface="Arial Narrow" panose="020B0606020202030204" pitchFamily="34" charset="0"/>
              </a:rPr>
              <a:t>, 1, 0);</a:t>
            </a:r>
            <a:endParaRPr lang="en-IN" sz="3200" dirty="0">
              <a:latin typeface="Arial Narrow" panose="020B0606020202030204" pitchFamily="34" charset="0"/>
            </a:endParaRPr>
          </a:p>
          <a:p>
            <a:r>
              <a:rPr lang="en-IN" sz="3200" dirty="0" smtClean="0">
                <a:latin typeface="Arial Narrow" panose="020B0606020202030204" pitchFamily="34" charset="0"/>
              </a:rPr>
              <a:t>    return 0;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}</a:t>
            </a:r>
            <a:endParaRPr lang="en-IN" sz="3200" dirty="0" smtClean="0">
              <a:latin typeface="Arial Narrow" panose="020B0606020202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31835" y="5266886"/>
            <a:ext cx="1858617" cy="904461"/>
            <a:chOff x="3286682" y="2292350"/>
            <a:chExt cx="1858617" cy="904461"/>
          </a:xfrm>
        </p:grpSpPr>
        <p:sp>
          <p:nvSpPr>
            <p:cNvPr id="8" name="Rounded Rectangle 7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ular Callout 10"/>
          <p:cNvSpPr/>
          <p:nvPr/>
        </p:nvSpPr>
        <p:spPr>
          <a:xfrm>
            <a:off x="8521758" y="4818345"/>
            <a:ext cx="830964" cy="655982"/>
          </a:xfrm>
          <a:prstGeom prst="wedgeRectCallout">
            <a:avLst>
              <a:gd name="adj1" fmla="val -115060"/>
              <a:gd name="adj2" fmla="val 8930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17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1" grpId="0" animBg="1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454</TotalTime>
  <Words>1655</Words>
  <Application>Microsoft Office PowerPoint</Application>
  <PresentationFormat>Widescreen</PresentationFormat>
  <Paragraphs>211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Funcy Arrays</vt:lpstr>
      <vt:lpstr>Recap – 6 golden rules of functions</vt:lpstr>
      <vt:lpstr>Passing Arrays to Functions</vt:lpstr>
      <vt:lpstr>Passing arrays to functions</vt:lpstr>
      <vt:lpstr>Passing arrays to functions</vt:lpstr>
      <vt:lpstr>Declaring arrays inside functions</vt:lpstr>
      <vt:lpstr>Returning Arrays from Functions</vt:lpstr>
      <vt:lpstr>Passing 2D arrays as inputs</vt:lpstr>
      <vt:lpstr>Passing 2D arrays to functions</vt:lpstr>
      <vt:lpstr>Passing 2D arrays to functions</vt:lpstr>
      <vt:lpstr>Passing 2D arrays to functions</vt:lpstr>
      <vt:lpstr>Passing 2D arrays to functions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</cp:lastModifiedBy>
  <cp:revision>73</cp:revision>
  <dcterms:created xsi:type="dcterms:W3CDTF">2018-07-30T05:08:11Z</dcterms:created>
  <dcterms:modified xsi:type="dcterms:W3CDTF">2018-10-28T15:04:48Z</dcterms:modified>
</cp:coreProperties>
</file>