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58" r:id="rId6"/>
    <p:sldId id="257" r:id="rId7"/>
    <p:sldId id="263" r:id="rId8"/>
    <p:sldId id="264" r:id="rId9"/>
    <p:sldId id="265" r:id="rId10"/>
    <p:sldId id="266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7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7/31/2018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The Eloquent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 with </a:t>
            </a:r>
            <a:r>
              <a:rPr lang="en-IN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print the character \ (backslash)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To print a </a:t>
            </a:r>
            <a:r>
              <a:rPr lang="en-IN" i="1" dirty="0" smtClean="0"/>
              <a:t>tab</a:t>
            </a:r>
            <a:r>
              <a:rPr lang="en-IN" dirty="0" smtClean="0"/>
              <a:t> character (a longer space)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Allows us to print very nicely formatted output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More examples in labs – till then, have fun on your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6708" y="1786759"/>
            <a:ext cx="7593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printf(“To print on new line, use \\n”);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504610" y="1377472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5556968" y="412974"/>
            <a:ext cx="4631634" cy="580008"/>
          </a:xfrm>
          <a:prstGeom prst="wedgeRectCallout">
            <a:avLst>
              <a:gd name="adj1" fmla="val 49344"/>
              <a:gd name="adj2" fmla="val 953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print on new line, use \n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6708" y="3518132"/>
            <a:ext cx="40658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printf(“Very\tNice“);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483152" y="3528706"/>
            <a:ext cx="1858617" cy="904461"/>
            <a:chOff x="3286682" y="2292350"/>
            <a:chExt cx="1858617" cy="904461"/>
          </a:xfrm>
        </p:grpSpPr>
        <p:sp>
          <p:nvSpPr>
            <p:cNvPr id="21" name="Rounded Rectangle 2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ular Callout 23"/>
          <p:cNvSpPr/>
          <p:nvPr/>
        </p:nvSpPr>
        <p:spPr>
          <a:xfrm>
            <a:off x="7237098" y="3518132"/>
            <a:ext cx="2541390" cy="696071"/>
          </a:xfrm>
          <a:prstGeom prst="wedgeRectCallout">
            <a:avLst>
              <a:gd name="adj1" fmla="val -76211"/>
              <a:gd name="adj2" fmla="val 2283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   Nice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159626" y="2793484"/>
            <a:ext cx="3701784" cy="1937101"/>
          </a:xfrm>
          <a:prstGeom prst="wedgeRectCallout">
            <a:avLst>
              <a:gd name="adj1" fmla="val 68159"/>
              <a:gd name="adj2" fmla="val 575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\n, \” called </a:t>
            </a:r>
            <a:r>
              <a:rPr lang="en-IN" sz="3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 sequences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since they “escape” the normal rules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6159626" y="4909930"/>
            <a:ext cx="3701784" cy="1521951"/>
          </a:xfrm>
          <a:prstGeom prst="wedgeRectCallout">
            <a:avLst>
              <a:gd name="adj1" fmla="val 66548"/>
              <a:gd name="adj2" fmla="val -129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with them to get comfortable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698583" y="4909930"/>
            <a:ext cx="4070067" cy="1521951"/>
          </a:xfrm>
          <a:prstGeom prst="wedgeRectCallout">
            <a:avLst>
              <a:gd name="adj1" fmla="val 66548"/>
              <a:gd name="adj2" fmla="val -129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be careful, especially with things 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IN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(“\“Hello\““);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28" y="4646426"/>
            <a:ext cx="2065013" cy="20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1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7" grpId="0" animBg="1"/>
      <p:bldP spid="19" grpId="0"/>
      <p:bldP spid="24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 with Integers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8179072"/>
              </p:ext>
            </p:extLst>
          </p:nvPr>
        </p:nvGraphicFramePr>
        <p:xfrm>
          <a:off x="254000" y="1111250"/>
          <a:ext cx="663400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267"/>
                <a:gridCol w="1614805"/>
                <a:gridCol w="959644"/>
                <a:gridCol w="959644"/>
                <a:gridCol w="9596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Addition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+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Subtraction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–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Multiplication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*</a:t>
                      </a:r>
                      <a:r>
                        <a:rPr lang="en-IN" sz="28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Division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/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Remainder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%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026965" y="1111624"/>
            <a:ext cx="4919870" cy="4722646"/>
          </a:xfrm>
        </p:spPr>
        <p:txBody>
          <a:bodyPr/>
          <a:lstStyle/>
          <a:p>
            <a:r>
              <a:rPr lang="en-IN" sz="3200" dirty="0" smtClean="0"/>
              <a:t>Be careful: in math we often write z = 2xy</a:t>
            </a:r>
          </a:p>
          <a:p>
            <a:pPr lvl="1"/>
            <a:r>
              <a:rPr lang="en-IN" sz="2400" dirty="0" smtClean="0"/>
              <a:t>Mr C will not like it.</a:t>
            </a:r>
          </a:p>
          <a:p>
            <a:pPr lvl="1"/>
            <a:r>
              <a:rPr lang="en-IN" sz="2400" dirty="0" smtClean="0"/>
              <a:t>He will want </a:t>
            </a:r>
            <a:r>
              <a:rPr lang="en-IN" sz="2400" dirty="0" smtClean="0">
                <a:latin typeface="Arial Narrow" panose="020B0606020202030204" pitchFamily="34" charset="0"/>
              </a:rPr>
              <a:t>z = 2 * x * y;</a:t>
            </a:r>
          </a:p>
          <a:p>
            <a:r>
              <a:rPr lang="en-IN" sz="3200" dirty="0" smtClean="0"/>
              <a:t>Also be careful about division and remainder</a:t>
            </a:r>
          </a:p>
          <a:p>
            <a:pPr lvl="1"/>
            <a:r>
              <a:rPr lang="en-IN" sz="2400" dirty="0" smtClean="0"/>
              <a:t>7 / 2 is actually 3.5 but since c is an integer variable, it just stores 3. Remainder is 1</a:t>
            </a:r>
          </a:p>
          <a:p>
            <a:r>
              <a:rPr lang="en-US" sz="2800" dirty="0"/>
              <a:t>Experiment on your own – will revisit </a:t>
            </a:r>
            <a:r>
              <a:rPr lang="en-US" sz="2800" dirty="0" smtClean="0"/>
              <a:t>these very soon</a:t>
            </a:r>
            <a:endParaRPr lang="en-US" sz="2800" dirty="0"/>
          </a:p>
          <a:p>
            <a:endParaRPr lang="en-IN" sz="28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2146393" y="2839504"/>
            <a:ext cx="2947856" cy="1266886"/>
          </a:xfrm>
          <a:prstGeom prst="wedgeRectCallout">
            <a:avLst>
              <a:gd name="adj1" fmla="val -100020"/>
              <a:gd name="adj2" fmla="val 789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Oh!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Mr. C allows us to use constants too?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978" y="4502224"/>
            <a:ext cx="2279821" cy="227982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90627" y="4451768"/>
            <a:ext cx="1858617" cy="904461"/>
            <a:chOff x="3286682" y="2292350"/>
            <a:chExt cx="1858617" cy="904461"/>
          </a:xfrm>
        </p:grpSpPr>
        <p:sp>
          <p:nvSpPr>
            <p:cNvPr id="16" name="Rounded Rectangle 1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ular Callout 18"/>
          <p:cNvSpPr/>
          <p:nvPr/>
        </p:nvSpPr>
        <p:spPr>
          <a:xfrm>
            <a:off x="2232804" y="5564619"/>
            <a:ext cx="3303292" cy="1266886"/>
          </a:xfrm>
          <a:prstGeom prst="wedgeRectCallout">
            <a:avLst>
              <a:gd name="adj1" fmla="val 7198"/>
              <a:gd name="adj2" fmla="val -678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Yes. The command</a:t>
            </a:r>
            <a:b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 = 2 + b;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sense to me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5962627" y="5784810"/>
            <a:ext cx="2903077" cy="997235"/>
          </a:xfrm>
          <a:prstGeom prst="wedgeRectCallout">
            <a:avLst>
              <a:gd name="adj1" fmla="val -86097"/>
              <a:gd name="adj2" fmla="val -20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printf</a:t>
            </a:r>
            <a:r>
              <a:rPr lang="en-IN" sz="28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(“%d %d”,a,10);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fine too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9043758" y="5784810"/>
            <a:ext cx="2903077" cy="997235"/>
          </a:xfrm>
          <a:prstGeom prst="wedgeRectCallout">
            <a:avLst>
              <a:gd name="adj1" fmla="val -68295"/>
              <a:gd name="adj2" fmla="val 98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 to the lab and give it a try!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48011" y="4335746"/>
            <a:ext cx="33761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Not everything needs to be stored in a variable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animBg="1"/>
      <p:bldP spid="19" grpId="0" animBg="1"/>
      <p:bldP spid="20" grpId="0" animBg="1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Beyond Integers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Lots of fun possible with integers alone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However, the box storing integers is actually not very big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Can only store integers </a:t>
            </a:r>
            <a:r>
              <a:rPr lang="en-IN" sz="2400" dirty="0">
                <a:solidFill>
                  <a:schemeClr val="tx1"/>
                </a:solidFill>
              </a:rPr>
              <a:t>between -</a:t>
            </a:r>
            <a:r>
              <a:rPr lang="en-IN" sz="2400" dirty="0" smtClean="0">
                <a:solidFill>
                  <a:schemeClr val="tx1"/>
                </a:solidFill>
              </a:rPr>
              <a:t>2,147,483,648 and 2,147,483,647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Also, </a:t>
            </a:r>
            <a:r>
              <a:rPr lang="en-IN" dirty="0"/>
              <a:t>w</a:t>
            </a:r>
            <a:r>
              <a:rPr lang="en-IN" dirty="0" smtClean="0"/>
              <a:t>hat </a:t>
            </a:r>
            <a:r>
              <a:rPr lang="en-IN" dirty="0"/>
              <a:t>about real numbers (fractions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How to ask Mr C to work with a real number?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How to ask Mr C to print a real number?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800" dirty="0" smtClean="0">
                <a:solidFill>
                  <a:schemeClr val="tx1"/>
                </a:solidFill>
              </a:rPr>
              <a:t>Next class: long, float, double, long double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800" dirty="0" smtClean="0"/>
              <a:t>C designers were really nice with names </a:t>
            </a:r>
            <a:r>
              <a:rPr lang="en-IN" sz="3800" dirty="0" smtClean="0">
                <a:sym typeface="Wingdings" panose="05000000000000000000" pitchFamily="2" charset="2"/>
              </a:rPr>
              <a:t></a:t>
            </a:r>
            <a:endParaRPr lang="en-IN" sz="3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21871" y="1721553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Emoticons from </a:t>
            </a:r>
            <a:r>
              <a:rPr lang="en-IN" dirty="0" err="1" smtClean="0"/>
              <a:t>Flaticon</a:t>
            </a:r>
            <a:r>
              <a:rPr lang="en-IN" dirty="0" smtClean="0"/>
              <a:t>, designed by Twitter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8" b="2813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76656" y="5909734"/>
            <a:ext cx="9229344" cy="831307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https</a:t>
            </a:r>
            <a:r>
              <a:rPr lang="en-IN" sz="2000" dirty="0">
                <a:solidFill>
                  <a:schemeClr val="bg1"/>
                </a:solidFill>
              </a:rPr>
              <a:t>://</a:t>
            </a:r>
            <a:r>
              <a:rPr lang="en-IN" sz="2000" dirty="0" smtClean="0">
                <a:solidFill>
                  <a:schemeClr val="bg1"/>
                </a:solidFill>
              </a:rPr>
              <a:t>www.flaticon.com/packs/smileys-and-people-9 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Licensed under </a:t>
            </a:r>
            <a:r>
              <a:rPr lang="en-IN" sz="2000" dirty="0" smtClean="0">
                <a:solidFill>
                  <a:schemeClr val="bg1"/>
                </a:solidFill>
              </a:rPr>
              <a:t>CC BY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CHM101 sectioning has caused some clashes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This week we are allowing students to attend lab out of order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M</a:t>
            </a:r>
            <a:r>
              <a:rPr lang="en-IN" sz="2400" dirty="0" smtClean="0">
                <a:solidFill>
                  <a:schemeClr val="tx1"/>
                </a:solidFill>
              </a:rPr>
              <a:t>et </a:t>
            </a:r>
            <a:r>
              <a:rPr lang="en-IN" sz="2400" dirty="0" err="1" smtClean="0">
                <a:solidFill>
                  <a:schemeClr val="tx1"/>
                </a:solidFill>
              </a:rPr>
              <a:t>DoAA</a:t>
            </a:r>
            <a:r>
              <a:rPr lang="en-IN" sz="2400" dirty="0" smtClean="0">
                <a:solidFill>
                  <a:schemeClr val="tx1"/>
                </a:solidFill>
              </a:rPr>
              <a:t> officials to resolve the matter – lets hope for the best 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>
                <a:sym typeface="Wingdings" panose="05000000000000000000" pitchFamily="2" charset="2"/>
              </a:rPr>
              <a:t>Unable to access the website?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Are you using a data plan on your smart phone?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Our course website, </a:t>
            </a:r>
            <a:r>
              <a:rPr lang="en-IN" sz="2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Prutor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are </a:t>
            </a:r>
            <a:r>
              <a:rPr lang="en-IN" sz="2400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internal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not accessible outside IITK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Solution 1: use IITK computers (CC, NCL, hostel)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  <a:sym typeface="Wingdings" panose="05000000000000000000" pitchFamily="2" charset="2"/>
              </a:rPr>
              <a:t>Solution 2: install a VPN app on your </a:t>
            </a:r>
            <a:r>
              <a:rPr lang="en-IN" sz="2200" dirty="0">
                <a:solidFill>
                  <a:schemeClr val="tx1"/>
                </a:solidFill>
                <a:sym typeface="Wingdings" panose="05000000000000000000" pitchFamily="2" charset="2"/>
              </a:rPr>
              <a:t>smart phone</a:t>
            </a:r>
            <a:br>
              <a:rPr lang="en-IN" sz="22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IN" sz="2200" dirty="0">
                <a:solidFill>
                  <a:schemeClr val="tx1"/>
                </a:solidFill>
                <a:sym typeface="Wingdings" panose="05000000000000000000" pitchFamily="2" charset="2"/>
              </a:rPr>
              <a:t>https://www.iitk.ac.in/ccnew/index.php/13-network/99-how-to-use-ssl-vpn</a:t>
            </a:r>
            <a:endParaRPr lang="en-IN" sz="2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Gradescope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Piazza are accessible from all places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Thanks </a:t>
            </a:r>
            <a:r>
              <a:rPr lang="en-IN" sz="2400" dirty="0">
                <a:solidFill>
                  <a:schemeClr val="tx1"/>
                </a:solidFill>
                <a:sym typeface="Wingdings" panose="05000000000000000000" pitchFamily="2" charset="2"/>
              </a:rPr>
              <a:t>to 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Nikita </a:t>
            </a:r>
            <a:r>
              <a:rPr lang="en-IN" sz="24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Awasthi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(tutor) for pointing this out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pretty code is an art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Very important in industry – large groups collaborate</a:t>
            </a:r>
          </a:p>
          <a:p>
            <a:r>
              <a:rPr lang="en-IN" dirty="0" smtClean="0"/>
              <a:t>Important even for solo projects – maintenance</a:t>
            </a:r>
          </a:p>
          <a:p>
            <a:r>
              <a:rPr lang="en-IN" dirty="0" smtClean="0"/>
              <a:t>Will learn several good coding habits over time</a:t>
            </a:r>
          </a:p>
          <a:p>
            <a:pPr lvl="1"/>
            <a:r>
              <a:rPr lang="en-IN" dirty="0" smtClean="0"/>
              <a:t>Commenting, Indentation, Code-structuring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5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= 5;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4207278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= 5;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8161202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      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 a=5;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     b=  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a+b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 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23" y="2827588"/>
            <a:ext cx="1945202" cy="19452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5" y="2829639"/>
            <a:ext cx="1945202" cy="19452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36" y="2826154"/>
            <a:ext cx="1945202" cy="19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3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handy shorthand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How we must speak to </a:t>
            </a:r>
            <a:r>
              <a:rPr lang="en-IN" b="1" dirty="0" err="1"/>
              <a:t>mr</a:t>
            </a:r>
            <a:r>
              <a:rPr lang="en-IN" b="1" dirty="0"/>
              <a:t>. </a:t>
            </a:r>
            <a:r>
              <a:rPr lang="en-IN" b="1" dirty="0" smtClean="0"/>
              <a:t>compiler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How we usually speak to a </a:t>
            </a:r>
            <a:r>
              <a:rPr lang="en-IN" b="1" dirty="0" smtClean="0"/>
              <a:t>human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19" y="1846604"/>
            <a:ext cx="5877053" cy="45845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8" y="1813072"/>
            <a:ext cx="5785605" cy="46516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96" y="1863305"/>
            <a:ext cx="11632176" cy="46150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96" y="1849198"/>
            <a:ext cx="11632176" cy="46150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87" y="1835942"/>
            <a:ext cx="11632176" cy="462726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228112" y="2558318"/>
            <a:ext cx="4749800" cy="9397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18502" y="2558318"/>
            <a:ext cx="2477591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405" y="4646427"/>
            <a:ext cx="2065013" cy="20650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9" y="4646426"/>
            <a:ext cx="2065013" cy="2065013"/>
          </a:xfrm>
          <a:prstGeom prst="rect">
            <a:avLst/>
          </a:prstGeom>
        </p:spPr>
      </p:pic>
      <p:sp>
        <p:nvSpPr>
          <p:cNvPr id="34" name="Rectangular Callout 33"/>
          <p:cNvSpPr/>
          <p:nvPr/>
        </p:nvSpPr>
        <p:spPr>
          <a:xfrm>
            <a:off x="7160518" y="3028215"/>
            <a:ext cx="2061803" cy="1639597"/>
          </a:xfrm>
          <a:prstGeom prst="wedgeRectCallout">
            <a:avLst>
              <a:gd name="adj1" fmla="val 98678"/>
              <a:gd name="adj2" fmla="val 543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remember all this?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1957711" y="2135867"/>
            <a:ext cx="3701784" cy="1937101"/>
          </a:xfrm>
          <a:prstGeom prst="wedgeRectCallout">
            <a:avLst>
              <a:gd name="adj1" fmla="val -60719"/>
              <a:gd name="adj2" fmla="val 745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Explore, practice. It will take only few days to internalize.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to mug!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7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Printing the sum of two numbers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b, c;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= 5,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c = a + b;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d”,c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643382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/>
              <a:t>Do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err="1" smtClean="0">
                <a:cs typeface="Arial" panose="020B0604020202020204" pitchFamily="34" charset="0"/>
              </a:rPr>
              <a:t>a,b,c</a:t>
            </a:r>
            <a:r>
              <a:rPr lang="en-IN" sz="3200" dirty="0" smtClean="0">
                <a:cs typeface="Arial" panose="020B0604020202020204" pitchFamily="34" charset="0"/>
              </a:rPr>
              <a:t> are</a:t>
            </a:r>
            <a:r>
              <a:rPr lang="en-IN" sz="3200" dirty="0" smtClean="0"/>
              <a:t> variables.</a:t>
            </a:r>
          </a:p>
          <a:p>
            <a:r>
              <a:rPr lang="en-IN" sz="3200" dirty="0" smtClean="0"/>
              <a:t>a = 5 and b = 4.</a:t>
            </a:r>
          </a:p>
          <a:p>
            <a:r>
              <a:rPr lang="en-IN" sz="3200" dirty="0" smtClean="0"/>
              <a:t>Please add them and put the result in variable c.</a:t>
            </a:r>
          </a:p>
          <a:p>
            <a:r>
              <a:rPr lang="en-IN" sz="3200" dirty="0" smtClean="0"/>
              <a:t>Please tell me value of c.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29033" y="2544907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54490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649807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64980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03524" y="2718986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718984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72310" y="464218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46801" y="5747084"/>
            <a:ext cx="437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c</a:t>
            </a:r>
            <a:endParaRPr lang="en-US" sz="4800" dirty="0"/>
          </a:p>
        </p:txBody>
      </p:sp>
      <p:sp>
        <p:nvSpPr>
          <p:cNvPr id="41" name="TextBox 40"/>
          <p:cNvSpPr txBox="1"/>
          <p:nvPr/>
        </p:nvSpPr>
        <p:spPr>
          <a:xfrm>
            <a:off x="4785584" y="48156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9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300" y="1920667"/>
            <a:ext cx="4749800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9899" y="1986170"/>
            <a:ext cx="2755625" cy="546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64300" y="2493373"/>
            <a:ext cx="11049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9900" y="2565400"/>
            <a:ext cx="1739900" cy="5461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ular Callout 28"/>
          <p:cNvSpPr/>
          <p:nvPr/>
        </p:nvSpPr>
        <p:spPr>
          <a:xfrm>
            <a:off x="6367249" y="2792900"/>
            <a:ext cx="3701784" cy="1941783"/>
          </a:xfrm>
          <a:prstGeom prst="wedgeRectCallout">
            <a:avLst>
              <a:gd name="adj1" fmla="val 70831"/>
              <a:gd name="adj2" fmla="val 608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is happy now. He did not have to throw away the value 9 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64300" y="5794797"/>
            <a:ext cx="2019300" cy="546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9900" y="5489997"/>
            <a:ext cx="1412063" cy="11557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013719" y="5656380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464300" y="5234997"/>
            <a:ext cx="5050760" cy="5461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9899" y="4881046"/>
            <a:ext cx="2209505" cy="5461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588" y="5001635"/>
            <a:ext cx="1726270" cy="1726270"/>
          </a:xfrm>
          <a:prstGeom prst="rect">
            <a:avLst/>
          </a:prstGeom>
        </p:spPr>
      </p:pic>
      <p:sp>
        <p:nvSpPr>
          <p:cNvPr id="42" name="Rectangular Callout 41"/>
          <p:cNvSpPr/>
          <p:nvPr/>
        </p:nvSpPr>
        <p:spPr>
          <a:xfrm>
            <a:off x="2905513" y="4742565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25" grpId="0" animBg="1"/>
      <p:bldP spid="26" grpId="0"/>
      <p:bldP spid="41" grpId="0"/>
      <p:bldP spid="30" grpId="0" animBg="1"/>
      <p:bldP spid="31" grpId="0" animBg="1"/>
      <p:bldP spid="32" grpId="0" animBg="1"/>
      <p:bldP spid="33" grpId="0" animBg="1"/>
      <p:bldP spid="29" grpId="0" animBg="1"/>
      <p:bldP spid="44" grpId="0" animBg="1"/>
      <p:bldP spid="45" grpId="0" animBg="1"/>
      <p:bldP spid="46" grpId="0" animBg="1"/>
      <p:bldP spid="47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true power of </a:t>
            </a:r>
            <a:r>
              <a:rPr lang="en-IN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seen how to make Mr. C</a:t>
            </a:r>
          </a:p>
          <a:p>
            <a:pPr lvl="1"/>
            <a:r>
              <a:rPr lang="en-IN" dirty="0"/>
              <a:t>S</a:t>
            </a:r>
            <a:r>
              <a:rPr lang="en-IN" dirty="0" smtClean="0"/>
              <a:t>ay things </a:t>
            </a:r>
            <a:r>
              <a:rPr lang="en-IN" dirty="0" smtClean="0"/>
              <a:t>like “Hello”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ell us the value of an integer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369472"/>
            <a:ext cx="2042976" cy="2042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89" y="4369471"/>
            <a:ext cx="2042975" cy="204297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728883" y="3068345"/>
            <a:ext cx="2717129" cy="1118483"/>
          </a:xfrm>
          <a:prstGeom prst="wedgeRectCallout">
            <a:avLst>
              <a:gd name="adj1" fmla="val -116154"/>
              <a:gd name="adj2" fmla="val 847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he speak only once?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77705" y="2413756"/>
            <a:ext cx="3212861" cy="1417999"/>
          </a:xfrm>
          <a:prstGeom prst="wedgeRectCallout">
            <a:avLst>
              <a:gd name="adj1" fmla="val 60426"/>
              <a:gd name="adj2" fmla="val 9477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you can make him speak again and again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6588520" y="1691014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4;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p</a:t>
            </a:r>
            <a:r>
              <a:rPr lang="en-IN" sz="3200" dirty="0" err="1" smtClean="0">
                <a:latin typeface="Arial Narrow" panose="020B0606020202030204" pitchFamily="34" charset="0"/>
              </a:rPr>
              <a:t>rintf</a:t>
            </a:r>
            <a:r>
              <a:rPr lang="en-IN" sz="3200" dirty="0" smtClean="0">
                <a:latin typeface="Arial Narrow" panose="020B0606020202030204" pitchFamily="34" charset="0"/>
              </a:rPr>
              <a:t>(“Hello”);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d”,a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d”,b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85" y="1669235"/>
            <a:ext cx="5590517" cy="502963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1" name="Group 10"/>
          <p:cNvGrpSpPr/>
          <p:nvPr/>
        </p:nvGrpSpPr>
        <p:grpSpPr>
          <a:xfrm>
            <a:off x="8445877" y="5456369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10275525" y="4027180"/>
            <a:ext cx="1727199" cy="684581"/>
          </a:xfrm>
          <a:prstGeom prst="wedgeRectCallout">
            <a:avLst>
              <a:gd name="adj1" fmla="val -106836"/>
              <a:gd name="adj2" fmla="val 1341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Hello54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559724" y="1546333"/>
            <a:ext cx="2859637" cy="1087302"/>
          </a:xfrm>
          <a:prstGeom prst="wedgeRectCallout">
            <a:avLst>
              <a:gd name="adj1" fmla="val -69271"/>
              <a:gd name="adj2" fmla="val 656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be afraid to experiment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300220" y="4077082"/>
            <a:ext cx="169549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Hello 54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build="p" animBg="1"/>
      <p:bldP spid="15" grpId="0" animBg="1"/>
      <p:bldP spid="16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true power of </a:t>
            </a:r>
            <a:r>
              <a:rPr lang="en-IN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seen how to make Mr. C</a:t>
            </a:r>
          </a:p>
          <a:p>
            <a:pPr lvl="1"/>
            <a:r>
              <a:rPr lang="en-IN" dirty="0"/>
              <a:t>S</a:t>
            </a:r>
            <a:r>
              <a:rPr lang="en-IN" dirty="0" smtClean="0"/>
              <a:t>ay things </a:t>
            </a:r>
            <a:r>
              <a:rPr lang="en-IN" dirty="0" smtClean="0"/>
              <a:t>like “Hello”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ell us the value of an integer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369472"/>
            <a:ext cx="2042976" cy="2042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89" y="4369471"/>
            <a:ext cx="2042975" cy="204297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728883" y="3068345"/>
            <a:ext cx="2717129" cy="1118483"/>
          </a:xfrm>
          <a:prstGeom prst="wedgeRectCallout">
            <a:avLst>
              <a:gd name="adj1" fmla="val -116154"/>
              <a:gd name="adj2" fmla="val 847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IN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shorthands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77705" y="2773017"/>
            <a:ext cx="3212861" cy="1058738"/>
          </a:xfrm>
          <a:prstGeom prst="wedgeRectCallout">
            <a:avLst>
              <a:gd name="adj1" fmla="val 60735"/>
              <a:gd name="adj2" fmla="val 1022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very powerful ones!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6588520" y="1691014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4;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p</a:t>
            </a:r>
            <a:r>
              <a:rPr lang="en-IN" sz="3200" dirty="0" err="1" smtClean="0">
                <a:latin typeface="Arial Narrow" panose="020B0606020202030204" pitchFamily="34" charset="0"/>
              </a:rPr>
              <a:t>rintf</a:t>
            </a:r>
            <a:r>
              <a:rPr lang="en-IN" sz="3200" dirty="0" smtClean="0">
                <a:latin typeface="Arial Narrow" panose="020B0606020202030204" pitchFamily="34" charset="0"/>
              </a:rPr>
              <a:t>(“Hello %d %d”,</a:t>
            </a:r>
            <a:r>
              <a:rPr lang="en-IN" sz="3200" dirty="0" err="1" smtClean="0">
                <a:latin typeface="Arial Narrow" panose="020B0606020202030204" pitchFamily="34" charset="0"/>
              </a:rPr>
              <a:t>a,b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445877" y="5456369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10207487" y="4027180"/>
            <a:ext cx="1795237" cy="684581"/>
          </a:xfrm>
          <a:prstGeom prst="wedgeRectCallout">
            <a:avLst>
              <a:gd name="adj1" fmla="val -106836"/>
              <a:gd name="adj2" fmla="val 1341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5 4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586375" y="1680782"/>
            <a:ext cx="2859637" cy="1087302"/>
          </a:xfrm>
          <a:prstGeom prst="wedgeRectCallout">
            <a:avLst>
              <a:gd name="adj1" fmla="val 40212"/>
              <a:gd name="adj2" fmla="val 11414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confused 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530929" y="1314668"/>
            <a:ext cx="2859637" cy="1087302"/>
          </a:xfrm>
          <a:prstGeom prst="wedgeRectCallout">
            <a:avLst>
              <a:gd name="adj1" fmla="val 40212"/>
              <a:gd name="adj2" fmla="val 11414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Okay, lets see in detail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5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 animBg="1"/>
      <p:bldP spid="15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true power of </a:t>
            </a:r>
            <a:r>
              <a:rPr lang="en-IN" dirty="0" err="1"/>
              <a:t>printf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How we must speak to </a:t>
            </a:r>
            <a:r>
              <a:rPr lang="en-IN" b="1" dirty="0" err="1"/>
              <a:t>mr</a:t>
            </a:r>
            <a:r>
              <a:rPr lang="en-IN" b="1" dirty="0"/>
              <a:t>. </a:t>
            </a:r>
            <a:r>
              <a:rPr lang="en-IN" b="1" dirty="0" smtClean="0"/>
              <a:t>compiler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How we usually speak to a </a:t>
            </a:r>
            <a:r>
              <a:rPr lang="en-IN" b="1" dirty="0" smtClean="0"/>
              <a:t>human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53354" y="5107154"/>
            <a:ext cx="11600328" cy="141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253353" y="1866373"/>
            <a:ext cx="5563247" cy="313301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latin typeface="Arial Narrow" panose="020B0606020202030204" pitchFamily="34" charset="0"/>
              </a:rPr>
              <a:t>printf(“Hello %d %d”,a,b);</a:t>
            </a:r>
          </a:p>
        </p:txBody>
      </p:sp>
      <p:sp>
        <p:nvSpPr>
          <p:cNvPr id="20" name="Content Placeholder 12"/>
          <p:cNvSpPr txBox="1">
            <a:spLocks/>
          </p:cNvSpPr>
          <p:nvPr/>
        </p:nvSpPr>
        <p:spPr>
          <a:xfrm>
            <a:off x="6210300" y="1866373"/>
            <a:ext cx="5643382" cy="313301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Please </a:t>
            </a:r>
            <a:r>
              <a:rPr lang="en-US" dirty="0" smtClean="0"/>
              <a:t>write the </a:t>
            </a:r>
            <a:r>
              <a:rPr lang="en-US" dirty="0"/>
              <a:t>English word Hello, followed by a space, followed by the value of an integer, followed by a space followed by the value of another integer.</a:t>
            </a:r>
          </a:p>
          <a:p>
            <a:pPr algn="just"/>
            <a:r>
              <a:rPr lang="en-US" dirty="0"/>
              <a:t>By the way, the first integer to be </a:t>
            </a:r>
            <a:r>
              <a:rPr lang="en-US" dirty="0" smtClean="0"/>
              <a:t>written is </a:t>
            </a:r>
            <a:r>
              <a:rPr lang="en-US" dirty="0"/>
              <a:t>a and the second integer to be </a:t>
            </a:r>
            <a:r>
              <a:rPr lang="en-US" dirty="0" smtClean="0"/>
              <a:t>written is </a:t>
            </a:r>
            <a:r>
              <a:rPr lang="en-US" dirty="0"/>
              <a:t>b.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idx="1"/>
          </p:nvPr>
        </p:nvSpPr>
        <p:spPr>
          <a:xfrm>
            <a:off x="253354" y="5107154"/>
            <a:ext cx="11600328" cy="1452672"/>
          </a:xfrm>
        </p:spPr>
        <p:txBody>
          <a:bodyPr/>
          <a:lstStyle/>
          <a:p>
            <a:r>
              <a:rPr lang="en-IN" sz="3200" cap="none" dirty="0"/>
              <a:t>Remember Mr. C likes t</a:t>
            </a:r>
            <a:r>
              <a:rPr lang="en-US" sz="3200" cap="none" dirty="0"/>
              <a:t>o be told beforehand what all we are going to ask him to do!</a:t>
            </a:r>
          </a:p>
          <a:p>
            <a:pPr lvl="1"/>
            <a:r>
              <a:rPr lang="en-IN" sz="2400" b="0" dirty="0" err="1"/>
              <a:t>printf</a:t>
            </a:r>
            <a:r>
              <a:rPr lang="en-IN" sz="2400" b="0" dirty="0"/>
              <a:t> follows this exact same rule while telling Mr. C what to </a:t>
            </a:r>
            <a:r>
              <a:rPr lang="en-IN" sz="2400" b="0" dirty="0" smtClean="0"/>
              <a:t>print</a:t>
            </a:r>
            <a:endParaRPr lang="en-US" cap="none" dirty="0"/>
          </a:p>
        </p:txBody>
      </p:sp>
      <p:sp>
        <p:nvSpPr>
          <p:cNvPr id="22" name="Rectangle 21"/>
          <p:cNvSpPr/>
          <p:nvPr/>
        </p:nvSpPr>
        <p:spPr>
          <a:xfrm>
            <a:off x="6370983" y="1953687"/>
            <a:ext cx="5396947" cy="16641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12291" y="1953688"/>
            <a:ext cx="2412448" cy="5509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28993" y="3617843"/>
            <a:ext cx="3438938" cy="42738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77453" y="1953688"/>
            <a:ext cx="264121" cy="5509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93981" y="3939305"/>
            <a:ext cx="1769165" cy="42738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08444" y="3939305"/>
            <a:ext cx="2959486" cy="4273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12205" y="1953688"/>
            <a:ext cx="264121" cy="55097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95829" y="4260768"/>
            <a:ext cx="2673627" cy="4273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89282" y="3933850"/>
            <a:ext cx="1858617" cy="904461"/>
            <a:chOff x="3286682" y="2292350"/>
            <a:chExt cx="1858617" cy="904461"/>
          </a:xfrm>
        </p:grpSpPr>
        <p:sp>
          <p:nvSpPr>
            <p:cNvPr id="31" name="Rounded Rectangle 3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ular Callout 33"/>
          <p:cNvSpPr/>
          <p:nvPr/>
        </p:nvSpPr>
        <p:spPr>
          <a:xfrm>
            <a:off x="3189431" y="2785764"/>
            <a:ext cx="2515630" cy="2052547"/>
          </a:xfrm>
          <a:prstGeom prst="wedgeRectCallout">
            <a:avLst>
              <a:gd name="adj1" fmla="val -81382"/>
              <a:gd name="adj2" fmla="val 246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 tells me </a:t>
            </a:r>
            <a:r>
              <a:rPr lang="en-I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IN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print things, and then I am told </a:t>
            </a:r>
            <a:r>
              <a:rPr lang="en-I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IN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print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389282" y="2772186"/>
            <a:ext cx="2608730" cy="685145"/>
          </a:xfrm>
          <a:prstGeom prst="wedgeRectCallout">
            <a:avLst>
              <a:gd name="adj1" fmla="val 52652"/>
              <a:gd name="adj2" fmla="val -892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</a:t>
            </a:r>
            <a:endParaRPr lang="en-US" sz="3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rot="16200000" flipV="1">
            <a:off x="3728587" y="1287839"/>
            <a:ext cx="87315" cy="1474537"/>
          </a:xfrm>
          <a:prstGeom prst="bentConnector3">
            <a:avLst>
              <a:gd name="adj1" fmla="val 44908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8" idx="2"/>
          </p:cNvCxnSpPr>
          <p:nvPr/>
        </p:nvCxnSpPr>
        <p:spPr>
          <a:xfrm rot="5400000">
            <a:off x="4308255" y="1968650"/>
            <a:ext cx="12700" cy="1072022"/>
          </a:xfrm>
          <a:prstGeom prst="bentConnector4">
            <a:avLst>
              <a:gd name="adj1" fmla="val 3350000"/>
              <a:gd name="adj2" fmla="val 994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8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19" grpId="0" build="p" animBg="1"/>
      <p:bldP spid="20" grpId="0" build="p" animBg="1"/>
      <p:bldP spid="21" grpId="0" uiExpand="1" build="p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 with </a:t>
            </a:r>
            <a:r>
              <a:rPr lang="en-IN" dirty="0" err="1" smtClean="0"/>
              <a:t>printf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I print different things on separate lines?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What if I wish to print the character “ (inverted quotes)?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What if I wish to print the character % (percentage sign)?</a:t>
            </a:r>
          </a:p>
          <a:p>
            <a:endParaRPr lang="en-IN" dirty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48985" y="1786759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9936911" y="1111623"/>
            <a:ext cx="1916771" cy="1579597"/>
          </a:xfrm>
          <a:prstGeom prst="wedgeRectCallout">
            <a:avLst>
              <a:gd name="adj1" fmla="val -85206"/>
              <a:gd name="adj2" fmla="val 199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6708" y="1786759"/>
            <a:ext cx="5897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printf(“Hello\n%d\n%d”,a,b);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4725157" y="174251"/>
            <a:ext cx="3385173" cy="1404118"/>
          </a:xfrm>
          <a:prstGeom prst="cloudCallout">
            <a:avLst>
              <a:gd name="adj1" fmla="val 53221"/>
              <a:gd name="adj2" fmla="val 53297"/>
            </a:avLst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see \n, I will start printing on a new line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6708" y="3518132"/>
            <a:ext cx="35766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printf(“\</a:t>
            </a:r>
            <a:r>
              <a:rPr lang="it-IT" sz="4400" dirty="0">
                <a:latin typeface="Arial Narrow" panose="020B0606020202030204" pitchFamily="34" charset="0"/>
              </a:rPr>
              <a:t>“</a:t>
            </a:r>
            <a:r>
              <a:rPr lang="it-IT" sz="4400" dirty="0" smtClean="0">
                <a:latin typeface="Arial Narrow" panose="020B0606020202030204" pitchFamily="34" charset="0"/>
              </a:rPr>
              <a:t>Hello\“</a:t>
            </a:r>
            <a:r>
              <a:rPr lang="it-IT" sz="4400" dirty="0">
                <a:latin typeface="Arial Narrow" panose="020B0606020202030204" pitchFamily="34" charset="0"/>
              </a:rPr>
              <a:t>“</a:t>
            </a:r>
            <a:r>
              <a:rPr lang="it-IT" sz="4400" dirty="0" smtClean="0">
                <a:latin typeface="Arial Narrow" panose="020B0606020202030204" pitchFamily="34" charset="0"/>
              </a:rPr>
              <a:t>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148985" y="3528706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ular Callout 22"/>
          <p:cNvSpPr/>
          <p:nvPr/>
        </p:nvSpPr>
        <p:spPr>
          <a:xfrm>
            <a:off x="9936910" y="3518132"/>
            <a:ext cx="1916771" cy="696071"/>
          </a:xfrm>
          <a:prstGeom prst="wedgeRectCallout">
            <a:avLst>
              <a:gd name="adj1" fmla="val -85206"/>
              <a:gd name="adj2" fmla="val 199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“Hello”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loud Callout 23"/>
          <p:cNvSpPr/>
          <p:nvPr/>
        </p:nvSpPr>
        <p:spPr>
          <a:xfrm>
            <a:off x="4113318" y="3369446"/>
            <a:ext cx="2518628" cy="1066811"/>
          </a:xfrm>
          <a:prstGeom prst="cloudCallout">
            <a:avLst>
              <a:gd name="adj1" fmla="val 63087"/>
              <a:gd name="adj2" fmla="val 35595"/>
            </a:avLst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see \”, I will print “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6708" y="5224946"/>
            <a:ext cx="46842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printf(“90%% marks“);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48985" y="5300210"/>
            <a:ext cx="1858617" cy="904461"/>
            <a:chOff x="3286682" y="2292350"/>
            <a:chExt cx="1858617" cy="904461"/>
          </a:xfrm>
        </p:grpSpPr>
        <p:sp>
          <p:nvSpPr>
            <p:cNvPr id="27" name="Rounded Rectangle 2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ular Callout 29"/>
          <p:cNvSpPr/>
          <p:nvPr/>
        </p:nvSpPr>
        <p:spPr>
          <a:xfrm>
            <a:off x="9936910" y="5289636"/>
            <a:ext cx="2221461" cy="696071"/>
          </a:xfrm>
          <a:prstGeom prst="wedgeRectCallout">
            <a:avLst>
              <a:gd name="adj1" fmla="val -85206"/>
              <a:gd name="adj2" fmla="val 199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90% marks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loud Callout 30"/>
          <p:cNvSpPr/>
          <p:nvPr/>
        </p:nvSpPr>
        <p:spPr>
          <a:xfrm>
            <a:off x="3839440" y="5076260"/>
            <a:ext cx="2792506" cy="1066811"/>
          </a:xfrm>
          <a:prstGeom prst="cloudCallout">
            <a:avLst>
              <a:gd name="adj1" fmla="val 63087"/>
              <a:gd name="adj2" fmla="val 35595"/>
            </a:avLst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see %%, I will print %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3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5" grpId="0" animBg="1"/>
      <p:bldP spid="16" grpId="0"/>
      <p:bldP spid="17" grpId="0" animBg="1"/>
      <p:bldP spid="18" grpId="0"/>
      <p:bldP spid="23" grpId="0" animBg="1"/>
      <p:bldP spid="24" grpId="0" animBg="1"/>
      <p:bldP spid="25" grpId="0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1479</TotalTime>
  <Words>1161</Words>
  <Application>Microsoft Office PowerPoint</Application>
  <PresentationFormat>Widescreen</PresentationFormat>
  <Paragraphs>222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The Eloquent Mr C</vt:lpstr>
      <vt:lpstr>Announcements</vt:lpstr>
      <vt:lpstr>Writing pretty code is an art</vt:lpstr>
      <vt:lpstr>A handy shorthand</vt:lpstr>
      <vt:lpstr>Printing the sum of two numbers</vt:lpstr>
      <vt:lpstr>The true power of printf</vt:lpstr>
      <vt:lpstr>The true power of printf</vt:lpstr>
      <vt:lpstr>The true power of printf</vt:lpstr>
      <vt:lpstr>Fun with printf</vt:lpstr>
      <vt:lpstr>Fun with printf</vt:lpstr>
      <vt:lpstr>Fun with Integers</vt:lpstr>
      <vt:lpstr>Beyond Integers</vt:lpstr>
      <vt:lpstr>Emoticons from Flaticon, designed by Twitter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147</cp:revision>
  <dcterms:created xsi:type="dcterms:W3CDTF">2018-07-30T05:08:11Z</dcterms:created>
  <dcterms:modified xsi:type="dcterms:W3CDTF">2018-08-01T14:05:15Z</dcterms:modified>
</cp:coreProperties>
</file>