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t>11/3/2018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4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2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2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6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t>11/3/2018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4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t>11/3/2018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2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t>11/3/2018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1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4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t>11/3/2018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71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538010" y="5073199"/>
            <a:ext cx="1748118" cy="1784801"/>
            <a:chOff x="3677113" y="2225751"/>
            <a:chExt cx="1748118" cy="1784801"/>
          </a:xfrm>
        </p:grpSpPr>
        <p:sp>
          <p:nvSpPr>
            <p:cNvPr id="8" name="TextBox 7"/>
            <p:cNvSpPr txBox="1"/>
            <p:nvPr/>
          </p:nvSpPr>
          <p:spPr>
            <a:xfrm>
              <a:off x="3677113" y="3579665"/>
              <a:ext cx="17481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 smtClean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ESC101: Fundamentals of Computing</a:t>
              </a:r>
              <a:endParaRPr lang="en-US" sz="11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7989" y="2225751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780207" y="2225751"/>
              <a:ext cx="1541929" cy="1737125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985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Mr C plays </a:t>
            </a:r>
            <a:r>
              <a:rPr lang="en-IN" dirty="0" err="1" smtClean="0"/>
              <a:t>Ring’a-Ring’o</a:t>
            </a:r>
            <a:r>
              <a:rPr lang="en-IN" dirty="0" smtClean="0"/>
              <a:t> Roses!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ESC101: Fundamentals of Computing</a:t>
            </a:r>
          </a:p>
          <a:p>
            <a:r>
              <a:rPr lang="en-IN" dirty="0" err="1" smtClean="0"/>
              <a:t>Purushottam</a:t>
            </a:r>
            <a:r>
              <a:rPr lang="en-IN" dirty="0" smtClean="0"/>
              <a:t> </a:t>
            </a:r>
            <a:r>
              <a:rPr lang="en-IN" dirty="0" err="1" smtClean="0"/>
              <a:t>Kar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Lab Exam (Sun, 04 Nov)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3" y="1975389"/>
            <a:ext cx="11588495" cy="4437058"/>
          </a:xfrm>
        </p:spPr>
        <p:txBody>
          <a:bodyPr>
            <a:normAutofit/>
          </a:bodyPr>
          <a:lstStyle/>
          <a:p>
            <a:r>
              <a:rPr lang="en-IN" dirty="0" smtClean="0"/>
              <a:t>Morning exam (Mon, Tue batches)</a:t>
            </a:r>
            <a:endParaRPr lang="en-IN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10:30 AM - </a:t>
            </a:r>
            <a:r>
              <a:rPr lang="en-IN" sz="2400" dirty="0" smtClean="0">
                <a:solidFill>
                  <a:schemeClr val="tx1"/>
                </a:solidFill>
              </a:rPr>
              <a:t>2 </a:t>
            </a:r>
            <a:r>
              <a:rPr lang="en-IN" sz="2400" dirty="0">
                <a:solidFill>
                  <a:schemeClr val="tx1"/>
                </a:solidFill>
              </a:rPr>
              <a:t>PM – starts </a:t>
            </a:r>
            <a:r>
              <a:rPr lang="en-IN" sz="2400" dirty="0" smtClean="0">
                <a:solidFill>
                  <a:schemeClr val="tx1"/>
                </a:solidFill>
              </a:rPr>
              <a:t>10:30 AM sharp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b="1" dirty="0" smtClean="0">
                <a:solidFill>
                  <a:schemeClr val="tx1"/>
                </a:solidFill>
              </a:rPr>
              <a:t>CC-01</a:t>
            </a:r>
            <a:r>
              <a:rPr lang="en-IN" sz="2400" dirty="0">
                <a:solidFill>
                  <a:schemeClr val="tx1"/>
                </a:solidFill>
              </a:rPr>
              <a:t>: </a:t>
            </a:r>
            <a:r>
              <a:rPr lang="en-IN" sz="2400" dirty="0" smtClean="0">
                <a:solidFill>
                  <a:schemeClr val="tx1"/>
                </a:solidFill>
              </a:rPr>
              <a:t>B2, {B1 </a:t>
            </a:r>
            <a:r>
              <a:rPr lang="en-IN" sz="2400" dirty="0">
                <a:solidFill>
                  <a:schemeClr val="tx1"/>
                </a:solidFill>
              </a:rPr>
              <a:t>even roll </a:t>
            </a:r>
            <a:r>
              <a:rPr lang="en-IN" sz="2400" dirty="0" smtClean="0">
                <a:solidFill>
                  <a:schemeClr val="tx1"/>
                </a:solidFill>
              </a:rPr>
              <a:t>numbers}</a:t>
            </a:r>
            <a:endParaRPr lang="en-IN" sz="2400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tx1"/>
                </a:solidFill>
              </a:rPr>
              <a:t>CC-02</a:t>
            </a:r>
            <a:r>
              <a:rPr lang="en-IN" sz="2400" dirty="0">
                <a:solidFill>
                  <a:schemeClr val="tx1"/>
                </a:solidFill>
              </a:rPr>
              <a:t>: </a:t>
            </a:r>
            <a:r>
              <a:rPr lang="en-IN" sz="2400" dirty="0" smtClean="0">
                <a:solidFill>
                  <a:schemeClr val="tx1"/>
                </a:solidFill>
              </a:rPr>
              <a:t>B4, B5, B6</a:t>
            </a:r>
            <a:endParaRPr lang="en-IN" sz="2400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tx1"/>
                </a:solidFill>
              </a:rPr>
              <a:t>CC-03</a:t>
            </a:r>
            <a:r>
              <a:rPr lang="en-IN" sz="2400" dirty="0">
                <a:solidFill>
                  <a:schemeClr val="tx1"/>
                </a:solidFill>
              </a:rPr>
              <a:t>: </a:t>
            </a:r>
            <a:r>
              <a:rPr lang="en-IN" sz="2400" dirty="0" smtClean="0">
                <a:solidFill>
                  <a:schemeClr val="tx1"/>
                </a:solidFill>
              </a:rPr>
              <a:t>B3</a:t>
            </a:r>
            <a:endParaRPr lang="en-IN" sz="2400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tx1"/>
                </a:solidFill>
              </a:rPr>
              <a:t>MATH-LINUX</a:t>
            </a:r>
            <a:r>
              <a:rPr lang="en-IN" sz="2400" dirty="0">
                <a:solidFill>
                  <a:schemeClr val="tx1"/>
                </a:solidFill>
              </a:rPr>
              <a:t>: </a:t>
            </a:r>
            <a:r>
              <a:rPr lang="en-IN" sz="2400" dirty="0" smtClean="0">
                <a:solidFill>
                  <a:schemeClr val="tx1"/>
                </a:solidFill>
              </a:rPr>
              <a:t>B13, {B1 odd roll numbers}</a:t>
            </a:r>
            <a:endParaRPr lang="en-IN" sz="2400" dirty="0">
              <a:solidFill>
                <a:schemeClr val="tx1"/>
              </a:solidFill>
            </a:endParaRPr>
          </a:p>
          <a:p>
            <a:r>
              <a:rPr lang="en-IN" dirty="0" smtClean="0"/>
              <a:t>Go see your room during this week’s lab</a:t>
            </a:r>
          </a:p>
          <a:p>
            <a:r>
              <a:rPr lang="en-IN" dirty="0" smtClean="0"/>
              <a:t>Be there 15 minutes before your exam 10:15AM</a:t>
            </a:r>
          </a:p>
          <a:p>
            <a:r>
              <a:rPr lang="en-IN" dirty="0" smtClean="0"/>
              <a:t>Cannot switch to afternoon session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4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Lab Exam (Sun, 04 Nov)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3" y="1975389"/>
            <a:ext cx="11588495" cy="4437058"/>
          </a:xfrm>
        </p:spPr>
        <p:txBody>
          <a:bodyPr>
            <a:normAutofit/>
          </a:bodyPr>
          <a:lstStyle/>
          <a:p>
            <a:r>
              <a:rPr lang="en-IN" dirty="0" smtClean="0"/>
              <a:t>Evening exam </a:t>
            </a:r>
            <a:r>
              <a:rPr lang="en-IN" dirty="0" smtClean="0"/>
              <a:t>(Wed, Thu </a:t>
            </a:r>
            <a:r>
              <a:rPr lang="en-IN" dirty="0"/>
              <a:t>batches</a:t>
            </a:r>
            <a:r>
              <a:rPr lang="en-IN" dirty="0" smtClean="0"/>
              <a:t>)</a:t>
            </a:r>
            <a:endParaRPr lang="en-IN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</a:rPr>
              <a:t>2:30 </a:t>
            </a:r>
            <a:r>
              <a:rPr lang="en-US" sz="2400" dirty="0">
                <a:solidFill>
                  <a:schemeClr val="tx1"/>
                </a:solidFill>
              </a:rPr>
              <a:t>PM - </a:t>
            </a:r>
            <a:r>
              <a:rPr lang="en-US" sz="2400" dirty="0" smtClean="0">
                <a:solidFill>
                  <a:schemeClr val="tx1"/>
                </a:solidFill>
              </a:rPr>
              <a:t>6 </a:t>
            </a:r>
            <a:r>
              <a:rPr lang="en-US" sz="2400" dirty="0">
                <a:solidFill>
                  <a:schemeClr val="tx1"/>
                </a:solidFill>
              </a:rPr>
              <a:t>PM – starts </a:t>
            </a:r>
            <a:r>
              <a:rPr lang="en-US" sz="2400" dirty="0" smtClean="0">
                <a:solidFill>
                  <a:schemeClr val="tx1"/>
                </a:solidFill>
              </a:rPr>
              <a:t>2:30 PM sharp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b="1" dirty="0" smtClean="0">
                <a:solidFill>
                  <a:schemeClr val="tx1"/>
                </a:solidFill>
              </a:rPr>
              <a:t>CC-01</a:t>
            </a:r>
            <a:r>
              <a:rPr lang="en-IN" sz="2400" dirty="0">
                <a:solidFill>
                  <a:schemeClr val="tx1"/>
                </a:solidFill>
              </a:rPr>
              <a:t>: </a:t>
            </a:r>
            <a:r>
              <a:rPr lang="en-IN" sz="2400" dirty="0" smtClean="0">
                <a:solidFill>
                  <a:schemeClr val="tx1"/>
                </a:solidFill>
              </a:rPr>
              <a:t>B9, {B8 odd roll numbers}</a:t>
            </a:r>
            <a:endParaRPr lang="en-IN" sz="2400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tx1"/>
                </a:solidFill>
              </a:rPr>
              <a:t>CC-02</a:t>
            </a:r>
            <a:r>
              <a:rPr lang="en-IN" sz="2400" dirty="0">
                <a:solidFill>
                  <a:schemeClr val="tx1"/>
                </a:solidFill>
              </a:rPr>
              <a:t>: </a:t>
            </a:r>
            <a:r>
              <a:rPr lang="en-IN" sz="2400" dirty="0" smtClean="0">
                <a:solidFill>
                  <a:schemeClr val="tx1"/>
                </a:solidFill>
              </a:rPr>
              <a:t>B7, B10, B11</a:t>
            </a:r>
            <a:endParaRPr lang="en-IN" sz="2400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tx1"/>
                </a:solidFill>
              </a:rPr>
              <a:t>CC-03</a:t>
            </a:r>
            <a:r>
              <a:rPr lang="en-IN" sz="2400" dirty="0">
                <a:solidFill>
                  <a:schemeClr val="tx1"/>
                </a:solidFill>
              </a:rPr>
              <a:t>: </a:t>
            </a:r>
            <a:r>
              <a:rPr lang="en-IN" sz="2400" dirty="0" smtClean="0">
                <a:solidFill>
                  <a:schemeClr val="tx1"/>
                </a:solidFill>
              </a:rPr>
              <a:t>B12</a:t>
            </a:r>
            <a:endParaRPr lang="en-IN" sz="2400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tx1"/>
                </a:solidFill>
              </a:rPr>
              <a:t>MATH-LINUX</a:t>
            </a:r>
            <a:r>
              <a:rPr lang="en-IN" sz="2400" dirty="0">
                <a:solidFill>
                  <a:schemeClr val="tx1"/>
                </a:solidFill>
              </a:rPr>
              <a:t>: </a:t>
            </a:r>
            <a:r>
              <a:rPr lang="en-IN" sz="2400" dirty="0" smtClean="0">
                <a:solidFill>
                  <a:schemeClr val="tx1"/>
                </a:solidFill>
              </a:rPr>
              <a:t>B14, {B8 even roll numbers}</a:t>
            </a:r>
            <a:endParaRPr lang="en-IN" sz="2400" dirty="0">
              <a:solidFill>
                <a:schemeClr val="tx1"/>
              </a:solidFill>
            </a:endParaRPr>
          </a:p>
          <a:p>
            <a:r>
              <a:rPr lang="en-IN" dirty="0" smtClean="0"/>
              <a:t>Go see your room during this week’s lab</a:t>
            </a:r>
          </a:p>
          <a:p>
            <a:r>
              <a:rPr lang="en-IN" dirty="0" smtClean="0"/>
              <a:t>Be there 15 minutes before your exam 2:15 PM</a:t>
            </a:r>
          </a:p>
          <a:p>
            <a:r>
              <a:rPr lang="en-IN" dirty="0" smtClean="0"/>
              <a:t>Cannot switch to morning session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886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Lab Exam (Sun, 04 Nov)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3" y="1975388"/>
            <a:ext cx="11588495" cy="4435351"/>
          </a:xfrm>
        </p:spPr>
        <p:txBody>
          <a:bodyPr>
            <a:normAutofit/>
          </a:bodyPr>
          <a:lstStyle/>
          <a:p>
            <a:r>
              <a:rPr lang="en-IN" b="1" dirty="0" smtClean="0"/>
              <a:t>Syllabus</a:t>
            </a:r>
            <a:r>
              <a:rPr lang="en-IN" dirty="0" smtClean="0"/>
              <a:t> – till </a:t>
            </a:r>
            <a:r>
              <a:rPr lang="en-IN" dirty="0" smtClean="0"/>
              <a:t>structures</a:t>
            </a:r>
          </a:p>
          <a:p>
            <a:r>
              <a:rPr lang="en-IN" dirty="0" smtClean="0"/>
              <a:t>Open </a:t>
            </a:r>
            <a:r>
              <a:rPr lang="en-IN" dirty="0" smtClean="0"/>
              <a:t>handwritten notes – However, </a:t>
            </a:r>
            <a:r>
              <a:rPr lang="en-IN" b="1" dirty="0" smtClean="0"/>
              <a:t>NO</a:t>
            </a:r>
            <a:r>
              <a:rPr lang="en-IN" dirty="0" smtClean="0"/>
              <a:t> printouts, photocopies, slides, websites, mobile phone, </a:t>
            </a:r>
            <a:r>
              <a:rPr lang="en-IN" dirty="0" err="1" smtClean="0"/>
              <a:t>Ipad</a:t>
            </a:r>
            <a:endParaRPr lang="en-IN" dirty="0" smtClean="0"/>
          </a:p>
          <a:p>
            <a:r>
              <a:rPr lang="en-IN" b="1" dirty="0"/>
              <a:t>USE OF </a:t>
            </a:r>
            <a:r>
              <a:rPr lang="en-IN" b="1" dirty="0" smtClean="0"/>
              <a:t>ANY OF ABOVE </a:t>
            </a:r>
            <a:r>
              <a:rPr lang="en-IN" b="1" dirty="0"/>
              <a:t>WILL BE CONSIDERED CHEATING</a:t>
            </a:r>
          </a:p>
          <a:p>
            <a:r>
              <a:rPr lang="en-IN" dirty="0" err="1" smtClean="0"/>
              <a:t>Prutor</a:t>
            </a:r>
            <a:r>
              <a:rPr lang="en-IN" dirty="0" smtClean="0"/>
              <a:t> </a:t>
            </a:r>
            <a:r>
              <a:rPr lang="en-IN" dirty="0" err="1" smtClean="0"/>
              <a:t>CodeBook</a:t>
            </a:r>
            <a:r>
              <a:rPr lang="en-IN" dirty="0" smtClean="0"/>
              <a:t> will be unavailable during lab exam</a:t>
            </a:r>
          </a:p>
          <a:p>
            <a:r>
              <a:rPr lang="en-IN" dirty="0" smtClean="0"/>
              <a:t>Exam will be like labs - marks for passing test cases</a:t>
            </a:r>
          </a:p>
          <a:p>
            <a:r>
              <a:rPr lang="en-IN" dirty="0" smtClean="0"/>
              <a:t>Marks for writing clean indented code, proper variable names, a few comments – illegible code poor marks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08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Are Arrays the Best?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11938645" cy="6049572"/>
          </a:xfrm>
        </p:spPr>
        <p:txBody>
          <a:bodyPr>
            <a:normAutofit/>
          </a:bodyPr>
          <a:lstStyle/>
          <a:p>
            <a:r>
              <a:rPr lang="en-IN" b="1" dirty="0" smtClean="0"/>
              <a:t>ADVANTAGES</a:t>
            </a:r>
          </a:p>
          <a:p>
            <a:pPr lvl="1"/>
            <a:r>
              <a:rPr lang="en-IN" dirty="0" smtClean="0"/>
              <a:t>Allow us to create several variables of a given type</a:t>
            </a:r>
          </a:p>
          <a:p>
            <a:pPr lvl="1"/>
            <a:r>
              <a:rPr lang="en-IN" dirty="0" smtClean="0"/>
              <a:t>Allow us to give them very convenient names e.g. </a:t>
            </a:r>
            <a:r>
              <a:rPr lang="en-IN" dirty="0" err="1" smtClean="0"/>
              <a:t>arr</a:t>
            </a:r>
            <a:r>
              <a:rPr lang="en-IN" dirty="0" smtClean="0"/>
              <a:t>[</a:t>
            </a:r>
            <a:r>
              <a:rPr lang="en-IN" dirty="0" err="1" smtClean="0"/>
              <a:t>i</a:t>
            </a:r>
            <a:r>
              <a:rPr lang="en-IN" dirty="0" smtClean="0"/>
              <a:t>]</a:t>
            </a:r>
          </a:p>
          <a:p>
            <a:pPr lvl="1"/>
            <a:r>
              <a:rPr lang="en-IN" dirty="0" smtClean="0"/>
              <a:t>Can access n-</a:t>
            </a:r>
            <a:r>
              <a:rPr lang="en-IN" dirty="0" err="1" smtClean="0"/>
              <a:t>th</a:t>
            </a:r>
            <a:r>
              <a:rPr lang="en-IN" dirty="0" smtClean="0"/>
              <a:t> element very </a:t>
            </a:r>
            <a:r>
              <a:rPr lang="en-IN" dirty="0" err="1" smtClean="0"/>
              <a:t>very</a:t>
            </a:r>
            <a:r>
              <a:rPr lang="en-IN" dirty="0" smtClean="0"/>
              <a:t> easily – just use </a:t>
            </a:r>
            <a:r>
              <a:rPr lang="en-IN" dirty="0" err="1" smtClean="0"/>
              <a:t>arr</a:t>
            </a:r>
            <a:r>
              <a:rPr lang="en-IN" dirty="0" smtClean="0"/>
              <a:t>[n-1]</a:t>
            </a:r>
            <a:endParaRPr lang="en-IN" dirty="0" smtClean="0"/>
          </a:p>
          <a:p>
            <a:pPr lvl="1"/>
            <a:r>
              <a:rPr lang="en-IN" dirty="0" smtClean="0"/>
              <a:t>Very easy to set up, can also change size (</a:t>
            </a:r>
            <a:r>
              <a:rPr lang="en-IN" dirty="0" err="1" smtClean="0"/>
              <a:t>realloc</a:t>
            </a:r>
            <a:r>
              <a:rPr lang="en-IN" dirty="0" smtClean="0"/>
              <a:t>)</a:t>
            </a:r>
          </a:p>
          <a:p>
            <a:pPr lvl="1"/>
            <a:r>
              <a:rPr lang="en-IN" dirty="0" smtClean="0"/>
              <a:t>Can have arrays of structures as well</a:t>
            </a:r>
            <a:endParaRPr lang="en-IN" dirty="0" smtClean="0"/>
          </a:p>
          <a:p>
            <a:pPr lvl="1"/>
            <a:r>
              <a:rPr lang="en-IN" dirty="0"/>
              <a:t>Inserting a new element at the end of the array simple</a:t>
            </a:r>
            <a:endParaRPr lang="en-IN" dirty="0" smtClean="0"/>
          </a:p>
          <a:p>
            <a:r>
              <a:rPr lang="en-IN" b="1" dirty="0" smtClean="0"/>
              <a:t>DISADVANTAGES</a:t>
            </a:r>
          </a:p>
          <a:p>
            <a:pPr lvl="1"/>
            <a:r>
              <a:rPr lang="en-US" dirty="0" smtClean="0"/>
              <a:t>Inserting in the middle/beginning of array tedious </a:t>
            </a:r>
            <a:r>
              <a:rPr lang="en-US" dirty="0" smtClean="0">
                <a:sym typeface="Wingdings" panose="05000000000000000000" pitchFamily="2" charset="2"/>
              </a:rPr>
              <a:t> - need to shift elements one location to make space – can be time consuming too!</a:t>
            </a:r>
          </a:p>
          <a:p>
            <a:pPr lvl="1"/>
            <a:r>
              <a:rPr lang="en-IN" dirty="0" err="1" smtClean="0">
                <a:sym typeface="Wingdings" panose="05000000000000000000" pitchFamily="2" charset="2"/>
              </a:rPr>
              <a:t>Realloc</a:t>
            </a:r>
            <a:r>
              <a:rPr lang="en-IN" dirty="0" smtClean="0">
                <a:sym typeface="Wingdings" panose="05000000000000000000" pitchFamily="2" charset="2"/>
              </a:rPr>
              <a:t> is an expensive procedure – Mr C has to find new space for th</a:t>
            </a:r>
            <a:r>
              <a:rPr lang="en-IN" dirty="0" smtClean="0">
                <a:sym typeface="Wingdings" panose="05000000000000000000" pitchFamily="2" charset="2"/>
              </a:rPr>
              <a:t>e enlarged array, allocate that space and then copy all old elements one by one </a:t>
            </a:r>
            <a:endParaRPr lang="en-IN" dirty="0">
              <a:sym typeface="Wingdings" panose="05000000000000000000" pitchFamily="2" charset="2"/>
            </a:endParaRPr>
          </a:p>
          <a:p>
            <a:pPr lvl="1"/>
            <a:r>
              <a:rPr lang="en-IN" dirty="0" smtClean="0">
                <a:sym typeface="Wingdings" panose="05000000000000000000" pitchFamily="2" charset="2"/>
              </a:rPr>
              <a:t>Sometimes if there is not enough memory, </a:t>
            </a:r>
            <a:r>
              <a:rPr lang="en-IN" dirty="0" err="1" smtClean="0">
                <a:sym typeface="Wingdings" panose="05000000000000000000" pitchFamily="2" charset="2"/>
              </a:rPr>
              <a:t>realloc</a:t>
            </a:r>
            <a:r>
              <a:rPr lang="en-IN" dirty="0" smtClean="0">
                <a:sym typeface="Wingdings" panose="05000000000000000000" pitchFamily="2" charset="2"/>
              </a:rPr>
              <a:t> may just fail and return a NULL pointer 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6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Realloc</a:t>
            </a:r>
            <a:r>
              <a:rPr lang="en-IN" dirty="0" smtClean="0"/>
              <a:t> can fail!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104243" y="307005"/>
            <a:ext cx="2912414" cy="6494085"/>
            <a:chOff x="9104243" y="307005"/>
            <a:chExt cx="2912414" cy="6494085"/>
          </a:xfrm>
        </p:grpSpPr>
        <p:grpSp>
          <p:nvGrpSpPr>
            <p:cNvPr id="6" name="Group 5"/>
            <p:cNvGrpSpPr/>
            <p:nvPr/>
          </p:nvGrpSpPr>
          <p:grpSpPr>
            <a:xfrm>
              <a:off x="9960468" y="349030"/>
              <a:ext cx="2056189" cy="6324013"/>
              <a:chOff x="9960467" y="206328"/>
              <a:chExt cx="2056189" cy="632401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9960467" y="20632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0216631" y="20632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0472795" y="20632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0728959" y="20632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0985122" y="20632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1241286" y="20632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9960467" y="45110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0216631" y="45110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0472795" y="45110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0728959" y="45110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0985122" y="45110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1241286" y="45110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9960467" y="69589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0216631" y="69589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0472795" y="69589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0728959" y="69589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0985122" y="69589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1241286" y="69589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9960467" y="94067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0216631" y="94067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0472795" y="94067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0728959" y="94067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0985122" y="94067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1241286" y="94067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9960467" y="117646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0216631" y="117646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0472795" y="117646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0728959" y="117646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0985122" y="117646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11241286" y="117646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9960467" y="142124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0216631" y="142124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0472795" y="142124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0728959" y="142124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0985122" y="142124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11241286" y="142124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9960467" y="166602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0216631" y="166602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0472795" y="166602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10728959" y="166602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10985122" y="166602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11241286" y="166602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9960467" y="191080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10216631" y="191080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10472795" y="191080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10728959" y="191080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10985122" y="191080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11241286" y="191080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9960467" y="215558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0216631" y="215558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0472795" y="215558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10728959" y="215558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10985122" y="215558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11241286" y="215558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9960467" y="2400365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10216631" y="2400365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0472795" y="2400365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0728959" y="2400365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10985122" y="2400365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11241286" y="2400365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9960467" y="264514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10216631" y="264514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10472795" y="264514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10728959" y="264514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10985122" y="264514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1241286" y="264514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9960467" y="288992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0216631" y="288992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0472795" y="288992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0728959" y="288992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10985122" y="288992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11241286" y="288992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9960467" y="312571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10216631" y="312571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0472795" y="312571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10728959" y="312571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10985122" y="312571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11241286" y="312571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9960467" y="337049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10216631" y="337049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0472795" y="337049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10728959" y="337049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10985122" y="337049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11241286" y="337049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9960467" y="361527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10216631" y="361527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10472795" y="361527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10728959" y="361527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10985122" y="361527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11241286" y="361527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9960467" y="386005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10216631" y="386005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10472795" y="386005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10728959" y="386005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10985122" y="386005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11241286" y="386005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9960467" y="409584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10216631" y="409584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10472795" y="409584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10728959" y="409584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10985122" y="409584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11241286" y="409584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9960467" y="434062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10216631" y="434062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10472795" y="434062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10728959" y="434062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10985122" y="434062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11241286" y="434062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9960467" y="458541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10216631" y="458541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10472795" y="458541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10728959" y="458541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10985122" y="458541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11241286" y="458541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9960467" y="483019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10216631" y="483019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10472795" y="483019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10728959" y="483019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10985122" y="483019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11241286" y="483019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9960467" y="507497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10216631" y="507497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10472795" y="507497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10728959" y="507497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10985122" y="507497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11241286" y="507497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9960467" y="531076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10216631" y="531076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10472795" y="531076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10728959" y="531076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10985122" y="531076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11241286" y="531076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9960467" y="555554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10216631" y="555554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10472795" y="555554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10728959" y="555554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10985122" y="555554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11241286" y="555554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9960467" y="580032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10216631" y="580032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10472795" y="580032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10728959" y="580032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10985122" y="580032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11241286" y="580032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9960467" y="604510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10216631" y="604510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10472795" y="604510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10728959" y="604510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10985122" y="604510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11241286" y="604510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9960467" y="629455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10216631" y="629455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10472795" y="629455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10728959" y="629455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10985122" y="629455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11241286" y="629455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11504328" y="20632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11760492" y="20632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66" name="Rectangle 165"/>
              <p:cNvSpPr/>
              <p:nvPr/>
            </p:nvSpPr>
            <p:spPr>
              <a:xfrm>
                <a:off x="11504328" y="45110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67" name="Rectangle 166"/>
              <p:cNvSpPr/>
              <p:nvPr/>
            </p:nvSpPr>
            <p:spPr>
              <a:xfrm>
                <a:off x="11760492" y="45110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68" name="Rectangle 167"/>
              <p:cNvSpPr/>
              <p:nvPr/>
            </p:nvSpPr>
            <p:spPr>
              <a:xfrm>
                <a:off x="11504328" y="69589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11760492" y="69589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11504328" y="94067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11760492" y="94067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>
                <a:off x="11504328" y="117646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73" name="Rectangle 172"/>
              <p:cNvSpPr/>
              <p:nvPr/>
            </p:nvSpPr>
            <p:spPr>
              <a:xfrm>
                <a:off x="11760492" y="117646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11504328" y="142124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11760492" y="142124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11504328" y="166602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11760492" y="166602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11504328" y="191080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11760492" y="191080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11504328" y="215558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11760492" y="215558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11504328" y="2400365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83" name="Rectangle 182"/>
              <p:cNvSpPr/>
              <p:nvPr/>
            </p:nvSpPr>
            <p:spPr>
              <a:xfrm>
                <a:off x="11760492" y="2400365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84" name="Rectangle 183"/>
              <p:cNvSpPr/>
              <p:nvPr/>
            </p:nvSpPr>
            <p:spPr>
              <a:xfrm>
                <a:off x="11504328" y="264514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85" name="Rectangle 184"/>
              <p:cNvSpPr/>
              <p:nvPr/>
            </p:nvSpPr>
            <p:spPr>
              <a:xfrm>
                <a:off x="11760492" y="264514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86" name="Rectangle 185"/>
              <p:cNvSpPr/>
              <p:nvPr/>
            </p:nvSpPr>
            <p:spPr>
              <a:xfrm>
                <a:off x="11504328" y="288992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11760492" y="288992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11504328" y="312571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89" name="Rectangle 188"/>
              <p:cNvSpPr/>
              <p:nvPr/>
            </p:nvSpPr>
            <p:spPr>
              <a:xfrm>
                <a:off x="11760492" y="312571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90" name="Rectangle 189"/>
              <p:cNvSpPr/>
              <p:nvPr/>
            </p:nvSpPr>
            <p:spPr>
              <a:xfrm>
                <a:off x="11504328" y="337049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91" name="Rectangle 190"/>
              <p:cNvSpPr/>
              <p:nvPr/>
            </p:nvSpPr>
            <p:spPr>
              <a:xfrm>
                <a:off x="11760492" y="337049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92" name="Rectangle 191"/>
              <p:cNvSpPr/>
              <p:nvPr/>
            </p:nvSpPr>
            <p:spPr>
              <a:xfrm>
                <a:off x="11504328" y="361527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11760492" y="361527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94" name="Rectangle 193"/>
              <p:cNvSpPr/>
              <p:nvPr/>
            </p:nvSpPr>
            <p:spPr>
              <a:xfrm>
                <a:off x="11504328" y="386005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95" name="Rectangle 194"/>
              <p:cNvSpPr/>
              <p:nvPr/>
            </p:nvSpPr>
            <p:spPr>
              <a:xfrm>
                <a:off x="11760492" y="386005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96" name="Rectangle 195"/>
              <p:cNvSpPr/>
              <p:nvPr/>
            </p:nvSpPr>
            <p:spPr>
              <a:xfrm>
                <a:off x="11504328" y="409584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97" name="Rectangle 196"/>
              <p:cNvSpPr/>
              <p:nvPr/>
            </p:nvSpPr>
            <p:spPr>
              <a:xfrm>
                <a:off x="11760492" y="409584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11504328" y="434062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99" name="Rectangle 198"/>
              <p:cNvSpPr/>
              <p:nvPr/>
            </p:nvSpPr>
            <p:spPr>
              <a:xfrm>
                <a:off x="11760492" y="434062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00" name="Rectangle 199"/>
              <p:cNvSpPr/>
              <p:nvPr/>
            </p:nvSpPr>
            <p:spPr>
              <a:xfrm>
                <a:off x="11504328" y="458541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11760492" y="458541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11504328" y="483019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11760492" y="483019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11504328" y="507497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11760492" y="507497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06" name="Rectangle 205"/>
              <p:cNvSpPr/>
              <p:nvPr/>
            </p:nvSpPr>
            <p:spPr>
              <a:xfrm>
                <a:off x="11504328" y="531076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11760492" y="531076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11504328" y="555554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09" name="Rectangle 208"/>
              <p:cNvSpPr/>
              <p:nvPr/>
            </p:nvSpPr>
            <p:spPr>
              <a:xfrm>
                <a:off x="11760492" y="555554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11504328" y="580032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11" name="Rectangle 210"/>
              <p:cNvSpPr/>
              <p:nvPr/>
            </p:nvSpPr>
            <p:spPr>
              <a:xfrm>
                <a:off x="11760492" y="580032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11504328" y="604510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11760492" y="604510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14" name="Rectangle 213"/>
              <p:cNvSpPr/>
              <p:nvPr/>
            </p:nvSpPr>
            <p:spPr>
              <a:xfrm>
                <a:off x="11504328" y="629455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15" name="Rectangle 214"/>
              <p:cNvSpPr/>
              <p:nvPr/>
            </p:nvSpPr>
            <p:spPr>
              <a:xfrm>
                <a:off x="11760492" y="629455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sp>
          <p:nvSpPr>
            <p:cNvPr id="7" name="TextBox 218"/>
            <p:cNvSpPr txBox="1"/>
            <p:nvPr/>
          </p:nvSpPr>
          <p:spPr>
            <a:xfrm>
              <a:off x="9104243" y="307005"/>
              <a:ext cx="866525" cy="6494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000000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000001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000002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000003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000004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000005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000006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000007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000008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000009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000010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000011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000012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000013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000014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000015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000016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000017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000018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000019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000020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000021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000022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000023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000024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000025</a:t>
              </a:r>
              <a:endParaRPr lang="en-IN" sz="1600" b="1" dirty="0" smtClean="0">
                <a:latin typeface="Arial Narrow" panose="020B0606020202030204" pitchFamily="34" charset="0"/>
              </a:endParaRPr>
            </a:p>
          </p:txBody>
        </p:sp>
      </p:grpSp>
      <p:sp>
        <p:nvSpPr>
          <p:cNvPr id="216" name="Rectangle 215"/>
          <p:cNvSpPr/>
          <p:nvPr/>
        </p:nvSpPr>
        <p:spPr>
          <a:xfrm>
            <a:off x="9960468" y="349030"/>
            <a:ext cx="2056189" cy="97912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9960468" y="1328748"/>
            <a:ext cx="2064872" cy="3630485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8" name="TextBox 222"/>
          <p:cNvSpPr txBox="1"/>
          <p:nvPr/>
        </p:nvSpPr>
        <p:spPr>
          <a:xfrm>
            <a:off x="8346051" y="1266338"/>
            <a:ext cx="91986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sz="16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[0]</a:t>
            </a:r>
          </a:p>
          <a:p>
            <a:pPr algn="r"/>
            <a:r>
              <a:rPr lang="en-IN" sz="16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[1]</a:t>
            </a:r>
          </a:p>
          <a:p>
            <a:pPr algn="r"/>
            <a:r>
              <a:rPr lang="en-IN" sz="16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[2]</a:t>
            </a:r>
          </a:p>
          <a:p>
            <a:pPr algn="r"/>
            <a:r>
              <a:rPr lang="en-IN" sz="16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[3]</a:t>
            </a:r>
          </a:p>
          <a:p>
            <a:pPr algn="r"/>
            <a:r>
              <a:rPr lang="en-IN" sz="16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[4]</a:t>
            </a:r>
          </a:p>
          <a:p>
            <a:pPr algn="r"/>
            <a:r>
              <a:rPr lang="en-IN" sz="16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[5]</a:t>
            </a:r>
          </a:p>
          <a:p>
            <a:pPr algn="r"/>
            <a:r>
              <a:rPr lang="en-IN" sz="16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[6]</a:t>
            </a:r>
          </a:p>
          <a:p>
            <a:pPr algn="r"/>
            <a:r>
              <a:rPr lang="en-IN" sz="16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[7]</a:t>
            </a:r>
          </a:p>
          <a:p>
            <a:pPr algn="r"/>
            <a:r>
              <a:rPr lang="en-IN" sz="16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[8]</a:t>
            </a:r>
          </a:p>
          <a:p>
            <a:pPr algn="r"/>
            <a:r>
              <a:rPr lang="en-IN" sz="16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[9]</a:t>
            </a:r>
          </a:p>
          <a:p>
            <a:pPr algn="r"/>
            <a:r>
              <a:rPr lang="en-IN" sz="16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[10]</a:t>
            </a:r>
          </a:p>
          <a:p>
            <a:pPr algn="r"/>
            <a:r>
              <a:rPr lang="en-IN" sz="16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[11]</a:t>
            </a:r>
          </a:p>
          <a:p>
            <a:pPr algn="r"/>
            <a:r>
              <a:rPr lang="en-IN" sz="16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[12]</a:t>
            </a:r>
          </a:p>
          <a:p>
            <a:pPr algn="r"/>
            <a:r>
              <a:rPr lang="en-IN" sz="16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[13]</a:t>
            </a:r>
          </a:p>
          <a:p>
            <a:pPr algn="r"/>
            <a:r>
              <a:rPr lang="en-IN" sz="16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[14]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253353" y="1111624"/>
            <a:ext cx="759067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atin typeface="Arial Narrow" panose="020B0606020202030204" pitchFamily="34" charset="0"/>
              </a:rPr>
              <a:t>char *</a:t>
            </a:r>
            <a:r>
              <a:rPr lang="en-IN" sz="3200" dirty="0" err="1" smtClean="0">
                <a:latin typeface="Arial Narrow" panose="020B0606020202030204" pitchFamily="34" charset="0"/>
              </a:rPr>
              <a:t>str</a:t>
            </a:r>
            <a:r>
              <a:rPr lang="en-IN" sz="3200" dirty="0" smtClean="0">
                <a:latin typeface="Arial Narrow" panose="020B0606020202030204" pitchFamily="34" charset="0"/>
              </a:rPr>
              <a:t> = (char*)</a:t>
            </a:r>
            <a:r>
              <a:rPr lang="en-IN" sz="3200" dirty="0" err="1" smtClean="0">
                <a:latin typeface="Arial Narrow" panose="020B0606020202030204" pitchFamily="34" charset="0"/>
              </a:rPr>
              <a:t>malloc</a:t>
            </a:r>
            <a:r>
              <a:rPr lang="en-IN" sz="3200" dirty="0" smtClean="0">
                <a:latin typeface="Arial Narrow" panose="020B0606020202030204" pitchFamily="34" charset="0"/>
              </a:rPr>
              <a:t>(15 * </a:t>
            </a:r>
            <a:r>
              <a:rPr lang="en-IN" sz="3200" dirty="0" err="1" smtClean="0">
                <a:latin typeface="Arial Narrow" panose="020B0606020202030204" pitchFamily="34" charset="0"/>
              </a:rPr>
              <a:t>sizeof</a:t>
            </a:r>
            <a:r>
              <a:rPr lang="en-IN" sz="3200" dirty="0" smtClean="0">
                <a:latin typeface="Arial Narrow" panose="020B0606020202030204" pitchFamily="34" charset="0"/>
              </a:rPr>
              <a:t>(char));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a;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char *</a:t>
            </a:r>
            <a:r>
              <a:rPr lang="en-IN" sz="3200" dirty="0" err="1" smtClean="0">
                <a:latin typeface="Arial Narrow" panose="020B0606020202030204" pitchFamily="34" charset="0"/>
              </a:rPr>
              <a:t>ptr</a:t>
            </a:r>
            <a:r>
              <a:rPr lang="en-IN" sz="3200" dirty="0" smtClean="0">
                <a:latin typeface="Arial Narrow" panose="020B0606020202030204" pitchFamily="34" charset="0"/>
              </a:rPr>
              <a:t> = (char*)</a:t>
            </a:r>
            <a:r>
              <a:rPr lang="en-IN" sz="3200" dirty="0" err="1" smtClean="0">
                <a:latin typeface="Arial Narrow" panose="020B0606020202030204" pitchFamily="34" charset="0"/>
              </a:rPr>
              <a:t>realloc</a:t>
            </a:r>
            <a:r>
              <a:rPr lang="en-IN" sz="3200" dirty="0" smtClean="0">
                <a:latin typeface="Arial Narrow" panose="020B0606020202030204" pitchFamily="34" charset="0"/>
              </a:rPr>
              <a:t>(</a:t>
            </a:r>
            <a:r>
              <a:rPr lang="en-IN" sz="3200" dirty="0" err="1" smtClean="0">
                <a:latin typeface="Arial Narrow" panose="020B0606020202030204" pitchFamily="34" charset="0"/>
              </a:rPr>
              <a:t>str</a:t>
            </a:r>
            <a:r>
              <a:rPr lang="en-IN" sz="3200" dirty="0" smtClean="0">
                <a:latin typeface="Arial Narrow" panose="020B0606020202030204" pitchFamily="34" charset="0"/>
              </a:rPr>
              <a:t>, 18 * </a:t>
            </a:r>
            <a:r>
              <a:rPr lang="en-IN" sz="3200" dirty="0" err="1" smtClean="0">
                <a:latin typeface="Arial Narrow" panose="020B0606020202030204" pitchFamily="34" charset="0"/>
              </a:rPr>
              <a:t>sizeof</a:t>
            </a:r>
            <a:r>
              <a:rPr lang="en-IN" sz="3200" dirty="0" smtClean="0">
                <a:latin typeface="Arial Narrow" panose="020B0606020202030204" pitchFamily="34" charset="0"/>
              </a:rPr>
              <a:t>(char));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if(</a:t>
            </a:r>
            <a:r>
              <a:rPr lang="en-IN" sz="3200" dirty="0" err="1" smtClean="0">
                <a:latin typeface="Arial Narrow" panose="020B0606020202030204" pitchFamily="34" charset="0"/>
              </a:rPr>
              <a:t>ptr</a:t>
            </a:r>
            <a:r>
              <a:rPr lang="en-IN" sz="3200" dirty="0" smtClean="0">
                <a:latin typeface="Arial Narrow" panose="020B0606020202030204" pitchFamily="34" charset="0"/>
              </a:rPr>
              <a:t> != NULL)</a:t>
            </a:r>
            <a:endParaRPr lang="en-US" sz="3200" dirty="0" smtClean="0">
              <a:latin typeface="Arial Narrow" panose="020B0606020202030204" pitchFamily="34" charset="0"/>
            </a:endParaRPr>
          </a:p>
          <a:p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   </a:t>
            </a:r>
            <a:r>
              <a:rPr lang="en-IN" sz="3200" dirty="0" err="1" smtClean="0">
                <a:latin typeface="Arial Narrow" panose="020B0606020202030204" pitchFamily="34" charset="0"/>
              </a:rPr>
              <a:t>str</a:t>
            </a:r>
            <a:r>
              <a:rPr lang="en-IN" sz="3200" dirty="0" smtClean="0">
                <a:latin typeface="Arial Narrow" panose="020B0606020202030204" pitchFamily="34" charset="0"/>
              </a:rPr>
              <a:t> = </a:t>
            </a:r>
            <a:r>
              <a:rPr lang="en-IN" sz="3200" dirty="0" err="1" smtClean="0">
                <a:latin typeface="Arial Narrow" panose="020B0606020202030204" pitchFamily="34" charset="0"/>
              </a:rPr>
              <a:t>ptr</a:t>
            </a:r>
            <a:r>
              <a:rPr lang="en-IN" sz="3200" dirty="0" smtClean="0">
                <a:latin typeface="Arial Narrow" panose="020B0606020202030204" pitchFamily="34" charset="0"/>
              </a:rPr>
              <a:t>;</a:t>
            </a:r>
            <a:endParaRPr lang="en-IN" sz="3200" dirty="0">
              <a:latin typeface="Arial Narrow" panose="020B0606020202030204" pitchFamily="34" charset="0"/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9960468" y="4959233"/>
            <a:ext cx="2064872" cy="97013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1" name="TextBox 222"/>
          <p:cNvSpPr txBox="1"/>
          <p:nvPr/>
        </p:nvSpPr>
        <p:spPr>
          <a:xfrm>
            <a:off x="4851387" y="4882713"/>
            <a:ext cx="919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sz="16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a</a:t>
            </a:r>
          </a:p>
        </p:txBody>
      </p:sp>
      <p:grpSp>
        <p:nvGrpSpPr>
          <p:cNvPr id="222" name="Group 221"/>
          <p:cNvGrpSpPr/>
          <p:nvPr/>
        </p:nvGrpSpPr>
        <p:grpSpPr>
          <a:xfrm>
            <a:off x="253353" y="4922936"/>
            <a:ext cx="1858617" cy="904461"/>
            <a:chOff x="3286682" y="2292350"/>
            <a:chExt cx="1858617" cy="904461"/>
          </a:xfrm>
        </p:grpSpPr>
        <p:sp>
          <p:nvSpPr>
            <p:cNvPr id="223" name="Rounded Rectangle 222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Oval 224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6" name="Rectangle 225"/>
          <p:cNvSpPr/>
          <p:nvPr/>
        </p:nvSpPr>
        <p:spPr>
          <a:xfrm>
            <a:off x="253353" y="1681837"/>
            <a:ext cx="7141360" cy="505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/>
          <p:cNvSpPr/>
          <p:nvPr/>
        </p:nvSpPr>
        <p:spPr>
          <a:xfrm>
            <a:off x="253353" y="2142837"/>
            <a:ext cx="7141360" cy="505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/>
          <p:cNvSpPr/>
          <p:nvPr/>
        </p:nvSpPr>
        <p:spPr>
          <a:xfrm>
            <a:off x="253353" y="2589749"/>
            <a:ext cx="7141360" cy="10764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Teardrop 229"/>
          <p:cNvSpPr/>
          <p:nvPr/>
        </p:nvSpPr>
        <p:spPr>
          <a:xfrm rot="18900000">
            <a:off x="1764924" y="5697587"/>
            <a:ext cx="244781" cy="244781"/>
          </a:xfrm>
          <a:prstGeom prst="teardrop">
            <a:avLst>
              <a:gd name="adj" fmla="val 2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Teardrop 230"/>
          <p:cNvSpPr/>
          <p:nvPr/>
        </p:nvSpPr>
        <p:spPr>
          <a:xfrm rot="18900000">
            <a:off x="1540269" y="5970850"/>
            <a:ext cx="244781" cy="244781"/>
          </a:xfrm>
          <a:prstGeom prst="teardrop">
            <a:avLst>
              <a:gd name="adj" fmla="val 2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Teardrop 231"/>
          <p:cNvSpPr/>
          <p:nvPr/>
        </p:nvSpPr>
        <p:spPr>
          <a:xfrm rot="18900000">
            <a:off x="1796433" y="6236694"/>
            <a:ext cx="244781" cy="244781"/>
          </a:xfrm>
          <a:prstGeom prst="teardrop">
            <a:avLst>
              <a:gd name="adj" fmla="val 2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ular Callout 233"/>
          <p:cNvSpPr/>
          <p:nvPr/>
        </p:nvSpPr>
        <p:spPr>
          <a:xfrm>
            <a:off x="2501827" y="5687268"/>
            <a:ext cx="4482587" cy="811943"/>
          </a:xfrm>
          <a:prstGeom prst="wedgeRectCallout">
            <a:avLst>
              <a:gd name="adj1" fmla="val -61164"/>
              <a:gd name="adj2" fmla="val -5295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only have enough space to create a char array of length 3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5" name="Picture 2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409" y="300536"/>
            <a:ext cx="2082459" cy="2082459"/>
          </a:xfrm>
          <a:prstGeom prst="rect">
            <a:avLst/>
          </a:prstGeom>
        </p:spPr>
      </p:pic>
      <p:sp>
        <p:nvSpPr>
          <p:cNvPr id="236" name="Rectangular Callout 235"/>
          <p:cNvSpPr/>
          <p:nvPr/>
        </p:nvSpPr>
        <p:spPr>
          <a:xfrm>
            <a:off x="1714228" y="193820"/>
            <a:ext cx="5293014" cy="811943"/>
          </a:xfrm>
          <a:prstGeom prst="wedgeRectCallout">
            <a:avLst>
              <a:gd name="adj1" fmla="val 61775"/>
              <a:gd name="adj2" fmla="val 5848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close! We did have space for 18 characters, just not contiguous space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7" name="Picture 2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349" y="277696"/>
            <a:ext cx="2100916" cy="2100916"/>
          </a:xfrm>
          <a:prstGeom prst="rect">
            <a:avLst/>
          </a:prstGeom>
        </p:spPr>
      </p:pic>
      <p:sp>
        <p:nvSpPr>
          <p:cNvPr id="238" name="Rectangular Callout 237"/>
          <p:cNvSpPr/>
          <p:nvPr/>
        </p:nvSpPr>
        <p:spPr>
          <a:xfrm>
            <a:off x="1987445" y="1563943"/>
            <a:ext cx="4882143" cy="829373"/>
          </a:xfrm>
          <a:prstGeom prst="wedgeRectCallout">
            <a:avLst>
              <a:gd name="adj1" fmla="val -66732"/>
              <a:gd name="adj2" fmla="val -5282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Can’t we creat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a 3 length array and link the two arrays together?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9" name="Rectangular Callout 238"/>
          <p:cNvSpPr/>
          <p:nvPr/>
        </p:nvSpPr>
        <p:spPr>
          <a:xfrm>
            <a:off x="1489573" y="3888581"/>
            <a:ext cx="3640618" cy="811943"/>
          </a:xfrm>
          <a:prstGeom prst="wedgeRectCallout">
            <a:avLst>
              <a:gd name="adj1" fmla="val -45186"/>
              <a:gd name="adj2" fmla="val 8930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Yes, you can – using structures and linked lists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3" name="Rectangular Callout 232"/>
          <p:cNvSpPr/>
          <p:nvPr/>
        </p:nvSpPr>
        <p:spPr>
          <a:xfrm>
            <a:off x="2501827" y="4759414"/>
            <a:ext cx="4482587" cy="811943"/>
          </a:xfrm>
          <a:prstGeom prst="wedgeRectCallout">
            <a:avLst>
              <a:gd name="adj1" fmla="val -62667"/>
              <a:gd name="adj2" fmla="val 1698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more memory left for me to create a char array of length 18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219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2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" grpId="0" animBg="1"/>
      <p:bldP spid="217" grpId="0" animBg="1"/>
      <p:bldP spid="218" grpId="0"/>
      <p:bldP spid="219" grpId="0"/>
      <p:bldP spid="220" grpId="0" animBg="1"/>
      <p:bldP spid="221" grpId="0"/>
      <p:bldP spid="226" grpId="0" animBg="1"/>
      <p:bldP spid="227" grpId="0" animBg="1"/>
      <p:bldP spid="228" grpId="0" animBg="1"/>
      <p:bldP spid="230" grpId="0" animBg="1"/>
      <p:bldP spid="231" grpId="0" animBg="1"/>
      <p:bldP spid="232" grpId="0" animBg="1"/>
      <p:bldP spid="234" grpId="0" animBg="1"/>
      <p:bldP spid="236" grpId="0" animBg="1"/>
      <p:bldP spid="238" grpId="0" animBg="1"/>
      <p:bldP spid="239" grpId="0" animBg="1"/>
      <p:bldP spid="2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6147446" cy="5746376"/>
          </a:xfrm>
        </p:spPr>
        <p:txBody>
          <a:bodyPr/>
          <a:lstStyle/>
          <a:p>
            <a:r>
              <a:rPr lang="en-IN" dirty="0" smtClean="0"/>
              <a:t>Allow for more efficient usage of space</a:t>
            </a:r>
          </a:p>
          <a:p>
            <a:r>
              <a:rPr lang="en-IN" b="1" dirty="0" smtClean="0"/>
              <a:t>ADVANTAGES</a:t>
            </a:r>
          </a:p>
          <a:p>
            <a:pPr lvl="1"/>
            <a:r>
              <a:rPr lang="en-IN" dirty="0" smtClean="0"/>
              <a:t>Allow as many elements as you want</a:t>
            </a:r>
          </a:p>
          <a:p>
            <a:pPr lvl="1"/>
            <a:r>
              <a:rPr lang="en-IN" dirty="0" smtClean="0"/>
              <a:t>Do not require contiguous space to be available – pack things better</a:t>
            </a:r>
          </a:p>
          <a:p>
            <a:pPr lvl="1"/>
            <a:r>
              <a:rPr lang="en-IN" dirty="0" smtClean="0"/>
              <a:t>Can expand without calling </a:t>
            </a:r>
            <a:r>
              <a:rPr lang="en-IN" dirty="0" err="1" smtClean="0"/>
              <a:t>realloc</a:t>
            </a:r>
            <a:endParaRPr lang="en-IN" dirty="0" smtClean="0"/>
          </a:p>
          <a:p>
            <a:pPr lvl="1"/>
            <a:r>
              <a:rPr lang="en-IN" dirty="0" smtClean="0"/>
              <a:t>Inserting in the middle very simple</a:t>
            </a:r>
          </a:p>
          <a:p>
            <a:r>
              <a:rPr lang="en-IN" b="1" dirty="0" smtClean="0"/>
              <a:t>DISADVANTAGES</a:t>
            </a:r>
          </a:p>
          <a:p>
            <a:pPr lvl="1"/>
            <a:r>
              <a:rPr lang="en-IN" dirty="0" smtClean="0"/>
              <a:t>No convenient “names” for elements</a:t>
            </a:r>
          </a:p>
          <a:p>
            <a:pPr lvl="1"/>
            <a:r>
              <a:rPr lang="en-IN" dirty="0" smtClean="0"/>
              <a:t>Accessing n-</a:t>
            </a:r>
            <a:r>
              <a:rPr lang="en-IN" dirty="0" err="1" smtClean="0"/>
              <a:t>th</a:t>
            </a:r>
            <a:r>
              <a:rPr lang="en-IN" dirty="0" smtClean="0"/>
              <a:t> element slow – require going through first n-1 elements</a:t>
            </a:r>
          </a:p>
          <a:p>
            <a:pPr lvl="1"/>
            <a:r>
              <a:rPr lang="en-IN" dirty="0" smtClean="0"/>
              <a:t>Setting them up requires more work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104243" y="307005"/>
            <a:ext cx="2912414" cy="6494085"/>
            <a:chOff x="9104243" y="307005"/>
            <a:chExt cx="2912414" cy="6494085"/>
          </a:xfrm>
        </p:grpSpPr>
        <p:grpSp>
          <p:nvGrpSpPr>
            <p:cNvPr id="6" name="Group 5"/>
            <p:cNvGrpSpPr/>
            <p:nvPr/>
          </p:nvGrpSpPr>
          <p:grpSpPr>
            <a:xfrm>
              <a:off x="9960468" y="349030"/>
              <a:ext cx="2056189" cy="6324013"/>
              <a:chOff x="9960467" y="206328"/>
              <a:chExt cx="2056189" cy="632401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9960467" y="20632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0216631" y="20632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0472795" y="20632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0728959" y="20632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0985122" y="20632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1241286" y="20632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9960467" y="45110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0216631" y="45110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0472795" y="45110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0728959" y="45110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0985122" y="45110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1241286" y="45110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9960467" y="69589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0216631" y="69589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0472795" y="69589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0728959" y="69589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0985122" y="69589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1241286" y="69589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9960467" y="94067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0216631" y="94067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0472795" y="94067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0728959" y="94067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0985122" y="94067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1241286" y="94067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9960467" y="117646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0216631" y="117646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0472795" y="117646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0728959" y="117646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0985122" y="117646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11241286" y="117646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9960467" y="142124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0216631" y="142124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0472795" y="142124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0728959" y="142124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0985122" y="142124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11241286" y="142124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9960467" y="166602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0216631" y="166602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0472795" y="166602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10728959" y="166602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10985122" y="166602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11241286" y="166602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9960467" y="191080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10216631" y="191080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10472795" y="191080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10728959" y="191080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10985122" y="191080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11241286" y="191080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9960467" y="215558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0216631" y="215558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0472795" y="215558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10728959" y="215558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10985122" y="215558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11241286" y="215558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9960467" y="2400365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10216631" y="2400365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0472795" y="2400365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0728959" y="2400365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10985122" y="2400365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11241286" y="2400365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9960467" y="264514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10216631" y="264514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10472795" y="264514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10728959" y="264514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10985122" y="264514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1241286" y="264514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9960467" y="288992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0216631" y="288992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0472795" y="288992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0728959" y="288992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10985122" y="288992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11241286" y="288992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9960467" y="312571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10216631" y="312571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0472795" y="312571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10728959" y="312571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10985122" y="312571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11241286" y="312571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9960467" y="337049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10216631" y="337049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0472795" y="337049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10728959" y="337049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10985122" y="337049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11241286" y="337049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9960467" y="361527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10216631" y="361527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10472795" y="361527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10728959" y="361527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10985122" y="361527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11241286" y="361527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9960467" y="386005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10216631" y="386005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10472795" y="386005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10728959" y="386005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10985122" y="386005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11241286" y="386005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9960467" y="409584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10216631" y="409584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10472795" y="409584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10728959" y="409584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10985122" y="409584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11241286" y="409584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9960467" y="434062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10216631" y="434062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10472795" y="434062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10728959" y="434062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10985122" y="434062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11241286" y="434062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9960467" y="458541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10216631" y="458541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10472795" y="458541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10728959" y="458541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10985122" y="458541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11241286" y="458541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9960467" y="483019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10216631" y="483019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10472795" y="483019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10728959" y="483019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10985122" y="483019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11241286" y="483019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9960467" y="507497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10216631" y="507497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10472795" y="507497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10728959" y="507497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10985122" y="507497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11241286" y="507497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9960467" y="531076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10216631" y="531076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10472795" y="531076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10728959" y="531076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10985122" y="531076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11241286" y="531076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9960467" y="555554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10216631" y="555554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10472795" y="555554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10728959" y="555554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10985122" y="555554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11241286" y="555554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9960467" y="580032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10216631" y="580032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10472795" y="580032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10728959" y="580032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10985122" y="580032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11241286" y="580032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9960467" y="604510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10216631" y="604510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10472795" y="604510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10728959" y="604510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10985122" y="604510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11241286" y="604510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9960467" y="629455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10216631" y="629455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10472795" y="629455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10728959" y="629455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10985122" y="629455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11241286" y="629455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11504328" y="20632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11760492" y="20632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66" name="Rectangle 165"/>
              <p:cNvSpPr/>
              <p:nvPr/>
            </p:nvSpPr>
            <p:spPr>
              <a:xfrm>
                <a:off x="11504328" y="45110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67" name="Rectangle 166"/>
              <p:cNvSpPr/>
              <p:nvPr/>
            </p:nvSpPr>
            <p:spPr>
              <a:xfrm>
                <a:off x="11760492" y="45110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68" name="Rectangle 167"/>
              <p:cNvSpPr/>
              <p:nvPr/>
            </p:nvSpPr>
            <p:spPr>
              <a:xfrm>
                <a:off x="11504328" y="69589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11760492" y="69589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11504328" y="94067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11760492" y="94067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>
                <a:off x="11504328" y="117646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73" name="Rectangle 172"/>
              <p:cNvSpPr/>
              <p:nvPr/>
            </p:nvSpPr>
            <p:spPr>
              <a:xfrm>
                <a:off x="11760492" y="117646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11504328" y="142124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11760492" y="142124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11504328" y="166602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11760492" y="166602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11504328" y="191080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11760492" y="191080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11504328" y="215558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11760492" y="215558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11504328" y="2400365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83" name="Rectangle 182"/>
              <p:cNvSpPr/>
              <p:nvPr/>
            </p:nvSpPr>
            <p:spPr>
              <a:xfrm>
                <a:off x="11760492" y="2400365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84" name="Rectangle 183"/>
              <p:cNvSpPr/>
              <p:nvPr/>
            </p:nvSpPr>
            <p:spPr>
              <a:xfrm>
                <a:off x="11504328" y="264514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85" name="Rectangle 184"/>
              <p:cNvSpPr/>
              <p:nvPr/>
            </p:nvSpPr>
            <p:spPr>
              <a:xfrm>
                <a:off x="11760492" y="264514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86" name="Rectangle 185"/>
              <p:cNvSpPr/>
              <p:nvPr/>
            </p:nvSpPr>
            <p:spPr>
              <a:xfrm>
                <a:off x="11504328" y="288992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11760492" y="288992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11504328" y="312571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89" name="Rectangle 188"/>
              <p:cNvSpPr/>
              <p:nvPr/>
            </p:nvSpPr>
            <p:spPr>
              <a:xfrm>
                <a:off x="11760492" y="312571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90" name="Rectangle 189"/>
              <p:cNvSpPr/>
              <p:nvPr/>
            </p:nvSpPr>
            <p:spPr>
              <a:xfrm>
                <a:off x="11504328" y="337049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91" name="Rectangle 190"/>
              <p:cNvSpPr/>
              <p:nvPr/>
            </p:nvSpPr>
            <p:spPr>
              <a:xfrm>
                <a:off x="11760492" y="337049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92" name="Rectangle 191"/>
              <p:cNvSpPr/>
              <p:nvPr/>
            </p:nvSpPr>
            <p:spPr>
              <a:xfrm>
                <a:off x="11504328" y="361527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11760492" y="361527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94" name="Rectangle 193"/>
              <p:cNvSpPr/>
              <p:nvPr/>
            </p:nvSpPr>
            <p:spPr>
              <a:xfrm>
                <a:off x="11504328" y="386005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95" name="Rectangle 194"/>
              <p:cNvSpPr/>
              <p:nvPr/>
            </p:nvSpPr>
            <p:spPr>
              <a:xfrm>
                <a:off x="11760492" y="386005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96" name="Rectangle 195"/>
              <p:cNvSpPr/>
              <p:nvPr/>
            </p:nvSpPr>
            <p:spPr>
              <a:xfrm>
                <a:off x="11504328" y="409584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97" name="Rectangle 196"/>
              <p:cNvSpPr/>
              <p:nvPr/>
            </p:nvSpPr>
            <p:spPr>
              <a:xfrm>
                <a:off x="11760492" y="409584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11504328" y="434062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99" name="Rectangle 198"/>
              <p:cNvSpPr/>
              <p:nvPr/>
            </p:nvSpPr>
            <p:spPr>
              <a:xfrm>
                <a:off x="11760492" y="434062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00" name="Rectangle 199"/>
              <p:cNvSpPr/>
              <p:nvPr/>
            </p:nvSpPr>
            <p:spPr>
              <a:xfrm>
                <a:off x="11504328" y="458541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11760492" y="458541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11504328" y="483019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11760492" y="483019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11504328" y="507497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11760492" y="507497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06" name="Rectangle 205"/>
              <p:cNvSpPr/>
              <p:nvPr/>
            </p:nvSpPr>
            <p:spPr>
              <a:xfrm>
                <a:off x="11504328" y="531076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11760492" y="531076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11504328" y="555554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09" name="Rectangle 208"/>
              <p:cNvSpPr/>
              <p:nvPr/>
            </p:nvSpPr>
            <p:spPr>
              <a:xfrm>
                <a:off x="11760492" y="555554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11504328" y="580032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11" name="Rectangle 210"/>
              <p:cNvSpPr/>
              <p:nvPr/>
            </p:nvSpPr>
            <p:spPr>
              <a:xfrm>
                <a:off x="11760492" y="580032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11504328" y="604510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11760492" y="604510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14" name="Rectangle 213"/>
              <p:cNvSpPr/>
              <p:nvPr/>
            </p:nvSpPr>
            <p:spPr>
              <a:xfrm>
                <a:off x="11504328" y="629455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15" name="Rectangle 214"/>
              <p:cNvSpPr/>
              <p:nvPr/>
            </p:nvSpPr>
            <p:spPr>
              <a:xfrm>
                <a:off x="11760492" y="629455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sp>
          <p:nvSpPr>
            <p:cNvPr id="7" name="TextBox 218"/>
            <p:cNvSpPr txBox="1"/>
            <p:nvPr/>
          </p:nvSpPr>
          <p:spPr>
            <a:xfrm>
              <a:off x="9104243" y="307005"/>
              <a:ext cx="866525" cy="6494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000000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000001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000002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000003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000004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000005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000006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000007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000008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000009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000010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000011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000012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000013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000014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000015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000016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000017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000018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000019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000020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000021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000022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000023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000024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000025</a:t>
              </a:r>
              <a:endParaRPr lang="en-IN" sz="1600" b="1" dirty="0" smtClean="0">
                <a:latin typeface="Arial Narrow" panose="020B0606020202030204" pitchFamily="34" charset="0"/>
              </a:endParaRPr>
            </a:p>
          </p:txBody>
        </p:sp>
      </p:grpSp>
      <p:sp>
        <p:nvSpPr>
          <p:cNvPr id="216" name="Rectangle 215"/>
          <p:cNvSpPr/>
          <p:nvPr/>
        </p:nvSpPr>
        <p:spPr>
          <a:xfrm>
            <a:off x="9960468" y="349030"/>
            <a:ext cx="2056189" cy="97912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9960468" y="1328749"/>
            <a:ext cx="2064872" cy="47098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>
            <a:off x="9960468" y="1820965"/>
            <a:ext cx="2064872" cy="47098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5" name="Arc 224"/>
          <p:cNvSpPr/>
          <p:nvPr/>
        </p:nvSpPr>
        <p:spPr>
          <a:xfrm>
            <a:off x="8102452" y="1692917"/>
            <a:ext cx="2541021" cy="232541"/>
          </a:xfrm>
          <a:prstGeom prst="arc">
            <a:avLst>
              <a:gd name="adj1" fmla="val 6359712"/>
              <a:gd name="adj2" fmla="val 14763317"/>
            </a:avLst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TextBox 225"/>
          <p:cNvSpPr txBox="1"/>
          <p:nvPr/>
        </p:nvSpPr>
        <p:spPr>
          <a:xfrm>
            <a:off x="9951785" y="1487534"/>
            <a:ext cx="2073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Arial Narrow" panose="020B0606020202030204" pitchFamily="34" charset="0"/>
              </a:rPr>
              <a:t>0   0   0   0   0   0   0  6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9951785" y="1987655"/>
            <a:ext cx="2073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Arial Narrow" panose="020B0606020202030204" pitchFamily="34" charset="0"/>
              </a:rPr>
              <a:t>0   0   0   0   0   0   0  </a:t>
            </a:r>
            <a:r>
              <a:rPr lang="en-IN" dirty="0">
                <a:latin typeface="Arial Narrow" panose="020B0606020202030204" pitchFamily="34" charset="0"/>
              </a:rPr>
              <a:t>8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9974154" y="3770086"/>
            <a:ext cx="2064872" cy="47098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0" name="Arc 229"/>
          <p:cNvSpPr/>
          <p:nvPr/>
        </p:nvSpPr>
        <p:spPr>
          <a:xfrm>
            <a:off x="8600786" y="2654122"/>
            <a:ext cx="2030882" cy="1263885"/>
          </a:xfrm>
          <a:prstGeom prst="arc">
            <a:avLst>
              <a:gd name="adj1" fmla="val 7078738"/>
              <a:gd name="adj2" fmla="val 14638174"/>
            </a:avLst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/>
          <p:cNvSpPr/>
          <p:nvPr/>
        </p:nvSpPr>
        <p:spPr>
          <a:xfrm>
            <a:off x="9960468" y="2792515"/>
            <a:ext cx="2064872" cy="97013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2" name="TextBox 231"/>
          <p:cNvSpPr txBox="1"/>
          <p:nvPr/>
        </p:nvSpPr>
        <p:spPr>
          <a:xfrm>
            <a:off x="9951785" y="3931666"/>
            <a:ext cx="2073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Arial Narrow" panose="020B0606020202030204" pitchFamily="34" charset="0"/>
              </a:rPr>
              <a:t>0   0   0   0   0   0   1  6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9960468" y="2306021"/>
            <a:ext cx="2064872" cy="47098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5" name="TextBox 234"/>
          <p:cNvSpPr txBox="1"/>
          <p:nvPr/>
        </p:nvSpPr>
        <p:spPr>
          <a:xfrm>
            <a:off x="9951785" y="2483069"/>
            <a:ext cx="2073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Arial Narrow" panose="020B0606020202030204" pitchFamily="34" charset="0"/>
              </a:rPr>
              <a:t>0   0   0   0   0   0  1   4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9952687" y="4236293"/>
            <a:ext cx="2064872" cy="47098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8" name="Rectangle 237"/>
          <p:cNvSpPr/>
          <p:nvPr/>
        </p:nvSpPr>
        <p:spPr>
          <a:xfrm>
            <a:off x="9960468" y="4742058"/>
            <a:ext cx="2064872" cy="97013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>
            <a:off x="9960468" y="5704288"/>
            <a:ext cx="2064872" cy="97013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0" name="TextBox 239"/>
          <p:cNvSpPr txBox="1"/>
          <p:nvPr/>
        </p:nvSpPr>
        <p:spPr>
          <a:xfrm>
            <a:off x="9951785" y="4421045"/>
            <a:ext cx="2073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Arial Narrow" panose="020B0606020202030204" pitchFamily="34" charset="0"/>
              </a:rPr>
              <a:t>0   0   0   0   0   0  0   0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241" name="Arc 240"/>
          <p:cNvSpPr/>
          <p:nvPr/>
        </p:nvSpPr>
        <p:spPr>
          <a:xfrm>
            <a:off x="8102452" y="2189181"/>
            <a:ext cx="2541021" cy="232541"/>
          </a:xfrm>
          <a:prstGeom prst="arc">
            <a:avLst>
              <a:gd name="adj1" fmla="val 6359712"/>
              <a:gd name="adj2" fmla="val 14763317"/>
            </a:avLst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Arc 241"/>
          <p:cNvSpPr/>
          <p:nvPr/>
        </p:nvSpPr>
        <p:spPr>
          <a:xfrm>
            <a:off x="8102452" y="4135217"/>
            <a:ext cx="2541021" cy="232541"/>
          </a:xfrm>
          <a:prstGeom prst="arc">
            <a:avLst>
              <a:gd name="adj1" fmla="val 6359712"/>
              <a:gd name="adj2" fmla="val 14763317"/>
            </a:avLst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15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6" grpId="0" animBg="1"/>
      <p:bldP spid="217" grpId="0" animBg="1"/>
      <p:bldP spid="218" grpId="0" animBg="1"/>
      <p:bldP spid="225" grpId="0" animBg="1"/>
      <p:bldP spid="226" grpId="0"/>
      <p:bldP spid="228" grpId="0"/>
      <p:bldP spid="229" grpId="0" animBg="1"/>
      <p:bldP spid="230" grpId="0" animBg="1"/>
      <p:bldP spid="231" grpId="0" animBg="1"/>
      <p:bldP spid="232" grpId="0"/>
      <p:bldP spid="233" grpId="0" animBg="1"/>
      <p:bldP spid="235" grpId="0"/>
      <p:bldP spid="237" grpId="0" animBg="1"/>
      <p:bldP spid="238" grpId="0" animBg="1"/>
      <p:bldP spid="239" grpId="0" animBg="1"/>
      <p:bldP spid="240" grpId="0"/>
      <p:bldP spid="241" grpId="0" animBg="1"/>
      <p:bldP spid="242" grpId="0" animBg="1"/>
    </p:bld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691</TotalTime>
  <Words>693</Words>
  <Application>Microsoft Office PowerPoint</Application>
  <PresentationFormat>Widescreen</PresentationFormat>
  <Paragraphs>144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Narrow</vt:lpstr>
      <vt:lpstr>Calibri</vt:lpstr>
      <vt:lpstr>Calibri Light</vt:lpstr>
      <vt:lpstr>Century Gothic</vt:lpstr>
      <vt:lpstr>Wingdings</vt:lpstr>
      <vt:lpstr>Metropolitan</vt:lpstr>
      <vt:lpstr>Mr C plays Ring’a-Ring’o Roses!</vt:lpstr>
      <vt:lpstr>Lab Exam (Sun, 04 Nov)</vt:lpstr>
      <vt:lpstr>Lab Exam (Sun, 04 Nov)</vt:lpstr>
      <vt:lpstr>Lab Exam (Sun, 04 Nov)</vt:lpstr>
      <vt:lpstr>Are Arrays the Best?</vt:lpstr>
      <vt:lpstr>Realloc can fail!</vt:lpstr>
      <vt:lpstr>Linked Lists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</dc:creator>
  <cp:lastModifiedBy>purushot</cp:lastModifiedBy>
  <cp:revision>42</cp:revision>
  <dcterms:created xsi:type="dcterms:W3CDTF">2018-07-30T05:08:11Z</dcterms:created>
  <dcterms:modified xsi:type="dcterms:W3CDTF">2018-11-03T16:24:09Z</dcterms:modified>
</cp:coreProperties>
</file>