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11/8/2018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 Ring of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Announcements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This Wednesday (07 Nov, 2018) is an institute holiday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No lectures, no labs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We have already compensated for this day last </a:t>
            </a:r>
            <a:r>
              <a:rPr lang="en-IN" sz="2400" dirty="0" smtClean="0">
                <a:solidFill>
                  <a:schemeClr val="tx1"/>
                </a:solidFill>
              </a:rPr>
              <a:t>Saturday</a:t>
            </a:r>
          </a:p>
          <a:p>
            <a:r>
              <a:rPr lang="en-IN" dirty="0" smtClean="0"/>
              <a:t>Tutorial will be held on Friday 09 Nov as usual</a:t>
            </a:r>
          </a:p>
          <a:p>
            <a:r>
              <a:rPr lang="en-IN" dirty="0" smtClean="0"/>
              <a:t>Course feedback survey </a:t>
            </a:r>
            <a:r>
              <a:rPr lang="en-IN" dirty="0"/>
              <a:t>has started</a:t>
            </a:r>
            <a:br>
              <a:rPr lang="en-IN" dirty="0"/>
            </a:br>
            <a:r>
              <a:rPr lang="en-IN" dirty="0"/>
              <a:t>http://</a:t>
            </a:r>
            <a:r>
              <a:rPr lang="en-IN" dirty="0" smtClean="0"/>
              <a:t>oars2.cc.iitk.ac.in:9090/survey2/survey.php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Survey Date </a:t>
            </a:r>
            <a:r>
              <a:rPr lang="en-US" sz="2400" dirty="0" smtClean="0">
                <a:solidFill>
                  <a:schemeClr val="tx1"/>
                </a:solidFill>
              </a:rPr>
              <a:t>: 05 Nov – 16 Nov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Can give the survey from halls, CC, NCL, CSE </a:t>
            </a:r>
            <a:r>
              <a:rPr lang="en-IN" sz="2400" dirty="0" err="1" smtClean="0">
                <a:solidFill>
                  <a:schemeClr val="tx1"/>
                </a:solidFill>
              </a:rPr>
              <a:t>dept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4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147446" cy="5746376"/>
          </a:xfrm>
        </p:spPr>
        <p:txBody>
          <a:bodyPr/>
          <a:lstStyle/>
          <a:p>
            <a:r>
              <a:rPr lang="en-IN" dirty="0" smtClean="0"/>
              <a:t>Allow for more efficient usage of space</a:t>
            </a:r>
          </a:p>
          <a:p>
            <a:r>
              <a:rPr lang="en-IN" b="1" dirty="0" smtClean="0"/>
              <a:t>ADVANTAGES</a:t>
            </a:r>
          </a:p>
          <a:p>
            <a:pPr lvl="1"/>
            <a:r>
              <a:rPr lang="en-IN" dirty="0" smtClean="0"/>
              <a:t>Allow as many elements as you want</a:t>
            </a:r>
          </a:p>
          <a:p>
            <a:pPr lvl="1"/>
            <a:r>
              <a:rPr lang="en-IN" dirty="0" smtClean="0"/>
              <a:t>Do not require contiguous space to be available – pack things better</a:t>
            </a:r>
          </a:p>
          <a:p>
            <a:pPr lvl="1"/>
            <a:r>
              <a:rPr lang="en-IN" dirty="0" smtClean="0"/>
              <a:t>Can expand without calling </a:t>
            </a:r>
            <a:r>
              <a:rPr lang="en-IN" dirty="0" err="1" smtClean="0"/>
              <a:t>realloc</a:t>
            </a:r>
            <a:endParaRPr lang="en-IN" dirty="0" smtClean="0"/>
          </a:p>
          <a:p>
            <a:pPr lvl="1"/>
            <a:r>
              <a:rPr lang="en-IN" dirty="0" smtClean="0"/>
              <a:t>Inserting in the middle very simple</a:t>
            </a:r>
          </a:p>
          <a:p>
            <a:r>
              <a:rPr lang="en-IN" b="1" dirty="0" smtClean="0"/>
              <a:t>DISADVANTAGES</a:t>
            </a:r>
          </a:p>
          <a:p>
            <a:pPr lvl="1"/>
            <a:r>
              <a:rPr lang="en-IN" dirty="0" smtClean="0"/>
              <a:t>No convenient “names” for elements</a:t>
            </a:r>
          </a:p>
          <a:p>
            <a:pPr lvl="1"/>
            <a:r>
              <a:rPr lang="en-IN" dirty="0" smtClean="0"/>
              <a:t>Accessing n-</a:t>
            </a:r>
            <a:r>
              <a:rPr lang="en-IN" dirty="0" err="1" smtClean="0"/>
              <a:t>th</a:t>
            </a:r>
            <a:r>
              <a:rPr lang="en-IN" dirty="0" smtClean="0"/>
              <a:t> element slow – require going through first n-1 elements</a:t>
            </a:r>
          </a:p>
          <a:p>
            <a:pPr lvl="1"/>
            <a:r>
              <a:rPr lang="en-IN" dirty="0" smtClean="0"/>
              <a:t>Setting them up requires more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04243" y="307005"/>
            <a:ext cx="2912414" cy="6494085"/>
            <a:chOff x="9104243" y="307005"/>
            <a:chExt cx="2912414" cy="6494085"/>
          </a:xfrm>
        </p:grpSpPr>
        <p:grpSp>
          <p:nvGrpSpPr>
            <p:cNvPr id="6" name="Group 5"/>
            <p:cNvGrpSpPr/>
            <p:nvPr/>
          </p:nvGrpSpPr>
          <p:grpSpPr>
            <a:xfrm>
              <a:off x="9960468" y="349030"/>
              <a:ext cx="2056189" cy="6324013"/>
              <a:chOff x="9960467" y="206328"/>
              <a:chExt cx="2056189" cy="632401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960467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216631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472795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728959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098512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41286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960467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216631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472795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728959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98512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241286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9960467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216631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472795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728959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98512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241286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60467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216631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472795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728959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98512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1241286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960467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216631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472795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728959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98512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241286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9960467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16631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472795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728959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98512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241286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960467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216631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472795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728959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98512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241286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9960467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216631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472795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728959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98512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1241286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9960467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16631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472795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728959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98512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241286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960467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216631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472795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728959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98512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1241286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960467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16631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472795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728959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98512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1241286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960467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0216631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472795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728959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98512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1241286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960467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16631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472795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728959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98512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1241286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960467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216631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0472795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728959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98512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1241286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960467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216631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472795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728959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98512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1241286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9960467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216631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0472795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728959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98512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1241286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9960467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216631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472795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728959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98512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1241286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9960467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216631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472795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0728959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512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241286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960467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16631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472795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728959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98512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1241286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60467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216631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472795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728959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098512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1241286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9960467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216631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472795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728959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98512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1241286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60467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16631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472795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728959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98512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1241286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9960467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0216631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0472795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0728959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098512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241286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60467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0216631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0472795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0728959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98512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1241286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960467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0216631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10472795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0728959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098512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1241286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60467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10216631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0472795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0728959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98512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1241286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1504328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1760492" y="20632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1504328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1760492" y="45110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1504328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1760492" y="69589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1504328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1760492" y="94067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1504328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1760492" y="117646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1504328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1760492" y="142124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1504328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1760492" y="166602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1504328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1760492" y="191080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1504328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1760492" y="215558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1504328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1760492" y="2400365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1504328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760492" y="264514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1504328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1760492" y="288992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1504328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1760492" y="3125716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1504328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1760492" y="3370497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1504328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1760492" y="361527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1504328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1760492" y="386005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1504328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1760492" y="4095848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1504328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1760492" y="4340629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1504328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1760492" y="4585410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1504328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1760492" y="483019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1504328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1760492" y="507497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1504328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1760492" y="5310761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1504328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1760492" y="555554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1504328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1760492" y="5800323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1504328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1760492" y="6045104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1504328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1760492" y="6294552"/>
                <a:ext cx="256164" cy="23578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7" name="TextBox 218"/>
            <p:cNvSpPr txBox="1"/>
            <p:nvPr/>
          </p:nvSpPr>
          <p:spPr>
            <a:xfrm>
              <a:off x="9104243" y="307005"/>
              <a:ext cx="866525" cy="6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000009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000015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000016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000017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000018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000019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000020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000021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000022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000023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000024</a:t>
              </a:r>
            </a:p>
            <a:p>
              <a:pPr algn="r"/>
              <a:r>
                <a:rPr lang="en-IN" sz="1600" b="1" dirty="0" smtClean="0">
                  <a:latin typeface="Arial Narrow" panose="020B0606020202030204" pitchFamily="34" charset="0"/>
                </a:rPr>
                <a:t>000025</a:t>
              </a: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9960468" y="349030"/>
            <a:ext cx="2056189" cy="97912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9960468" y="1328749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9960468" y="1820965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5" name="Arc 224"/>
          <p:cNvSpPr/>
          <p:nvPr/>
        </p:nvSpPr>
        <p:spPr>
          <a:xfrm>
            <a:off x="8102452" y="16929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9951785" y="1487534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0   0   0   0   0   0   0  6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951785" y="198765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0   0   0   0   0   0   0  </a:t>
            </a:r>
            <a:r>
              <a:rPr lang="en-IN" dirty="0">
                <a:latin typeface="Arial Narrow" panose="020B0606020202030204" pitchFamily="34" charset="0"/>
              </a:rPr>
              <a:t>8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9974154" y="3770086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0" name="Arc 229"/>
          <p:cNvSpPr/>
          <p:nvPr/>
        </p:nvSpPr>
        <p:spPr>
          <a:xfrm>
            <a:off x="8600786" y="2654122"/>
            <a:ext cx="2030882" cy="1263885"/>
          </a:xfrm>
          <a:prstGeom prst="arc">
            <a:avLst>
              <a:gd name="adj1" fmla="val 7078738"/>
              <a:gd name="adj2" fmla="val 14638174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9960468" y="2792515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2" name="TextBox 231"/>
          <p:cNvSpPr txBox="1"/>
          <p:nvPr/>
        </p:nvSpPr>
        <p:spPr>
          <a:xfrm>
            <a:off x="9951785" y="3931666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0   0   0   0   0   0   1  6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960468" y="2306021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9951785" y="2483069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0   0   0   0   0   0  1   4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9952687" y="4236293"/>
            <a:ext cx="2064872" cy="4709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9960468" y="474205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9960468" y="5704288"/>
            <a:ext cx="2064872" cy="97013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9951785" y="4421045"/>
            <a:ext cx="207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 Narrow" panose="020B0606020202030204" pitchFamily="34" charset="0"/>
              </a:rPr>
              <a:t>0   0   0   0   0   0  0   0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41" name="Arc 240"/>
          <p:cNvSpPr/>
          <p:nvPr/>
        </p:nvSpPr>
        <p:spPr>
          <a:xfrm>
            <a:off x="8102452" y="2189181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Arc 241"/>
          <p:cNvSpPr/>
          <p:nvPr/>
        </p:nvSpPr>
        <p:spPr>
          <a:xfrm>
            <a:off x="8102452" y="4135217"/>
            <a:ext cx="2541021" cy="232541"/>
          </a:xfrm>
          <a:prstGeom prst="arc">
            <a:avLst>
              <a:gd name="adj1" fmla="val 6359712"/>
              <a:gd name="adj2" fmla="val 14763317"/>
            </a:avLst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6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6" grpId="0" animBg="1"/>
      <p:bldP spid="217" grpId="0" animBg="1"/>
      <p:bldP spid="218" grpId="0" animBg="1"/>
      <p:bldP spid="225" grpId="0" animBg="1"/>
      <p:bldP spid="226" grpId="0"/>
      <p:bldP spid="228" grpId="0"/>
      <p:bldP spid="229" grpId="0" animBg="1"/>
      <p:bldP spid="230" grpId="0" animBg="1"/>
      <p:bldP spid="231" grpId="0" animBg="1"/>
      <p:bldP spid="232" grpId="0"/>
      <p:bldP spid="233" grpId="0" animBg="1"/>
      <p:bldP spid="235" grpId="0"/>
      <p:bldP spid="237" grpId="0" animBg="1"/>
      <p:bldP spid="238" grpId="0" animBg="1"/>
      <p:bldP spid="239" grpId="0" animBg="1"/>
      <p:bldP spid="240" grpId="0"/>
      <p:bldP spid="241" grpId="0" animBg="1"/>
      <p:bldP spid="2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Cartoon of Linked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3353" y="1111624"/>
            <a:ext cx="2305878" cy="1182757"/>
            <a:chOff x="253353" y="1111624"/>
            <a:chExt cx="2305878" cy="1182757"/>
          </a:xfrm>
        </p:grpSpPr>
        <p:sp>
          <p:nvSpPr>
            <p:cNvPr id="5" name="Rectangle 4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6341" y="137145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data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1925344" y="1441392"/>
            <a:ext cx="58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err="1" smtClean="0">
                <a:latin typeface="Arial Narrow" panose="020B0606020202030204" pitchFamily="34" charset="0"/>
              </a:rPr>
              <a:t>ptr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39153" y="3369814"/>
            <a:ext cx="2305878" cy="1182757"/>
            <a:chOff x="253353" y="1111624"/>
            <a:chExt cx="2305878" cy="1182757"/>
          </a:xfrm>
        </p:grpSpPr>
        <p:sp>
          <p:nvSpPr>
            <p:cNvPr id="14" name="Rectangle 1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62141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0.0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2432262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594480" y="3369814"/>
            <a:ext cx="2305878" cy="1182757"/>
            <a:chOff x="253353" y="1111624"/>
            <a:chExt cx="2305878" cy="1182757"/>
          </a:xfrm>
        </p:grpSpPr>
        <p:sp>
          <p:nvSpPr>
            <p:cNvPr id="22" name="Rectangle 21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17468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1.0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5087589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852342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249807" y="3369814"/>
            <a:ext cx="2305878" cy="1182757"/>
            <a:chOff x="253353" y="1111624"/>
            <a:chExt cx="2305878" cy="1182757"/>
          </a:xfrm>
        </p:grpSpPr>
        <p:sp>
          <p:nvSpPr>
            <p:cNvPr id="30" name="Rectangle 29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472795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2.0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7742916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5500789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939153" y="5233399"/>
            <a:ext cx="2305878" cy="1182757"/>
            <a:chOff x="253353" y="1111624"/>
            <a:chExt cx="2305878" cy="1182757"/>
          </a:xfrm>
        </p:grpSpPr>
        <p:sp>
          <p:nvSpPr>
            <p:cNvPr id="38" name="Rectangle 37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162141" y="5501611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-1.0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2432262" y="5585564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44" name="Right Arrow 43"/>
          <p:cNvSpPr/>
          <p:nvPr/>
        </p:nvSpPr>
        <p:spPr>
          <a:xfrm rot="16200000">
            <a:off x="2300116" y="5038513"/>
            <a:ext cx="1239462" cy="29035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905134" y="3369814"/>
            <a:ext cx="2305878" cy="1182757"/>
            <a:chOff x="253353" y="1111624"/>
            <a:chExt cx="2305878" cy="1182757"/>
          </a:xfrm>
        </p:grpSpPr>
        <p:sp>
          <p:nvSpPr>
            <p:cNvPr id="46" name="Rectangle 45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9128122" y="363802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3.0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398243" y="372197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8155089" y="3831982"/>
            <a:ext cx="726115" cy="2584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4952001" y="1111624"/>
            <a:ext cx="2305878" cy="1182757"/>
            <a:chOff x="253353" y="1111624"/>
            <a:chExt cx="2305878" cy="1182757"/>
          </a:xfrm>
        </p:grpSpPr>
        <p:sp>
          <p:nvSpPr>
            <p:cNvPr id="54" name="Rectangle 5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174989" y="1379836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1.5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6445110" y="1463789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61" name="Right Arrow 60"/>
          <p:cNvSpPr/>
          <p:nvPr/>
        </p:nvSpPr>
        <p:spPr>
          <a:xfrm rot="16200000">
            <a:off x="4719110" y="3008436"/>
            <a:ext cx="1718467" cy="290358"/>
          </a:xfrm>
          <a:prstGeom prst="rightArrow">
            <a:avLst>
              <a:gd name="adj1" fmla="val 43001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5400000">
            <a:off x="6099191" y="2352905"/>
            <a:ext cx="1718467" cy="290358"/>
          </a:xfrm>
          <a:prstGeom prst="rightArrow">
            <a:avLst>
              <a:gd name="adj1" fmla="val 46501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8905134" y="5233399"/>
            <a:ext cx="2305878" cy="1182757"/>
            <a:chOff x="253353" y="1111624"/>
            <a:chExt cx="2305878" cy="1182757"/>
          </a:xfrm>
        </p:grpSpPr>
        <p:sp>
          <p:nvSpPr>
            <p:cNvPr id="64" name="Rectangle 63"/>
            <p:cNvSpPr/>
            <p:nvPr/>
          </p:nvSpPr>
          <p:spPr>
            <a:xfrm>
              <a:off x="253353" y="1111624"/>
              <a:ext cx="230587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7991" y="119269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33863" y="119269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1459439" y="156712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9128122" y="5501611"/>
            <a:ext cx="113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Arial Narrow" panose="020B0606020202030204" pitchFamily="34" charset="0"/>
              </a:rPr>
              <a:t>4.0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0398243" y="5585564"/>
            <a:ext cx="1026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latin typeface="Arial Narrow" panose="020B0606020202030204" pitchFamily="34" charset="0"/>
              </a:rPr>
              <a:t>NULL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70" name="Right Arrow 69"/>
          <p:cNvSpPr/>
          <p:nvPr/>
        </p:nvSpPr>
        <p:spPr>
          <a:xfrm rot="5400000">
            <a:off x="10259546" y="4445314"/>
            <a:ext cx="1285814" cy="290358"/>
          </a:xfrm>
          <a:prstGeom prst="rightArrow">
            <a:avLst>
              <a:gd name="adj1" fmla="val 36003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Bent-Up Arrow 70"/>
          <p:cNvSpPr/>
          <p:nvPr/>
        </p:nvSpPr>
        <p:spPr>
          <a:xfrm rot="5400000">
            <a:off x="7482001" y="4574033"/>
            <a:ext cx="2072290" cy="726115"/>
          </a:xfrm>
          <a:prstGeom prst="bentUpArrow">
            <a:avLst>
              <a:gd name="adj1" fmla="val 15843"/>
              <a:gd name="adj2" fmla="val 18878"/>
              <a:gd name="adj3" fmla="val 18004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043607" y="6088938"/>
            <a:ext cx="1344828" cy="654435"/>
            <a:chOff x="4929725" y="3392279"/>
            <a:chExt cx="1858617" cy="904461"/>
          </a:xfrm>
        </p:grpSpPr>
        <p:sp>
          <p:nvSpPr>
            <p:cNvPr id="79" name="Rounded Rectangle 78"/>
            <p:cNvSpPr/>
            <p:nvPr/>
          </p:nvSpPr>
          <p:spPr>
            <a:xfrm>
              <a:off x="4929725" y="3392279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03603" y="3600669"/>
              <a:ext cx="487680" cy="487680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995974" y="3600670"/>
              <a:ext cx="487681" cy="487679"/>
            </a:xfrm>
            <a:prstGeom prst="ellipse">
              <a:avLst/>
            </a:prstGeom>
            <a:solidFill>
              <a:schemeClr val="tx1"/>
            </a:solidFill>
            <a:ln w="666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20" y="5139123"/>
            <a:ext cx="1604250" cy="160425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25" y="1705166"/>
            <a:ext cx="1590156" cy="1590156"/>
          </a:xfrm>
          <a:prstGeom prst="rect">
            <a:avLst/>
          </a:prstGeom>
        </p:spPr>
      </p:pic>
      <p:sp>
        <p:nvSpPr>
          <p:cNvPr id="84" name="Rectangular Callout 83"/>
          <p:cNvSpPr/>
          <p:nvPr/>
        </p:nvSpPr>
        <p:spPr>
          <a:xfrm>
            <a:off x="4561885" y="4769005"/>
            <a:ext cx="3513344" cy="829373"/>
          </a:xfrm>
          <a:prstGeom prst="wedgeRectCallout">
            <a:avLst>
              <a:gd name="adj1" fmla="val -57143"/>
              <a:gd name="adj2" fmla="val 980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seems we can only go forward in this linked list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ular Callout 84"/>
          <p:cNvSpPr/>
          <p:nvPr/>
        </p:nvSpPr>
        <p:spPr>
          <a:xfrm>
            <a:off x="8280936" y="1404028"/>
            <a:ext cx="2554064" cy="826458"/>
          </a:xfrm>
          <a:prstGeom prst="wedgeRectCallout">
            <a:avLst>
              <a:gd name="adj1" fmla="val 70133"/>
              <a:gd name="adj2" fmla="val 11190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no way to go backwards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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04" y="87591"/>
            <a:ext cx="1765375" cy="1595899"/>
          </a:xfrm>
          <a:prstGeom prst="rect">
            <a:avLst/>
          </a:prstGeom>
        </p:spPr>
      </p:pic>
      <p:sp>
        <p:nvSpPr>
          <p:cNvPr id="87" name="Rectangular Callout 86"/>
          <p:cNvSpPr/>
          <p:nvPr/>
        </p:nvSpPr>
        <p:spPr>
          <a:xfrm>
            <a:off x="8279249" y="196474"/>
            <a:ext cx="2237470" cy="826458"/>
          </a:xfrm>
          <a:prstGeom prst="wedgeRectCallout">
            <a:avLst>
              <a:gd name="adj1" fmla="val 82090"/>
              <a:gd name="adj2" fmla="val 373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Fear not – a simple solution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-0.27176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27176 L 0.21888 -0.27176 " pathEditMode="relative" rAng="0" ptsTypes="AA">
                                      <p:cBhvr>
                                        <p:cTn id="19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88 -0.27176 L 0.33177 -0.60347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77 -0.60347 L 0.43385 -0.27176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85 -0.27176 L 0.65182 1.85185E-6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9" grpId="0"/>
      <p:bldP spid="20" grpId="0"/>
      <p:bldP spid="20" grpId="1"/>
      <p:bldP spid="26" grpId="0"/>
      <p:bldP spid="27" grpId="0"/>
      <p:bldP spid="27" grpId="1"/>
      <p:bldP spid="28" grpId="0" animBg="1"/>
      <p:bldP spid="34" grpId="0"/>
      <p:bldP spid="35" grpId="0"/>
      <p:bldP spid="35" grpId="1"/>
      <p:bldP spid="36" grpId="0" animBg="1"/>
      <p:bldP spid="36" grpId="1" animBg="1"/>
      <p:bldP spid="42" grpId="0"/>
      <p:bldP spid="43" grpId="0"/>
      <p:bldP spid="43" grpId="1"/>
      <p:bldP spid="44" grpId="0" animBg="1"/>
      <p:bldP spid="50" grpId="0"/>
      <p:bldP spid="50" grpId="1"/>
      <p:bldP spid="51" grpId="0"/>
      <p:bldP spid="51" grpId="1"/>
      <p:bldP spid="51" grpId="2"/>
      <p:bldP spid="52" grpId="0" animBg="1"/>
      <p:bldP spid="52" grpId="1" animBg="1"/>
      <p:bldP spid="58" grpId="0"/>
      <p:bldP spid="59" grpId="0"/>
      <p:bldP spid="59" grpId="1"/>
      <p:bldP spid="61" grpId="0" animBg="1"/>
      <p:bldP spid="62" grpId="0" animBg="1"/>
      <p:bldP spid="68" grpId="0"/>
      <p:bldP spid="69" grpId="0"/>
      <p:bldP spid="70" grpId="0" animBg="1"/>
      <p:bldP spid="70" grpId="1" animBg="1"/>
      <p:bldP spid="71" grpId="0" animBg="1"/>
      <p:bldP spid="84" grpId="0" animBg="1"/>
      <p:bldP spid="85" grpId="0" animBg="1"/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Doubly Linked Lists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021353" y="3061806"/>
            <a:ext cx="2957208" cy="1182757"/>
            <a:chOff x="7443837" y="3369814"/>
            <a:chExt cx="2957208" cy="1182757"/>
          </a:xfrm>
        </p:grpSpPr>
        <p:sp>
          <p:nvSpPr>
            <p:cNvPr id="43" name="Rectangle 42"/>
            <p:cNvSpPr/>
            <p:nvPr/>
          </p:nvSpPr>
          <p:spPr>
            <a:xfrm>
              <a:off x="7443837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18475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024347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8649923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66825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latin typeface="Arial Narrow" panose="020B0606020202030204" pitchFamily="34" charset="0"/>
                </a:rPr>
                <a:t>3.5</a:t>
              </a:r>
              <a:endParaRPr lang="en-US" sz="3600" dirty="0">
                <a:latin typeface="Arial Narrow" panose="020B0606020202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711439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 rot="5400000">
              <a:off x="9341352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9645243" y="3721980"/>
              <a:ext cx="102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Arial Narrow" panose="020B0606020202030204" pitchFamily="34" charset="0"/>
                </a:rPr>
                <a:t>NULL</a:t>
              </a:r>
              <a:endParaRPr lang="en-US" sz="2400" dirty="0">
                <a:latin typeface="Arial Narrow" panose="020B060602020203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8809752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PREV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16200000">
              <a:off x="9505453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NEXT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70864" y="3061806"/>
            <a:ext cx="2957208" cy="1182757"/>
            <a:chOff x="4193348" y="3369814"/>
            <a:chExt cx="2957208" cy="1182757"/>
          </a:xfrm>
        </p:grpSpPr>
        <p:sp>
          <p:nvSpPr>
            <p:cNvPr id="35" name="Rectangle 34"/>
            <p:cNvSpPr/>
            <p:nvPr/>
          </p:nvSpPr>
          <p:spPr>
            <a:xfrm>
              <a:off x="4193348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7986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773858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5399434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6336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latin typeface="Arial Narrow" panose="020B0606020202030204" pitchFamily="34" charset="0"/>
                </a:rPr>
                <a:t>2.0</a:t>
              </a:r>
              <a:endParaRPr lang="en-US" sz="3600" dirty="0">
                <a:latin typeface="Arial Narrow" panose="020B060602020203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0950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6090863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5562277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PREV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6200000">
              <a:off x="6238806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NEXT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16669" y="3061806"/>
            <a:ext cx="2957208" cy="1182757"/>
            <a:chOff x="939153" y="3369814"/>
            <a:chExt cx="2957208" cy="1182757"/>
          </a:xfrm>
        </p:grpSpPr>
        <p:sp>
          <p:nvSpPr>
            <p:cNvPr id="14" name="Rectangle 13"/>
            <p:cNvSpPr/>
            <p:nvPr/>
          </p:nvSpPr>
          <p:spPr>
            <a:xfrm>
              <a:off x="939153" y="3369814"/>
              <a:ext cx="2957208" cy="118275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3791" y="3450886"/>
              <a:ext cx="1431235" cy="1003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9663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2145239" y="3825313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62141" y="3638026"/>
              <a:ext cx="11345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 smtClean="0">
                  <a:latin typeface="Arial Narrow" panose="020B0606020202030204" pitchFamily="34" charset="0"/>
                </a:rPr>
                <a:t>0.5</a:t>
              </a:r>
              <a:endParaRPr lang="en-US" sz="3600" dirty="0">
                <a:latin typeface="Arial Narrow" panose="020B060602020203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06755" y="3450886"/>
              <a:ext cx="621101" cy="10038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2836668" y="3825314"/>
              <a:ext cx="1003851" cy="255004"/>
            </a:xfrm>
            <a:prstGeom prst="triangle">
              <a:avLst>
                <a:gd name="adj" fmla="val 5004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2432262" y="3721979"/>
              <a:ext cx="1026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 smtClean="0">
                  <a:latin typeface="Arial Narrow" panose="020B0606020202030204" pitchFamily="34" charset="0"/>
                </a:rPr>
                <a:t>NULL</a:t>
              </a:r>
              <a:endParaRPr lang="en-US" sz="2400" dirty="0">
                <a:latin typeface="Arial Narrow" panose="020B0606020202030204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16200000">
              <a:off x="2310622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PREV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2989780" y="3807302"/>
              <a:ext cx="59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 smtClean="0">
                  <a:latin typeface="Arial Narrow" panose="020B0606020202030204" pitchFamily="34" charset="0"/>
                </a:rPr>
                <a:t>NEXT</a:t>
              </a:r>
              <a:endParaRPr lang="en-US" sz="14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8" name="U-Turn Arrow 27"/>
          <p:cNvSpPr/>
          <p:nvPr/>
        </p:nvSpPr>
        <p:spPr>
          <a:xfrm>
            <a:off x="4118248" y="2422290"/>
            <a:ext cx="1603908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-Turn Arrow 57"/>
          <p:cNvSpPr/>
          <p:nvPr/>
        </p:nvSpPr>
        <p:spPr>
          <a:xfrm rot="10800000">
            <a:off x="3911193" y="3653185"/>
            <a:ext cx="2883672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-Turn Arrow 58"/>
          <p:cNvSpPr/>
          <p:nvPr/>
        </p:nvSpPr>
        <p:spPr>
          <a:xfrm rot="10800000">
            <a:off x="7187071" y="3653185"/>
            <a:ext cx="2883672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-Turn Arrow 56"/>
          <p:cNvSpPr/>
          <p:nvPr/>
        </p:nvSpPr>
        <p:spPr>
          <a:xfrm>
            <a:off x="7363798" y="2422290"/>
            <a:ext cx="1594495" cy="1230894"/>
          </a:xfrm>
          <a:prstGeom prst="uturnArrow">
            <a:avLst>
              <a:gd name="adj1" fmla="val 11713"/>
              <a:gd name="adj2" fmla="val 18540"/>
              <a:gd name="adj3" fmla="val 13695"/>
              <a:gd name="adj4" fmla="val 0"/>
              <a:gd name="adj5" fmla="val 4854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04" y="87591"/>
            <a:ext cx="1765375" cy="1595899"/>
          </a:xfrm>
          <a:prstGeom prst="rect">
            <a:avLst/>
          </a:prstGeom>
        </p:spPr>
      </p:pic>
      <p:sp>
        <p:nvSpPr>
          <p:cNvPr id="46" name="Rectangular Callout 45"/>
          <p:cNvSpPr/>
          <p:nvPr/>
        </p:nvSpPr>
        <p:spPr>
          <a:xfrm>
            <a:off x="6351373" y="196474"/>
            <a:ext cx="4165346" cy="826458"/>
          </a:xfrm>
          <a:prstGeom prst="wedgeRectCallout">
            <a:avLst>
              <a:gd name="adj1" fmla="val 68251"/>
              <a:gd name="adj2" fmla="val 445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traversal both ways.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more code needed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4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8" grpId="0" animBg="1"/>
      <p:bldP spid="59" grpId="0" animBg="1"/>
      <p:bldP spid="57" grpId="0" animBg="1"/>
      <p:bldP spid="46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1512</TotalTime>
  <Words>258</Words>
  <Application>Microsoft Office PowerPoint</Application>
  <PresentationFormat>Widescreen</PresentationFormat>
  <Paragraphs>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 Ring of Structures</vt:lpstr>
      <vt:lpstr>Announcements</vt:lpstr>
      <vt:lpstr>Linked Lists</vt:lpstr>
      <vt:lpstr>A Cartoon of Linked Lists</vt:lpstr>
      <vt:lpstr>Doubly Linked Lists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40</cp:revision>
  <dcterms:created xsi:type="dcterms:W3CDTF">2018-07-30T05:08:11Z</dcterms:created>
  <dcterms:modified xsi:type="dcterms:W3CDTF">2018-11-08T14:34:48Z</dcterms:modified>
</cp:coreProperties>
</file>