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8" r:id="rId3"/>
    <p:sldId id="279" r:id="rId4"/>
    <p:sldId id="280" r:id="rId5"/>
    <p:sldId id="281" r:id="rId6"/>
    <p:sldId id="282" r:id="rId7"/>
    <p:sldId id="285" r:id="rId8"/>
    <p:sldId id="283" r:id="rId9"/>
    <p:sldId id="284" r:id="rId10"/>
    <p:sldId id="286" r:id="rId11"/>
    <p:sldId id="278" r:id="rId12"/>
    <p:sldId id="257" r:id="rId13"/>
    <p:sldId id="264" r:id="rId14"/>
    <p:sldId id="275" r:id="rId15"/>
    <p:sldId id="271" r:id="rId16"/>
    <p:sldId id="269" r:id="rId17"/>
    <p:sldId id="272" r:id="rId18"/>
    <p:sldId id="276" r:id="rId19"/>
    <p:sldId id="273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BA66F-7C2E-4AA8-87C1-F08619011F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5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11/17/2018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Let us give Mr C a Complement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use of 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458141"/>
          </a:xfrm>
        </p:spPr>
        <p:txBody>
          <a:bodyPr>
            <a:normAutofit/>
          </a:bodyPr>
          <a:lstStyle/>
          <a:p>
            <a:r>
              <a:rPr lang="en-IN" dirty="0" smtClean="0"/>
              <a:t>Can use “masks” to extract certain bits of a number</a:t>
            </a:r>
          </a:p>
          <a:p>
            <a:r>
              <a:rPr lang="en-IN" dirty="0" smtClean="0"/>
              <a:t>Suppose I want to look at the last 6 bits of a number a</a:t>
            </a:r>
          </a:p>
          <a:p>
            <a:r>
              <a:rPr lang="en-IN" dirty="0" smtClean="0"/>
              <a:t>Create a mask with only last bits set to 1 and take &amp; with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28991" y="2876960"/>
            <a:ext cx="352469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 = 427;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p = 1;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q = p &lt;&lt; 6;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 = q – 1;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r = a &amp; m;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("%d", r); // 43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351" y="2876960"/>
            <a:ext cx="7797345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 </a:t>
            </a:r>
            <a:r>
              <a:rPr lang="en-IN" sz="3200" dirty="0">
                <a:latin typeface="Arial Narrow" panose="020B0606020202030204" pitchFamily="34" charset="0"/>
              </a:rPr>
              <a:t>= </a:t>
            </a:r>
            <a:r>
              <a:rPr lang="en-IN" sz="3200" dirty="0" smtClean="0">
                <a:latin typeface="Arial Narrow" panose="020B0606020202030204" pitchFamily="34" charset="0"/>
              </a:rPr>
              <a:t>0000 0000  0000 0000  0000 0001  1010 1011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p = </a:t>
            </a:r>
            <a:r>
              <a:rPr lang="en-IN" sz="3200" dirty="0">
                <a:latin typeface="Arial Narrow" panose="020B0606020202030204" pitchFamily="34" charset="0"/>
              </a:rPr>
              <a:t>0000 0000 </a:t>
            </a:r>
            <a:r>
              <a:rPr lang="en-IN" sz="3200" dirty="0" smtClean="0">
                <a:latin typeface="Arial Narrow" panose="020B0606020202030204" pitchFamily="34" charset="0"/>
              </a:rPr>
              <a:t> 0000 </a:t>
            </a:r>
            <a:r>
              <a:rPr lang="en-IN" sz="3200" dirty="0">
                <a:latin typeface="Arial Narrow" panose="020B0606020202030204" pitchFamily="34" charset="0"/>
              </a:rPr>
              <a:t>0000 </a:t>
            </a:r>
            <a:r>
              <a:rPr lang="en-IN" sz="3200" dirty="0" smtClean="0">
                <a:latin typeface="Arial Narrow" panose="020B0606020202030204" pitchFamily="34" charset="0"/>
              </a:rPr>
              <a:t> 0000 </a:t>
            </a:r>
            <a:r>
              <a:rPr lang="en-IN" sz="3200" dirty="0">
                <a:latin typeface="Arial Narrow" panose="020B0606020202030204" pitchFamily="34" charset="0"/>
              </a:rPr>
              <a:t>0000 </a:t>
            </a:r>
            <a:r>
              <a:rPr lang="en-IN" sz="3200" dirty="0" smtClean="0">
                <a:latin typeface="Arial Narrow" panose="020B0606020202030204" pitchFamily="34" charset="0"/>
              </a:rPr>
              <a:t> 0000 0001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q = </a:t>
            </a:r>
            <a:r>
              <a:rPr lang="en-IN" sz="3200" dirty="0">
                <a:latin typeface="Arial Narrow" panose="020B0606020202030204" pitchFamily="34" charset="0"/>
              </a:rPr>
              <a:t>0000 0000  0000 0000  0000 0000  </a:t>
            </a:r>
            <a:r>
              <a:rPr lang="en-IN" sz="3200" dirty="0" smtClean="0">
                <a:latin typeface="Arial Narrow" panose="020B0606020202030204" pitchFamily="34" charset="0"/>
              </a:rPr>
              <a:t>0100 0000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m = </a:t>
            </a:r>
            <a:r>
              <a:rPr lang="en-IN" sz="3200" dirty="0">
                <a:latin typeface="Arial Narrow" panose="020B0606020202030204" pitchFamily="34" charset="0"/>
              </a:rPr>
              <a:t>0000 0000  0000 0000  0000 0000  </a:t>
            </a:r>
            <a:r>
              <a:rPr lang="en-IN" sz="3200" dirty="0" smtClean="0">
                <a:latin typeface="Arial Narrow" panose="020B0606020202030204" pitchFamily="34" charset="0"/>
              </a:rPr>
              <a:t>0011 1111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 =  0000 </a:t>
            </a:r>
            <a:r>
              <a:rPr lang="en-IN" sz="3200" dirty="0">
                <a:latin typeface="Arial Narrow" panose="020B0606020202030204" pitchFamily="34" charset="0"/>
              </a:rPr>
              <a:t>0000  0000 0000  0000 0000  </a:t>
            </a:r>
            <a:r>
              <a:rPr lang="en-IN" sz="3200" dirty="0" smtClean="0">
                <a:latin typeface="Arial Narrow" panose="020B0606020202030204" pitchFamily="34" charset="0"/>
              </a:rPr>
              <a:t>0010 1011</a:t>
            </a:r>
            <a:endParaRPr lang="en-US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6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BODMAS table has more members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638721"/>
              </p:ext>
            </p:extLst>
          </p:nvPr>
        </p:nvGraphicFramePr>
        <p:xfrm>
          <a:off x="71122" y="0"/>
          <a:ext cx="11117698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26520"/>
                <a:gridCol w="4417996"/>
                <a:gridCol w="1573182"/>
              </a:tblGrid>
              <a:tr h="13725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Operator</a:t>
                      </a:r>
                      <a:r>
                        <a:rPr lang="en-IN" sz="2000" baseline="0" dirty="0" smtClean="0"/>
                        <a:t>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Symbol/Sign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Associativity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Brackets (</a:t>
                      </a:r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array subscript</a:t>
                      </a:r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), Post increment/decrement, </a:t>
                      </a:r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structure</a:t>
                      </a:r>
                      <a:r>
                        <a:rPr lang="en-IN" sz="200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field selection (dot and arrow)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(), </a:t>
                      </a:r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[]</a:t>
                      </a:r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++, --, </a:t>
                      </a:r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.</a:t>
                      </a:r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-&gt;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Unary negation, Pre-increment/decrement, </a:t>
                      </a:r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NOT, (de)reference,</a:t>
                      </a: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2000" b="0" baseline="0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sizeof</a:t>
                      </a: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sz="2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bitwise complement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-, ++, --, </a:t>
                      </a:r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!, *, &amp;, </a:t>
                      </a:r>
                      <a:r>
                        <a:rPr lang="en-IN" sz="2000" b="0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sizeof</a:t>
                      </a:r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~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Multiplication/division/remainder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*, /, %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Addition/subtraction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+, -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Bitwise left shift</a:t>
                      </a:r>
                      <a:r>
                        <a:rPr lang="en-IN" sz="200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and right shift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&lt;&lt;, &gt;&gt;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&lt;,</a:t>
                      </a: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&lt;=, &gt;, &gt;=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==,</a:t>
                      </a: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!=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Bitwise AND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&amp;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Bitwise</a:t>
                      </a:r>
                      <a:r>
                        <a:rPr lang="en-IN" sz="2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 XOR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^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Bitwise</a:t>
                      </a:r>
                      <a:r>
                        <a:rPr lang="en-IN" sz="2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 OR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|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Logical AND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&amp;&amp;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Logical OR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||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Ternary</a:t>
                      </a: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Conditional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? :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Assignment, Compound assignment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=, +=, -=, *=, /=, %=, </a:t>
                      </a:r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&amp;=, ^=, |=, &lt;&lt;=, &gt;&gt;=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11514895" y="1111624"/>
            <a:ext cx="351028" cy="503783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599610" y="696126"/>
            <a:ext cx="2048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HIGH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28959" y="6149457"/>
            <a:ext cx="191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LOW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9788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One’s Compliment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The one’s compliment of a binary number) is simply the bitwise compliment of that binary number</a:t>
            </a:r>
          </a:p>
          <a:p>
            <a:r>
              <a:rPr lang="en-IN" dirty="0" smtClean="0"/>
              <a:t>A long time ago (25-30 years ago) one’s compliment used to be used to represent negative numbers</a:t>
            </a:r>
          </a:p>
          <a:p>
            <a:r>
              <a:rPr lang="en-IN" dirty="0" smtClean="0"/>
              <a:t>35 as a 4 byte </a:t>
            </a:r>
            <a:r>
              <a:rPr lang="en-IN" dirty="0" err="1" smtClean="0"/>
              <a:t>int</a:t>
            </a:r>
            <a:r>
              <a:rPr lang="en-IN" dirty="0" smtClean="0"/>
              <a:t> is represented as</a:t>
            </a:r>
            <a:br>
              <a:rPr lang="en-IN" dirty="0" smtClean="0"/>
            </a:br>
            <a:r>
              <a:rPr lang="en-IN" dirty="0" smtClean="0"/>
              <a:t>0000 0000    0000 0000    0000 0000    </a:t>
            </a:r>
            <a:r>
              <a:rPr lang="en-US" dirty="0" smtClean="0"/>
              <a:t>0010 0011</a:t>
            </a:r>
            <a:endParaRPr lang="en-IN" dirty="0" smtClean="0"/>
          </a:p>
          <a:p>
            <a:r>
              <a:rPr lang="en-IN" dirty="0" smtClean="0"/>
              <a:t>So, in those old computers, -35 used to be represented as</a:t>
            </a:r>
            <a:br>
              <a:rPr lang="en-IN" dirty="0" smtClean="0"/>
            </a:br>
            <a:r>
              <a:rPr lang="en-IN" dirty="0" smtClean="0"/>
              <a:t>1111 1111    1111 1111    1111 1111    1101 1100</a:t>
            </a:r>
          </a:p>
          <a:p>
            <a:r>
              <a:rPr lang="en-IN" dirty="0" smtClean="0"/>
              <a:t>Note that b + ~b = 11111111 11111111 11111111 </a:t>
            </a:r>
            <a:r>
              <a:rPr lang="en-IN" dirty="0"/>
              <a:t>11111111</a:t>
            </a:r>
            <a:endParaRPr lang="en-IN" dirty="0" smtClean="0"/>
          </a:p>
          <a:p>
            <a:r>
              <a:rPr lang="en-IN" dirty="0" smtClean="0"/>
              <a:t>Used no more</a:t>
            </a:r>
            <a:r>
              <a:rPr lang="en-IN" dirty="0" smtClean="0">
                <a:sym typeface="Wingdings" panose="05000000000000000000" pitchFamily="2" charset="2"/>
              </a:rPr>
              <a:t>. T</a:t>
            </a:r>
            <a:r>
              <a:rPr lang="en-IN" dirty="0" smtClean="0"/>
              <a:t>hese days, computers use two’s compliment to represent negative numbers</a:t>
            </a:r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7689" y="991403"/>
            <a:ext cx="10231655" cy="11235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have n bits, then using one’s compliment, we can represent numbers between –(2</a:t>
            </a:r>
            <a:r>
              <a:rPr lang="en-IN" sz="2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1) and +(2</a:t>
            </a:r>
            <a:r>
              <a:rPr lang="en-IN" sz="2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1) 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3353" y="2197948"/>
            <a:ext cx="11600329" cy="11764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bit acts as a sign bit – if the first bit is 1, it is treated as a negative number, if the first bit is 0, it is treated as a positive number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3353" y="3457431"/>
            <a:ext cx="11600329" cy="1949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Largest positive number is 01111111 11111111 11111111 11111111</a:t>
            </a:r>
          </a:p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Smallest negative number is 1000000 00000000 00000000 00000000</a:t>
            </a:r>
          </a:p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Weird thing – negative 0 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11111111 11111111 11111111 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11111111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Two’s Compliment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5746377"/>
          </a:xfrm>
        </p:spPr>
        <p:txBody>
          <a:bodyPr>
            <a:normAutofit/>
          </a:bodyPr>
          <a:lstStyle/>
          <a:p>
            <a:r>
              <a:rPr lang="en-IN" dirty="0" smtClean="0"/>
              <a:t>Advantages over one’s compliment</a:t>
            </a:r>
          </a:p>
          <a:p>
            <a:pPr lvl="1"/>
            <a:r>
              <a:rPr lang="en-IN" dirty="0" smtClean="0"/>
              <a:t>Arithmetic circuits inside microprocessors do not need to look at sign bits</a:t>
            </a:r>
          </a:p>
          <a:p>
            <a:pPr lvl="1"/>
            <a:r>
              <a:rPr lang="en-IN" dirty="0" smtClean="0"/>
              <a:t>There is no weirdness about positive zero and negative zero</a:t>
            </a:r>
          </a:p>
          <a:p>
            <a:r>
              <a:rPr lang="en-IN" dirty="0" smtClean="0"/>
              <a:t>Two’s compliment of an n-bit binary number is the number which when added to this number, gives 2</a:t>
            </a:r>
            <a:r>
              <a:rPr lang="en-IN" baseline="30000" dirty="0" smtClean="0"/>
              <a:t>n</a:t>
            </a:r>
          </a:p>
          <a:p>
            <a:r>
              <a:rPr lang="en-IN" dirty="0" smtClean="0"/>
              <a:t>This means two’s compliment of b is 2</a:t>
            </a:r>
            <a:r>
              <a:rPr lang="en-IN" baseline="30000" dirty="0" smtClean="0"/>
              <a:t>n</a:t>
            </a:r>
            <a:r>
              <a:rPr lang="en-IN" dirty="0" smtClean="0"/>
              <a:t> – b</a:t>
            </a:r>
          </a:p>
          <a:p>
            <a:r>
              <a:rPr lang="en-IN" dirty="0" smtClean="0"/>
              <a:t>Recall that b + ~b = all ones = </a:t>
            </a:r>
            <a:r>
              <a:rPr lang="en-IN" dirty="0"/>
              <a:t>2</a:t>
            </a:r>
            <a:r>
              <a:rPr lang="en-IN" baseline="30000" dirty="0"/>
              <a:t>n</a:t>
            </a:r>
            <a:r>
              <a:rPr lang="en-IN" dirty="0"/>
              <a:t> – </a:t>
            </a:r>
            <a:r>
              <a:rPr lang="en-IN" dirty="0" smtClean="0"/>
              <a:t>1 i.e. two’s compliment of b is 2</a:t>
            </a:r>
            <a:r>
              <a:rPr lang="en-IN" baseline="30000" dirty="0" smtClean="0"/>
              <a:t>n</a:t>
            </a:r>
            <a:r>
              <a:rPr lang="en-IN" dirty="0" smtClean="0"/>
              <a:t> </a:t>
            </a:r>
            <a:r>
              <a:rPr lang="en-IN" dirty="0"/>
              <a:t>– </a:t>
            </a:r>
            <a:r>
              <a:rPr lang="en-IN" dirty="0" smtClean="0"/>
              <a:t>b = ~b + 1</a:t>
            </a:r>
          </a:p>
          <a:p>
            <a:r>
              <a:rPr lang="en-IN" dirty="0" smtClean="0"/>
              <a:t>Easier way of calculating two’s compliment – take the one’s compliment and add 1 to the binary string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/>
              <a:t>So for </a:t>
            </a:r>
            <a:r>
              <a:rPr lang="en-US" dirty="0"/>
              <a:t>any integer n, bitwise complement of n will </a:t>
            </a:r>
            <a:r>
              <a:rPr lang="en-US" dirty="0" smtClean="0"/>
              <a:t>be </a:t>
            </a:r>
            <a:r>
              <a:rPr lang="en-US" dirty="0"/>
              <a:t>-(n+1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7689" y="2252313"/>
            <a:ext cx="10231655" cy="11235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have n bits, then using one’s compliment, we can represent numbers between –2</a:t>
            </a:r>
            <a:r>
              <a:rPr lang="en-IN" sz="2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+(2</a:t>
            </a:r>
            <a:r>
              <a:rPr lang="en-IN" sz="2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1) 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3353" y="3458858"/>
            <a:ext cx="11600329" cy="11764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bit acts as a sign bit – if the first bit is 1, it is treated as a negative number, if the first bit is 0, it is treated as a positive number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3353" y="4718341"/>
            <a:ext cx="11600329" cy="158170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Largest positive number is 01111111 11111111 11111111 11111111</a:t>
            </a:r>
          </a:p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Smallest negative number is 1000000 00000000 00000000 00000000</a:t>
            </a:r>
          </a:p>
          <a:p>
            <a:pPr algn="ctr"/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11111111 11111111 11111111 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11111111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represents -1 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39130" y="5701646"/>
            <a:ext cx="884582" cy="508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53352" y="1045768"/>
            <a:ext cx="11600329" cy="11235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days, the two’s complement of a number represents the negative of that </a:t>
            </a:r>
            <a:r>
              <a:rPr lang="en-IN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e.g. 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-9 is represented as two’s complement of 9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27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3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Floating Point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Have to represent three things</a:t>
            </a:r>
          </a:p>
          <a:p>
            <a:pPr lvl="1"/>
            <a:r>
              <a:rPr lang="en-GB" dirty="0" smtClean="0"/>
              <a:t>Sign: uses 1 bit </a:t>
            </a:r>
            <a:endParaRPr lang="en-GB" dirty="0"/>
          </a:p>
          <a:p>
            <a:pPr lvl="1"/>
            <a:r>
              <a:rPr lang="en-GB" dirty="0" smtClean="0"/>
              <a:t>Mantissa: uses 23 bits</a:t>
            </a:r>
            <a:endParaRPr lang="en-GB" dirty="0"/>
          </a:p>
          <a:p>
            <a:pPr lvl="1"/>
            <a:r>
              <a:rPr lang="en-GB" dirty="0" smtClean="0"/>
              <a:t>Exponent: uses 8 bits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 descr="Math-jok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81919" y="1007444"/>
            <a:ext cx="2671763" cy="303731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9552" y="2862469"/>
            <a:ext cx="8474958" cy="2817206"/>
            <a:chOff x="329552" y="2862469"/>
            <a:chExt cx="8474958" cy="2817206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329552" y="2862469"/>
              <a:ext cx="8305800" cy="281720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9D0000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85000"/>
                </a:lnSpc>
                <a:spcBef>
                  <a:spcPts val="1300"/>
                </a:spcBef>
                <a:buFont typeface="Arial" pitchFamily="34" charset="0"/>
                <a:buChar char=" "/>
                <a:defRPr sz="32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347472" indent="-3429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548640" indent="-54864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2000" i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822960" indent="-82296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097280" indent="-109728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12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Base 2: d</a:t>
              </a:r>
              <a:r>
                <a:rPr lang="en-US" baseline="-25000" dirty="0" smtClean="0"/>
                <a:t>i </a:t>
              </a:r>
              <a:r>
                <a:rPr lang="en-US" dirty="0" smtClean="0"/>
                <a:t> ‘s are binary digits 0 or 1.</a:t>
              </a:r>
              <a:endParaRPr lang="en-US" baseline="-25000" dirty="0" smtClean="0"/>
            </a:p>
            <a:p>
              <a:pPr lvl="1">
                <a:buFont typeface="Arial" pitchFamily="34" charset="0"/>
                <a:buNone/>
              </a:pPr>
              <a:r>
                <a:rPr lang="en-US" dirty="0" smtClean="0"/>
                <a:t>	</a:t>
              </a:r>
            </a:p>
            <a:p>
              <a:pPr>
                <a:buFont typeface="Arial" pitchFamily="34" charset="0"/>
                <a:buNone/>
              </a:pPr>
              <a:r>
                <a:rPr lang="en-US" dirty="0" smtClean="0"/>
                <a:t> </a:t>
              </a:r>
            </a:p>
            <a:p>
              <a:pPr marL="0" indent="0">
                <a:buNone/>
              </a:pPr>
              <a:r>
                <a:rPr lang="en-US" dirty="0" smtClean="0"/>
                <a:t>Its value is </a:t>
              </a:r>
            </a:p>
            <a:p>
              <a:pPr>
                <a:buFont typeface="Arial" pitchFamily="34" charset="0"/>
                <a:buNone/>
              </a:pPr>
              <a:endParaRPr lang="en-US" dirty="0" smtClean="0"/>
            </a:p>
            <a:p>
              <a:pPr>
                <a:buFont typeface="Arial" pitchFamily="34" charset="0"/>
                <a:buNone/>
              </a:pPr>
              <a:r>
                <a:rPr lang="en-US" dirty="0" smtClean="0"/>
                <a:t>	</a:t>
              </a:r>
            </a:p>
            <a:p>
              <a:pPr lvl="1">
                <a:buFont typeface="Arial" pitchFamily="34" charset="0"/>
                <a:buNone/>
              </a:pPr>
              <a:endParaRPr lang="en-US" dirty="0" smtClean="0"/>
            </a:p>
            <a:p>
              <a:pPr lvl="1">
                <a:buFont typeface="Arial" pitchFamily="34" charset="0"/>
                <a:buNone/>
              </a:pPr>
              <a:endParaRPr lang="en-US" dirty="0" smtClean="0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2081152"/>
                </p:ext>
              </p:extLst>
            </p:nvPr>
          </p:nvGraphicFramePr>
          <p:xfrm>
            <a:off x="1624952" y="3319669"/>
            <a:ext cx="452628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" name="Equation" r:id="rId4" imgW="1257120" imgH="253800" progId="Equation.3">
                    <p:embed/>
                  </p:oleObj>
                </mc:Choice>
                <mc:Fallback>
                  <p:oleObj name="Equation" r:id="rId4" imgW="12571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4952" y="3319669"/>
                          <a:ext cx="4526280" cy="914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2463354"/>
                </p:ext>
              </p:extLst>
            </p:nvPr>
          </p:nvGraphicFramePr>
          <p:xfrm>
            <a:off x="476485" y="4768194"/>
            <a:ext cx="8328025" cy="911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" name="Equation" r:id="rId6" imgW="2438280" imgH="266400" progId="Equation.3">
                    <p:embed/>
                  </p:oleObj>
                </mc:Choice>
                <mc:Fallback>
                  <p:oleObj name="Equation" r:id="rId6" imgW="243828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85" y="4768194"/>
                          <a:ext cx="8328025" cy="9114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329552" y="5750004"/>
            <a:ext cx="10730948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pPr lvl="1" indent="-457200">
              <a:buClr>
                <a:srgbClr val="A31D1D"/>
              </a:buClr>
              <a:buFont typeface="+mj-lt"/>
              <a:buAutoNum type="arabicPeriod"/>
            </a:pPr>
            <a:r>
              <a:rPr lang="en-US" sz="2200" dirty="0">
                <a:latin typeface="Century Gothic" panose="020B0502020202020204" pitchFamily="34" charset="0"/>
              </a:rPr>
              <a:t>p is called the </a:t>
            </a:r>
            <a:r>
              <a:rPr lang="en-US" sz="2200" dirty="0">
                <a:solidFill>
                  <a:srgbClr val="A02020"/>
                </a:solidFill>
                <a:latin typeface="Century Gothic" panose="020B0502020202020204" pitchFamily="34" charset="0"/>
              </a:rPr>
              <a:t>precision</a:t>
            </a:r>
            <a:r>
              <a:rPr lang="en-US" sz="2200" dirty="0">
                <a:latin typeface="Century Gothic" panose="020B0502020202020204" pitchFamily="34" charset="0"/>
              </a:rPr>
              <a:t> of the representation.</a:t>
            </a:r>
          </a:p>
          <a:p>
            <a:pPr lvl="1" indent="-457200">
              <a:buClr>
                <a:srgbClr val="A31D1D"/>
              </a:buClr>
              <a:buFont typeface="+mj-lt"/>
              <a:buAutoNum type="arabicPeriod"/>
            </a:pPr>
            <a:r>
              <a:rPr lang="en-US" sz="2200" dirty="0">
                <a:latin typeface="Century Gothic" panose="020B0502020202020204" pitchFamily="34" charset="0"/>
              </a:rPr>
              <a:t>Here base of the representation is 2. In general, the base could be different from 2. e.g., scientific calculators typically use base 10.</a:t>
            </a:r>
          </a:p>
        </p:txBody>
      </p:sp>
    </p:spTree>
    <p:extLst>
      <p:ext uri="{BB962C8B-B14F-4D97-AF65-F5344CB8AC3E}">
        <p14:creationId xmlns:p14="http://schemas.microsoft.com/office/powerpoint/2010/main" val="33426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IEEE 754 Floating </a:t>
            </a:r>
            <a:r>
              <a:rPr lang="en-GB" dirty="0"/>
              <a:t>P</a:t>
            </a:r>
            <a:r>
              <a:rPr lang="en-GB" dirty="0" smtClean="0"/>
              <a:t>oint </a:t>
            </a:r>
            <a:r>
              <a:rPr lang="en-GB" dirty="0"/>
              <a:t>R</a:t>
            </a:r>
            <a:r>
              <a:rPr lang="en-GB" dirty="0" smtClean="0"/>
              <a:t>epresentation</a:t>
            </a:r>
            <a:endParaRPr lang="en-GB" dirty="0"/>
          </a:p>
        </p:txBody>
      </p:sp>
      <p:pic>
        <p:nvPicPr>
          <p:cNvPr id="15362" name="Picture 2" descr="http://www.c-jump.com/bcc/common/Talk2/Cxx/IEEE_754_fp_standard/const_images/iee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1503" y="1896549"/>
            <a:ext cx="7546053" cy="34407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21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Range of Representation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48070" y="1447800"/>
            <a:ext cx="80772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Base 2: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</a:t>
            </a:r>
            <a:r>
              <a:rPr kumimoji="0" lang="en-US" sz="22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‘s are binary digits 0 or 1.</a:t>
            </a:r>
            <a:endParaRPr kumimoji="0" lang="en-US" sz="22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00537"/>
              </p:ext>
            </p:extLst>
          </p:nvPr>
        </p:nvGraphicFramePr>
        <p:xfrm>
          <a:off x="3243470" y="1905000"/>
          <a:ext cx="6015038" cy="97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3" imgW="1257120" imgH="253800" progId="Equation.3">
                  <p:embed/>
                </p:oleObj>
              </mc:Choice>
              <mc:Fallback>
                <p:oleObj name="Equation" r:id="rId3" imgW="1257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470" y="1905000"/>
                        <a:ext cx="6015038" cy="9721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948070" y="2895600"/>
            <a:ext cx="8077200" cy="137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b="1" noProof="0" dirty="0" smtClean="0">
                <a:latin typeface="Comic Sans MS" pitchFamily="66" charset="0"/>
              </a:rPr>
              <a:t>E.g., for number (0.1)</a:t>
            </a:r>
            <a:r>
              <a:rPr lang="en-US" sz="2200" b="1" baseline="-25000" noProof="0" dirty="0" smtClean="0">
                <a:latin typeface="Comic Sans MS" pitchFamily="66" charset="0"/>
              </a:rPr>
              <a:t>10</a:t>
            </a:r>
            <a:r>
              <a:rPr lang="en-US" sz="2200" b="1" noProof="0" dirty="0" smtClean="0">
                <a:latin typeface="Comic Sans MS" pitchFamily="66" charset="0"/>
              </a:rPr>
              <a:t> (i.e., 0.1 in decimal), p =24, the representation is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b="1" noProof="0" dirty="0" smtClean="0">
                <a:latin typeface="Comic Sans MS" pitchFamily="66" charset="0"/>
              </a:rPr>
              <a:t>      (</a:t>
            </a:r>
            <a:r>
              <a:rPr lang="en-US" sz="2200" b="1" dirty="0" smtClean="0">
                <a:latin typeface="Comic Sans MS" pitchFamily="66" charset="0"/>
              </a:rPr>
              <a:t>1.10011001100110011001100) X 2</a:t>
            </a:r>
            <a:r>
              <a:rPr lang="en-US" sz="2700" b="1" baseline="30000" dirty="0" smtClean="0">
                <a:latin typeface="Comic Sans MS" pitchFamily="66" charset="0"/>
              </a:rPr>
              <a:t>-4</a:t>
            </a:r>
            <a:endParaRPr kumimoji="0" lang="en-US" sz="2700" b="1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48070" y="4343400"/>
            <a:ext cx="8077200" cy="1600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="1" noProof="0" dirty="0" smtClean="0">
                <a:latin typeface="Comic Sans MS" pitchFamily="66" charset="0"/>
              </a:rPr>
              <a:t>1/16 + 1/32 + 1/256 + 1/512  = 51/512, ….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="1" dirty="0" smtClean="0">
                <a:latin typeface="Comic Sans MS" pitchFamily="66" charset="0"/>
              </a:rPr>
              <a:t>(0.1)</a:t>
            </a:r>
            <a:r>
              <a:rPr lang="en-US" sz="2200" b="1" baseline="-25000" dirty="0" smtClean="0">
                <a:latin typeface="Comic Sans MS" pitchFamily="66" charset="0"/>
              </a:rPr>
              <a:t>10 </a:t>
            </a:r>
            <a:r>
              <a:rPr lang="en-US" sz="2200" b="1" dirty="0" smtClean="0">
                <a:latin typeface="Comic Sans MS" pitchFamily="66" charset="0"/>
              </a:rPr>
              <a:t>   is not “exactly” represented in binary.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="1" dirty="0" smtClean="0">
                <a:latin typeface="Comic Sans MS" pitchFamily="66" charset="0"/>
              </a:rPr>
              <a:t>Real numbers cannot be exactly represented with finite precision and limited exponent.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200" b="1" baseline="-25000" noProof="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Single-precision (float)</a:t>
            </a:r>
            <a:endParaRPr lang="en-GB" dirty="0"/>
          </a:p>
        </p:txBody>
      </p:sp>
      <p:pic>
        <p:nvPicPr>
          <p:cNvPr id="17410" name="Picture 2" descr="https://www.cise.ufl.edu/~mssz/CompOrg/MIPS-SciNotation-2to10cnv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1700808"/>
            <a:ext cx="6768752" cy="396044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495600" y="5949281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is what you’re using when you are invoking </a:t>
            </a:r>
            <a:r>
              <a:rPr lang="en-GB" sz="2400" i="1" dirty="0"/>
              <a:t>float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416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Imprecise Representation</a:t>
            </a:r>
            <a:endParaRPr lang="en-US" dirty="0"/>
          </a:p>
        </p:txBody>
      </p:sp>
      <p:pic>
        <p:nvPicPr>
          <p:cNvPr id="4" name="Picture 3" descr="floatingpt-IEE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371600"/>
            <a:ext cx="9144000" cy="1161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3352800"/>
            <a:ext cx="367408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A5002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3352800"/>
            <a:ext cx="1463862" cy="523220"/>
          </a:xfrm>
          <a:prstGeom prst="rect">
            <a:avLst/>
          </a:prstGeom>
          <a:solidFill>
            <a:srgbClr val="87EA82"/>
          </a:solidFill>
          <a:ln w="3175">
            <a:solidFill>
              <a:srgbClr val="A5002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0111100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352800"/>
            <a:ext cx="4387740" cy="523220"/>
          </a:xfrm>
          <a:prstGeom prst="rect">
            <a:avLst/>
          </a:prstGeom>
          <a:solidFill>
            <a:srgbClr val="F8A2A2"/>
          </a:solidFill>
          <a:ln w="3175">
            <a:solidFill>
              <a:srgbClr val="A5002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01000000000000000000001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12426" y="3960167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mic Sans MS" pitchFamily="66" charset="0"/>
              </a:rPr>
              <a:t>Given number: 0.15625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2743201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mic Sans MS" pitchFamily="66" charset="0"/>
              </a:rPr>
              <a:t>Next number: (1 + ¼ +  2</a:t>
            </a:r>
            <a:r>
              <a:rPr lang="en-US" sz="2400" b="1" baseline="30000" dirty="0">
                <a:latin typeface="Comic Sans MS" pitchFamily="66" charset="0"/>
              </a:rPr>
              <a:t>-23</a:t>
            </a:r>
            <a:r>
              <a:rPr lang="en-US" sz="2400" b="1" dirty="0">
                <a:latin typeface="Comic Sans MS" pitchFamily="66" charset="0"/>
              </a:rPr>
              <a:t>)2</a:t>
            </a:r>
            <a:r>
              <a:rPr lang="en-US" sz="2400" b="1" baseline="30000" dirty="0">
                <a:latin typeface="Comic Sans MS" pitchFamily="66" charset="0"/>
              </a:rPr>
              <a:t>124-127</a:t>
            </a:r>
            <a:r>
              <a:rPr lang="en-US" sz="2400" b="1" dirty="0">
                <a:latin typeface="Comic Sans MS" pitchFamily="66" charset="0"/>
              </a:rPr>
              <a:t> = 0.15625+2</a:t>
            </a:r>
            <a:r>
              <a:rPr lang="en-US" sz="2400" b="1" baseline="30000" dirty="0">
                <a:latin typeface="Comic Sans MS" pitchFamily="66" charset="0"/>
              </a:rPr>
              <a:t>-26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1" y="4191001"/>
            <a:ext cx="6404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mic Sans MS" pitchFamily="66" charset="0"/>
              </a:rPr>
              <a:t>Previous number: (1+1/8+1/16+…2</a:t>
            </a:r>
            <a:r>
              <a:rPr lang="en-US" sz="2400" b="1" baseline="30000" dirty="0">
                <a:latin typeface="Comic Sans MS" pitchFamily="66" charset="0"/>
              </a:rPr>
              <a:t>-23</a:t>
            </a:r>
            <a:r>
              <a:rPr lang="en-US" sz="2400" b="1" dirty="0">
                <a:latin typeface="Comic Sans MS" pitchFamily="66" charset="0"/>
              </a:rPr>
              <a:t> )2</a:t>
            </a:r>
            <a:r>
              <a:rPr lang="en-US" sz="2400" b="1" baseline="30000" dirty="0">
                <a:latin typeface="Comic Sans MS" pitchFamily="66" charset="0"/>
              </a:rPr>
              <a:t>-3</a:t>
            </a:r>
            <a:endParaRPr lang="en-US" sz="2400" b="1" dirty="0">
              <a:latin typeface="Comic Sans MS" pitchFamily="66" charset="0"/>
            </a:endParaRPr>
          </a:p>
          <a:p>
            <a:r>
              <a:rPr lang="en-US" sz="2400" b="1" dirty="0">
                <a:latin typeface="Comic Sans MS" pitchFamily="66" charset="0"/>
              </a:rPr>
              <a:t>= (1+1/4-2</a:t>
            </a:r>
            <a:r>
              <a:rPr lang="en-US" sz="2400" b="1" baseline="30000" dirty="0">
                <a:latin typeface="Comic Sans MS" pitchFamily="66" charset="0"/>
              </a:rPr>
              <a:t>-23</a:t>
            </a:r>
            <a:r>
              <a:rPr lang="en-US" sz="2400" b="1" dirty="0">
                <a:latin typeface="Comic Sans MS" pitchFamily="66" charset="0"/>
              </a:rPr>
              <a:t>)2</a:t>
            </a:r>
            <a:r>
              <a:rPr lang="en-US" sz="2400" b="1" baseline="30000" dirty="0">
                <a:latin typeface="Comic Sans MS" pitchFamily="66" charset="0"/>
              </a:rPr>
              <a:t>-3 = </a:t>
            </a:r>
            <a:r>
              <a:rPr lang="en-US" sz="2400" b="1" dirty="0">
                <a:latin typeface="Comic Sans MS" pitchFamily="66" charset="0"/>
              </a:rPr>
              <a:t>0.15625-2</a:t>
            </a:r>
            <a:r>
              <a:rPr lang="en-US" sz="2400" b="1" baseline="30000" dirty="0">
                <a:latin typeface="Comic Sans MS" pitchFamily="66" charset="0"/>
              </a:rPr>
              <a:t>-26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5000" y="4953000"/>
            <a:ext cx="367408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A5002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9800" y="4953000"/>
            <a:ext cx="1463862" cy="523220"/>
          </a:xfrm>
          <a:prstGeom prst="rect">
            <a:avLst/>
          </a:prstGeom>
          <a:solidFill>
            <a:srgbClr val="87EA82"/>
          </a:solidFill>
          <a:ln w="3175">
            <a:solidFill>
              <a:srgbClr val="A5002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0111100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7600" y="4953000"/>
            <a:ext cx="4387740" cy="523220"/>
          </a:xfrm>
          <a:prstGeom prst="rect">
            <a:avLst/>
          </a:prstGeom>
          <a:solidFill>
            <a:srgbClr val="F8A2A2"/>
          </a:solidFill>
          <a:ln w="3175">
            <a:solidFill>
              <a:srgbClr val="A5002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00111111111111111111111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15898" y="5638800"/>
            <a:ext cx="84689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Comic Sans MS" pitchFamily="66" charset="0"/>
              </a:rPr>
              <a:t>Real numbers in-between 0.15625 and 0.15625 +2</a:t>
            </a:r>
            <a:r>
              <a:rPr lang="en-US" sz="2200" b="1" baseline="30000" dirty="0">
                <a:latin typeface="Comic Sans MS" pitchFamily="66" charset="0"/>
              </a:rPr>
              <a:t>-26   </a:t>
            </a:r>
            <a:r>
              <a:rPr lang="en-US" sz="2200" b="1" dirty="0">
                <a:latin typeface="Comic Sans MS" pitchFamily="66" charset="0"/>
              </a:rPr>
              <a:t> may</a:t>
            </a:r>
          </a:p>
          <a:p>
            <a:r>
              <a:rPr lang="en-US" sz="2200" b="1" dirty="0">
                <a:latin typeface="Comic Sans MS" pitchFamily="66" charset="0"/>
              </a:rPr>
              <a:t>be all represented as 0.15625. </a:t>
            </a:r>
          </a:p>
          <a:p>
            <a:r>
              <a:rPr lang="en-US" sz="2200" b="1" dirty="0">
                <a:latin typeface="Comic Sans MS" pitchFamily="66" charset="0"/>
              </a:rPr>
              <a:t>Discrete representation: leads to approximation errors.</a:t>
            </a:r>
          </a:p>
          <a:p>
            <a:endParaRPr lang="en-US" sz="22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Double Precision (double)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Same logic as single precision, but with 64 bits of memory</a:t>
            </a:r>
            <a:endParaRPr lang="en-GB" dirty="0"/>
          </a:p>
        </p:txBody>
      </p:sp>
      <p:pic>
        <p:nvPicPr>
          <p:cNvPr id="18434" name="Picture 2" descr="https://upload.wikimedia.org/wikipedia/commons/thumb/a/a9/IEEE_754_Double_Floating_Point_Format.svg/618px-IEEE_754_Double_Floating_Point_Format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083" y="2643607"/>
            <a:ext cx="10892613" cy="2203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893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Binary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Just two digits – 0 and 1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We will today see how the binary system is used to represent negative and fractional numbers</a:t>
            </a:r>
            <a:endParaRPr lang="en-IN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742930" y="1885078"/>
            <a:ext cx="8621173" cy="1117600"/>
            <a:chOff x="1925571" y="2966385"/>
            <a:chExt cx="8621173" cy="1117600"/>
          </a:xfrm>
        </p:grpSpPr>
        <p:sp>
          <p:nvSpPr>
            <p:cNvPr id="6" name="Rectangle 5"/>
            <p:cNvSpPr/>
            <p:nvPr/>
          </p:nvSpPr>
          <p:spPr>
            <a:xfrm>
              <a:off x="192557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0650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88018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9535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51052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32569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42343" y="2028378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latin typeface="Arial Narrow" panose="020B0606020202030204" pitchFamily="34" charset="0"/>
              </a:rPr>
              <a:t>1</a:t>
            </a:r>
            <a:endParaRPr lang="en-US" sz="4800" b="1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1332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0</a:t>
            </a:r>
            <a:endParaRPr lang="en-US" sz="6600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315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1</a:t>
            </a:r>
            <a:endParaRPr lang="en-US" sz="6600" b="1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8832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1</a:t>
            </a:r>
            <a:endParaRPr lang="en-US" sz="6600" b="1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8411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0</a:t>
            </a:r>
            <a:endParaRPr lang="en-US" sz="6600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9927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1</a:t>
            </a:r>
            <a:endParaRPr lang="en-US" sz="6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591" y="3262487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</a:t>
            </a:r>
            <a:r>
              <a:rPr lang="en-IN" sz="32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x 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+ </a:t>
            </a:r>
            <a:r>
              <a:rPr lang="en-IN" sz="3200" b="1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2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3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4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5</a:t>
            </a:r>
            <a:r>
              <a:rPr lang="en-IN" sz="3200" dirty="0" smtClean="0">
                <a:latin typeface="Arial Narrow" panose="020B0606020202030204" pitchFamily="34" charset="0"/>
              </a:rPr>
              <a:t>  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591" y="3847262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1 + 0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dirty="0" smtClean="0">
                <a:latin typeface="Arial Narrow" panose="020B0606020202030204" pitchFamily="34" charset="0"/>
              </a:rPr>
              <a:t>4 + 8 + 0 + 32 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591" y="4418830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45</a:t>
            </a:r>
            <a:endParaRPr lang="en-US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1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Underflow and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88" y="1111623"/>
            <a:ext cx="11286594" cy="5510557"/>
          </a:xfrm>
        </p:spPr>
        <p:txBody>
          <a:bodyPr>
            <a:noAutofit/>
          </a:bodyPr>
          <a:lstStyle/>
          <a:p>
            <a:r>
              <a:rPr lang="en-US" sz="2400" dirty="0"/>
              <a:t>Consider IEEE single precision.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Numbers smaller than 2</a:t>
            </a:r>
            <a:r>
              <a:rPr lang="en-US" sz="2400" baseline="30000" dirty="0"/>
              <a:t>-128   </a:t>
            </a:r>
            <a:r>
              <a:rPr lang="en-US" sz="2400" dirty="0"/>
              <a:t>are indistinguishable from 0. </a:t>
            </a:r>
          </a:p>
          <a:p>
            <a:pPr marL="0" indent="0">
              <a:buNone/>
            </a:pPr>
            <a:r>
              <a:rPr lang="en-US" sz="2400" dirty="0" smtClean="0"/>
              <a:t>Such </a:t>
            </a:r>
            <a:r>
              <a:rPr lang="en-US" sz="2400" dirty="0"/>
              <a:t>numbers occurring in calculations are said to be in </a:t>
            </a:r>
            <a:r>
              <a:rPr lang="en-US" sz="2400" dirty="0">
                <a:solidFill>
                  <a:srgbClr val="A31D1D"/>
                </a:solidFill>
              </a:rPr>
              <a:t>underflow and are treated as 0.</a:t>
            </a:r>
          </a:p>
          <a:p>
            <a:pPr marL="0" indent="0">
              <a:buNone/>
            </a:pPr>
            <a:r>
              <a:rPr lang="en-US" sz="2400" dirty="0" smtClean="0"/>
              <a:t>Numbers </a:t>
            </a:r>
            <a:r>
              <a:rPr lang="en-US" sz="2400" dirty="0"/>
              <a:t>that are larger than 2</a:t>
            </a:r>
            <a:r>
              <a:rPr lang="en-US" sz="2400" baseline="30000" dirty="0"/>
              <a:t>128   </a:t>
            </a:r>
            <a:r>
              <a:rPr lang="en-US" sz="2400" dirty="0"/>
              <a:t>cannot be represented. </a:t>
            </a:r>
          </a:p>
          <a:p>
            <a:pPr marL="0" indent="0">
              <a:buNone/>
            </a:pPr>
            <a:r>
              <a:rPr lang="en-US" sz="2400" dirty="0" smtClean="0"/>
              <a:t>Such </a:t>
            </a:r>
            <a:r>
              <a:rPr lang="en-US" sz="2400" dirty="0"/>
              <a:t>numbers occurring in calculations are said to have </a:t>
            </a:r>
            <a:r>
              <a:rPr lang="en-US" sz="2400" dirty="0">
                <a:solidFill>
                  <a:srgbClr val="9D0000"/>
                </a:solidFill>
              </a:rPr>
              <a:t>overflowed</a:t>
            </a:r>
            <a:r>
              <a:rPr lang="en-US" sz="2400" dirty="0" smtClean="0">
                <a:solidFill>
                  <a:srgbClr val="9D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 smtClean="0"/>
              <a:t>Warning: IEEE representation allows for +0.00 and –0.00. Be careful.</a:t>
            </a:r>
            <a:endParaRPr lang="en-US" sz="2400" baseline="30000" dirty="0">
              <a:solidFill>
                <a:srgbClr val="9D0000"/>
              </a:solidFill>
            </a:endParaRPr>
          </a:p>
          <a:p>
            <a:pPr marL="0" indent="0">
              <a:buNone/>
            </a:pPr>
            <a:endParaRPr lang="en-US" sz="2400" baseline="30000" dirty="0">
              <a:solidFill>
                <a:srgbClr val="9D0000"/>
              </a:solidFill>
            </a:endParaRPr>
          </a:p>
        </p:txBody>
      </p:sp>
      <p:pic>
        <p:nvPicPr>
          <p:cNvPr id="4" name="Picture 3" descr="floatingpt-IEE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682" y="1704474"/>
            <a:ext cx="10800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Bitwise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8120655"/>
              </p:ext>
            </p:extLst>
          </p:nvPr>
        </p:nvGraphicFramePr>
        <p:xfrm>
          <a:off x="568444" y="1111624"/>
          <a:ext cx="10970145" cy="4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092"/>
                <a:gridCol w="2217623"/>
                <a:gridCol w="1017905"/>
                <a:gridCol w="1017905"/>
                <a:gridCol w="1017905"/>
                <a:gridCol w="1017905"/>
                <a:gridCol w="1017905"/>
                <a:gridCol w="1017905"/>
              </a:tblGrid>
              <a:tr h="71717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Operation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 Code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d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e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f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BITWISE</a:t>
                      </a:r>
                    </a:p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AND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&amp; b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0000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0000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BITWISE</a:t>
                      </a:r>
                    </a:p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OR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 = a | b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0101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1100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0100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1101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1001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BITWISE</a:t>
                      </a:r>
                    </a:p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XOR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 = a ^ b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0100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0101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BITWISE</a:t>
                      </a:r>
                    </a:p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COMPLEMENT</a:t>
                      </a:r>
                      <a:endParaRPr lang="en-US" sz="32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f = ~a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1001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0111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0001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0110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29" y="36191"/>
            <a:ext cx="2089439" cy="2089439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5111634" y="97619"/>
            <a:ext cx="5214595" cy="873031"/>
          </a:xfrm>
          <a:prstGeom prst="wedgeRectCallout">
            <a:avLst>
              <a:gd name="adj1" fmla="val 61662"/>
              <a:gd name="adj2" fmla="val 5442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the word is compl</a:t>
            </a:r>
            <a:r>
              <a:rPr lang="en-I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 and not compl</a:t>
            </a:r>
            <a:r>
              <a:rPr lang="en-I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32496" y="4898497"/>
            <a:ext cx="1959503" cy="1959503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5640404" y="4385007"/>
            <a:ext cx="4479669" cy="1228901"/>
          </a:xfrm>
          <a:prstGeom prst="wedgeRectCallout">
            <a:avLst>
              <a:gd name="adj1" fmla="val 73473"/>
              <a:gd name="adj2" fmla="val 478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word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compliment means to praise someone, complement means to enhance something</a:t>
            </a:r>
          </a:p>
        </p:txBody>
      </p:sp>
    </p:spTree>
    <p:extLst>
      <p:ext uri="{BB962C8B-B14F-4D97-AF65-F5344CB8AC3E}">
        <p14:creationId xmlns:p14="http://schemas.microsoft.com/office/powerpoint/2010/main" val="374446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 Operator &amp;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2026212"/>
          </a:xfrm>
        </p:spPr>
        <p:txBody>
          <a:bodyPr>
            <a:normAutofit/>
          </a:bodyPr>
          <a:lstStyle/>
          <a:p>
            <a:r>
              <a:rPr lang="en-US" dirty="0"/>
              <a:t>The output of bitwise AND is 1 if the corresponding bits of two operands is </a:t>
            </a:r>
            <a:r>
              <a:rPr lang="en-US" dirty="0" smtClean="0"/>
              <a:t>1. If </a:t>
            </a:r>
            <a:r>
              <a:rPr lang="en-US" dirty="0"/>
              <a:t>either bit of an operand is 0, the result of corresponding bit is evaluated to </a:t>
            </a:r>
            <a:r>
              <a:rPr lang="en-US" dirty="0" smtClean="0"/>
              <a:t>0</a:t>
            </a:r>
          </a:p>
          <a:p>
            <a:r>
              <a:rPr lang="en-US" dirty="0"/>
              <a:t>In C Programming, bitwise </a:t>
            </a:r>
            <a:r>
              <a:rPr lang="en-US" dirty="0" smtClean="0"/>
              <a:t>AND operator </a:t>
            </a:r>
            <a:r>
              <a:rPr lang="en-US" dirty="0"/>
              <a:t>is denoted by &amp;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6038" y="3137836"/>
            <a:ext cx="4507720" cy="2677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 = 00001100 (In Binary)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 = 00011001 (In Binary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Bitwise AND of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 and 25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0000 1100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&amp; 0001 1001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_________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0000 1000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8 (In decimal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5770" y="3137836"/>
            <a:ext cx="4215866" cy="2677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#include &lt;</a:t>
            </a:r>
            <a:r>
              <a:rPr lang="en-US" sz="2800" dirty="0" err="1">
                <a:latin typeface="Arial Narrow" panose="020B0606020202030204" pitchFamily="34" charset="0"/>
              </a:rPr>
              <a:t>stdio.h</a:t>
            </a:r>
            <a:r>
              <a:rPr lang="en-US" sz="2800" dirty="0" smtClean="0">
                <a:latin typeface="Arial Narrow" panose="020B0606020202030204" pitchFamily="34" charset="0"/>
              </a:rPr>
              <a:t>&gt;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 err="1">
                <a:latin typeface="Arial Narrow" panose="020B0606020202030204" pitchFamily="34" charset="0"/>
              </a:rPr>
              <a:t>int</a:t>
            </a:r>
            <a:r>
              <a:rPr lang="en-US" sz="2800" dirty="0">
                <a:latin typeface="Arial Narrow" panose="020B0606020202030204" pitchFamily="34" charset="0"/>
              </a:rPr>
              <a:t> main</a:t>
            </a:r>
            <a:r>
              <a:rPr lang="en-US" sz="2800" dirty="0" smtClean="0">
                <a:latin typeface="Arial Narrow" panose="020B0606020202030204" pitchFamily="34" charset="0"/>
              </a:rPr>
              <a:t>(){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hu-HU" sz="2800" dirty="0">
                <a:latin typeface="Arial Narrow" panose="020B0606020202030204" pitchFamily="34" charset="0"/>
              </a:rPr>
              <a:t>    int a = 12, b = 25;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 err="1">
                <a:latin typeface="Arial Narrow" panose="020B0606020202030204" pitchFamily="34" charset="0"/>
              </a:rPr>
              <a:t>printf</a:t>
            </a:r>
            <a:r>
              <a:rPr lang="en-US" sz="2800" dirty="0">
                <a:latin typeface="Arial Narrow" panose="020B0606020202030204" pitchFamily="34" charset="0"/>
              </a:rPr>
              <a:t>("Output = %d", </a:t>
            </a:r>
            <a:r>
              <a:rPr lang="en-US" sz="2800" dirty="0" smtClean="0">
                <a:latin typeface="Arial Narrow" panose="020B0606020202030204" pitchFamily="34" charset="0"/>
              </a:rPr>
              <a:t>a &amp; b</a:t>
            </a:r>
            <a:r>
              <a:rPr lang="en-US" sz="2800" dirty="0">
                <a:latin typeface="Arial Narrow" panose="020B0606020202030204" pitchFamily="34" charset="0"/>
              </a:rPr>
              <a:t>);</a:t>
            </a:r>
          </a:p>
          <a:p>
            <a:r>
              <a:rPr lang="is-IS" sz="2800" dirty="0">
                <a:latin typeface="Arial Narrow" panose="020B0606020202030204" pitchFamily="34" charset="0"/>
              </a:rPr>
              <a:t>    return 0;</a:t>
            </a:r>
          </a:p>
          <a:p>
            <a:r>
              <a:rPr lang="is-IS" sz="2800" dirty="0" smtClean="0">
                <a:latin typeface="Arial Narrow" panose="020B06060202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217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 Operator |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2026212"/>
          </a:xfrm>
        </p:spPr>
        <p:txBody>
          <a:bodyPr>
            <a:normAutofit/>
          </a:bodyPr>
          <a:lstStyle/>
          <a:p>
            <a:r>
              <a:rPr lang="en-US" dirty="0"/>
              <a:t>The output of bitwise OR is 1 if at least one corresponding bit of two operands is 1</a:t>
            </a:r>
          </a:p>
          <a:p>
            <a:r>
              <a:rPr lang="en-US" dirty="0"/>
              <a:t>In C Programming, bitwise OR operator is denoted by 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6038" y="3137836"/>
            <a:ext cx="4507720" cy="2677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 = 00001100 (In Binary)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 = 00011001 (In Binary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Bitwise OR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 and 25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0000 1100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0001 1001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________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00011101  = 29 (In decimal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5770" y="3137836"/>
            <a:ext cx="4215866" cy="2677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#include &lt;</a:t>
            </a:r>
            <a:r>
              <a:rPr lang="en-US" sz="2800" dirty="0" err="1">
                <a:latin typeface="Arial Narrow" panose="020B0606020202030204" pitchFamily="34" charset="0"/>
              </a:rPr>
              <a:t>stdio.h</a:t>
            </a:r>
            <a:r>
              <a:rPr lang="en-US" sz="2800" dirty="0" smtClean="0">
                <a:latin typeface="Arial Narrow" panose="020B0606020202030204" pitchFamily="34" charset="0"/>
              </a:rPr>
              <a:t>&gt;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 err="1">
                <a:latin typeface="Arial Narrow" panose="020B0606020202030204" pitchFamily="34" charset="0"/>
              </a:rPr>
              <a:t>int</a:t>
            </a:r>
            <a:r>
              <a:rPr lang="en-US" sz="2800" dirty="0">
                <a:latin typeface="Arial Narrow" panose="020B0606020202030204" pitchFamily="34" charset="0"/>
              </a:rPr>
              <a:t> main</a:t>
            </a:r>
            <a:r>
              <a:rPr lang="en-US" sz="2800" dirty="0" smtClean="0">
                <a:latin typeface="Arial Narrow" panose="020B0606020202030204" pitchFamily="34" charset="0"/>
              </a:rPr>
              <a:t>(){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 err="1">
                <a:latin typeface="Arial Narrow" panose="020B0606020202030204" pitchFamily="34" charset="0"/>
              </a:rPr>
              <a:t>int</a:t>
            </a:r>
            <a:r>
              <a:rPr lang="en-US" sz="2800" dirty="0">
                <a:latin typeface="Arial Narrow" panose="020B0606020202030204" pitchFamily="34" charset="0"/>
              </a:rPr>
              <a:t> a = 12, b = 25;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 err="1">
                <a:latin typeface="Arial Narrow" panose="020B0606020202030204" pitchFamily="34" charset="0"/>
              </a:rPr>
              <a:t>printf</a:t>
            </a:r>
            <a:r>
              <a:rPr lang="en-US" sz="2800" dirty="0">
                <a:latin typeface="Arial Narrow" panose="020B0606020202030204" pitchFamily="34" charset="0"/>
              </a:rPr>
              <a:t>("Output = %d", </a:t>
            </a:r>
            <a:r>
              <a:rPr lang="en-US" sz="2800" dirty="0" smtClean="0">
                <a:latin typeface="Arial Narrow" panose="020B0606020202030204" pitchFamily="34" charset="0"/>
              </a:rPr>
              <a:t>a | b</a:t>
            </a:r>
            <a:r>
              <a:rPr lang="en-US" sz="2800" dirty="0">
                <a:latin typeface="Arial Narrow" panose="020B0606020202030204" pitchFamily="34" charset="0"/>
              </a:rPr>
              <a:t>);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    return 0;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}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8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XOR Operator ^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2026212"/>
          </a:xfrm>
        </p:spPr>
        <p:txBody>
          <a:bodyPr>
            <a:normAutofit/>
          </a:bodyPr>
          <a:lstStyle/>
          <a:p>
            <a:r>
              <a:rPr lang="en-US" dirty="0"/>
              <a:t>The result of bitwise XOR operator is 1 if the corresponding bits of two operands are opposite </a:t>
            </a:r>
            <a:r>
              <a:rPr lang="en-US" dirty="0" smtClean="0"/>
              <a:t>i.e. one is 1 and the other is 0</a:t>
            </a:r>
          </a:p>
          <a:p>
            <a:r>
              <a:rPr lang="en-US" dirty="0" smtClean="0"/>
              <a:t>In </a:t>
            </a:r>
            <a:r>
              <a:rPr lang="en-US" dirty="0"/>
              <a:t>C Programming, bitwise </a:t>
            </a:r>
            <a:r>
              <a:rPr lang="en-US" dirty="0" smtClean="0"/>
              <a:t>XOR </a:t>
            </a:r>
            <a:r>
              <a:rPr lang="en-US" dirty="0"/>
              <a:t>operator is denoted by </a:t>
            </a:r>
            <a:r>
              <a:rPr lang="en-US" dirty="0" smtClean="0"/>
              <a:t>^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6038" y="3137836"/>
            <a:ext cx="4507720" cy="2677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 = 00001100 (In Binary)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 = 00011001 (In Binary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Bitwise XOR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 and 25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00001100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^ 00011001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________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00010101  = 21 (In decimal)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5770" y="3137836"/>
            <a:ext cx="4215866" cy="2677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#include &lt;</a:t>
            </a:r>
            <a:r>
              <a:rPr lang="en-US" sz="2800" dirty="0" err="1">
                <a:latin typeface="Arial Narrow" panose="020B0606020202030204" pitchFamily="34" charset="0"/>
              </a:rPr>
              <a:t>stdio.h</a:t>
            </a:r>
            <a:r>
              <a:rPr lang="en-US" sz="2800" dirty="0" smtClean="0">
                <a:latin typeface="Arial Narrow" panose="020B0606020202030204" pitchFamily="34" charset="0"/>
              </a:rPr>
              <a:t>&gt;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 err="1">
                <a:latin typeface="Arial Narrow" panose="020B0606020202030204" pitchFamily="34" charset="0"/>
              </a:rPr>
              <a:t>int</a:t>
            </a:r>
            <a:r>
              <a:rPr lang="en-US" sz="2800" dirty="0">
                <a:latin typeface="Arial Narrow" panose="020B0606020202030204" pitchFamily="34" charset="0"/>
              </a:rPr>
              <a:t> main</a:t>
            </a:r>
            <a:r>
              <a:rPr lang="en-US" sz="2800" dirty="0" smtClean="0">
                <a:latin typeface="Arial Narrow" panose="020B0606020202030204" pitchFamily="34" charset="0"/>
              </a:rPr>
              <a:t>(){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 err="1">
                <a:latin typeface="Arial Narrow" panose="020B0606020202030204" pitchFamily="34" charset="0"/>
              </a:rPr>
              <a:t>int</a:t>
            </a:r>
            <a:r>
              <a:rPr lang="en-US" sz="2800" dirty="0">
                <a:latin typeface="Arial Narrow" panose="020B0606020202030204" pitchFamily="34" charset="0"/>
              </a:rPr>
              <a:t> a = 12, b = 25;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 err="1">
                <a:latin typeface="Arial Narrow" panose="020B0606020202030204" pitchFamily="34" charset="0"/>
              </a:rPr>
              <a:t>printf</a:t>
            </a:r>
            <a:r>
              <a:rPr lang="en-US" sz="2800" dirty="0">
                <a:latin typeface="Arial Narrow" panose="020B0606020202030204" pitchFamily="34" charset="0"/>
              </a:rPr>
              <a:t>("Output = %d", </a:t>
            </a:r>
            <a:r>
              <a:rPr lang="en-US" sz="2800" dirty="0" err="1">
                <a:latin typeface="Arial Narrow" panose="020B0606020202030204" pitchFamily="34" charset="0"/>
              </a:rPr>
              <a:t>a^b</a:t>
            </a:r>
            <a:r>
              <a:rPr lang="en-US" sz="2800" dirty="0">
                <a:latin typeface="Arial Narrow" panose="020B0606020202030204" pitchFamily="34" charset="0"/>
              </a:rPr>
              <a:t>);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    return 0;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}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9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Complement </a:t>
            </a:r>
            <a:r>
              <a:rPr lang="en-US" dirty="0" smtClean="0"/>
              <a:t>Operator ~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2026212"/>
          </a:xfrm>
        </p:spPr>
        <p:txBody>
          <a:bodyPr>
            <a:normAutofit/>
          </a:bodyPr>
          <a:lstStyle/>
          <a:p>
            <a:r>
              <a:rPr lang="en-US" dirty="0" smtClean="0"/>
              <a:t>A unary operator that simply flips each bit of the input</a:t>
            </a:r>
          </a:p>
          <a:p>
            <a:r>
              <a:rPr lang="en-US" dirty="0" smtClean="0"/>
              <a:t>In </a:t>
            </a:r>
            <a:r>
              <a:rPr lang="en-US" dirty="0"/>
              <a:t>C Programming, bitwise </a:t>
            </a:r>
            <a:r>
              <a:rPr lang="en-US" dirty="0" smtClean="0"/>
              <a:t>complement operator </a:t>
            </a:r>
            <a:r>
              <a:rPr lang="en-US" dirty="0"/>
              <a:t>is denoted by ~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3353" y="3137836"/>
            <a:ext cx="7186975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 = 0000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0000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0000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0000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0000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0000  0000 1100 Bitwise complement of 12 00001100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~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0000 0000  0000 0000  0000 0000  0000 1100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_____________________________________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1111 1111   1111  1111    1111 1111   1111  0011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 -13 (decimal)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7816" y="3137836"/>
            <a:ext cx="4215866" cy="2677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#include &lt;</a:t>
            </a:r>
            <a:r>
              <a:rPr lang="en-US" sz="2800" dirty="0" err="1">
                <a:latin typeface="Arial Narrow" panose="020B0606020202030204" pitchFamily="34" charset="0"/>
              </a:rPr>
              <a:t>stdio.h</a:t>
            </a:r>
            <a:r>
              <a:rPr lang="en-US" sz="2800" dirty="0" smtClean="0">
                <a:latin typeface="Arial Narrow" panose="020B0606020202030204" pitchFamily="34" charset="0"/>
              </a:rPr>
              <a:t>&gt;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 err="1">
                <a:latin typeface="Arial Narrow" panose="020B0606020202030204" pitchFamily="34" charset="0"/>
              </a:rPr>
              <a:t>int</a:t>
            </a:r>
            <a:r>
              <a:rPr lang="en-US" sz="2800" dirty="0">
                <a:latin typeface="Arial Narrow" panose="020B0606020202030204" pitchFamily="34" charset="0"/>
              </a:rPr>
              <a:t> main</a:t>
            </a:r>
            <a:r>
              <a:rPr lang="en-US" sz="2800" dirty="0" smtClean="0">
                <a:latin typeface="Arial Narrow" panose="020B0606020202030204" pitchFamily="34" charset="0"/>
              </a:rPr>
              <a:t>(){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 err="1">
                <a:latin typeface="Arial Narrow" panose="020B0606020202030204" pitchFamily="34" charset="0"/>
              </a:rPr>
              <a:t>int</a:t>
            </a:r>
            <a:r>
              <a:rPr lang="en-US" sz="2800" dirty="0">
                <a:latin typeface="Arial Narrow" panose="020B0606020202030204" pitchFamily="34" charset="0"/>
              </a:rPr>
              <a:t> a = </a:t>
            </a:r>
            <a:r>
              <a:rPr lang="en-US" sz="2800" dirty="0" smtClean="0">
                <a:latin typeface="Arial Narrow" panose="020B0606020202030204" pitchFamily="34" charset="0"/>
              </a:rPr>
              <a:t>12;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 err="1">
                <a:latin typeface="Arial Narrow" panose="020B0606020202030204" pitchFamily="34" charset="0"/>
              </a:rPr>
              <a:t>printf</a:t>
            </a:r>
            <a:r>
              <a:rPr lang="en-US" sz="2800" dirty="0">
                <a:latin typeface="Arial Narrow" panose="020B0606020202030204" pitchFamily="34" charset="0"/>
              </a:rPr>
              <a:t>("Output = %d", </a:t>
            </a:r>
            <a:r>
              <a:rPr lang="en-US" sz="2800" dirty="0" smtClean="0">
                <a:latin typeface="Arial Narrow" panose="020B0606020202030204" pitchFamily="34" charset="0"/>
              </a:rPr>
              <a:t>~a);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    return 0;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}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748" y="36190"/>
            <a:ext cx="2017392" cy="2017392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6759550" y="203066"/>
            <a:ext cx="3655198" cy="799913"/>
          </a:xfrm>
          <a:prstGeom prst="wedgeRectCallout">
            <a:avLst>
              <a:gd name="adj1" fmla="val 75119"/>
              <a:gd name="adj2" fmla="val 852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does flipping bits of 12 generate -13?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284294" y="2124730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4968624" y="1541893"/>
            <a:ext cx="5178731" cy="799913"/>
          </a:xfrm>
          <a:prstGeom prst="wedgeRectCallout">
            <a:avLst>
              <a:gd name="adj1" fmla="val 55418"/>
              <a:gd name="adj2" fmla="val 8283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 just a sec – I will teach you how negative numbers are represented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Shift Operator 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US" dirty="0"/>
              <a:t>Right shift operator shifts all bits towards right by </a:t>
            </a:r>
            <a:r>
              <a:rPr lang="en-US" dirty="0" smtClean="0"/>
              <a:t>a certain </a:t>
            </a:r>
            <a:r>
              <a:rPr lang="en-US" dirty="0"/>
              <a:t>number of </a:t>
            </a:r>
            <a:r>
              <a:rPr lang="en-US" dirty="0" smtClean="0"/>
              <a:t>locations</a:t>
            </a:r>
          </a:p>
          <a:p>
            <a:r>
              <a:rPr lang="en-IN" dirty="0" smtClean="0"/>
              <a:t>Bits that “fall off” from the right most end are lost</a:t>
            </a:r>
            <a:endParaRPr lang="en-US" dirty="0" smtClean="0"/>
          </a:p>
          <a:p>
            <a:r>
              <a:rPr lang="en-IN" dirty="0" smtClean="0"/>
              <a:t>Blank spaces in the leftmost positions are filled with 0s</a:t>
            </a:r>
          </a:p>
          <a:p>
            <a:r>
              <a:rPr lang="nl-NL" dirty="0" smtClean="0"/>
              <a:t>212 = 0000 0000    0000 0000    0000 0000    1101 0100</a:t>
            </a:r>
          </a:p>
          <a:p>
            <a:r>
              <a:rPr lang="nl-NL" dirty="0" smtClean="0"/>
              <a:t>212 &gt;&gt; 0 </a:t>
            </a:r>
            <a:r>
              <a:rPr lang="nl-NL" dirty="0"/>
              <a:t>= 0000 0000    0000 0000    0000 0000    1101 0100</a:t>
            </a:r>
          </a:p>
          <a:p>
            <a:r>
              <a:rPr lang="nl-NL" dirty="0"/>
              <a:t>212 &gt;&gt; </a:t>
            </a:r>
            <a:r>
              <a:rPr lang="nl-NL" dirty="0" smtClean="0"/>
              <a:t>4 </a:t>
            </a:r>
            <a:r>
              <a:rPr lang="nl-NL" dirty="0"/>
              <a:t>= 0000 0000    0000 0000    0000 0000    </a:t>
            </a:r>
            <a:r>
              <a:rPr lang="nl-NL" dirty="0" smtClean="0"/>
              <a:t>0000 1101</a:t>
            </a:r>
          </a:p>
          <a:p>
            <a:r>
              <a:rPr lang="nl-NL" dirty="0"/>
              <a:t>212 &gt;&gt; </a:t>
            </a:r>
            <a:r>
              <a:rPr lang="nl-NL" dirty="0" smtClean="0"/>
              <a:t>6 </a:t>
            </a:r>
            <a:r>
              <a:rPr lang="nl-NL" dirty="0"/>
              <a:t>= 0000 0000    0000 0000    0000 0000    0000 </a:t>
            </a:r>
            <a:r>
              <a:rPr lang="nl-NL" dirty="0" smtClean="0"/>
              <a:t>0011</a:t>
            </a:r>
          </a:p>
          <a:p>
            <a:r>
              <a:rPr lang="nl-NL" dirty="0"/>
              <a:t>212 &gt;&gt; </a:t>
            </a:r>
            <a:r>
              <a:rPr lang="nl-NL" dirty="0" smtClean="0"/>
              <a:t>3 </a:t>
            </a:r>
            <a:r>
              <a:rPr lang="nl-NL" dirty="0"/>
              <a:t>= 0000 0000    0000 0000    0000 0000    </a:t>
            </a:r>
            <a:r>
              <a:rPr lang="nl-NL" dirty="0" smtClean="0"/>
              <a:t>0001 1010</a:t>
            </a:r>
            <a:endParaRPr lang="en-IN" dirty="0" smtClean="0"/>
          </a:p>
          <a:p>
            <a:r>
              <a:rPr lang="en-IN" dirty="0" smtClean="0"/>
              <a:t>Right shift by k is equivalent to integer division with 2</a:t>
            </a:r>
            <a:r>
              <a:rPr lang="en-IN" baseline="30000" dirty="0" smtClean="0"/>
              <a:t>k</a:t>
            </a:r>
            <a:r>
              <a:rPr lang="en-IN" dirty="0">
                <a:sym typeface="Wingdings" panose="05000000000000000000" pitchFamily="2" charset="2"/>
              </a:rPr>
              <a:t> </a:t>
            </a:r>
            <a:endParaRPr lang="en-IN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0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Shift </a:t>
            </a:r>
            <a:r>
              <a:rPr lang="en-US" dirty="0"/>
              <a:t>Operator </a:t>
            </a:r>
            <a:r>
              <a:rPr lang="en-US" dirty="0" smtClean="0"/>
              <a:t>&lt;&lt;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US" dirty="0" smtClean="0"/>
              <a:t>Left shift </a:t>
            </a:r>
            <a:r>
              <a:rPr lang="en-US" dirty="0"/>
              <a:t>operator shifts all bits towards </a:t>
            </a:r>
            <a:r>
              <a:rPr lang="en-US" dirty="0" smtClean="0"/>
              <a:t>left by a certain </a:t>
            </a:r>
            <a:r>
              <a:rPr lang="en-US" dirty="0"/>
              <a:t>number of </a:t>
            </a:r>
            <a:r>
              <a:rPr lang="en-US" dirty="0" smtClean="0"/>
              <a:t>locations</a:t>
            </a:r>
          </a:p>
          <a:p>
            <a:r>
              <a:rPr lang="en-IN" dirty="0" smtClean="0"/>
              <a:t>Bits that “fall off” from the left most end are lost</a:t>
            </a:r>
            <a:endParaRPr lang="en-US" dirty="0" smtClean="0"/>
          </a:p>
          <a:p>
            <a:r>
              <a:rPr lang="en-IN" dirty="0" smtClean="0"/>
              <a:t>Blank spaces in the right positions are filled with 0s</a:t>
            </a:r>
          </a:p>
          <a:p>
            <a:r>
              <a:rPr lang="nl-NL" dirty="0" smtClean="0"/>
              <a:t>212 = 0000 0000    0000 0000    0000 0000    1101 0100</a:t>
            </a:r>
          </a:p>
          <a:p>
            <a:r>
              <a:rPr lang="nl-NL" dirty="0" smtClean="0"/>
              <a:t>212 &lt;&lt; 0 </a:t>
            </a:r>
            <a:r>
              <a:rPr lang="nl-NL" dirty="0"/>
              <a:t>= 0000 0000    0000 0000    0000 0000    1101 0100</a:t>
            </a:r>
          </a:p>
          <a:p>
            <a:r>
              <a:rPr lang="nl-NL" dirty="0"/>
              <a:t>212 </a:t>
            </a:r>
            <a:r>
              <a:rPr lang="nl-NL" dirty="0" smtClean="0"/>
              <a:t>&lt;&lt; 4 </a:t>
            </a:r>
            <a:r>
              <a:rPr lang="nl-NL" dirty="0"/>
              <a:t>= 0000 0000    0000 0000    0000 1101 </a:t>
            </a:r>
            <a:r>
              <a:rPr lang="nl-NL" dirty="0" smtClean="0"/>
              <a:t>   0100 0000</a:t>
            </a:r>
          </a:p>
          <a:p>
            <a:r>
              <a:rPr lang="nl-NL" dirty="0"/>
              <a:t>212 </a:t>
            </a:r>
            <a:r>
              <a:rPr lang="nl-NL" dirty="0" smtClean="0"/>
              <a:t>&lt;&lt; 6 </a:t>
            </a:r>
            <a:r>
              <a:rPr lang="nl-NL" dirty="0"/>
              <a:t>= 0000 0000    0000 0000    </a:t>
            </a:r>
            <a:r>
              <a:rPr lang="nl-NL" dirty="0" smtClean="0"/>
              <a:t>0011 0101    </a:t>
            </a:r>
            <a:r>
              <a:rPr lang="nl-NL" dirty="0"/>
              <a:t>0000 </a:t>
            </a:r>
            <a:r>
              <a:rPr lang="nl-NL" dirty="0" smtClean="0"/>
              <a:t>0000</a:t>
            </a:r>
          </a:p>
          <a:p>
            <a:r>
              <a:rPr lang="nl-NL" dirty="0"/>
              <a:t>212 </a:t>
            </a:r>
            <a:r>
              <a:rPr lang="nl-NL" dirty="0" smtClean="0"/>
              <a:t>&lt;&lt; 28 = 0100 </a:t>
            </a:r>
            <a:r>
              <a:rPr lang="nl-NL" dirty="0"/>
              <a:t>0000    0000 0000    0000 </a:t>
            </a:r>
            <a:r>
              <a:rPr lang="nl-NL" dirty="0" smtClean="0"/>
              <a:t>0000    0000 0000</a:t>
            </a:r>
            <a:endParaRPr lang="en-IN" dirty="0" smtClean="0"/>
          </a:p>
          <a:p>
            <a:r>
              <a:rPr lang="en-IN" dirty="0" smtClean="0"/>
              <a:t>Left shift by k is equivalent to integer multiplication with 2</a:t>
            </a:r>
            <a:r>
              <a:rPr lang="en-IN" baseline="30000" dirty="0" smtClean="0"/>
              <a:t>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95065" y="1611432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3984859" y="159585"/>
            <a:ext cx="5941116" cy="1487298"/>
          </a:xfrm>
          <a:prstGeom prst="wedgeRectCallout">
            <a:avLst>
              <a:gd name="adj1" fmla="val 55418"/>
              <a:gd name="adj2" fmla="val 8283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be warned. If you left shift too much, multiplication with 2</a:t>
            </a:r>
            <a:r>
              <a:rPr lang="en-IN" sz="24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 give you a number too large to be represented by an int. You may get garbage results.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46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197</TotalTime>
  <Words>1844</Words>
  <Application>Microsoft Office PowerPoint</Application>
  <PresentationFormat>Widescreen</PresentationFormat>
  <Paragraphs>314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Narrow</vt:lpstr>
      <vt:lpstr>Calibri</vt:lpstr>
      <vt:lpstr>Calibri Light</vt:lpstr>
      <vt:lpstr>Century Gothic</vt:lpstr>
      <vt:lpstr>Comic Sans MS</vt:lpstr>
      <vt:lpstr>Wingdings</vt:lpstr>
      <vt:lpstr>Metropolitan</vt:lpstr>
      <vt:lpstr>Equation</vt:lpstr>
      <vt:lpstr>Let us give Mr C a Complement</vt:lpstr>
      <vt:lpstr>The Binary Number System</vt:lpstr>
      <vt:lpstr>Bitwise Operators</vt:lpstr>
      <vt:lpstr>Bitwise And Operator &amp;</vt:lpstr>
      <vt:lpstr>Bitwise OR Operator |</vt:lpstr>
      <vt:lpstr>Bitwise XOR Operator ^</vt:lpstr>
      <vt:lpstr>Bitwise Complement Operator ~</vt:lpstr>
      <vt:lpstr>Right Shift Operator &gt;&gt;</vt:lpstr>
      <vt:lpstr>Left Shift Operator &lt;&lt;</vt:lpstr>
      <vt:lpstr>Example use of bitwise operators</vt:lpstr>
      <vt:lpstr>BODMAS table has more members</vt:lpstr>
      <vt:lpstr>One’s Compliment</vt:lpstr>
      <vt:lpstr>Two’s Compliment</vt:lpstr>
      <vt:lpstr>Floating Point Representation</vt:lpstr>
      <vt:lpstr>IEEE 754 Floating Point Representation</vt:lpstr>
      <vt:lpstr>Range of Representation</vt:lpstr>
      <vt:lpstr>Single-precision (float)</vt:lpstr>
      <vt:lpstr>Imprecise Representation</vt:lpstr>
      <vt:lpstr>Double Precision (double)</vt:lpstr>
      <vt:lpstr>Underflow and Overflow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88</cp:revision>
  <dcterms:created xsi:type="dcterms:W3CDTF">2018-07-30T05:08:11Z</dcterms:created>
  <dcterms:modified xsi:type="dcterms:W3CDTF">2018-11-17T14:53:57Z</dcterms:modified>
</cp:coreProperties>
</file>