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0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8/6/2018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5" cy="3352800"/>
          </a:xfrm>
        </p:spPr>
        <p:txBody>
          <a:bodyPr/>
          <a:lstStyle/>
          <a:p>
            <a:r>
              <a:rPr lang="en-IN" dirty="0" smtClean="0"/>
              <a:t>Mr. C gets Interactive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ESC101: Foundations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handy tip while 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Comments can be also used to identify where is error</a:t>
            </a:r>
          </a:p>
          <a:p>
            <a:r>
              <a:rPr lang="en-IN" dirty="0" smtClean="0"/>
              <a:t>Mr C will tell you (compile) where he thinks the error is</a:t>
            </a:r>
          </a:p>
          <a:p>
            <a:r>
              <a:rPr lang="en-IN" dirty="0" smtClean="0"/>
              <a:t>Commenting out lines can also help identify the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a, b;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c = a + b;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 = 5;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b = 4;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</a:t>
            </a:r>
            <a:r>
              <a:rPr lang="en-IN" sz="3200" dirty="0" smtClean="0">
                <a:latin typeface="Arial Narrow" panose="020B0606020202030204" pitchFamily="34" charset="0"/>
              </a:rPr>
              <a:t>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a, b, c;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c = a + b;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 = 5;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b = 4;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</a:t>
            </a:r>
            <a:r>
              <a:rPr lang="en-IN" sz="3200" dirty="0" smtClean="0">
                <a:latin typeface="Arial Narrow" panose="020B0606020202030204" pitchFamily="34" charset="0"/>
              </a:rPr>
              <a:t>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4207277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a, b;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// c = a + b;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a = 5;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b = 4;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</a:t>
            </a:r>
            <a:r>
              <a:rPr lang="en-IN" sz="3200" dirty="0" smtClean="0">
                <a:latin typeface="Arial Narrow" panose="020B0606020202030204" pitchFamily="34" charset="0"/>
              </a:rPr>
              <a:t>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3353" y="2187057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284227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accent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07278" y="2187057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6796204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accent4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95" y="4834858"/>
            <a:ext cx="2023142" cy="2023142"/>
          </a:xfrm>
          <a:prstGeom prst="rect">
            <a:avLst/>
          </a:prstGeom>
        </p:spPr>
      </p:pic>
      <p:sp>
        <p:nvSpPr>
          <p:cNvPr id="21" name="Rectangular Callout 20"/>
          <p:cNvSpPr/>
          <p:nvPr/>
        </p:nvSpPr>
        <p:spPr>
          <a:xfrm>
            <a:off x="8493241" y="3484078"/>
            <a:ext cx="2235718" cy="1052872"/>
          </a:xfrm>
          <a:prstGeom prst="wedgeRectCallout">
            <a:avLst>
              <a:gd name="adj1" fmla="val -100212"/>
              <a:gd name="adj2" fmla="val 11247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Aha! I forgot to declare 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161203" y="2187057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10750129" y="1300019"/>
            <a:ext cx="1364998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accent4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18" y="4834303"/>
            <a:ext cx="2023697" cy="20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2" grpId="0" animBg="1"/>
      <p:bldP spid="17" grpId="0" animBg="1"/>
      <p:bldP spid="21" grpId="0" animBg="1"/>
      <p:bldP spid="21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Most Awaited </a:t>
            </a:r>
            <a:r>
              <a:rPr lang="en-IN" dirty="0" err="1" smtClean="0"/>
              <a:t>scanf</a:t>
            </a:r>
            <a:r>
              <a:rPr lang="en-IN" dirty="0" smtClean="0"/>
              <a:t>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</a:t>
            </a:r>
            <a:r>
              <a:rPr lang="en-US" dirty="0" smtClean="0"/>
              <a:t>frustrating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Mr</a:t>
            </a:r>
            <a:r>
              <a:rPr lang="en-US" sz="2400" dirty="0">
                <a:solidFill>
                  <a:schemeClr val="tx1"/>
                </a:solidFill>
              </a:rPr>
              <a:t> C can add two numbers but both have to be written into code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Also called “hardcoding”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 bit like a calculator which can only add 5 and 4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To add 6 and 9, write a new calculator </a:t>
            </a:r>
            <a:r>
              <a:rPr lang="en-US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IN" dirty="0" smtClean="0"/>
              <a:t>Can’t we ask Mr C to request us for the numbers when he is executing our requests i.e. at </a:t>
            </a:r>
            <a:r>
              <a:rPr lang="en-IN" i="1" dirty="0" smtClean="0"/>
              <a:t>runtime</a:t>
            </a:r>
            <a:r>
              <a:rPr lang="en-IN" dirty="0" smtClean="0"/>
              <a:t>?</a:t>
            </a:r>
          </a:p>
          <a:p>
            <a:r>
              <a:rPr lang="en-IN" dirty="0" smtClean="0"/>
              <a:t>Of course – take input from the user using </a:t>
            </a:r>
            <a:r>
              <a:rPr lang="en-IN" dirty="0" err="1" smtClean="0"/>
              <a:t>scanf</a:t>
            </a: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</a:t>
            </a:r>
            <a:r>
              <a:rPr lang="en-IN" dirty="0" smtClean="0"/>
              <a:t>two unknown </a:t>
            </a:r>
            <a:r>
              <a:rPr lang="en-IN" dirty="0" smtClean="0"/>
              <a:t>numbers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a, b;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(“%d”, &amp;b);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(“%d”, a + b);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834390" cy="4064931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 fontScale="92500"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  <a:endParaRPr lang="en-IN" sz="3200" dirty="0" smtClean="0"/>
          </a:p>
          <a:p>
            <a:r>
              <a:rPr lang="en-IN" sz="3200" dirty="0" smtClean="0">
                <a:cs typeface="Arial" panose="020B0604020202020204" pitchFamily="34" charset="0"/>
              </a:rPr>
              <a:t>a, b are two </a:t>
            </a:r>
            <a:r>
              <a:rPr lang="en-IN" sz="3200" dirty="0" smtClean="0"/>
              <a:t>variables.</a:t>
            </a:r>
            <a:endParaRPr lang="en-IN" sz="3200" dirty="0" smtClean="0"/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a</a:t>
            </a:r>
            <a:r>
              <a:rPr lang="en-IN" sz="3200" dirty="0" smtClean="0"/>
              <a:t>.</a:t>
            </a:r>
            <a:endParaRPr lang="en-IN" sz="3200" dirty="0">
              <a:cs typeface="Arial" panose="020B0604020202020204" pitchFamily="34" charset="0"/>
            </a:endParaRPr>
          </a:p>
          <a:p>
            <a:r>
              <a:rPr lang="en-IN" sz="3200" dirty="0" smtClean="0">
                <a:cs typeface="Arial" panose="020B0604020202020204" pitchFamily="34" charset="0"/>
              </a:rPr>
              <a:t>Please ask me for value of b.</a:t>
            </a:r>
            <a:endParaRPr lang="en-IN" sz="3200" dirty="0" smtClean="0"/>
          </a:p>
          <a:p>
            <a:r>
              <a:rPr lang="en-IN" sz="3200" dirty="0" smtClean="0"/>
              <a:t>Please print their sum.</a:t>
            </a:r>
            <a:endParaRPr lang="en-IN" sz="3200" dirty="0" smtClean="0"/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05667" y="5722913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29033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03097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135872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42307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3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20505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8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84685" y="4075672"/>
            <a:ext cx="7621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88" y="4503712"/>
            <a:ext cx="6241828" cy="2354287"/>
          </a:xfrm>
          <a:prstGeom prst="rect">
            <a:avLst/>
          </a:prstGeom>
        </p:spPr>
      </p:pic>
      <p:sp>
        <p:nvSpPr>
          <p:cNvPr id="27" name="Rectangular Callout 26"/>
          <p:cNvSpPr/>
          <p:nvPr/>
        </p:nvSpPr>
        <p:spPr>
          <a:xfrm>
            <a:off x="4593854" y="5150069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32" y="5020335"/>
            <a:ext cx="533400" cy="476250"/>
          </a:xfrm>
          <a:prstGeom prst="rect">
            <a:avLst/>
          </a:prstGeom>
        </p:spPr>
      </p:pic>
      <p:sp>
        <p:nvSpPr>
          <p:cNvPr id="30" name="Rectangular Callout 29"/>
          <p:cNvSpPr/>
          <p:nvPr/>
        </p:nvSpPr>
        <p:spPr>
          <a:xfrm>
            <a:off x="401986" y="4519468"/>
            <a:ext cx="2082797" cy="988647"/>
          </a:xfrm>
          <a:prstGeom prst="wedgeRectCallout">
            <a:avLst>
              <a:gd name="adj1" fmla="val 58170"/>
              <a:gd name="adj2" fmla="val 8327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give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input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401985" y="3332000"/>
            <a:ext cx="3189000" cy="988647"/>
          </a:xfrm>
          <a:prstGeom prst="wedgeRectCallout">
            <a:avLst>
              <a:gd name="adj1" fmla="val -9870"/>
              <a:gd name="adj2" fmla="val 88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Thanks. Let me get back to work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27" grpId="0" animBg="1"/>
      <p:bldP spid="30" grpId="0" animBg="1"/>
      <p:bldP spid="30" grpId="1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Words of Caution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 err="1" smtClean="0"/>
              <a:t>Prutor</a:t>
            </a:r>
            <a:r>
              <a:rPr lang="en-IN" dirty="0" smtClean="0"/>
              <a:t>, input has to be specified before “Execute”</a:t>
            </a:r>
          </a:p>
          <a:p>
            <a:r>
              <a:rPr lang="en-IN" dirty="0" smtClean="0"/>
              <a:t>Please be very careful about this common mistake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Will explain what this &amp; means, in few weeks</a:t>
            </a:r>
          </a:p>
          <a:p>
            <a:r>
              <a:rPr lang="en-IN" dirty="0" smtClean="0"/>
              <a:t>Tomorrow, will learn shorthand for multiple inputs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9473" y="2336144"/>
            <a:ext cx="30909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22500" y="2336144"/>
            <a:ext cx="34002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scanf(“%d”,&amp;a);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534" y="2200248"/>
            <a:ext cx="1041096" cy="1041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19" y="2199962"/>
            <a:ext cx="1041382" cy="104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53" y="4662738"/>
            <a:ext cx="5529911" cy="20857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71" y="4662738"/>
            <a:ext cx="5529911" cy="20857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297" y="5095989"/>
            <a:ext cx="304800" cy="7334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91" y="5095989"/>
            <a:ext cx="533400" cy="476250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9088726" y="3412967"/>
            <a:ext cx="2836147" cy="942389"/>
          </a:xfrm>
          <a:prstGeom prst="wedgeRectCallout">
            <a:avLst>
              <a:gd name="adj1" fmla="val -93969"/>
              <a:gd name="adj2" fmla="val 1180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work! Experiment!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 -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Please go to lab only on the day of your section, be on time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Section-day allotment same as before (please check course website)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Contact </a:t>
            </a:r>
            <a:r>
              <a:rPr lang="en-IN" sz="2200" dirty="0" err="1" smtClean="0">
                <a:solidFill>
                  <a:schemeClr val="tx1"/>
                </a:solidFill>
              </a:rPr>
              <a:t>DoAA</a:t>
            </a:r>
            <a:r>
              <a:rPr lang="en-IN" sz="2200" dirty="0" smtClean="0">
                <a:solidFill>
                  <a:schemeClr val="tx1"/>
                </a:solidFill>
              </a:rPr>
              <a:t> office in case section not allotted </a:t>
            </a:r>
            <a:r>
              <a:rPr lang="en-IN" sz="2200" dirty="0" err="1" smtClean="0">
                <a:solidFill>
                  <a:schemeClr val="tx1"/>
                </a:solidFill>
              </a:rPr>
              <a:t>etc</a:t>
            </a:r>
            <a:endParaRPr lang="en-IN" sz="22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Please bring your IITK ID card (no PAN, </a:t>
            </a:r>
            <a:r>
              <a:rPr lang="en-IN" sz="2400" dirty="0" err="1" smtClean="0">
                <a:solidFill>
                  <a:schemeClr val="tx1"/>
                </a:solidFill>
              </a:rPr>
              <a:t>Aadhar</a:t>
            </a:r>
            <a:r>
              <a:rPr lang="en-IN" sz="2400" dirty="0" smtClean="0">
                <a:solidFill>
                  <a:schemeClr val="tx1"/>
                </a:solidFill>
              </a:rPr>
              <a:t> card) to lab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Set your proxy to </a:t>
            </a:r>
            <a:r>
              <a:rPr lang="en-IN" sz="2400" dirty="0" err="1" smtClean="0">
                <a:solidFill>
                  <a:schemeClr val="tx1"/>
                </a:solidFill>
              </a:rPr>
              <a:t>relproxy</a:t>
            </a:r>
            <a:r>
              <a:rPr lang="en-IN" sz="2400" dirty="0" smtClean="0">
                <a:solidFill>
                  <a:schemeClr val="tx1"/>
                </a:solidFill>
              </a:rPr>
              <a:t> before lab starts – for minor quiz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Piazza will be deactivated during lab hours Mon-Thu 2-5PM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Only handwritten notes allowed in lab (no photocopies, slides </a:t>
            </a:r>
            <a:r>
              <a:rPr lang="en-IN" sz="2400" dirty="0" err="1" smtClean="0">
                <a:solidFill>
                  <a:schemeClr val="tx1"/>
                </a:solidFill>
              </a:rPr>
              <a:t>etc</a:t>
            </a:r>
            <a:r>
              <a:rPr lang="en-IN" sz="24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Do not browse internet during lab (YouTube, Google, </a:t>
            </a:r>
            <a:r>
              <a:rPr lang="en-IN" sz="2400" dirty="0" err="1" smtClean="0">
                <a:solidFill>
                  <a:schemeClr val="tx1"/>
                </a:solidFill>
              </a:rPr>
              <a:t>StackExchange</a:t>
            </a:r>
            <a:r>
              <a:rPr lang="en-IN" sz="2400" dirty="0" smtClean="0">
                <a:solidFill>
                  <a:schemeClr val="tx1"/>
                </a:solidFill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Will be considered cheating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In case of doubt, as TA, tutor, instructor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 - Piazza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not enrolled on Piazza or not activated account, please do so asap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You will miss out on useful discussions, hints, tips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May also miss out on important announcements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How to use Piazza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Please read etiquettes on course website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Not a good thing to give out solutions (Piazza not a place to show off)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When asking question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P</a:t>
            </a:r>
            <a:r>
              <a:rPr lang="en-IN" sz="2000" dirty="0" smtClean="0">
                <a:solidFill>
                  <a:schemeClr val="tx1"/>
                </a:solidFill>
              </a:rPr>
              <a:t>lease check if it has been already answered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</a:rPr>
              <a:t>Websites like </a:t>
            </a:r>
            <a:r>
              <a:rPr lang="en-IN" sz="2000" dirty="0" err="1" smtClean="0">
                <a:solidFill>
                  <a:schemeClr val="tx1"/>
                </a:solidFill>
              </a:rPr>
              <a:t>StackExchange</a:t>
            </a:r>
            <a:r>
              <a:rPr lang="en-IN" sz="2000" dirty="0" smtClean="0">
                <a:solidFill>
                  <a:schemeClr val="tx1"/>
                </a:solidFill>
              </a:rPr>
              <a:t> may ban you if you do not do this </a:t>
            </a:r>
            <a:r>
              <a:rPr lang="en-IN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Please give details of what went wrong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“Why is this not working” is not at all helpful for someone trying to help you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 with Integers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073742" y="1111624"/>
            <a:ext cx="5118257" cy="5300823"/>
          </a:xfrm>
        </p:spPr>
        <p:txBody>
          <a:bodyPr/>
          <a:lstStyle/>
          <a:p>
            <a:r>
              <a:rPr lang="en-IN" dirty="0" smtClean="0"/>
              <a:t>Recall your BODMAS rules from high school</a:t>
            </a:r>
          </a:p>
          <a:p>
            <a:r>
              <a:rPr lang="en-IN" dirty="0" smtClean="0"/>
              <a:t>Mr. C follows similar rules – will see in detail soon</a:t>
            </a:r>
          </a:p>
          <a:p>
            <a:r>
              <a:rPr lang="en-IN" dirty="0" smtClean="0"/>
              <a:t>Good practice to bracket your formulae</a:t>
            </a:r>
          </a:p>
          <a:p>
            <a:r>
              <a:rPr lang="en-IN" dirty="0" smtClean="0"/>
              <a:t>Minimize confusion as well as chances of error</a:t>
            </a:r>
          </a:p>
          <a:p>
            <a:r>
              <a:rPr lang="en-IN" dirty="0" smtClean="0"/>
              <a:t>Play with brackets in lab to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58059"/>
              </p:ext>
            </p:extLst>
          </p:nvPr>
        </p:nvGraphicFramePr>
        <p:xfrm>
          <a:off x="254000" y="1111250"/>
          <a:ext cx="681974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267"/>
                <a:gridCol w="1800543"/>
                <a:gridCol w="959644"/>
                <a:gridCol w="959644"/>
                <a:gridCol w="9596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Operation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 Code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bg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3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Addition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+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9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Subtraction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–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Multiplication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*</a:t>
                      </a:r>
                      <a:r>
                        <a:rPr lang="en-IN" sz="28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-4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8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Division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/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Remainder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a % b;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Bracketing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 (</a:t>
                      </a:r>
                      <a:r>
                        <a:rPr lang="en-IN" sz="28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a+b</a:t>
                      </a:r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)/2;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 =</a:t>
                      </a:r>
                      <a:r>
                        <a:rPr lang="en-IN" sz="28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 + b/2;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53353" y="4253949"/>
            <a:ext cx="6820389" cy="1063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shortcut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smtClean="0"/>
              <a:t>How we must speak to </a:t>
            </a:r>
            <a:r>
              <a:rPr lang="en-IN" b="1" dirty="0" err="1" smtClean="0"/>
              <a:t>mr</a:t>
            </a:r>
            <a:r>
              <a:rPr lang="en-IN" b="1" dirty="0" smtClean="0"/>
              <a:t>. compiler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253353" y="1866372"/>
            <a:ext cx="5563247" cy="4991627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latin typeface="Arial Narrow" panose="020B0606020202030204" pitchFamily="34" charset="0"/>
              </a:rPr>
              <a:t>#include&lt;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a, b, c;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a = 5, b 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 = a + b;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 err="1" smtClean="0">
                <a:latin typeface="Arial Narrow" panose="020B0606020202030204" pitchFamily="34" charset="0"/>
              </a:rPr>
              <a:t>d”,c</a:t>
            </a:r>
            <a:r>
              <a:rPr lang="en-IN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0300" y="1866372"/>
            <a:ext cx="5643382" cy="4991627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err="1" smtClean="0">
                <a:cs typeface="Arial" panose="020B0604020202020204" pitchFamily="34" charset="0"/>
              </a:rPr>
              <a:t>a,b,c</a:t>
            </a:r>
            <a:r>
              <a:rPr lang="en-IN" sz="3200" dirty="0" smtClean="0">
                <a:cs typeface="Arial" panose="020B0604020202020204" pitchFamily="34" charset="0"/>
              </a:rPr>
              <a:t> are</a:t>
            </a:r>
            <a:r>
              <a:rPr lang="en-IN" sz="3200" dirty="0" smtClean="0"/>
              <a:t> variables.</a:t>
            </a:r>
          </a:p>
          <a:p>
            <a:r>
              <a:rPr lang="en-IN" sz="3200" dirty="0" smtClean="0"/>
              <a:t>a = 5 and b = 4.</a:t>
            </a:r>
          </a:p>
          <a:p>
            <a:r>
              <a:rPr lang="en-IN" sz="3200" dirty="0" smtClean="0"/>
              <a:t>Please add them and put the result in variable c.</a:t>
            </a:r>
          </a:p>
          <a:p>
            <a:r>
              <a:rPr lang="en-IN" sz="3200" dirty="0" smtClean="0"/>
              <a:t>Please tell me </a:t>
            </a:r>
            <a:r>
              <a:rPr lang="en-IN" sz="3200" dirty="0" smtClean="0"/>
              <a:t>value </a:t>
            </a:r>
            <a:r>
              <a:rPr lang="en-IN" sz="3200" dirty="0" smtClean="0"/>
              <a:t>of c.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829033" y="254490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72310" y="254490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3524" y="3649807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38" name="Rectangle 37"/>
          <p:cNvSpPr/>
          <p:nvPr/>
        </p:nvSpPr>
        <p:spPr>
          <a:xfrm>
            <a:off x="4746801" y="364980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39" name="TextBox 38"/>
          <p:cNvSpPr txBox="1"/>
          <p:nvPr/>
        </p:nvSpPr>
        <p:spPr>
          <a:xfrm>
            <a:off x="3203524" y="271898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85584" y="2718984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72310" y="464218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46801" y="5747084"/>
            <a:ext cx="437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4800" dirty="0"/>
          </a:p>
        </p:txBody>
      </p:sp>
      <p:sp>
        <p:nvSpPr>
          <p:cNvPr id="41" name="TextBox 40"/>
          <p:cNvSpPr txBox="1"/>
          <p:nvPr/>
        </p:nvSpPr>
        <p:spPr>
          <a:xfrm>
            <a:off x="4785584" y="48156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9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13719" y="5656380"/>
            <a:ext cx="1858617" cy="904461"/>
            <a:chOff x="3286682" y="2292350"/>
            <a:chExt cx="1858617" cy="904461"/>
          </a:xfrm>
        </p:grpSpPr>
        <p:sp>
          <p:nvSpPr>
            <p:cNvPr id="20" name="Rounded Rectangle 1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ular Callout 41"/>
          <p:cNvSpPr/>
          <p:nvPr/>
        </p:nvSpPr>
        <p:spPr>
          <a:xfrm>
            <a:off x="2905513" y="4742565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ontent Placeholder 12"/>
          <p:cNvSpPr txBox="1">
            <a:spLocks/>
          </p:cNvSpPr>
          <p:nvPr/>
        </p:nvSpPr>
        <p:spPr>
          <a:xfrm>
            <a:off x="6205718" y="1856433"/>
            <a:ext cx="5643382" cy="4991627"/>
          </a:xfrm>
          <a:prstGeom prst="roundRect">
            <a:avLst>
              <a:gd name="adj" fmla="val 7661"/>
            </a:avLst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/>
              <a:t>Do you speak English?</a:t>
            </a:r>
          </a:p>
          <a:p>
            <a:r>
              <a:rPr lang="en-IN" sz="3200" dirty="0" smtClean="0"/>
              <a:t>Hello</a:t>
            </a:r>
          </a:p>
          <a:p>
            <a:r>
              <a:rPr lang="en-IN" sz="3200" dirty="0" err="1" smtClean="0">
                <a:cs typeface="Arial" panose="020B0604020202020204" pitchFamily="34" charset="0"/>
              </a:rPr>
              <a:t>a,b</a:t>
            </a:r>
            <a:r>
              <a:rPr lang="en-IN" sz="3200" dirty="0" smtClean="0">
                <a:cs typeface="Arial" panose="020B0604020202020204" pitchFamily="34" charset="0"/>
              </a:rPr>
              <a:t> are integer</a:t>
            </a:r>
            <a:r>
              <a:rPr lang="en-IN" sz="3200" dirty="0" smtClean="0"/>
              <a:t> variables.</a:t>
            </a:r>
          </a:p>
          <a:p>
            <a:r>
              <a:rPr lang="en-IN" sz="3200" dirty="0" smtClean="0"/>
              <a:t>a = 5 and b = 4.</a:t>
            </a:r>
          </a:p>
          <a:p>
            <a:r>
              <a:rPr lang="en-IN" sz="3200" dirty="0" smtClean="0"/>
              <a:t>Please add tell me their sum.</a:t>
            </a:r>
          </a:p>
          <a:p>
            <a:r>
              <a:rPr lang="en-IN" sz="3200" dirty="0" smtClean="0"/>
              <a:t>Goodbye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6" y="1856433"/>
            <a:ext cx="5590517" cy="50357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2" name="Rectangle 61"/>
          <p:cNvSpPr/>
          <p:nvPr/>
        </p:nvSpPr>
        <p:spPr>
          <a:xfrm>
            <a:off x="2981433" y="2697307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24710" y="2697306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355924" y="3802207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65" name="Rectangle 64"/>
          <p:cNvSpPr/>
          <p:nvPr/>
        </p:nvSpPr>
        <p:spPr>
          <a:xfrm>
            <a:off x="4899201" y="3802206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latin typeface="Arial Narrow" panose="020B0606020202030204" pitchFamily="34" charset="0"/>
              </a:rPr>
              <a:t>b</a:t>
            </a:r>
            <a:endParaRPr lang="en-US" sz="4800" dirty="0"/>
          </a:p>
        </p:txBody>
      </p:sp>
      <p:sp>
        <p:nvSpPr>
          <p:cNvPr id="66" name="TextBox 65"/>
          <p:cNvSpPr txBox="1"/>
          <p:nvPr/>
        </p:nvSpPr>
        <p:spPr>
          <a:xfrm>
            <a:off x="3355924" y="287138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Narrow" panose="020B0606020202030204" pitchFamily="34" charset="0"/>
              </a:rPr>
              <a:t>5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37984" y="2871384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4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66119" y="5808780"/>
            <a:ext cx="1858617" cy="904461"/>
            <a:chOff x="3286682" y="2292350"/>
            <a:chExt cx="1858617" cy="904461"/>
          </a:xfrm>
        </p:grpSpPr>
        <p:sp>
          <p:nvSpPr>
            <p:cNvPr id="69" name="Rounded Rectangle 6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ular Callout 71"/>
          <p:cNvSpPr/>
          <p:nvPr/>
        </p:nvSpPr>
        <p:spPr>
          <a:xfrm>
            <a:off x="3057913" y="4894965"/>
            <a:ext cx="771084" cy="684581"/>
          </a:xfrm>
          <a:prstGeom prst="wedgeRectCallout">
            <a:avLst>
              <a:gd name="adj1" fmla="val -156699"/>
              <a:gd name="adj2" fmla="val 6429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37984" y="49680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9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718262" y="2171221"/>
            <a:ext cx="3701784" cy="1941783"/>
          </a:xfrm>
          <a:prstGeom prst="wedgeRectCallout">
            <a:avLst>
              <a:gd name="adj1" fmla="val 70051"/>
              <a:gd name="adj2" fmla="val 8659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Nice! I do not have to declare variables unless I really need them 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730" y="5131729"/>
            <a:ext cx="1726270" cy="1726270"/>
          </a:xfrm>
          <a:prstGeom prst="rect">
            <a:avLst/>
          </a:prstGeom>
        </p:spPr>
      </p:pic>
      <p:sp>
        <p:nvSpPr>
          <p:cNvPr id="74" name="Rectangular Callout 73"/>
          <p:cNvSpPr/>
          <p:nvPr/>
        </p:nvSpPr>
        <p:spPr>
          <a:xfrm>
            <a:off x="5743440" y="4883034"/>
            <a:ext cx="3994717" cy="1941783"/>
          </a:xfrm>
          <a:prstGeom prst="wedgeRectCallout">
            <a:avLst>
              <a:gd name="adj1" fmla="val 83189"/>
              <a:gd name="adj2" fmla="val 1145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 C is also not complaining that the value </a:t>
            </a:r>
            <a:r>
              <a:rPr lang="en-IN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unused – since it got printed!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1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 animBg="1"/>
      <p:bldP spid="12" grpId="0" build="p"/>
      <p:bldP spid="13" grpId="0" build="p" animBg="1"/>
      <p:bldP spid="35" grpId="0" animBg="1"/>
      <p:bldP spid="36" grpId="0" animBg="1"/>
      <p:bldP spid="37" grpId="0"/>
      <p:bldP spid="38" grpId="0"/>
      <p:bldP spid="39" grpId="0"/>
      <p:bldP spid="40" grpId="0"/>
      <p:bldP spid="25" grpId="0" animBg="1"/>
      <p:bldP spid="26" grpId="0"/>
      <p:bldP spid="41" grpId="0"/>
      <p:bldP spid="42" grpId="0" animBg="1"/>
      <p:bldP spid="48" grpId="0" build="p" animBg="1"/>
      <p:bldP spid="62" grpId="0" animBg="1"/>
      <p:bldP spid="63" grpId="0" animBg="1"/>
      <p:bldP spid="64" grpId="0"/>
      <p:bldP spid="65" grpId="0"/>
      <p:bldP spid="66" grpId="0"/>
      <p:bldP spid="67" grpId="0"/>
      <p:bldP spid="72" grpId="0" animBg="1"/>
      <p:bldP spid="73" grpId="0"/>
      <p:bldP spid="29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handy tip while solving problems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53" y="1111623"/>
            <a:ext cx="11931555" cy="374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4674607"/>
            <a:ext cx="2042976" cy="204297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1641667" y="3002887"/>
            <a:ext cx="2781247" cy="1463898"/>
          </a:xfrm>
          <a:prstGeom prst="wedgeRectCallout">
            <a:avLst>
              <a:gd name="adj1" fmla="val -63622"/>
              <a:gd name="adj2" fmla="val 799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no idea what is going wrong here!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15" y="4674607"/>
            <a:ext cx="2042975" cy="204297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6441143" y="3861696"/>
            <a:ext cx="3212861" cy="1625821"/>
          </a:xfrm>
          <a:prstGeom prst="wedgeRectCallout">
            <a:avLst>
              <a:gd name="adj1" fmla="val 70944"/>
              <a:gd name="adj2" fmla="val 733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breaking up the prob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 into smaller pieces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743230" y="1395162"/>
            <a:ext cx="5045378" cy="1590766"/>
          </a:xfrm>
          <a:prstGeom prst="wedgeRectCallout">
            <a:avLst>
              <a:gd name="adj1" fmla="val -39918"/>
              <a:gd name="adj2" fmla="val 1169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your solutions to each one of these pieces to see wher</a:t>
            </a:r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going wrong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pretty code is an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714529"/>
          </a:xfrm>
        </p:spPr>
        <p:txBody>
          <a:bodyPr/>
          <a:lstStyle/>
          <a:p>
            <a:r>
              <a:rPr lang="en-IN" dirty="0" smtClean="0"/>
              <a:t>Last week we learnt about “indentation”</a:t>
            </a:r>
          </a:p>
          <a:p>
            <a:r>
              <a:rPr lang="en-IN" dirty="0" smtClean="0"/>
              <a:t>Let us learn about “comments” today</a:t>
            </a:r>
          </a:p>
          <a:p>
            <a:r>
              <a:rPr lang="en-IN" dirty="0" smtClean="0"/>
              <a:t>Absolutely essential in industry, even self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= </a:t>
            </a:r>
            <a:r>
              <a:rPr lang="en-IN" sz="3200" dirty="0" smtClean="0">
                <a:latin typeface="Arial Narrow" panose="020B0606020202030204" pitchFamily="34" charset="0"/>
              </a:rPr>
              <a:t>5, b </a:t>
            </a:r>
            <a:r>
              <a:rPr lang="en-IN" sz="3200" dirty="0" smtClean="0">
                <a:latin typeface="Arial Narrow" panose="020B0606020202030204" pitchFamily="34" charset="0"/>
              </a:rPr>
              <a:t>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11" y="2647998"/>
            <a:ext cx="1945202" cy="1945202"/>
          </a:xfrm>
          <a:prstGeom prst="rect">
            <a:avLst/>
          </a:prstGeom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4207278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</a:t>
            </a:r>
            <a:r>
              <a:rPr lang="en-IN" sz="3200" dirty="0" smtClean="0">
                <a:latin typeface="Arial Narrow" panose="020B0606020202030204" pitchFamily="34" charset="0"/>
              </a:rPr>
              <a:t>; //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</a:t>
            </a:r>
            <a:r>
              <a:rPr lang="en-IN" sz="3200" dirty="0" smtClean="0">
                <a:latin typeface="Arial Narrow" panose="020B0606020202030204" pitchFamily="34" charset="0"/>
              </a:rPr>
              <a:t>; //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// Assign them values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smtClean="0">
                <a:latin typeface="Arial Narrow" panose="020B0606020202030204" pitchFamily="34" charset="0"/>
              </a:rPr>
              <a:t>a = 5, b </a:t>
            </a:r>
            <a:r>
              <a:rPr lang="en-IN" sz="3200" dirty="0" smtClean="0">
                <a:latin typeface="Arial Narrow" panose="020B0606020202030204" pitchFamily="34" charset="0"/>
              </a:rPr>
              <a:t>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0" name="Content Placeholder 10"/>
          <p:cNvSpPr txBox="1">
            <a:spLocks/>
          </p:cNvSpPr>
          <p:nvPr/>
        </p:nvSpPr>
        <p:spPr>
          <a:xfrm>
            <a:off x="8161202" y="3279913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a;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>
                <a:latin typeface="Arial Narrow" panose="020B0606020202030204" pitchFamily="34" charset="0"/>
              </a:rPr>
              <a:t>int</a:t>
            </a: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b;</a:t>
            </a:r>
          </a:p>
          <a:p>
            <a:endParaRPr lang="en-IN" sz="3200" dirty="0">
              <a:latin typeface="Arial Narrow" panose="020B0606020202030204" pitchFamily="34" charset="0"/>
            </a:endParaRPr>
          </a:p>
          <a:p>
            <a:r>
              <a:rPr lang="en-IN" sz="3200" dirty="0">
                <a:latin typeface="Arial Narrow" panose="020B0606020202030204" pitchFamily="34" charset="0"/>
              </a:rPr>
              <a:t>    a = </a:t>
            </a:r>
            <a:r>
              <a:rPr lang="en-IN" sz="3200" dirty="0" smtClean="0">
                <a:latin typeface="Arial Narrow" panose="020B0606020202030204" pitchFamily="34" charset="0"/>
              </a:rPr>
              <a:t>5, </a:t>
            </a:r>
            <a:r>
              <a:rPr lang="en-IN" sz="3200" dirty="0">
                <a:latin typeface="Arial Narrow" panose="020B0606020202030204" pitchFamily="34" charset="0"/>
              </a:rPr>
              <a:t>b = 4;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11" name="Text Placeholder 11"/>
          <p:cNvSpPr txBox="1">
            <a:spLocks/>
          </p:cNvSpPr>
          <p:nvPr/>
        </p:nvSpPr>
        <p:spPr>
          <a:xfrm>
            <a:off x="4845298" y="2826154"/>
            <a:ext cx="2420775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What we see</a:t>
            </a:r>
            <a:endParaRPr lang="en-US" b="1" dirty="0"/>
          </a:p>
        </p:txBody>
      </p:sp>
      <p:sp>
        <p:nvSpPr>
          <p:cNvPr id="12" name="Text Placeholder 11"/>
          <p:cNvSpPr txBox="1">
            <a:spLocks/>
          </p:cNvSpPr>
          <p:nvPr/>
        </p:nvSpPr>
        <p:spPr>
          <a:xfrm>
            <a:off x="8428845" y="2826154"/>
            <a:ext cx="315719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 smtClean="0"/>
              <a:t>What Mr C sees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164223" y="1743537"/>
            <a:ext cx="1858617" cy="904461"/>
            <a:chOff x="3286682" y="2292350"/>
            <a:chExt cx="1858617" cy="904461"/>
          </a:xfrm>
        </p:grpSpPr>
        <p:sp>
          <p:nvSpPr>
            <p:cNvPr id="15" name="Rounded Rectangle 1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7310986" y="446825"/>
            <a:ext cx="2235718" cy="1296712"/>
          </a:xfrm>
          <a:prstGeom prst="wedgeRectCallout">
            <a:avLst>
              <a:gd name="adj1" fmla="val 70944"/>
              <a:gd name="adj2" fmla="val 7338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Okay. </a:t>
            </a: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add your two numbers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build="p"/>
      <p:bldP spid="12" grpId="0" build="p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it is an art form, artists differ on what is more pretty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42047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</a:t>
            </a:r>
            <a:r>
              <a:rPr lang="en-IN" sz="3200" dirty="0" smtClean="0">
                <a:latin typeface="Arial Narrow" panose="020B0606020202030204" pitchFamily="34" charset="0"/>
              </a:rPr>
              <a:t>; //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</a:t>
            </a:r>
            <a:r>
              <a:rPr lang="en-IN" sz="3200" dirty="0" smtClean="0">
                <a:latin typeface="Arial Narrow" panose="020B0606020202030204" pitchFamily="34" charset="0"/>
              </a:rPr>
              <a:t>; //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// Assign them values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smtClean="0">
                <a:latin typeface="Arial Narrow" panose="020B0606020202030204" pitchFamily="34" charset="0"/>
              </a:rPr>
              <a:t>a = 5, b </a:t>
            </a:r>
            <a:r>
              <a:rPr lang="en-IN" sz="3200" dirty="0" smtClean="0">
                <a:latin typeface="Arial Narrow" panose="020B0606020202030204" pitchFamily="34" charset="0"/>
              </a:rPr>
              <a:t>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4243672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</a:t>
            </a:r>
            <a:r>
              <a:rPr lang="en-IN" sz="3200" dirty="0" smtClean="0">
                <a:latin typeface="Arial Narrow" panose="020B0606020202030204" pitchFamily="34" charset="0"/>
              </a:rPr>
              <a:t>; /*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*/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</a:t>
            </a:r>
            <a:r>
              <a:rPr lang="en-IN" sz="3200" dirty="0" smtClean="0">
                <a:latin typeface="Arial Narrow" panose="020B0606020202030204" pitchFamily="34" charset="0"/>
              </a:rPr>
              <a:t>; /*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*/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/* Assign them values */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smtClean="0">
                <a:latin typeface="Arial Narrow" panose="020B0606020202030204" pitchFamily="34" charset="0"/>
              </a:rPr>
              <a:t>a = 5, b </a:t>
            </a:r>
            <a:r>
              <a:rPr lang="en-IN" sz="3200" dirty="0" smtClean="0">
                <a:latin typeface="Arial Narrow" panose="020B0606020202030204" pitchFamily="34" charset="0"/>
              </a:rPr>
              <a:t>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Content Placeholder 10"/>
          <p:cNvSpPr txBox="1">
            <a:spLocks/>
          </p:cNvSpPr>
          <p:nvPr/>
        </p:nvSpPr>
        <p:spPr>
          <a:xfrm>
            <a:off x="8030480" y="1739348"/>
            <a:ext cx="3692480" cy="3578086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</a:t>
            </a:r>
            <a:r>
              <a:rPr lang="en-IN" sz="3200" dirty="0" smtClean="0">
                <a:latin typeface="Arial Narrow" panose="020B0606020202030204" pitchFamily="34" charset="0"/>
              </a:rPr>
              <a:t>; //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</a:t>
            </a:r>
            <a:r>
              <a:rPr lang="en-IN" sz="3200" dirty="0" smtClean="0">
                <a:latin typeface="Arial Narrow" panose="020B0606020202030204" pitchFamily="34" charset="0"/>
              </a:rPr>
              <a:t>; //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/* Assign them values */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smtClean="0">
                <a:latin typeface="Arial Narrow" panose="020B0606020202030204" pitchFamily="34" charset="0"/>
              </a:rPr>
              <a:t>a = 5, b </a:t>
            </a:r>
            <a:r>
              <a:rPr lang="en-IN" sz="3200" dirty="0" smtClean="0">
                <a:latin typeface="Arial Narrow" panose="020B0606020202030204" pitchFamily="34" charset="0"/>
              </a:rPr>
              <a:t>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6" y="4843453"/>
            <a:ext cx="2014547" cy="2014547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899298" y="3864005"/>
            <a:ext cx="2781247" cy="1137176"/>
          </a:xfrm>
          <a:prstGeom prst="wedgeRectCallout">
            <a:avLst>
              <a:gd name="adj1" fmla="val -63622"/>
              <a:gd name="adj2" fmla="val 7999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 can mix and match?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982" y="4843454"/>
            <a:ext cx="2046422" cy="2046422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5171810" y="3625051"/>
            <a:ext cx="4094109" cy="1376130"/>
          </a:xfrm>
          <a:prstGeom prst="wedgeRectCallout">
            <a:avLst>
              <a:gd name="adj1" fmla="val 75152"/>
              <a:gd name="adj2" fmla="val 741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Yes. In fact /* */ is used to comment several lines at once – shortcut!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171810" y="5198553"/>
            <a:ext cx="4094109" cy="1376130"/>
          </a:xfrm>
          <a:prstGeom prst="wedgeRectCallout">
            <a:avLst>
              <a:gd name="adj1" fmla="val 75880"/>
              <a:gd name="adj2" fmla="val -603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be a bit careful. Some compilers don’t understand // comments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on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7330203" cy="5300823"/>
          </a:xfrm>
        </p:spPr>
        <p:txBody>
          <a:bodyPr/>
          <a:lstStyle/>
          <a:p>
            <a:r>
              <a:rPr lang="en-IN" dirty="0" smtClean="0"/>
              <a:t>Use comments to describe why you defined each variable and what each step of your code is doing</a:t>
            </a:r>
          </a:p>
          <a:p>
            <a:pPr lvl="1"/>
            <a:r>
              <a:rPr lang="en-IN" dirty="0" smtClean="0"/>
              <a:t>You will thank yourself for doing this when you are looking at your own code before the </a:t>
            </a:r>
            <a:r>
              <a:rPr lang="en-IN" dirty="0" err="1" smtClean="0"/>
              <a:t>endsem</a:t>
            </a:r>
            <a:r>
              <a:rPr lang="en-IN" dirty="0" smtClean="0"/>
              <a:t> exams </a:t>
            </a:r>
            <a:r>
              <a:rPr lang="en-IN" dirty="0" smtClean="0">
                <a:sym typeface="Wingdings" panose="05000000000000000000" pitchFamily="2" charset="2"/>
              </a:rPr>
              <a:t> 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Your team members in your company/research group will also thank you</a:t>
            </a:r>
            <a:endParaRPr lang="en-IN" dirty="0" smtClean="0"/>
          </a:p>
          <a:p>
            <a:r>
              <a:rPr lang="en-IN" dirty="0" smtClean="0"/>
              <a:t>Multiline comments very handy. No need to write // on every line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7732643" y="1111623"/>
            <a:ext cx="4121039" cy="530082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a</a:t>
            </a:r>
            <a:r>
              <a:rPr lang="en-IN" sz="3200" dirty="0" smtClean="0">
                <a:latin typeface="Arial Narrow" panose="020B0606020202030204" pitchFamily="34" charset="0"/>
              </a:rPr>
              <a:t>; // My first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b</a:t>
            </a:r>
            <a:r>
              <a:rPr lang="en-IN" sz="3200" dirty="0" smtClean="0">
                <a:latin typeface="Arial Narrow" panose="020B0606020202030204" pitchFamily="34" charset="0"/>
              </a:rPr>
              <a:t>; // The other </a:t>
            </a: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/* Assign them values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so that I can add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   them later</a:t>
            </a:r>
            <a:r>
              <a:rPr lang="en-IN" sz="3200" dirty="0" smtClean="0">
                <a:latin typeface="Arial Narrow" panose="020B0606020202030204" pitchFamily="34" charset="0"/>
              </a:rPr>
              <a:t> on */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r>
              <a:rPr lang="en-IN" sz="3200" dirty="0" smtClean="0">
                <a:latin typeface="Arial Narrow" panose="020B0606020202030204" pitchFamily="34" charset="0"/>
              </a:rPr>
              <a:t>    </a:t>
            </a:r>
            <a:r>
              <a:rPr lang="en-IN" sz="3200" dirty="0" smtClean="0">
                <a:latin typeface="Arial Narrow" panose="020B0606020202030204" pitchFamily="34" charset="0"/>
              </a:rPr>
              <a:t>a = 5, b </a:t>
            </a:r>
            <a:r>
              <a:rPr lang="en-IN" sz="3200" dirty="0" smtClean="0">
                <a:latin typeface="Arial Narrow" panose="020B0606020202030204" pitchFamily="34" charset="0"/>
              </a:rPr>
              <a:t>= 4;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a + b;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    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46" y="1014764"/>
            <a:ext cx="4157832" cy="54076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5996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272</TotalTime>
  <Words>1432</Words>
  <Application>Microsoft Office PowerPoint</Application>
  <PresentationFormat>Widescreen</PresentationFormat>
  <Paragraphs>277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Mr. C gets Interactive</vt:lpstr>
      <vt:lpstr>Announcements - Lab</vt:lpstr>
      <vt:lpstr>Announcements - Piazza</vt:lpstr>
      <vt:lpstr>Fun with Integers</vt:lpstr>
      <vt:lpstr>A handy shortcut</vt:lpstr>
      <vt:lpstr>A handy tip while solving problems</vt:lpstr>
      <vt:lpstr>Writing pretty code is an art</vt:lpstr>
      <vt:lpstr>Commenting Styles</vt:lpstr>
      <vt:lpstr>More on Comments</vt:lpstr>
      <vt:lpstr>A handy tip while solving problems</vt:lpstr>
      <vt:lpstr>Most Awaited scanf </vt:lpstr>
      <vt:lpstr>Adding two unknown numbers</vt:lpstr>
      <vt:lpstr>Words of Caution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96</cp:revision>
  <dcterms:created xsi:type="dcterms:W3CDTF">2018-07-30T05:08:11Z</dcterms:created>
  <dcterms:modified xsi:type="dcterms:W3CDTF">2018-08-06T08:00:21Z</dcterms:modified>
</cp:coreProperties>
</file>