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7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 C has a long floating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give Names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Mr C calls names we give to our variables as </a:t>
            </a:r>
            <a:r>
              <a:rPr lang="en-IN" i="1" dirty="0" smtClean="0"/>
              <a:t>identifiers</a:t>
            </a:r>
          </a:p>
          <a:p>
            <a:r>
              <a:rPr lang="en-IN" dirty="0" smtClean="0"/>
              <a:t>Names are case-sensitive</a:t>
            </a:r>
          </a:p>
          <a:p>
            <a:r>
              <a:rPr lang="en-IN" dirty="0" smtClean="0"/>
              <a:t>Names can contain A-Z, a-z, 0-9, underscore _</a:t>
            </a:r>
          </a:p>
          <a:p>
            <a:r>
              <a:rPr lang="en-IN" dirty="0" smtClean="0"/>
              <a:t>Names cannot start with a 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164223" y="5507986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5936829" y="5199422"/>
            <a:ext cx="3763678" cy="1198565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me, the names temp, Temp, TEMP,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all  different variable names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253353" y="3950777"/>
            <a:ext cx="3771995" cy="2447210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Arial Narrow" panose="020B0606020202030204" pitchFamily="34" charset="0"/>
              </a:rPr>
              <a:t>#include &lt;</a:t>
            </a:r>
            <a:r>
              <a:rPr lang="en-IN" dirty="0" err="1" smtClean="0">
                <a:latin typeface="Arial Narrow" panose="020B0606020202030204" pitchFamily="34" charset="0"/>
              </a:rPr>
              <a:t>stdio.h</a:t>
            </a:r>
            <a:r>
              <a:rPr lang="en-IN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dirty="0" err="1" smtClean="0">
                <a:latin typeface="Arial Narrow" panose="020B0606020202030204" pitchFamily="34" charset="0"/>
              </a:rPr>
              <a:t>int</a:t>
            </a:r>
            <a:r>
              <a:rPr lang="en-IN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dirty="0" err="1" smtClean="0">
                <a:latin typeface="Arial Narrow" panose="020B0606020202030204" pitchFamily="34" charset="0"/>
              </a:rPr>
              <a:t>int</a:t>
            </a:r>
            <a:r>
              <a:rPr lang="en-IN" dirty="0" smtClean="0">
                <a:latin typeface="Arial Narrow" panose="020B0606020202030204" pitchFamily="34" charset="0"/>
              </a:rPr>
              <a:t> temp, TEMP, Temp, </a:t>
            </a:r>
            <a:r>
              <a:rPr lang="en-IN" dirty="0" err="1" smtClean="0">
                <a:latin typeface="Arial Narrow" panose="020B0606020202030204" pitchFamily="34" charset="0"/>
              </a:rPr>
              <a:t>TeMp</a:t>
            </a:r>
            <a:r>
              <a:rPr lang="en-IN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dirty="0" smtClean="0">
                <a:latin typeface="Arial Narrow" panose="020B0606020202030204" pitchFamily="34" charset="0"/>
              </a:rPr>
              <a:t>}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20" y="4662710"/>
            <a:ext cx="1749737" cy="1749737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936829" y="4523562"/>
            <a:ext cx="3768138" cy="577396"/>
          </a:xfrm>
          <a:prstGeom prst="wedgeRectCallout">
            <a:avLst>
              <a:gd name="adj1" fmla="val -68958"/>
              <a:gd name="adj2" fmla="val 32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this program is fine?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04861" y="3226533"/>
            <a:ext cx="3248821" cy="1198565"/>
          </a:xfrm>
          <a:prstGeom prst="wedgeRectCallout">
            <a:avLst>
              <a:gd name="adj1" fmla="val 9219"/>
              <a:gd name="adj2" fmla="val 1486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not advisable. May make mistakes, confuse others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build="p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pretty code is an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Make names meaningful i.e. </a:t>
            </a:r>
            <a:r>
              <a:rPr lang="en-IN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hzoxys</a:t>
            </a:r>
            <a:r>
              <a:rPr lang="en-IN" dirty="0" smtClean="0"/>
              <a:t> valid name but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Programmers are artists and differ on what is more pretty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Make names not too long e.g.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tmp</a:t>
            </a:r>
            <a:r>
              <a:rPr lang="en-IN" dirty="0" smtClean="0">
                <a:sym typeface="Wingdings" panose="05000000000000000000" pitchFamily="2" charset="2"/>
              </a:rPr>
              <a:t> vs 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temporary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You will gradually get used to many artistic styles</a:t>
            </a:r>
          </a:p>
          <a:p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tmp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iter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var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fun, ref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941" y="1233466"/>
            <a:ext cx="49688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smtClean="0">
                <a:latin typeface="Arial Narrow" panose="020B0606020202030204" pitchFamily="34" charset="0"/>
              </a:rPr>
              <a:t>1iitk,me@iitk,#iitk,iitk.1, iitk-1, iit k,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9223" y="1233466"/>
            <a:ext cx="39372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iitk1,iitk_1,me_iitk,</a:t>
            </a:r>
          </a:p>
          <a:p>
            <a:pPr algn="ctr"/>
            <a:r>
              <a:rPr lang="it-IT" sz="4400" dirty="0" smtClean="0">
                <a:latin typeface="Arial Narrow" panose="020B0606020202030204" pitchFamily="34" charset="0"/>
              </a:rPr>
              <a:t>iitk_one, iitK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59" y="1436336"/>
            <a:ext cx="1041096" cy="1041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931" y="1436050"/>
            <a:ext cx="1041382" cy="1041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76948" y="3814847"/>
            <a:ext cx="47131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numFirst, numSecond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3449" y="3814847"/>
            <a:ext cx="49968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num_first, num_second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Beyond Integers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Lots of fun possible with integers alone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However, the box storing integers is actually not very big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Can only store integers </a:t>
            </a:r>
            <a:r>
              <a:rPr lang="en-IN" sz="2400" dirty="0">
                <a:solidFill>
                  <a:schemeClr val="tx1"/>
                </a:solidFill>
              </a:rPr>
              <a:t>between -</a:t>
            </a:r>
            <a:r>
              <a:rPr lang="en-IN" sz="2400" dirty="0" smtClean="0">
                <a:solidFill>
                  <a:schemeClr val="tx1"/>
                </a:solidFill>
              </a:rPr>
              <a:t>2,147,483,648 and 2,147,483,647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Some years ago the range was much smaller -32,768 and 32,767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Computers have become really powerful in last 5-10 years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Also, </a:t>
            </a:r>
            <a:r>
              <a:rPr lang="en-IN" dirty="0"/>
              <a:t>w</a:t>
            </a:r>
            <a:r>
              <a:rPr lang="en-IN" dirty="0" smtClean="0"/>
              <a:t>hat </a:t>
            </a:r>
            <a:r>
              <a:rPr lang="en-IN" dirty="0"/>
              <a:t>about real numbers (fractions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work with a real number?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print a real number</a:t>
            </a:r>
            <a:r>
              <a:rPr lang="en-IN" sz="2400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21871" y="1721553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2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integers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smtClean="0"/>
              <a:t>Really long – can store integers between</a:t>
            </a:r>
          </a:p>
          <a:p>
            <a:r>
              <a:rPr lang="en-US" dirty="0"/>
              <a:t>-</a:t>
            </a:r>
            <a:r>
              <a:rPr lang="en-US" dirty="0" smtClean="0"/>
              <a:t>9,223,372,036,854,775,808 </a:t>
            </a:r>
            <a:r>
              <a:rPr lang="en-US" dirty="0"/>
              <a:t>and </a:t>
            </a:r>
            <a:r>
              <a:rPr lang="en-US" dirty="0" smtClean="0"/>
              <a:t>9,223,372,036,854,775,807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long a; //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 works too!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670707" y="3072449"/>
            <a:ext cx="1606971" cy="577396"/>
          </a:xfrm>
          <a:prstGeom prst="wedgeRectCallout">
            <a:avLst>
              <a:gd name="adj1" fmla="val -96791"/>
              <a:gd name="adj2" fmla="val 67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028515" y="4248933"/>
            <a:ext cx="931111" cy="577396"/>
          </a:xfrm>
          <a:prstGeom prst="wedgeRectCallout">
            <a:avLst>
              <a:gd name="adj1" fmla="val -142362"/>
              <a:gd name="adj2" fmla="val 6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How does long </a:t>
            </a:r>
            <a:r>
              <a:rPr lang="en-IN" dirty="0" err="1" smtClean="0"/>
              <a:t>int</a:t>
            </a:r>
            <a:r>
              <a:rPr lang="en-IN" dirty="0" smtClean="0"/>
              <a:t> interact with </a:t>
            </a:r>
            <a:r>
              <a:rPr lang="en-IN" dirty="0" err="1" smtClean="0"/>
              <a:t>int</a:t>
            </a:r>
            <a:r>
              <a:rPr lang="en-IN" dirty="0"/>
              <a:t> </a:t>
            </a:r>
            <a:r>
              <a:rPr lang="en-IN" dirty="0" smtClean="0"/>
              <a:t>– </a:t>
            </a:r>
            <a:r>
              <a:rPr lang="en-IN" dirty="0" err="1" smtClean="0"/>
              <a:t>int</a:t>
            </a:r>
            <a:r>
              <a:rPr lang="en-IN" dirty="0" smtClean="0"/>
              <a:t> + long, </a:t>
            </a:r>
            <a:r>
              <a:rPr lang="en-IN" dirty="0" err="1" smtClean="0"/>
              <a:t>int</a:t>
            </a:r>
            <a:r>
              <a:rPr lang="en-IN" dirty="0" smtClean="0"/>
              <a:t> * long?</a:t>
            </a:r>
          </a:p>
          <a:p>
            <a:pPr marL="0" indent="0">
              <a:buNone/>
            </a:pPr>
            <a:r>
              <a:rPr lang="en-IN" dirty="0" smtClean="0"/>
              <a:t>Next class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 animBg="1"/>
      <p:bldP spid="8" grpId="0" animBg="1"/>
      <p:bldP spid="9" grpId="0" animBg="1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about Real numbers?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allows us to store, do math formulae with integers</a:t>
            </a:r>
          </a:p>
          <a:p>
            <a:r>
              <a:rPr lang="en-IN" dirty="0" smtClean="0"/>
              <a:t>float allows us to store, do math formulae with reals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float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028515" y="4248933"/>
            <a:ext cx="931111" cy="577396"/>
          </a:xfrm>
          <a:prstGeom prst="wedgeRectCallout">
            <a:avLst>
              <a:gd name="adj1" fmla="val -142362"/>
              <a:gd name="adj2" fmla="val 6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mtClean="0">
                <a:sym typeface="Wingdings" panose="05000000000000000000" pitchFamily="2" charset="2"/>
              </a:rPr>
              <a:t>Very large range </a:t>
            </a:r>
            <a:r>
              <a:rPr lang="en-IN" dirty="0" smtClean="0">
                <a:sym typeface="Wingdings" panose="05000000000000000000" pitchFamily="2" charset="2"/>
              </a:rPr>
              <a:t>3.4e+38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float as well +, -, /, *,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92" y="5045318"/>
            <a:ext cx="1812682" cy="18126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935159" y="4925299"/>
            <a:ext cx="2415123" cy="843569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happened to %?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2788" y="591373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3052609" y="4872019"/>
            <a:ext cx="3000908" cy="1190165"/>
          </a:xfrm>
          <a:prstGeom prst="wedgeRectCallout">
            <a:avLst>
              <a:gd name="adj1" fmla="val -64773"/>
              <a:gd name="adj2" fmla="val 569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Did you ever do remainders with real numbers in school?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8" y="5045316"/>
            <a:ext cx="1833470" cy="183347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448387" y="4925298"/>
            <a:ext cx="3639594" cy="1356231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remember. Remainders make sense for integers, not for real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uiExpand="1" build="p"/>
      <p:bldP spid="11" grpId="0" animBg="1"/>
      <p:bldP spid="11" grpId="1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Special session on using computers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August </a:t>
            </a:r>
            <a:r>
              <a:rPr lang="en-IN" sz="2400" dirty="0">
                <a:solidFill>
                  <a:schemeClr val="tx1"/>
                </a:solidFill>
              </a:rPr>
              <a:t>11, </a:t>
            </a:r>
            <a:r>
              <a:rPr lang="en-IN" sz="2400" dirty="0" smtClean="0">
                <a:solidFill>
                  <a:schemeClr val="tx1"/>
                </a:solidFill>
              </a:rPr>
              <a:t>2018 (coming Saturday), 5PM, </a:t>
            </a:r>
            <a:r>
              <a:rPr lang="en-IN" sz="2400" dirty="0">
                <a:solidFill>
                  <a:schemeClr val="tx1"/>
                </a:solidFill>
              </a:rPr>
              <a:t>NCL CC-02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Not a revision class – only for students who are new to computers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Thanks to </a:t>
            </a:r>
            <a:r>
              <a:rPr lang="en-IN" sz="2400" dirty="0" err="1">
                <a:solidFill>
                  <a:schemeClr val="tx1"/>
                </a:solidFill>
              </a:rPr>
              <a:t>Parth</a:t>
            </a:r>
            <a:r>
              <a:rPr lang="en-IN" sz="2400" dirty="0">
                <a:solidFill>
                  <a:schemeClr val="tx1"/>
                </a:solidFill>
              </a:rPr>
              <a:t> Sharma (tutor) for the suggestion and </a:t>
            </a:r>
            <a:r>
              <a:rPr lang="en-IN" sz="2400" dirty="0" smtClean="0">
                <a:solidFill>
                  <a:schemeClr val="tx1"/>
                </a:solidFill>
              </a:rPr>
              <a:t>offer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two unknown 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&amp;b);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(“%d”, a + 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a, b are two </a:t>
            </a:r>
            <a:r>
              <a:rPr lang="en-IN" sz="3200" dirty="0" smtClean="0"/>
              <a:t>variables.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a</a:t>
            </a:r>
            <a:r>
              <a:rPr lang="en-IN" sz="3200" dirty="0" smtClean="0"/>
              <a:t>.</a:t>
            </a:r>
            <a:endParaRPr lang="en-IN" sz="3200" dirty="0">
              <a:cs typeface="Arial" panose="020B0604020202020204" pitchFamily="34" charset="0"/>
            </a:endParaRP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b.</a:t>
            </a:r>
            <a:endParaRPr lang="en-IN" sz="3200" dirty="0" smtClean="0"/>
          </a:p>
          <a:p>
            <a:r>
              <a:rPr lang="en-IN" sz="3200" dirty="0" smtClean="0"/>
              <a:t>Please print their sum.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05667" y="5722913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88" y="4503712"/>
            <a:ext cx="6241828" cy="235428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593854" y="5150069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32" y="5020335"/>
            <a:ext cx="533400" cy="47625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401986" y="4519468"/>
            <a:ext cx="2082797" cy="988647"/>
          </a:xfrm>
          <a:prstGeom prst="wedgeRectCallout">
            <a:avLst>
              <a:gd name="adj1" fmla="val 58170"/>
              <a:gd name="adj2" fmla="val 832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give me input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01985" y="3332000"/>
            <a:ext cx="3189000" cy="988647"/>
          </a:xfrm>
          <a:prstGeom prst="wedgeRectCallout">
            <a:avLst>
              <a:gd name="adj1" fmla="val -9870"/>
              <a:gd name="adj2" fmla="val 88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Thanks. Let me get back to work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27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Words of Caution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2" y="1111624"/>
            <a:ext cx="11600328" cy="5300823"/>
          </a:xfrm>
        </p:spPr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Prutor</a:t>
            </a:r>
            <a:r>
              <a:rPr lang="en-IN" dirty="0" smtClean="0"/>
              <a:t>, input has to be specified before “Execute”</a:t>
            </a:r>
          </a:p>
          <a:p>
            <a:r>
              <a:rPr lang="en-IN" dirty="0" smtClean="0"/>
              <a:t>Please be very careful about this common mistake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Will explain what this &amp; means, in a few weeks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9473" y="2336144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22500" y="2336144"/>
            <a:ext cx="3400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scanf(“%d”,&amp;a);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4" y="2200248"/>
            <a:ext cx="1041096" cy="1041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9" y="2199962"/>
            <a:ext cx="1041382" cy="104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2" y="3994861"/>
            <a:ext cx="5529911" cy="20857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71" y="3994861"/>
            <a:ext cx="5529911" cy="20857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297" y="4428112"/>
            <a:ext cx="304800" cy="7334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91" y="4428112"/>
            <a:ext cx="533400" cy="47625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23771" y="129969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ular Callout 23"/>
          <p:cNvSpPr/>
          <p:nvPr/>
        </p:nvSpPr>
        <p:spPr>
          <a:xfrm>
            <a:off x="9017535" y="1085068"/>
            <a:ext cx="2836147" cy="942389"/>
          </a:xfrm>
          <a:prstGeom prst="wedgeRectCallout">
            <a:avLst>
              <a:gd name="adj1" fmla="val -83806"/>
              <a:gd name="adj2" fmla="val -918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work! Experiment!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5088835"/>
            <a:ext cx="1588866" cy="1588866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1885322" y="4219148"/>
            <a:ext cx="3281956" cy="942389"/>
          </a:xfrm>
          <a:prstGeom prst="wedgeRectCallout">
            <a:avLst>
              <a:gd name="adj1" fmla="val -67238"/>
              <a:gd name="adj2" fmla="val 632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Space is not same as newline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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263291" y="1112171"/>
            <a:ext cx="5519972" cy="822823"/>
          </a:xfrm>
          <a:prstGeom prst="wedgeRectCallout">
            <a:avLst>
              <a:gd name="adj1" fmla="val 62479"/>
              <a:gd name="adj2" fmla="val -1031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they are different but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both look like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whitespaces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703498" y="5412073"/>
            <a:ext cx="3281956" cy="942389"/>
          </a:xfrm>
          <a:prstGeom prst="wedgeRectCallout">
            <a:avLst>
              <a:gd name="adj1" fmla="val -88134"/>
              <a:gd name="adj2" fmla="val -390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Huh! What is a whitespace?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9399" y="2188572"/>
            <a:ext cx="6064372" cy="1474470"/>
          </a:xfrm>
          <a:prstGeom prst="wedgeRectCallout">
            <a:avLst>
              <a:gd name="adj1" fmla="val 39733"/>
              <a:gd name="adj2" fmla="val -709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Space, Tab, Newline are called whitespace characters since they are invisible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02" y="2981392"/>
            <a:ext cx="5957766" cy="5034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80443" y="3086467"/>
            <a:ext cx="97604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33865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96570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63290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27161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5454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01327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TAB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45979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SPACE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7839" y="3327222"/>
            <a:ext cx="116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NEWLINE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3" grpId="0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6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for multiple inputs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563247" cy="422404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d%d</a:t>
            </a:r>
            <a:r>
              <a:rPr lang="en-IN" sz="3200" dirty="0" smtClean="0">
                <a:latin typeface="Arial Narrow" panose="020B0606020202030204" pitchFamily="34" charset="0"/>
              </a:rPr>
              <a:t>”, &amp;a, &amp;b);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(“%d”, a + 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Do you speak English?</a:t>
            </a:r>
          </a:p>
          <a:p>
            <a:r>
              <a:rPr lang="en-IN" sz="2800" dirty="0" smtClean="0"/>
              <a:t>Hello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a, b are two </a:t>
            </a:r>
            <a:r>
              <a:rPr lang="en-IN" sz="2800" dirty="0" smtClean="0"/>
              <a:t>variables.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Ask me for values of a and b. I will give both values separated by a whitespace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 smtClean="0"/>
              <a:t>Please print their sum.</a:t>
            </a:r>
          </a:p>
          <a:p>
            <a:r>
              <a:rPr lang="en-IN" sz="2800" dirty="0" smtClean="0"/>
              <a:t>Goodbye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968495" y="4907708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62" y="4502822"/>
            <a:ext cx="6241828" cy="235428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661917" y="5014556"/>
            <a:ext cx="771084" cy="684581"/>
          </a:xfrm>
          <a:prstGeom prst="wedgeRectCallout">
            <a:avLst>
              <a:gd name="adj1" fmla="val -179901"/>
              <a:gd name="adj2" fmla="val 221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206" y="5019445"/>
            <a:ext cx="533400" cy="47625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253353" y="6219321"/>
            <a:ext cx="2231577" cy="533687"/>
          </a:xfrm>
          <a:prstGeom prst="wedgeRectCallout">
            <a:avLst>
              <a:gd name="adj1" fmla="val 42581"/>
              <a:gd name="adj2" fmla="val -1439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please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2700419" y="6224089"/>
            <a:ext cx="1471400" cy="484110"/>
          </a:xfrm>
          <a:prstGeom prst="wedgeRectCallout">
            <a:avLst>
              <a:gd name="adj1" fmla="val -54452"/>
              <a:gd name="adj2" fmla="val -1395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356" y="65416"/>
            <a:ext cx="1815651" cy="1815651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7951304" y="973241"/>
            <a:ext cx="1778452" cy="752039"/>
          </a:xfrm>
          <a:prstGeom prst="wedgeRectCallout">
            <a:avLst>
              <a:gd name="adj1" fmla="val 74595"/>
              <a:gd name="adj2" fmla="val -780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Help!!!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043208" y="6041651"/>
            <a:ext cx="1769392" cy="684581"/>
          </a:xfrm>
          <a:prstGeom prst="wedgeRectCallout">
            <a:avLst>
              <a:gd name="adj1" fmla="val -89664"/>
              <a:gd name="adj2" fmla="val -925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707" y="4990132"/>
            <a:ext cx="400050" cy="428625"/>
          </a:xfrm>
          <a:prstGeom prst="rect">
            <a:avLst/>
          </a:prstGeom>
        </p:spPr>
      </p:pic>
      <p:sp>
        <p:nvSpPr>
          <p:cNvPr id="33" name="Rectangular Callout 32"/>
          <p:cNvSpPr/>
          <p:nvPr/>
        </p:nvSpPr>
        <p:spPr>
          <a:xfrm>
            <a:off x="145312" y="3676298"/>
            <a:ext cx="2752491" cy="943197"/>
          </a:xfrm>
          <a:prstGeom prst="wedgeRectCallout">
            <a:avLst>
              <a:gd name="adj1" fmla="val 53651"/>
              <a:gd name="adj2" fmla="val 957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entered only one integer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206" y="4990133"/>
            <a:ext cx="304800" cy="733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343" y="4990132"/>
            <a:ext cx="619125" cy="676275"/>
          </a:xfrm>
          <a:prstGeom prst="rect">
            <a:avLst/>
          </a:prstGeom>
        </p:spPr>
      </p:pic>
      <p:sp>
        <p:nvSpPr>
          <p:cNvPr id="32" name="Rectangular Callout 31"/>
          <p:cNvSpPr/>
          <p:nvPr/>
        </p:nvSpPr>
        <p:spPr>
          <a:xfrm>
            <a:off x="263916" y="3686261"/>
            <a:ext cx="2147884" cy="943197"/>
          </a:xfrm>
          <a:prstGeom prst="wedgeRectCallout">
            <a:avLst>
              <a:gd name="adj1" fmla="val 76909"/>
              <a:gd name="adj2" fmla="val 968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look the same to me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27" grpId="0" animBg="1"/>
      <p:bldP spid="30" grpId="0" animBg="1"/>
      <p:bldP spid="30" grpId="1" animBg="1"/>
      <p:bldP spid="31" grpId="0" animBg="1"/>
      <p:bldP spid="31" grpId="1" animBg="1"/>
      <p:bldP spid="28" grpId="0" animBg="1"/>
      <p:bldP spid="29" grpId="0" animBg="1"/>
      <p:bldP spid="33" grpId="0" animBg="1"/>
      <p:bldP spid="33" grpId="1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going on with </a:t>
            </a:r>
            <a:r>
              <a:rPr lang="en-IN" dirty="0" err="1"/>
              <a:t>scanf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err="1"/>
              <a:t>mr</a:t>
            </a:r>
            <a:r>
              <a:rPr lang="en-IN" b="1" dirty="0"/>
              <a:t>. </a:t>
            </a:r>
            <a:r>
              <a:rPr lang="en-IN" b="1" dirty="0" smtClean="0"/>
              <a:t>compiler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</a:t>
            </a:r>
            <a:r>
              <a:rPr lang="en-IN" b="1" dirty="0" smtClean="0"/>
              <a:t>human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smtClean="0">
                <a:latin typeface="Arial Narrow" panose="020B0606020202030204" pitchFamily="34" charset="0"/>
              </a:rPr>
              <a:t>scanf(“%d%d”, &amp;a, &amp;b</a:t>
            </a:r>
            <a:r>
              <a:rPr lang="it-IT" sz="40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Please </a:t>
            </a:r>
            <a:r>
              <a:rPr lang="en-US" dirty="0" smtClean="0"/>
              <a:t>read one integer. Ignore all whitespace (</a:t>
            </a:r>
            <a:r>
              <a:rPr lang="en-US" dirty="0" err="1" smtClean="0"/>
              <a:t>spaces,tabs,newlines</a:t>
            </a:r>
            <a:r>
              <a:rPr lang="en-US" dirty="0" smtClean="0"/>
              <a:t>) after that till I write another integer. Read that second integer too.</a:t>
            </a:r>
            <a:endParaRPr lang="en-US" dirty="0"/>
          </a:p>
          <a:p>
            <a:pPr algn="just"/>
            <a:r>
              <a:rPr lang="en-US" dirty="0" smtClean="0"/>
              <a:t>Store value of the first integer in a and value of second integer in b.</a:t>
            </a:r>
            <a:endParaRPr lang="en-US" dirty="0"/>
          </a:p>
        </p:txBody>
      </p:sp>
      <p:sp>
        <p:nvSpPr>
          <p:cNvPr id="21" name="Content Placeholder 8"/>
          <p:cNvSpPr>
            <a:spLocks noGrp="1"/>
          </p:cNvSpPr>
          <p:nvPr>
            <p:ph idx="1"/>
          </p:nvPr>
        </p:nvSpPr>
        <p:spPr>
          <a:xfrm>
            <a:off x="253354" y="5107154"/>
            <a:ext cx="11600328" cy="1452672"/>
          </a:xfrm>
        </p:spPr>
        <p:txBody>
          <a:bodyPr/>
          <a:lstStyle/>
          <a:p>
            <a:r>
              <a:rPr lang="en-IN" sz="3200" cap="none" dirty="0"/>
              <a:t>Remember Mr. C likes t</a:t>
            </a:r>
            <a:r>
              <a:rPr lang="en-US" sz="3200" cap="none" dirty="0"/>
              <a:t>o be told beforehand what all we are going to ask him to do!</a:t>
            </a:r>
          </a:p>
          <a:p>
            <a:pPr lvl="1"/>
            <a:r>
              <a:rPr lang="en-IN" sz="2400" b="0" dirty="0" err="1" smtClean="0"/>
              <a:t>Scanf</a:t>
            </a:r>
            <a:r>
              <a:rPr lang="en-IN" sz="2400" b="0" dirty="0" smtClean="0"/>
              <a:t> follows </a:t>
            </a:r>
            <a:r>
              <a:rPr lang="en-IN" sz="2400" b="0" dirty="0"/>
              <a:t>this exact same rule while telling Mr. C </a:t>
            </a:r>
            <a:r>
              <a:rPr lang="en-IN" sz="2400" b="0" dirty="0" smtClean="0"/>
              <a:t>how to read</a:t>
            </a:r>
            <a:endParaRPr lang="en-US" cap="none" dirty="0"/>
          </a:p>
        </p:txBody>
      </p:sp>
      <p:sp>
        <p:nvSpPr>
          <p:cNvPr id="22" name="Rectangle 21"/>
          <p:cNvSpPr/>
          <p:nvPr/>
        </p:nvSpPr>
        <p:spPr>
          <a:xfrm>
            <a:off x="6370980" y="1953687"/>
            <a:ext cx="5396947" cy="12899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98914" y="1953688"/>
            <a:ext cx="1449714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0981" y="3243639"/>
            <a:ext cx="5396947" cy="427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1199" y="1953688"/>
            <a:ext cx="547912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70980" y="3671023"/>
            <a:ext cx="5396948" cy="4273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41682" y="1953688"/>
            <a:ext cx="542502" cy="5509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3090333" y="2785764"/>
            <a:ext cx="2614728" cy="2150303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 tells me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write things, and then I am told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store what I have read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Elbow Connector 36"/>
          <p:cNvCxnSpPr>
            <a:stCxn id="25" idx="0"/>
          </p:cNvCxnSpPr>
          <p:nvPr/>
        </p:nvCxnSpPr>
        <p:spPr>
          <a:xfrm rot="16200000" flipH="1" flipV="1">
            <a:off x="2804623" y="1121935"/>
            <a:ext cx="8779" cy="1672284"/>
          </a:xfrm>
          <a:prstGeom prst="bentConnector4">
            <a:avLst>
              <a:gd name="adj1" fmla="val -2603941"/>
              <a:gd name="adj2" fmla="val 1000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3626602" y="1555510"/>
            <a:ext cx="12700" cy="1738864"/>
          </a:xfrm>
          <a:prstGeom prst="bentConnector4">
            <a:avLst>
              <a:gd name="adj1" fmla="val 2200000"/>
              <a:gd name="adj2" fmla="val 998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9" grpId="0" build="p" animBg="1"/>
      <p:bldP spid="20" grpId="0" build="p" animBg="1"/>
      <p:bldP spid="21" grpId="0" build="p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going on with </a:t>
            </a:r>
            <a:r>
              <a:rPr lang="en-IN" dirty="0" err="1"/>
              <a:t>scanf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 a bit careful since Mr C is a bit careless in this matter</a:t>
            </a:r>
          </a:p>
          <a:p>
            <a:r>
              <a:rPr lang="en-IN" dirty="0" smtClean="0"/>
              <a:t>He treats all whitespace characters the same when integers are being input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 will never print anything</a:t>
            </a:r>
          </a:p>
          <a:p>
            <a:endParaRPr lang="en-IN" dirty="0"/>
          </a:p>
          <a:p>
            <a:r>
              <a:rPr lang="en-IN" dirty="0" smtClean="0"/>
              <a:t>Use </a:t>
            </a:r>
            <a:r>
              <a:rPr lang="en-IN" dirty="0" err="1" smtClean="0"/>
              <a:t>printf</a:t>
            </a:r>
            <a:r>
              <a:rPr lang="en-IN" dirty="0" smtClean="0"/>
              <a:t> to print and </a:t>
            </a:r>
            <a:r>
              <a:rPr lang="en-IN" dirty="0" err="1" smtClean="0"/>
              <a:t>scanf</a:t>
            </a:r>
            <a:r>
              <a:rPr lang="en-IN" dirty="0" smtClean="0"/>
              <a:t> to read</a:t>
            </a:r>
          </a:p>
          <a:p>
            <a:r>
              <a:rPr lang="en-IN" dirty="0" smtClean="0"/>
              <a:t>Try out what happens with the following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064" y="3052228"/>
            <a:ext cx="4583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scanf(“Hello %d”,&amp;a);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31469" y="2216875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8663964" y="2216875"/>
            <a:ext cx="3463596" cy="2265673"/>
          </a:xfrm>
          <a:prstGeom prst="wedgeRectCallout">
            <a:avLst>
              <a:gd name="adj1" fmla="val -60498"/>
              <a:gd name="adj2" fmla="val -255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you are going to write the English word Hello followed by space followed by an integer. I will store the value of that integer in 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064" y="5377552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scanf(“%d,%d”,&amp;a,&amp;b);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064" y="6047809"/>
            <a:ext cx="5152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scanf(“%d\n%d”,&amp;a,&amp;b);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5147" y="6069899"/>
            <a:ext cx="5022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scanf(“%d\t%d”,&amp;a,&amp;b);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25147" y="5377551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</a:t>
            </a:r>
            <a:r>
              <a:rPr lang="it-IT" sz="4400" dirty="0">
                <a:latin typeface="Arial Narrow" panose="020B0606020202030204" pitchFamily="34" charset="0"/>
              </a:rPr>
              <a:t>(“\“%d%d\“”,&amp;</a:t>
            </a:r>
            <a:r>
              <a:rPr lang="it-IT" sz="4400" dirty="0" smtClean="0">
                <a:latin typeface="Arial Narrow" panose="020B0606020202030204" pitchFamily="34" charset="0"/>
              </a:rPr>
              <a:t>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3064" y="4727377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 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25147" y="4727377"/>
            <a:ext cx="5820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scanf(“%dHello%d”,&amp;a,&amp;b);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815260" y="1600821"/>
            <a:ext cx="3763678" cy="1615500"/>
          </a:xfrm>
          <a:prstGeom prst="wedgeRectCallout">
            <a:avLst>
              <a:gd name="adj1" fmla="val 80520"/>
              <a:gd name="adj2" fmla="val 15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advice to you is to take input one at a time in the beginning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Try out acrobatics in free time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in a Name?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Mr. C really does not care what we name our variables so long as they are legal names</a:t>
            </a:r>
          </a:p>
          <a:p>
            <a:r>
              <a:rPr lang="en-IN" dirty="0" smtClean="0"/>
              <a:t>Certain names are called “reserved keywords”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6" y="4998161"/>
            <a:ext cx="1859703" cy="185970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2383694" y="5428703"/>
            <a:ext cx="2464440" cy="998618"/>
          </a:xfrm>
          <a:prstGeom prst="wedgeRectCallout">
            <a:avLst>
              <a:gd name="adj1" fmla="val -81092"/>
              <a:gd name="adj2" fmla="val -544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illegal names?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6" y="4995623"/>
            <a:ext cx="1862377" cy="1862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39" y="4998899"/>
            <a:ext cx="1858965" cy="185896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431427" y="5695122"/>
            <a:ext cx="3819043" cy="1023730"/>
          </a:xfrm>
          <a:prstGeom prst="wedgeRectCallout">
            <a:avLst>
              <a:gd name="adj1" fmla="val 73776"/>
              <a:gd name="adj2" fmla="val 208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if your parents had named you “Hello”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388220" y="5428703"/>
            <a:ext cx="3768138" cy="998618"/>
          </a:xfrm>
          <a:prstGeom prst="wedgeRectCallout">
            <a:avLst>
              <a:gd name="adj1" fmla="val -69486"/>
              <a:gd name="adj2" fmla="val -534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friends would greet me as Hello </a:t>
            </a:r>
            <a:r>
              <a:rPr lang="en-IN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333567" y="4483758"/>
            <a:ext cx="3916904" cy="1023730"/>
          </a:xfrm>
          <a:prstGeom prst="wedgeRectCallout">
            <a:avLst>
              <a:gd name="adj1" fmla="val 73776"/>
              <a:gd name="adj2" fmla="val 208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Wouldn’t be nice, right?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thinks so too.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0837" y="3741687"/>
            <a:ext cx="1858617" cy="904461"/>
            <a:chOff x="3286682" y="2292350"/>
            <a:chExt cx="1858617" cy="904461"/>
          </a:xfrm>
        </p:grpSpPr>
        <p:sp>
          <p:nvSpPr>
            <p:cNvPr id="17" name="Rounded Rectangle 1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2627828" y="4483757"/>
            <a:ext cx="3656520" cy="824947"/>
          </a:xfrm>
          <a:prstGeom prst="wedgeRectCallout">
            <a:avLst>
              <a:gd name="adj1" fmla="val -66038"/>
              <a:gd name="adj2" fmla="val -532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She’s right. Some variable names are illegal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4480" y="3537603"/>
            <a:ext cx="4130781" cy="824947"/>
          </a:xfrm>
          <a:prstGeom prst="wedgeRectCallout">
            <a:avLst>
              <a:gd name="adj1" fmla="val -86696"/>
              <a:gd name="adj2" fmla="val 190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use reserved keywords as variable names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9" grpId="1" animBg="1"/>
      <p:bldP spid="13" grpId="0" animBg="1"/>
      <p:bldP spid="14" grpId="0" animBg="1"/>
      <p:bldP spid="15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Reserved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auto, break, case, char, </a:t>
            </a:r>
            <a:r>
              <a:rPr lang="en-IN" dirty="0" err="1" smtClean="0"/>
              <a:t>const</a:t>
            </a:r>
            <a:r>
              <a:rPr lang="en-IN" dirty="0" smtClean="0"/>
              <a:t>, continue, default, do, double, else, </a:t>
            </a:r>
            <a:r>
              <a:rPr lang="en-IN" dirty="0" err="1" smtClean="0"/>
              <a:t>enum</a:t>
            </a:r>
            <a:r>
              <a:rPr lang="en-IN" dirty="0" smtClean="0"/>
              <a:t>, extern, float, for, </a:t>
            </a:r>
            <a:r>
              <a:rPr lang="en-IN" dirty="0" err="1" smtClean="0"/>
              <a:t>goto</a:t>
            </a:r>
            <a:r>
              <a:rPr lang="en-IN" dirty="0" smtClean="0"/>
              <a:t>, if, </a:t>
            </a:r>
            <a:r>
              <a:rPr lang="en-IN" dirty="0" err="1" smtClean="0"/>
              <a:t>int</a:t>
            </a:r>
            <a:r>
              <a:rPr lang="en-IN" dirty="0" smtClean="0"/>
              <a:t>, long, register, return, short, signed, </a:t>
            </a:r>
            <a:r>
              <a:rPr lang="en-IN" dirty="0" err="1" smtClean="0"/>
              <a:t>sizeof</a:t>
            </a:r>
            <a:r>
              <a:rPr lang="en-IN" dirty="0" smtClean="0"/>
              <a:t>, static, </a:t>
            </a:r>
            <a:r>
              <a:rPr lang="en-IN" dirty="0" err="1" smtClean="0"/>
              <a:t>struct</a:t>
            </a:r>
            <a:r>
              <a:rPr lang="en-IN" dirty="0" smtClean="0"/>
              <a:t>, switch, </a:t>
            </a:r>
            <a:r>
              <a:rPr lang="en-IN" dirty="0" err="1" smtClean="0"/>
              <a:t>typedef</a:t>
            </a:r>
            <a:r>
              <a:rPr lang="en-IN" dirty="0" smtClean="0"/>
              <a:t>, union, unsigned, void, volatile, while</a:t>
            </a:r>
          </a:p>
          <a:p>
            <a:endParaRPr lang="en-IN" dirty="0"/>
          </a:p>
          <a:p>
            <a:r>
              <a:rPr lang="en-IN" dirty="0" err="1" smtClean="0"/>
              <a:t>Prutor</a:t>
            </a:r>
            <a:r>
              <a:rPr lang="en-IN" dirty="0" smtClean="0"/>
              <a:t> shows keywords in a different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Have already seen </a:t>
            </a:r>
            <a:r>
              <a:rPr lang="en-IN" dirty="0" err="1" smtClean="0"/>
              <a:t>int</a:t>
            </a:r>
            <a:r>
              <a:rPr lang="en-IN" dirty="0" smtClean="0"/>
              <a:t> and return in use</a:t>
            </a:r>
          </a:p>
          <a:p>
            <a:r>
              <a:rPr lang="en-IN" dirty="0" smtClean="0"/>
              <a:t>Will soon see use for long, float</a:t>
            </a:r>
          </a:p>
          <a:p>
            <a:r>
              <a:rPr lang="en-IN" dirty="0" smtClean="0"/>
              <a:t>By the end of course, you will become very comfortable with most of these keywords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04860" y="1486550"/>
            <a:ext cx="547912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29417" y="1911570"/>
            <a:ext cx="1200800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31359" y="1486549"/>
            <a:ext cx="911624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36104" y="1486550"/>
            <a:ext cx="962261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269</TotalTime>
  <Words>1341</Words>
  <Application>Microsoft Office PowerPoint</Application>
  <PresentationFormat>Widescreen</PresentationFormat>
  <Paragraphs>207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has a long floating name</vt:lpstr>
      <vt:lpstr>Announcements</vt:lpstr>
      <vt:lpstr>Adding two unknown numbers</vt:lpstr>
      <vt:lpstr>Words of Caution</vt:lpstr>
      <vt:lpstr>Shorthand for multiple inputs</vt:lpstr>
      <vt:lpstr>What is going on with scanf?</vt:lpstr>
      <vt:lpstr>What is going on with scanf?</vt:lpstr>
      <vt:lpstr>What’s in a Name?</vt:lpstr>
      <vt:lpstr>Reserved Keywords</vt:lpstr>
      <vt:lpstr>How to give Names in C</vt:lpstr>
      <vt:lpstr>Writing pretty code is an art</vt:lpstr>
      <vt:lpstr>Beyond Integers</vt:lpstr>
      <vt:lpstr>Long integers</vt:lpstr>
      <vt:lpstr>How about Real numbers?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86</cp:revision>
  <dcterms:created xsi:type="dcterms:W3CDTF">2018-07-30T05:08:11Z</dcterms:created>
  <dcterms:modified xsi:type="dcterms:W3CDTF">2018-08-07T12:20:41Z</dcterms:modified>
</cp:coreProperties>
</file>