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ADD"/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e.iitk.ac.in/users/purushot/courses/esc/2018-19-a/" TargetMode="External"/><Relationship Id="rId2" Type="http://schemas.openxmlformats.org/officeDocument/2006/relationships/hyperlink" Target="https://tinyurl.com/esc18-19aw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273757" cy="3352800"/>
          </a:xfrm>
        </p:spPr>
        <p:txBody>
          <a:bodyPr/>
          <a:lstStyle/>
          <a:p>
            <a:r>
              <a:rPr lang="en-IN" dirty="0" smtClean="0"/>
              <a:t>Type Hype 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Mixed type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if we have mixed types in a formula? </a:t>
            </a:r>
          </a:p>
          <a:p>
            <a:endParaRPr lang="en-IN" dirty="0"/>
          </a:p>
          <a:p>
            <a:r>
              <a:rPr lang="en-IN" dirty="0" smtClean="0"/>
              <a:t>Can typecast </a:t>
            </a:r>
            <a:r>
              <a:rPr lang="en-IN" dirty="0" err="1" smtClean="0"/>
              <a:t>int</a:t>
            </a:r>
            <a:r>
              <a:rPr lang="en-IN" dirty="0" smtClean="0"/>
              <a:t> to long</a:t>
            </a:r>
          </a:p>
          <a:p>
            <a:endParaRPr lang="en-IN" dirty="0"/>
          </a:p>
          <a:p>
            <a:r>
              <a:rPr lang="en-IN" dirty="0" smtClean="0"/>
              <a:t>Can typecast long to </a:t>
            </a:r>
            <a:r>
              <a:rPr lang="en-IN" dirty="0" err="1" smtClean="0"/>
              <a:t>int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34618" y="1000203"/>
            <a:ext cx="28573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 = 2;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long c, b = 5;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353" y="2654633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b = (long) a;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353" y="3810858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a</a:t>
            </a:r>
            <a:r>
              <a:rPr lang="it-IT" sz="4400" dirty="0" smtClean="0">
                <a:latin typeface="Arial Narrow" panose="020B0606020202030204" pitchFamily="34" charset="0"/>
              </a:rPr>
              <a:t> = (int) </a:t>
            </a:r>
            <a:r>
              <a:rPr lang="it-IT" sz="4400" dirty="0">
                <a:latin typeface="Arial Narrow" panose="020B0606020202030204" pitchFamily="34" charset="0"/>
              </a:rPr>
              <a:t>b</a:t>
            </a:r>
            <a:r>
              <a:rPr lang="it-IT" sz="4400" dirty="0" smtClean="0">
                <a:latin typeface="Arial Narrow" panose="020B0606020202030204" pitchFamily="34" charset="0"/>
              </a:rPr>
              <a:t>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18920" y="2654633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998"/>
            <a:ext cx="1869002" cy="1869002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1869002" y="4580299"/>
            <a:ext cx="2489119" cy="897265"/>
          </a:xfrm>
          <a:prstGeom prst="wedgeRectCallout">
            <a:avLst>
              <a:gd name="adj1" fmla="val -77855"/>
              <a:gd name="adj2" fmla="val 485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typecast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float too?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52" y="1498408"/>
            <a:ext cx="2469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 = a * b;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165612" y="997042"/>
            <a:ext cx="5726715" cy="1231313"/>
          </a:xfrm>
          <a:prstGeom prst="wedgeRectCallout">
            <a:avLst>
              <a:gd name="adj1" fmla="val 71970"/>
              <a:gd name="adj2" fmla="val 1014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being multiplied to a long. Let me take care to convert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long before performing the operation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4690" y="498899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39547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23" name="Rectangle 22"/>
          <p:cNvSpPr/>
          <p:nvPr/>
        </p:nvSpPr>
        <p:spPr>
          <a:xfrm>
            <a:off x="5932219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07076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25" name="Rectangle 24"/>
          <p:cNvSpPr/>
          <p:nvPr/>
        </p:nvSpPr>
        <p:spPr>
          <a:xfrm>
            <a:off x="10609381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984238" y="6106598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4800" dirty="0"/>
          </a:p>
        </p:txBody>
      </p:sp>
      <p:sp>
        <p:nvSpPr>
          <p:cNvPr id="27" name="Rectangle 26"/>
          <p:cNvSpPr/>
          <p:nvPr/>
        </p:nvSpPr>
        <p:spPr>
          <a:xfrm>
            <a:off x="7429706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018485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028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4277" y="5175213"/>
            <a:ext cx="751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37849" y="5175213"/>
            <a:ext cx="787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527832" y="4729660"/>
            <a:ext cx="5473959" cy="1110790"/>
          </a:xfrm>
          <a:prstGeom prst="wedgeRectCallout">
            <a:avLst>
              <a:gd name="adj1" fmla="val 59249"/>
              <a:gd name="adj2" fmla="val -1608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typecast weaker types like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more powerful types like long and float that can store larger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416655" y="2753503"/>
            <a:ext cx="3917963" cy="1551277"/>
          </a:xfrm>
          <a:prstGeom prst="wedgeRectCallout">
            <a:avLst>
              <a:gd name="adj1" fmla="val 68446"/>
              <a:gd name="adj2" fmla="val -261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careful! If b was storing a very large integer that won’t fit into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this typecast will cause errors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0140735" y="4740172"/>
            <a:ext cx="1854603" cy="1075433"/>
          </a:xfrm>
          <a:prstGeom prst="wedgeRectCallout">
            <a:avLst>
              <a:gd name="adj1" fmla="val -2151"/>
              <a:gd name="adj2" fmla="val -1658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– let me show you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24297 1.85185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13099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16" grpId="0" animBg="1"/>
      <p:bldP spid="18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9" grpId="0" animBg="1"/>
      <p:bldP spid="33" grpId="0"/>
      <p:bldP spid="34" grpId="0"/>
      <p:bldP spid="37" grpId="0"/>
      <p:bldP spid="37" grpId="1"/>
      <p:bldP spid="38" grpId="0"/>
      <p:bldP spid="39" grpId="0"/>
      <p:bldP spid="39" grpId="1"/>
      <p:bldP spid="14" grpId="0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2.0 the same as 2? (JEE 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4" y="1111625"/>
            <a:ext cx="3229831" cy="363928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float a = 2.5;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4207277" y="1111625"/>
            <a:ext cx="3414186" cy="363928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float a = </a:t>
            </a:r>
            <a:r>
              <a:rPr lang="en-IN" sz="3200" dirty="0" smtClean="0">
                <a:latin typeface="Arial Narrow" panose="020B0606020202030204" pitchFamily="34" charset="0"/>
              </a:rPr>
              <a:t>2.5;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160306" y="1111625"/>
            <a:ext cx="3508127" cy="363928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float a = </a:t>
            </a:r>
            <a:r>
              <a:rPr lang="en-IN" sz="3200" dirty="0" smtClean="0">
                <a:latin typeface="Arial Narrow" panose="020B0606020202030204" pitchFamily="34" charset="0"/>
              </a:rPr>
              <a:t>2.5;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d</a:t>
            </a:r>
            <a:r>
              <a:rPr lang="en-IN" sz="3200" dirty="0" smtClean="0">
                <a:latin typeface="Arial Narrow" panose="020B0606020202030204" pitchFamily="34" charset="0"/>
              </a:rPr>
              <a:t>”, (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)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353" y="4927408"/>
            <a:ext cx="3229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float c = 2/3;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6424" y="4927408"/>
            <a:ext cx="3229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float c = 2/3.0;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3801" y="5696849"/>
            <a:ext cx="39220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float c = 2/(float)3;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080594" y="4306177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050918" y="1527352"/>
            <a:ext cx="3888293" cy="2363096"/>
          </a:xfrm>
          <a:prstGeom prst="wedgeRectCallout">
            <a:avLst>
              <a:gd name="adj1" fmla="val 28357"/>
              <a:gd name="adj2" fmla="val 776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float and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present in a formula together, I will take care to convert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float before performing the operation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since float is more powerful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454347" y="5493868"/>
            <a:ext cx="4594195" cy="1175401"/>
          </a:xfrm>
          <a:prstGeom prst="wedgeRectCallout">
            <a:avLst>
              <a:gd name="adj1" fmla="val 29379"/>
              <a:gd name="adj2" fmla="val -742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float can store much larger numbers (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± 3.4e+38)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(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±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2.1e+9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687516" y="2537537"/>
            <a:ext cx="3888293" cy="1916899"/>
          </a:xfrm>
          <a:prstGeom prst="wedgeRectCallout">
            <a:avLst>
              <a:gd name="adj1" fmla="val -31796"/>
              <a:gd name="adj2" fmla="val 788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in this case, 2 and 3 are both are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I will not bother converting them to float since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 by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just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  <p:bldP spid="9" grpId="0"/>
      <p:bldP spid="10" grpId="0"/>
      <p:bldP spid="11" grpId="0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Special session on using computers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August </a:t>
            </a:r>
            <a:r>
              <a:rPr lang="en-IN" sz="2400" dirty="0">
                <a:solidFill>
                  <a:schemeClr val="tx1"/>
                </a:solidFill>
              </a:rPr>
              <a:t>11, </a:t>
            </a:r>
            <a:r>
              <a:rPr lang="en-IN" sz="2400" dirty="0" smtClean="0">
                <a:solidFill>
                  <a:schemeClr val="tx1"/>
                </a:solidFill>
              </a:rPr>
              <a:t>2018 (coming Saturday), 5PM, </a:t>
            </a:r>
            <a:r>
              <a:rPr lang="en-IN" sz="2400" dirty="0">
                <a:solidFill>
                  <a:schemeClr val="tx1"/>
                </a:solidFill>
              </a:rPr>
              <a:t>NCL CC-02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Not a revision class – only for students who are new to computers</a:t>
            </a:r>
          </a:p>
          <a:p>
            <a:r>
              <a:rPr lang="en-IN" dirty="0" smtClean="0"/>
              <a:t>Slides, tutorial sheets, lecture codes on website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hlinkClick r:id="rId2"/>
              </a:rPr>
              <a:t>https://tinyurl.com/esc18-19aw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In case the above does not work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/>
              </a:rPr>
              <a:t>https://web.cse.iitk.ac.in/users/purushot/courses/esc/2018-19-a</a:t>
            </a:r>
            <a:r>
              <a:rPr lang="en-IN" sz="24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dirty="0" smtClean="0"/>
              <a:t>Please bring your IITK ID card to lab – come on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38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Various kinds of variables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math, we have several kinds of numbers</a:t>
            </a:r>
            <a:br>
              <a:rPr lang="en-IN" dirty="0" smtClean="0"/>
            </a:br>
            <a:r>
              <a:rPr lang="en-IN" dirty="0" smtClean="0"/>
              <a:t>naturals, integers, </a:t>
            </a:r>
            <a:r>
              <a:rPr lang="en-IN" dirty="0" err="1" smtClean="0"/>
              <a:t>rationals</a:t>
            </a:r>
            <a:r>
              <a:rPr lang="en-IN" dirty="0" smtClean="0"/>
              <a:t>, reals, complex</a:t>
            </a:r>
          </a:p>
          <a:p>
            <a:r>
              <a:rPr lang="en-IN" dirty="0" smtClean="0"/>
              <a:t>We can define variables of all above kinds</a:t>
            </a:r>
          </a:p>
          <a:p>
            <a:r>
              <a:rPr lang="en-IN" dirty="0" smtClean="0"/>
              <a:t>Mr C also understands various </a:t>
            </a:r>
            <a:r>
              <a:rPr lang="en-IN" i="1" dirty="0" smtClean="0"/>
              <a:t>types</a:t>
            </a:r>
            <a:r>
              <a:rPr lang="en-IN" dirty="0" smtClean="0"/>
              <a:t>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992311"/>
            <a:ext cx="1865689" cy="186568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199377" y="4563999"/>
            <a:ext cx="3505684" cy="998618"/>
          </a:xfrm>
          <a:prstGeom prst="wedgeRectCallout">
            <a:avLst>
              <a:gd name="adj1" fmla="val -73958"/>
              <a:gd name="adj2" fmla="val 53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as in </a:t>
            </a:r>
            <a:r>
              <a:rPr lang="en-IN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type on a keyboard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14" y="4988793"/>
            <a:ext cx="1869207" cy="1869207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557603" y="5482930"/>
            <a:ext cx="3653843" cy="1229156"/>
          </a:xfrm>
          <a:prstGeom prst="wedgeRectCallout">
            <a:avLst>
              <a:gd name="adj1" fmla="val 77040"/>
              <a:gd name="adj2" fmla="val -236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as in </a:t>
            </a:r>
            <a:r>
              <a:rPr lang="en-IN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saw two types of mangoes in the store today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204739" y="5713468"/>
            <a:ext cx="3933066" cy="998618"/>
          </a:xfrm>
          <a:prstGeom prst="wedgeRectCallout">
            <a:avLst>
              <a:gd name="adj1" fmla="val -64861"/>
              <a:gd name="adj2" fmla="val -33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Ah. So </a:t>
            </a:r>
            <a:r>
              <a:rPr lang="en-IN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means different kinds of things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760" y="3508687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2504066" y="3439413"/>
            <a:ext cx="3886795" cy="824947"/>
          </a:xfrm>
          <a:prstGeom prst="wedgeRectCallout">
            <a:avLst>
              <a:gd name="adj1" fmla="val -61947"/>
              <a:gd name="adj2" fmla="val 82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right. I can work with lots of kinds of variables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557603" y="4175230"/>
            <a:ext cx="3653843" cy="1229156"/>
          </a:xfrm>
          <a:prstGeom prst="wedgeRectCallout">
            <a:avLst>
              <a:gd name="adj1" fmla="val 76496"/>
              <a:gd name="adj2" fmla="val 660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already seen </a:t>
            </a:r>
            <a:r>
              <a:rPr lang="en-IN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 and float types in class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an store integers b/w </a:t>
            </a:r>
            <a:r>
              <a:rPr lang="en-IN" dirty="0" smtClean="0">
                <a:solidFill>
                  <a:schemeClr val="tx1"/>
                </a:solidFill>
              </a:rPr>
              <a:t>-2,147,483,648 </a:t>
            </a:r>
            <a:r>
              <a:rPr lang="en-IN" dirty="0">
                <a:solidFill>
                  <a:schemeClr val="tx1"/>
                </a:solidFill>
              </a:rPr>
              <a:t>and 2,147,483,647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%d”,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68442" y="2850353"/>
            <a:ext cx="931111" cy="577396"/>
          </a:xfrm>
          <a:prstGeom prst="wedgeRectCallout">
            <a:avLst>
              <a:gd name="adj1" fmla="val -139160"/>
              <a:gd name="adj2" fmla="val 911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1845938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Have worked with them a lot so far</a:t>
            </a:r>
            <a:endParaRPr lang="en-IN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5277678" y="398823"/>
            <a:ext cx="3528392" cy="577396"/>
          </a:xfrm>
          <a:prstGeom prst="wedgeRectCallout">
            <a:avLst>
              <a:gd name="adj1" fmla="val -65805"/>
              <a:gd name="adj2" fmla="val 51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 for between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41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also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work with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Will see today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20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, long allow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4638" y="4179594"/>
            <a:ext cx="931111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Very large range ± 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935159" y="4925299"/>
            <a:ext cx="2415123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 to %?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224903" y="5419639"/>
            <a:ext cx="3000908" cy="1190165"/>
          </a:xfrm>
          <a:prstGeom prst="wedgeRectCallout">
            <a:avLst>
              <a:gd name="adj1" fmla="val -66760"/>
              <a:gd name="adj2" fmla="val 244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Did you ever do remainders with real numbers in school?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448387" y="4925298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remember. Remainders make sense for integers, not for real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99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1" grpId="1" animBg="1"/>
      <p:bldP spid="16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Ints</a:t>
            </a:r>
            <a:r>
              <a:rPr lang="en-IN" dirty="0" smtClean="0"/>
              <a:t> and Longs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Very good friends since both store integers</a:t>
            </a:r>
          </a:p>
          <a:p>
            <a:r>
              <a:rPr lang="en-IN" dirty="0" smtClean="0"/>
              <a:t>Can add/subtract/multiply/divide/remainder two </a:t>
            </a:r>
            <a:r>
              <a:rPr lang="en-IN" dirty="0" err="1" smtClean="0"/>
              <a:t>ints</a:t>
            </a:r>
            <a:r>
              <a:rPr lang="en-IN" dirty="0" smtClean="0"/>
              <a:t>, two longs, as well as an </a:t>
            </a:r>
            <a:r>
              <a:rPr lang="en-IN" dirty="0" err="1" smtClean="0"/>
              <a:t>int</a:t>
            </a:r>
            <a:r>
              <a:rPr lang="en-IN" dirty="0" smtClean="0"/>
              <a:t> and a long</a:t>
            </a:r>
          </a:p>
          <a:p>
            <a:r>
              <a:rPr lang="en-IN" dirty="0" smtClean="0"/>
              <a:t>In fact, even if we try to print an </a:t>
            </a:r>
            <a:r>
              <a:rPr lang="en-IN" dirty="0" err="1" smtClean="0"/>
              <a:t>int</a:t>
            </a:r>
            <a:r>
              <a:rPr lang="en-IN" dirty="0" smtClean="0"/>
              <a:t> using %</a:t>
            </a:r>
            <a:r>
              <a:rPr lang="en-IN" dirty="0" err="1" smtClean="0"/>
              <a:t>ld</a:t>
            </a:r>
            <a:r>
              <a:rPr lang="en-IN" dirty="0" smtClean="0"/>
              <a:t> or print a long using %d, </a:t>
            </a:r>
            <a:r>
              <a:rPr lang="en-IN" dirty="0" err="1" smtClean="0"/>
              <a:t>Prutor</a:t>
            </a:r>
            <a:r>
              <a:rPr lang="en-IN" dirty="0" smtClean="0"/>
              <a:t> will only warn us, not throw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793"/>
            <a:ext cx="1869207" cy="186920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869207" y="4424758"/>
            <a:ext cx="3278618" cy="942373"/>
          </a:xfrm>
          <a:prstGeom prst="wedgeRectCallout">
            <a:avLst>
              <a:gd name="adj1" fmla="val -68108"/>
              <a:gd name="adj2" fmla="val 63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 can store much larger integers than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1" y="4992311"/>
            <a:ext cx="1865689" cy="186568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619461" y="4458622"/>
            <a:ext cx="3368532" cy="874643"/>
          </a:xfrm>
          <a:prstGeom prst="wedgeRectCallout">
            <a:avLst>
              <a:gd name="adj1" fmla="val 73794"/>
              <a:gd name="adj2" fmla="val 672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don’t have to be careful about anything?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69207" y="5521545"/>
            <a:ext cx="3278618" cy="942373"/>
          </a:xfrm>
          <a:prstGeom prst="wedgeRectCallout">
            <a:avLst>
              <a:gd name="adj1" fmla="val -65986"/>
              <a:gd name="adj2" fmla="val -284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 can store smaller integers too 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Ints</a:t>
            </a:r>
            <a:r>
              <a:rPr lang="en-IN" dirty="0" smtClean="0"/>
              <a:t> and Longs - Typecasting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long b </a:t>
            </a:r>
            <a:r>
              <a:rPr lang="en-US" sz="3200" dirty="0" smtClean="0">
                <a:latin typeface="Arial Narrow" panose="020B0606020202030204" pitchFamily="34" charset="0"/>
              </a:rPr>
              <a:t>= </a:t>
            </a:r>
            <a:r>
              <a:rPr lang="en-US" sz="3200" dirty="0">
                <a:latin typeface="Arial Narrow" panose="020B0606020202030204" pitchFamily="34" charset="0"/>
              </a:rPr>
              <a:t>a + a;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>
                <a:latin typeface="Arial Narrow" panose="020B0606020202030204" pitchFamily="34" charset="0"/>
              </a:rPr>
              <a:t>",b);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3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210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602425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7282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22927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244" y="503879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83350" y="4640335"/>
            <a:ext cx="203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Narrow" panose="020B0606020202030204" pitchFamily="34" charset="0"/>
              </a:rPr>
              <a:t>4000000000</a:t>
            </a:r>
            <a:endParaRPr lang="en-US" sz="8000" dirty="0">
              <a:latin typeface="Arial Narrow" panose="020B0606020202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67875" y="5064606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22" name="TextBox 21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rial Narrow" panose="020B0606020202030204" pitchFamily="34" charset="0"/>
                </a:rPr>
                <a:t>0294967296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latin typeface="Arial Narrow" panose="020B0606020202030204" pitchFamily="34" charset="0"/>
                </a:rPr>
                <a:t>-</a:t>
              </a:r>
              <a:endParaRPr lang="en-US" sz="32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2663" y="3687420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3546541" y="2147182"/>
            <a:ext cx="2674430" cy="1169149"/>
          </a:xfrm>
          <a:prstGeom prst="wedgeRectCallout">
            <a:avLst>
              <a:gd name="adj1" fmla="val -34816"/>
              <a:gd name="adj2" fmla="val 854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Too big  I will do my best but there will be errors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10"/>
          <p:cNvSpPr txBox="1">
            <a:spLocks/>
          </p:cNvSpPr>
          <p:nvPr/>
        </p:nvSpPr>
        <p:spPr>
          <a:xfrm>
            <a:off x="6384287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long b </a:t>
            </a:r>
            <a:r>
              <a:rPr lang="en-US" sz="3200" dirty="0" smtClean="0">
                <a:latin typeface="Arial Narrow" panose="020B0606020202030204" pitchFamily="34" charset="0"/>
              </a:rPr>
              <a:t>= (long)a </a:t>
            </a:r>
            <a:r>
              <a:rPr lang="en-US" sz="3200" dirty="0">
                <a:latin typeface="Arial Narrow" panose="020B0606020202030204" pitchFamily="34" charset="0"/>
              </a:rPr>
              <a:t>+ </a:t>
            </a:r>
            <a:r>
              <a:rPr lang="en-US" sz="3200" dirty="0" smtClean="0">
                <a:latin typeface="Arial Narrow" panose="020B0606020202030204" pitchFamily="34" charset="0"/>
              </a:rPr>
              <a:t>(long)a</a:t>
            </a:r>
            <a:r>
              <a:rPr lang="en-US" sz="32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>
                <a:latin typeface="Arial Narrow" panose="020B0606020202030204" pitchFamily="34" charset="0"/>
              </a:rPr>
              <a:t>",b);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77282" y="119270"/>
            <a:ext cx="4534466" cy="850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84287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9144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3" name="Rectangle 32"/>
          <p:cNvSpPr/>
          <p:nvPr/>
        </p:nvSpPr>
        <p:spPr>
          <a:xfrm>
            <a:off x="10733359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108216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6453861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65666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453861" y="506013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0884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463513" y="505982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2000000000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52275" y="367301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4000000000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4000000000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3485746" y="1229368"/>
            <a:ext cx="2721688" cy="1134048"/>
          </a:xfrm>
          <a:prstGeom prst="wedgeRectCallout">
            <a:avLst>
              <a:gd name="adj1" fmla="val -44685"/>
              <a:gd name="adj2" fmla="val 178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Dotted line means I create these variables myself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5185262" y="1222962"/>
            <a:ext cx="2721688" cy="1472545"/>
          </a:xfrm>
          <a:prstGeom prst="wedgeRectCallout">
            <a:avLst>
              <a:gd name="adj1" fmla="val -81934"/>
              <a:gd name="adj2" fmla="val 120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Typecasting is an instruction to me to interpret 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as a long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388389" y="1515503"/>
            <a:ext cx="2960818" cy="1134048"/>
          </a:xfrm>
          <a:prstGeom prst="wedgeRectCallout">
            <a:avLst>
              <a:gd name="adj1" fmla="val 55106"/>
              <a:gd name="adj2" fmla="val 1506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often create such variables but you never get to know 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387345" y="2864395"/>
            <a:ext cx="2960818" cy="1134048"/>
          </a:xfrm>
          <a:prstGeom prst="wedgeRectCallout">
            <a:avLst>
              <a:gd name="adj1" fmla="val 58799"/>
              <a:gd name="adj2" fmla="val 78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These variables help me carry out your requests nicely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6053517" y="2949955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-294967296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6067054" y="2949642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4000000000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71138" y="5066429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61" name="TextBox 60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Arial Narrow" panose="020B0606020202030204" pitchFamily="34" charset="0"/>
                </a:rPr>
                <a:t>0294967296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solidFill>
              <a:srgbClr val="B4EADD"/>
            </a:solidFill>
          </p:spPr>
          <p:txBody>
            <a:bodyPr wrap="square" rtlCol="0">
              <a:spAutoFit/>
            </a:bodyPr>
            <a:lstStyle/>
            <a:p>
              <a:r>
                <a:rPr lang="en-IN" sz="3200" dirty="0" smtClean="0">
                  <a:latin typeface="Arial Narrow" panose="020B0606020202030204" pitchFamily="34" charset="0"/>
                </a:rPr>
                <a:t>-</a:t>
              </a:r>
              <a:endParaRPr lang="en-US" sz="32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Rectangular Callout 62"/>
          <p:cNvSpPr/>
          <p:nvPr/>
        </p:nvSpPr>
        <p:spPr>
          <a:xfrm>
            <a:off x="151105" y="1499175"/>
            <a:ext cx="3359242" cy="2014391"/>
          </a:xfrm>
          <a:prstGeom prst="wedgeRectCallout">
            <a:avLst>
              <a:gd name="adj1" fmla="val 50626"/>
              <a:gd name="adj2" fmla="val 66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Often, you don’t have control over the kind of data you receive. Typecasting helps convert data to a form your like to work with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06" y="79873"/>
            <a:ext cx="1868198" cy="1868198"/>
          </a:xfrm>
          <a:prstGeom prst="rect">
            <a:avLst/>
          </a:prstGeom>
        </p:spPr>
      </p:pic>
      <p:sp>
        <p:nvSpPr>
          <p:cNvPr id="65" name="Rectangular Callout 64"/>
          <p:cNvSpPr/>
          <p:nvPr/>
        </p:nvSpPr>
        <p:spPr>
          <a:xfrm>
            <a:off x="7224336" y="217384"/>
            <a:ext cx="3052645" cy="1246525"/>
          </a:xfrm>
          <a:prstGeom prst="wedgeRectCallout">
            <a:avLst>
              <a:gd name="adj1" fmla="val 74482"/>
              <a:gd name="adj2" fmla="val 26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Why not just define a long variable? No need for typecasting!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7878 -0.0048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1875 0.00301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2799 0.00301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6446 0.20301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2" grpId="1"/>
      <p:bldP spid="12" grpId="2"/>
      <p:bldP spid="28" grpId="0" animBg="1"/>
      <p:bldP spid="28" grpId="1" animBg="1"/>
      <p:bldP spid="29" grpId="0" uiExpand="1" build="p" animBg="1"/>
      <p:bldP spid="30" grpId="0" animBg="1"/>
      <p:bldP spid="31" grpId="0" animBg="1"/>
      <p:bldP spid="32" grpId="0"/>
      <p:bldP spid="33" grpId="0" animBg="1"/>
      <p:bldP spid="34" grpId="0"/>
      <p:bldP spid="35" grpId="0"/>
      <p:bldP spid="36" grpId="0" animBg="1"/>
      <p:bldP spid="43" grpId="0"/>
      <p:bldP spid="43" grpId="1"/>
      <p:bldP spid="45" grpId="0" animBg="1"/>
      <p:bldP spid="46" grpId="0"/>
      <p:bldP spid="46" grpId="1"/>
      <p:bldP spid="47" grpId="0" animBg="1"/>
      <p:bldP spid="48" grpId="0"/>
      <p:bldP spid="49" grpId="0"/>
      <p:bldP spid="49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63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shorthand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long b </a:t>
            </a:r>
            <a:r>
              <a:rPr lang="en-US" sz="3200" dirty="0" smtClean="0">
                <a:latin typeface="Arial Narrow" panose="020B0606020202030204" pitchFamily="34" charset="0"/>
              </a:rPr>
              <a:t>= (long)a </a:t>
            </a:r>
            <a:r>
              <a:rPr lang="en-US" sz="3200" dirty="0">
                <a:latin typeface="Arial Narrow" panose="020B0606020202030204" pitchFamily="34" charset="0"/>
              </a:rPr>
              <a:t>+ </a:t>
            </a:r>
            <a:r>
              <a:rPr lang="en-US" sz="3200" dirty="0" smtClean="0">
                <a:latin typeface="Arial Narrow" panose="020B0606020202030204" pitchFamily="34" charset="0"/>
              </a:rPr>
              <a:t>(long)a</a:t>
            </a:r>
            <a:r>
              <a:rPr lang="en-US" sz="32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>
                <a:latin typeface="Arial Narrow" panose="020B0606020202030204" pitchFamily="34" charset="0"/>
              </a:rPr>
              <a:t>",b);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 Narrow" panose="020B0606020202030204" pitchFamily="34" charset="0"/>
              </a:rPr>
              <a:t>#include &lt;</a:t>
            </a:r>
            <a:r>
              <a:rPr lang="en-US" sz="3200" dirty="0" err="1">
                <a:latin typeface="Arial Narrow" panose="020B0606020202030204" pitchFamily="34" charset="0"/>
              </a:rPr>
              <a:t>stdio.h</a:t>
            </a:r>
            <a:r>
              <a:rPr lang="en-US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  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a</a:t>
            </a:r>
            <a:r>
              <a:rPr lang="en-US" sz="3200" dirty="0">
                <a:latin typeface="Arial Narrow" panose="020B0606020202030204" pitchFamily="34" charset="0"/>
              </a:rPr>
              <a:t> = 2000000000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("%</a:t>
            </a:r>
            <a:r>
              <a:rPr lang="en-US" sz="3200" dirty="0" err="1">
                <a:latin typeface="Arial Narrow" panose="020B0606020202030204" pitchFamily="34" charset="0"/>
              </a:rPr>
              <a:t>ld</a:t>
            </a:r>
            <a:r>
              <a:rPr lang="en-US" sz="3200" dirty="0" smtClean="0">
                <a:latin typeface="Arial Narrow" panose="020B0606020202030204" pitchFamily="34" charset="0"/>
              </a:rPr>
              <a:t>",</a:t>
            </a:r>
            <a:r>
              <a:rPr lang="en-US" sz="3200" dirty="0">
                <a:latin typeface="Arial Narrow" panose="020B0606020202030204" pitchFamily="34" charset="0"/>
              </a:rPr>
              <a:t> (long)a + (long)a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998"/>
            <a:ext cx="1869002" cy="186900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113184" y="2815195"/>
            <a:ext cx="3478694" cy="1065540"/>
          </a:xfrm>
          <a:prstGeom prst="wedgeRectCallout">
            <a:avLst>
              <a:gd name="adj1" fmla="val -60065"/>
              <a:gd name="adj2" fmla="val 1754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Hmm.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see runtime errors only when we execute our 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764885" y="3947442"/>
            <a:ext cx="3505684" cy="998618"/>
          </a:xfrm>
          <a:prstGeom prst="wedgeRectCallout">
            <a:avLst>
              <a:gd name="adj1" fmla="val -61483"/>
              <a:gd name="adj2" fmla="val 1028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means I really have to be careful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99650" y="3739052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6043105" y="4069724"/>
            <a:ext cx="3418228" cy="1335891"/>
          </a:xfrm>
          <a:prstGeom prst="wedgeRectCallout">
            <a:avLst>
              <a:gd name="adj1" fmla="val 62745"/>
              <a:gd name="adj2" fmla="val -51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when in doubt, try typecasting to see if error vanishes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82" y="4989406"/>
            <a:ext cx="1935301" cy="1935301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3517727" y="5522822"/>
            <a:ext cx="4344125" cy="1335177"/>
          </a:xfrm>
          <a:prstGeom prst="wedgeRectCallout">
            <a:avLst>
              <a:gd name="adj1" fmla="val -66288"/>
              <a:gd name="adj2" fmla="val -20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Mr. C, why didn’t you tell us about these errors when we compiled?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8388626" y="5502233"/>
            <a:ext cx="3023028" cy="1236498"/>
          </a:xfrm>
          <a:prstGeom prst="wedgeRectCallout">
            <a:avLst>
              <a:gd name="adj1" fmla="val 36285"/>
              <a:gd name="adj2" fmla="val -121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compilation I only check if your grammar is correct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043105" y="2445026"/>
            <a:ext cx="3418228" cy="1502416"/>
          </a:xfrm>
          <a:prstGeom prst="wedgeRectCallout">
            <a:avLst>
              <a:gd name="adj1" fmla="val 70886"/>
              <a:gd name="adj2" fmla="val 41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errors we just saw are called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errors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are a kind of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uiExpand="1" build="p" animBg="1"/>
      <p:bldP spid="20" grpId="0" animBg="1"/>
      <p:bldP spid="9" grpId="0" animBg="1"/>
      <p:bldP spid="1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732</TotalTime>
  <Words>1151</Words>
  <Application>Microsoft Office PowerPoint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Type Hype with Mr C</vt:lpstr>
      <vt:lpstr>Announcements</vt:lpstr>
      <vt:lpstr>Various kinds of variables in C</vt:lpstr>
      <vt:lpstr>Int type</vt:lpstr>
      <vt:lpstr>Long int type</vt:lpstr>
      <vt:lpstr>Float type</vt:lpstr>
      <vt:lpstr>Ints and Longs</vt:lpstr>
      <vt:lpstr>Ints and Longs - Typecasting</vt:lpstr>
      <vt:lpstr>A handy shorthand</vt:lpstr>
      <vt:lpstr>Mixed type operations</vt:lpstr>
      <vt:lpstr>Is 2.0 the same as 2? (JEE 2018)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76</cp:revision>
  <dcterms:created xsi:type="dcterms:W3CDTF">2018-07-30T05:08:11Z</dcterms:created>
  <dcterms:modified xsi:type="dcterms:W3CDTF">2018-08-08T15:54:40Z</dcterms:modified>
</cp:coreProperties>
</file>