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4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8/13/2018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The Expressive Mr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ESC101: Foundations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Aadhar</a:t>
            </a:r>
            <a:r>
              <a:rPr lang="en-IN" dirty="0" smtClean="0"/>
              <a:t> Leak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smtClean="0"/>
              <a:t>input is 6744,08/11/1978</a:t>
            </a:r>
            <a:r>
              <a:rPr lang="en-US" dirty="0"/>
              <a:t>, password is 674411</a:t>
            </a:r>
          </a:p>
          <a:p>
            <a:r>
              <a:rPr lang="en-US" dirty="0"/>
              <a:t>If </a:t>
            </a:r>
            <a:r>
              <a:rPr lang="en-US" dirty="0" smtClean="0"/>
              <a:t>input is 6744,08/05/1978</a:t>
            </a:r>
            <a:r>
              <a:rPr lang="en-US" dirty="0"/>
              <a:t>, password is 674405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665346" y="3091070"/>
            <a:ext cx="6480889" cy="360790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</a:t>
            </a:r>
            <a:r>
              <a:rPr lang="en-IN" sz="3200" dirty="0" smtClean="0">
                <a:latin typeface="Arial Narrow" panose="020B0606020202030204" pitchFamily="34" charset="0"/>
              </a:rPr>
              <a:t>(){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p, d, m, y;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 err="1" smtClean="0">
                <a:latin typeface="Arial Narrow" panose="020B0606020202030204" pitchFamily="34" charset="0"/>
              </a:rPr>
              <a:t>d,%d</a:t>
            </a:r>
            <a:r>
              <a:rPr lang="en-IN" sz="3200" dirty="0" smtClean="0">
                <a:latin typeface="Arial Narrow" panose="020B0606020202030204" pitchFamily="34" charset="0"/>
              </a:rPr>
              <a:t>/%d/%</a:t>
            </a:r>
            <a:r>
              <a:rPr lang="en-IN" sz="3200" dirty="0" err="1" smtClean="0">
                <a:latin typeface="Arial Narrow" panose="020B0606020202030204" pitchFamily="34" charset="0"/>
              </a:rPr>
              <a:t>d”,&amp;</a:t>
            </a:r>
            <a:r>
              <a:rPr lang="en-IN" sz="3200" dirty="0" err="1">
                <a:latin typeface="Arial Narrow" panose="020B0606020202030204" pitchFamily="34" charset="0"/>
              </a:rPr>
              <a:t>p</a:t>
            </a:r>
            <a:r>
              <a:rPr lang="en-IN" sz="3200" dirty="0" err="1" smtClean="0">
                <a:latin typeface="Arial Narrow" panose="020B0606020202030204" pitchFamily="34" charset="0"/>
              </a:rPr>
              <a:t>,&amp;d,&amp;m,&amp;y</a:t>
            </a:r>
            <a:r>
              <a:rPr lang="en-IN" sz="32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(“%d0%d”,p,m);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414" y="5207244"/>
            <a:ext cx="4376585" cy="165075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903206" y="5564079"/>
            <a:ext cx="2725426" cy="523220"/>
          </a:xfrm>
          <a:prstGeom prst="rect">
            <a:avLst/>
          </a:prstGeom>
          <a:solidFill>
            <a:srgbClr val="333333"/>
          </a:solidFill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6744,08/05/1978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41697" y="3799764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5518636" y="3208716"/>
            <a:ext cx="1308126" cy="656801"/>
          </a:xfrm>
          <a:prstGeom prst="wedgeRectCallout">
            <a:avLst>
              <a:gd name="adj1" fmla="val -74890"/>
              <a:gd name="adj2" fmla="val 785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674405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396" y="3216821"/>
            <a:ext cx="1959502" cy="195950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09" y="3219501"/>
            <a:ext cx="1956822" cy="1956822"/>
          </a:xfrm>
          <a:prstGeom prst="rect">
            <a:avLst/>
          </a:prstGeom>
        </p:spPr>
      </p:pic>
      <p:sp>
        <p:nvSpPr>
          <p:cNvPr id="19" name="Rectangular Callout 18"/>
          <p:cNvSpPr/>
          <p:nvPr/>
        </p:nvSpPr>
        <p:spPr>
          <a:xfrm>
            <a:off x="7487269" y="3203933"/>
            <a:ext cx="2666335" cy="832466"/>
          </a:xfrm>
          <a:prstGeom prst="wedgeRectCallout">
            <a:avLst>
              <a:gd name="adj1" fmla="val 80285"/>
              <a:gd name="adj2" fmla="val 325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print a 0 before the month!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83328" y="5611515"/>
            <a:ext cx="2725426" cy="523220"/>
          </a:xfrm>
          <a:prstGeom prst="rect">
            <a:avLst/>
          </a:prstGeom>
          <a:solidFill>
            <a:srgbClr val="333333"/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6744,08/11/1978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5518636" y="3203933"/>
            <a:ext cx="1530713" cy="656801"/>
          </a:xfrm>
          <a:prstGeom prst="wedgeRectCallout">
            <a:avLst>
              <a:gd name="adj1" fmla="val -74890"/>
              <a:gd name="adj2" fmla="val 785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6744011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32497" y="15886"/>
            <a:ext cx="1959503" cy="1959503"/>
          </a:xfrm>
          <a:prstGeom prst="rect">
            <a:avLst/>
          </a:prstGeom>
        </p:spPr>
      </p:pic>
      <p:sp>
        <p:nvSpPr>
          <p:cNvPr id="23" name="Rectangular Callout 22"/>
          <p:cNvSpPr/>
          <p:nvPr/>
        </p:nvSpPr>
        <p:spPr>
          <a:xfrm>
            <a:off x="6462531" y="227019"/>
            <a:ext cx="3431648" cy="1190529"/>
          </a:xfrm>
          <a:prstGeom prst="wedgeRectCallout">
            <a:avLst>
              <a:gd name="adj1" fmla="val 80285"/>
              <a:gd name="adj2" fmla="val 325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want to print a zero only when the month number is less than 10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ular Callout 23"/>
          <p:cNvSpPr/>
          <p:nvPr/>
        </p:nvSpPr>
        <p:spPr>
          <a:xfrm>
            <a:off x="7487268" y="4196761"/>
            <a:ext cx="2666335" cy="564930"/>
          </a:xfrm>
          <a:prstGeom prst="wedgeRectCallout">
            <a:avLst>
              <a:gd name="adj1" fmla="val 80285"/>
              <a:gd name="adj2" fmla="val 325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I do that?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0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 animBg="1"/>
      <p:bldP spid="11" grpId="0" animBg="1"/>
      <p:bldP spid="11" grpId="1" animBg="1"/>
      <p:bldP spid="16" grpId="0" animBg="1"/>
      <p:bldP spid="16" grpId="1" animBg="1"/>
      <p:bldP spid="19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much awaited if statement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How we must speak to </a:t>
            </a:r>
            <a:r>
              <a:rPr lang="en-IN" b="1" dirty="0" err="1" smtClean="0"/>
              <a:t>mr</a:t>
            </a:r>
            <a:r>
              <a:rPr lang="en-IN" b="1" dirty="0" smtClean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2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r>
              <a:rPr lang="en-IN" sz="3200" dirty="0">
                <a:latin typeface="Arial Narrow" panose="020B0606020202030204" pitchFamily="34" charset="0"/>
              </a:rPr>
              <a:t>#include &lt;</a:t>
            </a:r>
            <a:r>
              <a:rPr lang="en-IN" sz="3200" dirty="0" err="1">
                <a:latin typeface="Arial Narrow" panose="020B0606020202030204" pitchFamily="34" charset="0"/>
              </a:rPr>
              <a:t>stdio.h</a:t>
            </a:r>
            <a:r>
              <a:rPr lang="en-IN" sz="3200" dirty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>
                <a:latin typeface="Arial Narrow" panose="020B0606020202030204" pitchFamily="34" charset="0"/>
              </a:rPr>
              <a:t>int</a:t>
            </a:r>
            <a:r>
              <a:rPr lang="en-IN" sz="3200" dirty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int</a:t>
            </a:r>
            <a:r>
              <a:rPr lang="en-IN" sz="3200" dirty="0">
                <a:latin typeface="Arial Narrow" panose="020B0606020202030204" pitchFamily="34" charset="0"/>
              </a:rPr>
              <a:t> m;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scanf</a:t>
            </a:r>
            <a:r>
              <a:rPr lang="en-IN" sz="3200" dirty="0">
                <a:latin typeface="Arial Narrow" panose="020B0606020202030204" pitchFamily="34" charset="0"/>
              </a:rPr>
              <a:t>(“%</a:t>
            </a:r>
            <a:r>
              <a:rPr lang="en-IN" sz="3200" dirty="0" err="1">
                <a:latin typeface="Arial Narrow" panose="020B0606020202030204" pitchFamily="34" charset="0"/>
              </a:rPr>
              <a:t>d”,&amp;m</a:t>
            </a:r>
            <a:r>
              <a:rPr lang="en-IN" sz="3200" dirty="0">
                <a:latin typeface="Arial Narrow" panose="020B0606020202030204" pitchFamily="34" charset="0"/>
              </a:rPr>
              <a:t>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if(m &lt; 10){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   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(“0”);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}</a:t>
            </a:r>
            <a:endParaRPr lang="en-IN" sz="2800" dirty="0">
              <a:latin typeface="Arial Narrow" panose="020B0606020202030204" pitchFamily="34" charset="0"/>
            </a:endParaRPr>
          </a:p>
          <a:p>
            <a:r>
              <a:rPr lang="en-IN" sz="3200" dirty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(“%</a:t>
            </a:r>
            <a:r>
              <a:rPr lang="en-IN" sz="3200" dirty="0" err="1">
                <a:latin typeface="Arial Narrow" panose="020B0606020202030204" pitchFamily="34" charset="0"/>
              </a:rPr>
              <a:t>d”,m</a:t>
            </a:r>
            <a:r>
              <a:rPr lang="en-IN" sz="3200" dirty="0">
                <a:latin typeface="Arial Narrow" panose="020B0606020202030204" pitchFamily="34" charset="0"/>
              </a:rPr>
              <a:t>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10300" y="1866372"/>
            <a:ext cx="5834390" cy="4991627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IN" sz="2800" dirty="0" smtClean="0"/>
              <a:t>Do you speak English?</a:t>
            </a:r>
          </a:p>
          <a:p>
            <a:r>
              <a:rPr lang="en-IN" sz="2800" dirty="0" smtClean="0"/>
              <a:t>Hello</a:t>
            </a:r>
          </a:p>
          <a:p>
            <a:r>
              <a:rPr lang="en-IN" sz="2800" dirty="0" smtClean="0">
                <a:cs typeface="Arial" panose="020B0604020202020204" pitchFamily="34" charset="0"/>
              </a:rPr>
              <a:t>m is an integer </a:t>
            </a:r>
            <a:r>
              <a:rPr lang="en-IN" sz="2800" dirty="0" smtClean="0"/>
              <a:t>variable.</a:t>
            </a:r>
            <a:endParaRPr lang="en-IN" sz="2800" dirty="0" smtClean="0"/>
          </a:p>
          <a:p>
            <a:r>
              <a:rPr lang="en-IN" sz="2800" dirty="0" smtClean="0">
                <a:cs typeface="Arial" panose="020B0604020202020204" pitchFamily="34" charset="0"/>
              </a:rPr>
              <a:t>Please ask me for value of </a:t>
            </a:r>
            <a:r>
              <a:rPr lang="en-IN" sz="2800" dirty="0" smtClean="0">
                <a:cs typeface="Arial" panose="020B0604020202020204" pitchFamily="34" charset="0"/>
              </a:rPr>
              <a:t>m</a:t>
            </a:r>
            <a:r>
              <a:rPr lang="en-IN" sz="2800" dirty="0" smtClean="0"/>
              <a:t>.</a:t>
            </a:r>
            <a:endParaRPr lang="en-IN" sz="2800" dirty="0">
              <a:cs typeface="Arial" panose="020B0604020202020204" pitchFamily="34" charset="0"/>
            </a:endParaRPr>
          </a:p>
          <a:p>
            <a:r>
              <a:rPr lang="en-IN" sz="2800" dirty="0" smtClean="0">
                <a:cs typeface="Arial" panose="020B0604020202020204" pitchFamily="34" charset="0"/>
              </a:rPr>
              <a:t>If </a:t>
            </a:r>
            <a:r>
              <a:rPr lang="en-IN" sz="2800" dirty="0" smtClean="0">
                <a:cs typeface="Arial" panose="020B0604020202020204" pitchFamily="34" charset="0"/>
              </a:rPr>
              <a:t>the </a:t>
            </a:r>
            <a:r>
              <a:rPr lang="en-IN" sz="2800" dirty="0" smtClean="0">
                <a:cs typeface="Arial" panose="020B0604020202020204" pitchFamily="34" charset="0"/>
              </a:rPr>
              <a:t>value of m is less than 10, then please print a 0</a:t>
            </a:r>
          </a:p>
          <a:p>
            <a:r>
              <a:rPr lang="en-IN" sz="2800" dirty="0" smtClean="0">
                <a:cs typeface="Arial" panose="020B0604020202020204" pitchFamily="34" charset="0"/>
              </a:rPr>
              <a:t>Now please print value of m</a:t>
            </a:r>
            <a:endParaRPr lang="en-IN" sz="2800" dirty="0" smtClean="0"/>
          </a:p>
          <a:p>
            <a:r>
              <a:rPr lang="en-IN" sz="2800" dirty="0" smtClean="0"/>
              <a:t>Goodbye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414" y="5207244"/>
            <a:ext cx="4376585" cy="165075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7944384" y="5578093"/>
            <a:ext cx="367408" cy="523220"/>
          </a:xfrm>
          <a:prstGeom prst="rect">
            <a:avLst/>
          </a:prstGeom>
          <a:solidFill>
            <a:srgbClr val="333333"/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441697" y="2289016"/>
            <a:ext cx="1858617" cy="904461"/>
            <a:chOff x="3286682" y="2292350"/>
            <a:chExt cx="1858617" cy="904461"/>
          </a:xfrm>
        </p:grpSpPr>
        <p:sp>
          <p:nvSpPr>
            <p:cNvPr id="28" name="Rounded Rectangle 2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ular Callout 32"/>
          <p:cNvSpPr/>
          <p:nvPr/>
        </p:nvSpPr>
        <p:spPr>
          <a:xfrm>
            <a:off x="5198591" y="1697968"/>
            <a:ext cx="691664" cy="656801"/>
          </a:xfrm>
          <a:prstGeom prst="wedgeRectCallout">
            <a:avLst>
              <a:gd name="adj1" fmla="val -74890"/>
              <a:gd name="adj2" fmla="val 785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853012" y="5578093"/>
            <a:ext cx="550151" cy="523220"/>
          </a:xfrm>
          <a:prstGeom prst="rect">
            <a:avLst/>
          </a:prstGeom>
          <a:solidFill>
            <a:srgbClr val="333333"/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3" name="Rectangular Callout 42"/>
          <p:cNvSpPr/>
          <p:nvPr/>
        </p:nvSpPr>
        <p:spPr>
          <a:xfrm>
            <a:off x="5182961" y="1696944"/>
            <a:ext cx="707294" cy="656801"/>
          </a:xfrm>
          <a:prstGeom prst="wedgeRectCallout">
            <a:avLst>
              <a:gd name="adj1" fmla="val -74890"/>
              <a:gd name="adj2" fmla="val 785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ular Callout 43"/>
          <p:cNvSpPr/>
          <p:nvPr/>
        </p:nvSpPr>
        <p:spPr>
          <a:xfrm>
            <a:off x="2594113" y="5378002"/>
            <a:ext cx="3968414" cy="1142145"/>
          </a:xfrm>
          <a:prstGeom prst="wedgeRectCallout">
            <a:avLst>
              <a:gd name="adj1" fmla="val -84623"/>
              <a:gd name="adj2" fmla="val -4644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curly brackets are used to tell Mr. C what all we want him to do if m &lt; 10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266122" y="3948224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15009" y="5021651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ular Callout 45"/>
          <p:cNvSpPr/>
          <p:nvPr/>
        </p:nvSpPr>
        <p:spPr>
          <a:xfrm>
            <a:off x="3600492" y="3530560"/>
            <a:ext cx="4343891" cy="1142145"/>
          </a:xfrm>
          <a:prstGeom prst="wedgeRectCallout">
            <a:avLst>
              <a:gd name="adj1" fmla="val -38790"/>
              <a:gd name="adj2" fmla="val -829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Essential in case you want me to do many things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m &lt; 10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not just print one 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ular Callout 46"/>
          <p:cNvSpPr/>
          <p:nvPr/>
        </p:nvSpPr>
        <p:spPr>
          <a:xfrm>
            <a:off x="2594113" y="4788179"/>
            <a:ext cx="5172886" cy="503941"/>
          </a:xfrm>
          <a:prstGeom prst="wedgeRectCallout">
            <a:avLst>
              <a:gd name="adj1" fmla="val 41452"/>
              <a:gd name="adj2" fmla="val -9285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brackets - common mistake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ular Callout 47"/>
          <p:cNvSpPr/>
          <p:nvPr/>
        </p:nvSpPr>
        <p:spPr>
          <a:xfrm>
            <a:off x="2594113" y="3992853"/>
            <a:ext cx="3189556" cy="1142145"/>
          </a:xfrm>
          <a:prstGeom prst="wedgeRectCallout">
            <a:avLst>
              <a:gd name="adj1" fmla="val -87116"/>
              <a:gd name="adj2" fmla="val 1006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statement is always executed whether m &lt; 10 or not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 animBg="1"/>
      <p:bldP spid="12" grpId="0" build="p"/>
      <p:bldP spid="13" grpId="0" build="p" animBg="1"/>
      <p:bldP spid="25" grpId="0" animBg="1"/>
      <p:bldP spid="25" grpId="1" animBg="1"/>
      <p:bldP spid="33" grpId="0" animBg="1"/>
      <p:bldP spid="33" grpId="1" animBg="1"/>
      <p:bldP spid="42" grpId="0" animBg="1"/>
      <p:bldP spid="43" grpId="0" animBg="1"/>
      <p:bldP spid="44" grpId="0" animBg="1"/>
      <p:bldP spid="2" grpId="0" animBg="1"/>
      <p:bldP spid="45" grpId="0" animBg="1"/>
      <p:bldP spid="46" grpId="0" animBg="1"/>
      <p:bldP spid="47" grpId="0" animBg="1"/>
      <p:bldP spid="48" grpId="0" animBg="1"/>
      <p:bldP spid="4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 Saturday Lecture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/>
          <a:lstStyle/>
          <a:p>
            <a:r>
              <a:rPr lang="en-IN" dirty="0" smtClean="0"/>
              <a:t>We asked Mr. C to do something special if m &lt; 10</a:t>
            </a:r>
            <a:endParaRPr lang="en-US" dirty="0" smtClean="0"/>
          </a:p>
          <a:p>
            <a:pPr lvl="1"/>
            <a:r>
              <a:rPr lang="en-IN" dirty="0" smtClean="0"/>
              <a:t>We asked him to print an extra 0 in front of the month</a:t>
            </a:r>
          </a:p>
          <a:p>
            <a:r>
              <a:rPr lang="en-IN" dirty="0" smtClean="0"/>
              <a:t>Can we ask him to do something special if m is not &lt; 10</a:t>
            </a:r>
          </a:p>
          <a:p>
            <a:r>
              <a:rPr lang="en-IN" dirty="0" smtClean="0"/>
              <a:t>What if someone by mistake enters a negative number?</a:t>
            </a:r>
          </a:p>
          <a:p>
            <a:r>
              <a:rPr lang="en-IN" dirty="0" smtClean="0"/>
              <a:t>What if we want something special if m = 10</a:t>
            </a:r>
          </a:p>
          <a:p>
            <a:r>
              <a:rPr lang="en-IN" dirty="0" smtClean="0"/>
              <a:t>Seven days in a week Monday = 1, Sunday = 7</a:t>
            </a:r>
          </a:p>
          <a:p>
            <a:pPr lvl="1"/>
            <a:r>
              <a:rPr lang="en-IN" dirty="0" smtClean="0"/>
              <a:t>Can we print Weekday if input is 1 – 5 and Weekend if input is 6 – 7?</a:t>
            </a:r>
          </a:p>
          <a:p>
            <a:pPr lvl="1"/>
            <a:r>
              <a:rPr lang="en-IN" dirty="0" smtClean="0"/>
              <a:t>Can we print if the input is a day on which there is an ESC101 lecture?</a:t>
            </a:r>
          </a:p>
          <a:p>
            <a:r>
              <a:rPr lang="en-IN" dirty="0" smtClean="0"/>
              <a:t>You are now ready to solve the bonus problem (all of you!)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9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3503" y="1975389"/>
            <a:ext cx="11588495" cy="4437058"/>
          </a:xfrm>
        </p:spPr>
        <p:txBody>
          <a:bodyPr/>
          <a:lstStyle/>
          <a:p>
            <a:r>
              <a:rPr lang="en-IN" dirty="0" smtClean="0"/>
              <a:t>No ESC101 lecture tomorrow, no ESC101 lab tomorrow</a:t>
            </a:r>
          </a:p>
          <a:p>
            <a:r>
              <a:rPr lang="en-IN" dirty="0" smtClean="0"/>
              <a:t>Extra ESC101 lecture on Saturday 18 Aug, 12noon, L20</a:t>
            </a:r>
          </a:p>
          <a:p>
            <a:r>
              <a:rPr lang="en-IN" dirty="0" smtClean="0"/>
              <a:t>Extra ESC101 lab for sections B10, B11, B12, B14 on Saturday 18 Aug, 2PM, New Core Labs CC-01, CC-02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3" y="1111624"/>
            <a:ext cx="12201737" cy="5300823"/>
          </a:xfrm>
        </p:spPr>
        <p:txBody>
          <a:bodyPr/>
          <a:lstStyle/>
          <a:p>
            <a:r>
              <a:rPr lang="en-IN" dirty="0" smtClean="0"/>
              <a:t>Saw several datatypes </a:t>
            </a:r>
            <a:r>
              <a:rPr lang="en-IN" dirty="0" err="1" smtClean="0"/>
              <a:t>int</a:t>
            </a:r>
            <a:r>
              <a:rPr lang="en-IN" dirty="0" smtClean="0"/>
              <a:t>, long, float, double</a:t>
            </a:r>
          </a:p>
          <a:p>
            <a:r>
              <a:rPr lang="en-IN" dirty="0" smtClean="0"/>
              <a:t>Can be printed (</a:t>
            </a:r>
            <a:r>
              <a:rPr lang="en-IN" dirty="0" err="1" smtClean="0"/>
              <a:t>printf</a:t>
            </a:r>
            <a:r>
              <a:rPr lang="en-IN" dirty="0" smtClean="0"/>
              <a:t>) and input (</a:t>
            </a:r>
            <a:r>
              <a:rPr lang="en-IN" dirty="0" err="1" smtClean="0"/>
              <a:t>scanf</a:t>
            </a:r>
            <a:r>
              <a:rPr lang="en-IN" dirty="0" smtClean="0"/>
              <a:t>)</a:t>
            </a:r>
          </a:p>
          <a:p>
            <a:r>
              <a:rPr lang="en-IN" dirty="0" smtClean="0"/>
              <a:t>Can use math operations on them +, -, /, *, % (only </a:t>
            </a:r>
            <a:r>
              <a:rPr lang="en-IN" dirty="0" err="1" smtClean="0"/>
              <a:t>int</a:t>
            </a:r>
            <a:r>
              <a:rPr lang="en-IN" dirty="0" smtClean="0"/>
              <a:t>, long)</a:t>
            </a:r>
          </a:p>
          <a:p>
            <a:r>
              <a:rPr lang="en-IN" dirty="0" smtClean="0"/>
              <a:t>When using mixed-type expressions, be careful about typecasting errors</a:t>
            </a:r>
          </a:p>
          <a:p>
            <a:r>
              <a:rPr lang="en-IN" dirty="0"/>
              <a:t>2.0 is not the same is 2 for Mr </a:t>
            </a:r>
            <a:r>
              <a:rPr lang="en-IN" dirty="0" smtClean="0"/>
              <a:t>C</a:t>
            </a:r>
          </a:p>
          <a:p>
            <a:r>
              <a:rPr lang="en-IN" dirty="0" smtClean="0"/>
              <a:t>Be careful about using correct notation in </a:t>
            </a:r>
            <a:r>
              <a:rPr lang="en-IN" dirty="0" err="1" smtClean="0"/>
              <a:t>printf</a:t>
            </a:r>
            <a:r>
              <a:rPr lang="en-IN" dirty="0" smtClean="0"/>
              <a:t>, </a:t>
            </a:r>
            <a:r>
              <a:rPr lang="en-IN" dirty="0" err="1" smtClean="0"/>
              <a:t>scanf</a:t>
            </a:r>
            <a:endParaRPr lang="en-IN" dirty="0" smtClean="0"/>
          </a:p>
          <a:p>
            <a:pPr lvl="1"/>
            <a:r>
              <a:rPr lang="en-IN" dirty="0" smtClean="0"/>
              <a:t>Use %d for </a:t>
            </a:r>
            <a:r>
              <a:rPr lang="en-IN" dirty="0" err="1" smtClean="0"/>
              <a:t>int</a:t>
            </a:r>
            <a:r>
              <a:rPr lang="en-IN" dirty="0" smtClean="0"/>
              <a:t>, %</a:t>
            </a:r>
            <a:r>
              <a:rPr lang="en-IN" dirty="0" err="1" smtClean="0"/>
              <a:t>ld</a:t>
            </a:r>
            <a:r>
              <a:rPr lang="en-IN" dirty="0" smtClean="0"/>
              <a:t> for long, %f or %e for float and double</a:t>
            </a:r>
          </a:p>
          <a:p>
            <a:pPr lvl="1"/>
            <a:r>
              <a:rPr lang="en-IN" dirty="0" smtClean="0"/>
              <a:t>Do not use %d for float – will get strange answers</a:t>
            </a:r>
          </a:p>
          <a:p>
            <a:pPr lvl="1"/>
            <a:r>
              <a:rPr lang="en-IN" dirty="0" smtClean="0"/>
              <a:t>Can experiment in free time but be careful during labs/exams/quizzes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4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r>
              <a:rPr lang="en-IN" dirty="0" smtClean="0"/>
              <a:t>Find out if Mr C went to primary school</a:t>
            </a:r>
          </a:p>
          <a:p>
            <a:r>
              <a:rPr lang="en-IN" dirty="0" smtClean="0"/>
              <a:t>Learn how to solve </a:t>
            </a:r>
            <a:r>
              <a:rPr lang="en-IN" dirty="0" err="1" smtClean="0"/>
              <a:t>Aadhar</a:t>
            </a:r>
            <a:r>
              <a:rPr lang="en-IN" dirty="0" smtClean="0"/>
              <a:t> Leak problem more beautifully</a:t>
            </a:r>
          </a:p>
          <a:p>
            <a:pPr lvl="1"/>
            <a:r>
              <a:rPr lang="en-IN" dirty="0" smtClean="0"/>
              <a:t>If pin is 6744 and date of birth is 08/11/1978, password is 674411</a:t>
            </a:r>
          </a:p>
          <a:p>
            <a:pPr lvl="1"/>
            <a:r>
              <a:rPr lang="en-IN" dirty="0"/>
              <a:t>If pin is 6744 and date of birth is </a:t>
            </a:r>
            <a:r>
              <a:rPr lang="en-IN" dirty="0" smtClean="0"/>
              <a:t>08/05/1978</a:t>
            </a:r>
            <a:r>
              <a:rPr lang="en-IN" dirty="0"/>
              <a:t>, password is </a:t>
            </a:r>
            <a:r>
              <a:rPr lang="en-IN" dirty="0" smtClean="0"/>
              <a:t>674405 (not 67445)</a:t>
            </a:r>
          </a:p>
          <a:p>
            <a:r>
              <a:rPr lang="en-IN" dirty="0" smtClean="0"/>
              <a:t>But first, let us finish the unfinished business from last class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498" y="4898499"/>
            <a:ext cx="1959501" cy="1959501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7661709" y="4150634"/>
            <a:ext cx="2732226" cy="820029"/>
          </a:xfrm>
          <a:prstGeom prst="wedgeRectCallout">
            <a:avLst>
              <a:gd name="adj1" fmla="val 67983"/>
              <a:gd name="adj2" fmla="val 898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he know the BODMAS rule?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497" y="4906688"/>
            <a:ext cx="1951311" cy="1951311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7661708" y="4158823"/>
            <a:ext cx="2732226" cy="820029"/>
          </a:xfrm>
          <a:prstGeom prst="wedgeRectCallout">
            <a:avLst>
              <a:gd name="adj1" fmla="val 67983"/>
              <a:gd name="adj2" fmla="val 898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would be really nice!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23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Math Formulae and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/>
          <a:lstStyle/>
          <a:p>
            <a:r>
              <a:rPr lang="en-IN" dirty="0" smtClean="0"/>
              <a:t>We use math formulae all the time in physics, </a:t>
            </a:r>
            <a:r>
              <a:rPr lang="en-IN" dirty="0" err="1" smtClean="0"/>
              <a:t>chem</a:t>
            </a:r>
            <a:r>
              <a:rPr lang="en-IN" dirty="0" smtClean="0"/>
              <a:t>, math</a:t>
            </a:r>
          </a:p>
          <a:p>
            <a:pPr lvl="1"/>
            <a:r>
              <a:rPr lang="en-IN" dirty="0" smtClean="0"/>
              <a:t>a = b / 5</a:t>
            </a:r>
          </a:p>
          <a:p>
            <a:pPr lvl="1"/>
            <a:r>
              <a:rPr lang="en-IN" dirty="0" smtClean="0"/>
              <a:t>x = y * y + z * z</a:t>
            </a:r>
          </a:p>
          <a:p>
            <a:pPr lvl="1"/>
            <a:r>
              <a:rPr lang="en-IN" dirty="0" smtClean="0"/>
              <a:t>x = (</a:t>
            </a:r>
            <a:r>
              <a:rPr lang="en-IN" dirty="0" err="1" smtClean="0"/>
              <a:t>int</a:t>
            </a:r>
            <a:r>
              <a:rPr lang="en-IN" dirty="0" smtClean="0"/>
              <a:t>)(pow((double)y, 2.0) + </a:t>
            </a:r>
            <a:r>
              <a:rPr lang="en-IN" dirty="0"/>
              <a:t>pow((</a:t>
            </a:r>
            <a:r>
              <a:rPr lang="en-IN" dirty="0" smtClean="0"/>
              <a:t>double)z, 2.0))</a:t>
            </a:r>
          </a:p>
          <a:p>
            <a:r>
              <a:rPr lang="en-IN" dirty="0" smtClean="0"/>
              <a:t>Mr C calls these formulae </a:t>
            </a:r>
            <a:r>
              <a:rPr lang="en-IN" i="1" dirty="0" smtClean="0"/>
              <a:t>expressions</a:t>
            </a:r>
          </a:p>
          <a:p>
            <a:pPr lvl="1"/>
            <a:r>
              <a:rPr lang="en-IN" dirty="0"/>
              <a:t>x = y * y + z * </a:t>
            </a:r>
            <a:r>
              <a:rPr lang="en-IN" dirty="0" smtClean="0"/>
              <a:t>z </a:t>
            </a:r>
            <a:r>
              <a:rPr lang="en-IN" dirty="0"/>
              <a:t>is an expression for Mr </a:t>
            </a:r>
            <a:r>
              <a:rPr lang="en-IN" dirty="0" smtClean="0"/>
              <a:t>C</a:t>
            </a:r>
          </a:p>
          <a:p>
            <a:pPr lvl="1"/>
            <a:r>
              <a:rPr lang="en-IN" dirty="0" smtClean="0"/>
              <a:t>y * y + z * z is also an expression for Mr C</a:t>
            </a:r>
          </a:p>
          <a:p>
            <a:pPr lvl="1"/>
            <a:r>
              <a:rPr lang="en-IN" dirty="0" smtClean="0"/>
              <a:t>y * y is also an expression for Mr C</a:t>
            </a:r>
          </a:p>
          <a:p>
            <a:pPr lvl="1"/>
            <a:r>
              <a:rPr lang="en-IN" dirty="0" smtClean="0"/>
              <a:t>z * z is also an expression for Mr C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7848348" y="1609661"/>
            <a:ext cx="4005334" cy="577396"/>
          </a:xfrm>
          <a:prstGeom prst="wedgeRectCallout">
            <a:avLst>
              <a:gd name="adj1" fmla="val -70061"/>
              <a:gd name="adj2" fmla="val 6704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answer, use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math.h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6" y="4909484"/>
            <a:ext cx="1948516" cy="1948516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831019" y="3435981"/>
            <a:ext cx="3605067" cy="1185715"/>
          </a:xfrm>
          <a:prstGeom prst="wedgeRectCallout">
            <a:avLst>
              <a:gd name="adj1" fmla="val 67983"/>
              <a:gd name="adj2" fmla="val 898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Oh! So two expressions can be added together to get another expression!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8547652" y="4807586"/>
            <a:ext cx="1888433" cy="817961"/>
          </a:xfrm>
          <a:prstGeom prst="wedgeRectCallout">
            <a:avLst>
              <a:gd name="adj1" fmla="val 67983"/>
              <a:gd name="adj2" fmla="val 898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is z an expression? 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3353" y="5927635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2719844" y="4898748"/>
            <a:ext cx="5405310" cy="1843765"/>
          </a:xfrm>
          <a:prstGeom prst="wedgeRectCallout">
            <a:avLst>
              <a:gd name="adj1" fmla="val -64399"/>
              <a:gd name="adj2" fmla="val 293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take two expressions and do operations like addition, multiplication, or assignment (=) with them and a new expression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emerge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1488952" y="4909484"/>
            <a:ext cx="1045516" cy="857254"/>
          </a:xfrm>
          <a:prstGeom prst="wedgeRectCallout">
            <a:avLst>
              <a:gd name="adj1" fmla="val -98764"/>
              <a:gd name="adj2" fmla="val 793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sure is!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8547652" y="5803165"/>
            <a:ext cx="1888434" cy="897069"/>
          </a:xfrm>
          <a:prstGeom prst="wedgeRectCallout">
            <a:avLst>
              <a:gd name="adj1" fmla="val 71667"/>
              <a:gd name="adj2" fmla="val 344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is 5 an expression? 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316658" y="4898748"/>
            <a:ext cx="1045516" cy="857254"/>
          </a:xfrm>
          <a:prstGeom prst="wedgeRectCallout">
            <a:avLst>
              <a:gd name="adj1" fmla="val -3700"/>
              <a:gd name="adj2" fmla="val 804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sure is!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73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Expressions and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Remember, we use semicolon ; as a full-stop in C</a:t>
            </a:r>
          </a:p>
          <a:p>
            <a:pPr lvl="1"/>
            <a:r>
              <a:rPr lang="en-IN" dirty="0"/>
              <a:t>a = b / </a:t>
            </a:r>
            <a:r>
              <a:rPr lang="en-IN" dirty="0" smtClean="0"/>
              <a:t>5 would be an incorrect thing to write in a C program</a:t>
            </a:r>
          </a:p>
          <a:p>
            <a:pPr lvl="1"/>
            <a:r>
              <a:rPr lang="en-IN" dirty="0"/>
              <a:t>a = b / </a:t>
            </a:r>
            <a:r>
              <a:rPr lang="en-IN" dirty="0" smtClean="0"/>
              <a:t>5; is the correct way to divide b by 5 and store result in a</a:t>
            </a:r>
          </a:p>
          <a:p>
            <a:r>
              <a:rPr lang="en-IN" dirty="0" smtClean="0"/>
              <a:t>a = b / 5; is called a </a:t>
            </a:r>
            <a:r>
              <a:rPr lang="en-IN" i="1" dirty="0" smtClean="0"/>
              <a:t>statement</a:t>
            </a:r>
            <a:r>
              <a:rPr lang="en-IN" dirty="0" smtClean="0"/>
              <a:t> in C</a:t>
            </a:r>
          </a:p>
          <a:p>
            <a:r>
              <a:rPr lang="en-IN" dirty="0" smtClean="0"/>
              <a:t>b / 5; is also a statement in C although a bit useless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498" y="4898499"/>
            <a:ext cx="1959501" cy="1959501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6231834" y="3465803"/>
            <a:ext cx="4236718" cy="1175771"/>
          </a:xfrm>
          <a:prstGeom prst="wedgeRectCallout">
            <a:avLst>
              <a:gd name="adj1" fmla="val 67983"/>
              <a:gd name="adj2" fmla="val 898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 can take any expression, put a semicolon at the end, and it becomes a statement?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53353" y="5858061"/>
            <a:ext cx="1858617" cy="904461"/>
            <a:chOff x="3286682" y="2292350"/>
            <a:chExt cx="1858617" cy="904461"/>
          </a:xfrm>
        </p:grpSpPr>
        <p:sp>
          <p:nvSpPr>
            <p:cNvPr id="11" name="Rounded Rectangle 1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ular Callout 13"/>
          <p:cNvSpPr/>
          <p:nvPr/>
        </p:nvSpPr>
        <p:spPr>
          <a:xfrm>
            <a:off x="2455712" y="5590110"/>
            <a:ext cx="1045516" cy="857254"/>
          </a:xfrm>
          <a:prstGeom prst="wedgeRectCallout">
            <a:avLst>
              <a:gd name="adj1" fmla="val -97813"/>
              <a:gd name="adj2" fmla="val 1325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sure does!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6579704" y="4779841"/>
            <a:ext cx="3540978" cy="1494338"/>
          </a:xfrm>
          <a:prstGeom prst="wedgeRectCallout">
            <a:avLst>
              <a:gd name="adj1" fmla="val 69106"/>
              <a:gd name="adj2" fmla="val 938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Hmm … are there any examples where I do not put a semicolon at the end of an expression?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09" y="3648232"/>
            <a:ext cx="1959502" cy="1959502"/>
          </a:xfrm>
          <a:prstGeom prst="rect">
            <a:avLst/>
          </a:prstGeom>
        </p:spPr>
      </p:pic>
      <p:sp>
        <p:nvSpPr>
          <p:cNvPr id="17" name="Rectangular Callout 16"/>
          <p:cNvSpPr/>
          <p:nvPr/>
        </p:nvSpPr>
        <p:spPr>
          <a:xfrm>
            <a:off x="2111971" y="3510603"/>
            <a:ext cx="2638934" cy="624075"/>
          </a:xfrm>
          <a:prstGeom prst="wedgeRectCallout">
            <a:avLst>
              <a:gd name="adj1" fmla="val -69417"/>
              <a:gd name="adj2" fmla="val 10969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d”,b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/5);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2111970" y="4255981"/>
            <a:ext cx="3593091" cy="827234"/>
          </a:xfrm>
          <a:prstGeom prst="wedgeRectCallout">
            <a:avLst>
              <a:gd name="adj1" fmla="val -67364"/>
              <a:gd name="adj2" fmla="val 196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b/5 is an expression sitting inside a statement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3823015" y="5590110"/>
            <a:ext cx="2518149" cy="1088986"/>
          </a:xfrm>
          <a:prstGeom prst="wedgeRectCallout">
            <a:avLst>
              <a:gd name="adj1" fmla="val -69000"/>
              <a:gd name="adj2" fmla="val -682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Correct!</a:t>
            </a:r>
          </a:p>
          <a:p>
            <a:pPr algn="ctr"/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</a:t>
            </a:r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d”,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/5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statement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ular Callout 24"/>
          <p:cNvSpPr/>
          <p:nvPr/>
        </p:nvSpPr>
        <p:spPr>
          <a:xfrm>
            <a:off x="2444302" y="5591178"/>
            <a:ext cx="3885453" cy="1087918"/>
          </a:xfrm>
          <a:prstGeom prst="wedgeRectCallout">
            <a:avLst>
              <a:gd name="adj1" fmla="val -65070"/>
              <a:gd name="adj2" fmla="val 4979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makes me sad since I hav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to throw away the results of a calculation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64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5" grpId="0" animBg="1"/>
      <p:bldP spid="2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Quiz for Mr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Suppose we have </a:t>
            </a:r>
            <a:r>
              <a:rPr lang="en-IN" dirty="0" err="1" smtClean="0"/>
              <a:t>int</a:t>
            </a:r>
            <a:r>
              <a:rPr lang="en-IN" dirty="0" smtClean="0"/>
              <a:t> a, b = 5, c = 3, d = 2;</a:t>
            </a:r>
          </a:p>
          <a:p>
            <a:r>
              <a:rPr lang="en-IN" dirty="0" smtClean="0"/>
              <a:t>What is the result of a = b + c + d;</a:t>
            </a:r>
          </a:p>
          <a:p>
            <a:pPr lvl="1"/>
            <a:r>
              <a:rPr lang="en-IN" dirty="0" smtClean="0"/>
              <a:t>Is it computed as a = b + (c + d); ?</a:t>
            </a:r>
          </a:p>
          <a:p>
            <a:pPr lvl="1"/>
            <a:r>
              <a:rPr lang="en-IN" dirty="0" smtClean="0"/>
              <a:t>Is it computed as a = (b + c) + d; ?</a:t>
            </a:r>
          </a:p>
          <a:p>
            <a:r>
              <a:rPr lang="en-IN" dirty="0" smtClean="0"/>
              <a:t>What about the result of a = b – c – d;</a:t>
            </a:r>
          </a:p>
          <a:p>
            <a:pPr lvl="1"/>
            <a:r>
              <a:rPr lang="en-IN" dirty="0" smtClean="0"/>
              <a:t>If computed as a = (b – c) – d; the answer is a = 0</a:t>
            </a:r>
          </a:p>
          <a:p>
            <a:pPr lvl="1"/>
            <a:r>
              <a:rPr lang="en-IN" dirty="0" smtClean="0"/>
              <a:t>If computed as a = b – (c – d); the answer is a = 4;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031" y="4898498"/>
            <a:ext cx="1959502" cy="1959502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8362101" y="3713425"/>
            <a:ext cx="3236864" cy="891346"/>
          </a:xfrm>
          <a:prstGeom prst="wedgeRectCallout">
            <a:avLst>
              <a:gd name="adj1" fmla="val 45831"/>
              <a:gd name="adj2" fmla="val 10254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does not matter. The result is the same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544" y="4901178"/>
            <a:ext cx="1956822" cy="195682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53353" y="5927635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2816914" y="3429000"/>
            <a:ext cx="2564296" cy="54665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/>
          <p:cNvSpPr/>
          <p:nvPr/>
        </p:nvSpPr>
        <p:spPr>
          <a:xfrm rot="18900000">
            <a:off x="8399011" y="3195648"/>
            <a:ext cx="1077150" cy="396088"/>
          </a:xfrm>
          <a:prstGeom prst="corner">
            <a:avLst>
              <a:gd name="adj1" fmla="val 30000"/>
              <a:gd name="adj2" fmla="val 33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7683776" y="5029140"/>
            <a:ext cx="2666335" cy="832466"/>
          </a:xfrm>
          <a:prstGeom prst="wedgeRectCallout">
            <a:avLst>
              <a:gd name="adj1" fmla="val 80285"/>
              <a:gd name="adj2" fmla="val 325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if I want the second answer?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198" y="199170"/>
            <a:ext cx="1948516" cy="1948516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7569517" y="130147"/>
            <a:ext cx="2666335" cy="832466"/>
          </a:xfrm>
          <a:prstGeom prst="wedgeRectCallout">
            <a:avLst>
              <a:gd name="adj1" fmla="val 79539"/>
              <a:gd name="adj2" fmla="val 6717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brackets yourself!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955713" y="4296256"/>
            <a:ext cx="6648550" cy="868035"/>
          </a:xfrm>
          <a:prstGeom prst="wedgeRectCallout">
            <a:avLst>
              <a:gd name="adj1" fmla="val -51534"/>
              <a:gd name="adj2" fmla="val 15233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Exactly! It is always a good idea to put brackets. Less confusion, less chance of error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416659" y="5318397"/>
            <a:ext cx="3671017" cy="1513699"/>
          </a:xfrm>
          <a:prstGeom prst="wedgeRectCallout">
            <a:avLst>
              <a:gd name="adj1" fmla="val -63045"/>
              <a:gd name="adj2" fmla="val 2409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binary math operators +, -, /, *, % behave this way. This behaviour is called left associativity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6296673" y="5981962"/>
            <a:ext cx="3520674" cy="795805"/>
          </a:xfrm>
          <a:prstGeom prst="wedgeRectCallout">
            <a:avLst>
              <a:gd name="adj1" fmla="val -63045"/>
              <a:gd name="adj2" fmla="val 2409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Brackets and evaluation go from left to right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6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13" grpId="0" animBg="1"/>
      <p:bldP spid="14" grpId="0" animBg="1"/>
      <p:bldP spid="15" grpId="0" animBg="1"/>
      <p:bldP spid="18" grpId="0" animBg="1"/>
      <p:bldP spid="19" grpId="0" animBg="1"/>
      <p:bldP spid="1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Multi-operator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multiple operators inside a formula (expression), BODMAS rule applies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228485"/>
              </p:ext>
            </p:extLst>
          </p:nvPr>
        </p:nvGraphicFramePr>
        <p:xfrm>
          <a:off x="253353" y="2187057"/>
          <a:ext cx="8626395" cy="3962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9864"/>
                <a:gridCol w="2255964"/>
                <a:gridCol w="22505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Operator</a:t>
                      </a:r>
                      <a:r>
                        <a:rPr lang="en-IN" sz="3200" baseline="0" dirty="0" smtClean="0"/>
                        <a:t> Name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Symbol/Sign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Associativity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Unary negation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-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Right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Bracket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()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Left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Multiplication/division/remainder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*, /, &amp;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Left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Addition/subtraction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+, -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Left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Assignment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=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Right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59026" y="2743200"/>
            <a:ext cx="8806070" cy="624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9026" y="5545447"/>
            <a:ext cx="8806070" cy="663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94" y="4895808"/>
            <a:ext cx="2001633" cy="2001633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9870877" y="3661075"/>
            <a:ext cx="2165684" cy="1228901"/>
          </a:xfrm>
          <a:prstGeom prst="wedgeRectCallout">
            <a:avLst>
              <a:gd name="adj1" fmla="val 970"/>
              <a:gd name="adj2" fmla="val 7377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operators with Right Associativity?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9038393" y="2187057"/>
            <a:ext cx="346239" cy="402189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184065" y="1420914"/>
            <a:ext cx="2048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HIGH PRECEDENCE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248740" y="6149457"/>
            <a:ext cx="1918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LOW PRECEDENCE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6073" y="6294319"/>
            <a:ext cx="871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+ b – c * d % e /</a:t>
            </a:r>
            <a:r>
              <a:rPr lang="en-US" sz="2800" b="1" dirty="0" smtClean="0"/>
              <a:t>f     is same as    (</a:t>
            </a:r>
            <a:r>
              <a:rPr lang="en-US" sz="2800" b="1" dirty="0" err="1" smtClean="0"/>
              <a:t>a+b</a:t>
            </a:r>
            <a:r>
              <a:rPr lang="en-US" sz="2800" b="1" dirty="0"/>
              <a:t>) - (((c *d ) % e) / f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sp>
        <p:nvSpPr>
          <p:cNvPr id="16" name="Rectangular Callout 15"/>
          <p:cNvSpPr/>
          <p:nvPr/>
        </p:nvSpPr>
        <p:spPr>
          <a:xfrm>
            <a:off x="9870877" y="2632864"/>
            <a:ext cx="2165684" cy="914557"/>
          </a:xfrm>
          <a:prstGeom prst="wedgeRectCallout">
            <a:avLst>
              <a:gd name="adj1" fmla="val 970"/>
              <a:gd name="adj2" fmla="val 7377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Aha! = is also an operator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190367" y="528565"/>
            <a:ext cx="1858617" cy="904461"/>
            <a:chOff x="3286682" y="2292350"/>
            <a:chExt cx="1858617" cy="904461"/>
          </a:xfrm>
        </p:grpSpPr>
        <p:sp>
          <p:nvSpPr>
            <p:cNvPr id="18" name="Rounded Rectangle 1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ular Callout 20"/>
          <p:cNvSpPr/>
          <p:nvPr/>
        </p:nvSpPr>
        <p:spPr>
          <a:xfrm>
            <a:off x="11174127" y="1784579"/>
            <a:ext cx="868424" cy="656113"/>
          </a:xfrm>
          <a:prstGeom prst="wedgeRectCallout">
            <a:avLst>
              <a:gd name="adj1" fmla="val -94349"/>
              <a:gd name="adj2" fmla="val -1151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Yup!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50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1" grpId="0" animBg="1"/>
      <p:bldP spid="12" grpId="0" animBg="1"/>
      <p:bldP spid="13" grpId="0"/>
      <p:bldP spid="14" grpId="0"/>
      <p:bldP spid="15" grpId="0"/>
      <p:bldP spid="16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Multi-operator Multi-type formulae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 very </a:t>
            </a:r>
            <a:r>
              <a:rPr lang="en-IN" dirty="0" err="1" smtClean="0"/>
              <a:t>very</a:t>
            </a:r>
            <a:r>
              <a:rPr lang="en-IN" dirty="0" smtClean="0"/>
              <a:t> careful about these</a:t>
            </a:r>
          </a:p>
          <a:p>
            <a:r>
              <a:rPr lang="en-IN" dirty="0" smtClean="0"/>
              <a:t>Mr C will apply his automatic typecasts, but only in the order defined in the BODMAS table in the previous slide</a:t>
            </a:r>
          </a:p>
          <a:p>
            <a:r>
              <a:rPr lang="en-IN" dirty="0" smtClean="0"/>
              <a:t>Always a good idea to put brackets. Others can also then read your code more easily. Less surprises.</a:t>
            </a:r>
          </a:p>
          <a:p>
            <a:r>
              <a:rPr lang="en-IN" dirty="0" smtClean="0"/>
              <a:t>Also a good idea to typecast yourself.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127" y="4898498"/>
            <a:ext cx="1959502" cy="1959502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8578056" y="5406322"/>
            <a:ext cx="2005820" cy="1228901"/>
          </a:xfrm>
          <a:prstGeom prst="wedgeRectCallout">
            <a:avLst>
              <a:gd name="adj1" fmla="val 72820"/>
              <a:gd name="adj2" fmla="val 422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I have to memorize this table?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8497"/>
            <a:ext cx="1959503" cy="1959503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2053830" y="5294934"/>
            <a:ext cx="3044943" cy="1228901"/>
          </a:xfrm>
          <a:prstGeom prst="wedgeRectCallout">
            <a:avLst>
              <a:gd name="adj1" fmla="val -79615"/>
              <a:gd name="adj2" fmla="val 3010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it down in your notebook. Allowed in labs, quizzes, exams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77408" y="5866425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5909883" y="4657554"/>
            <a:ext cx="1764245" cy="850432"/>
          </a:xfrm>
          <a:prstGeom prst="wedgeRectCallout">
            <a:avLst>
              <a:gd name="adj1" fmla="val -62733"/>
              <a:gd name="adj2" fmla="val 1073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forget to practice!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7791784" y="4153428"/>
            <a:ext cx="2794576" cy="1141506"/>
          </a:xfrm>
          <a:prstGeom prst="wedgeRectCallout">
            <a:avLst>
              <a:gd name="adj1" fmla="val 68973"/>
              <a:gd name="adj2" fmla="val 6245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C, you are starting to sound just like my parents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3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928</TotalTime>
  <Words>1341</Words>
  <Application>Microsoft Office PowerPoint</Application>
  <PresentationFormat>Widescreen</PresentationFormat>
  <Paragraphs>172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The Expressive Mr C</vt:lpstr>
      <vt:lpstr>Announcements</vt:lpstr>
      <vt:lpstr>Recap</vt:lpstr>
      <vt:lpstr>Today</vt:lpstr>
      <vt:lpstr>Math Formulae and Expressions</vt:lpstr>
      <vt:lpstr>Expressions and Statements</vt:lpstr>
      <vt:lpstr>A Quiz for Mr C</vt:lpstr>
      <vt:lpstr>Multi-operator expressions</vt:lpstr>
      <vt:lpstr>Multi-operator Multi-type formulae</vt:lpstr>
      <vt:lpstr>Aadhar Leak</vt:lpstr>
      <vt:lpstr>The much awaited if statement </vt:lpstr>
      <vt:lpstr>On Saturday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69</cp:revision>
  <dcterms:created xsi:type="dcterms:W3CDTF">2018-07-30T05:08:11Z</dcterms:created>
  <dcterms:modified xsi:type="dcterms:W3CDTF">2018-08-14T09:17:26Z</dcterms:modified>
</cp:coreProperties>
</file>