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74" r:id="rId3"/>
    <p:sldId id="275" r:id="rId4"/>
    <p:sldId id="276" r:id="rId5"/>
    <p:sldId id="277" r:id="rId6"/>
    <p:sldId id="257" r:id="rId7"/>
    <p:sldId id="258" r:id="rId8"/>
    <p:sldId id="259" r:id="rId9"/>
    <p:sldId id="260" r:id="rId10"/>
    <p:sldId id="270" r:id="rId11"/>
    <p:sldId id="261" r:id="rId12"/>
    <p:sldId id="262" r:id="rId13"/>
    <p:sldId id="264" r:id="rId14"/>
    <p:sldId id="263" r:id="rId15"/>
    <p:sldId id="266" r:id="rId16"/>
    <p:sldId id="267" r:id="rId17"/>
    <p:sldId id="265" r:id="rId18"/>
    <p:sldId id="268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412" y="770467"/>
            <a:ext cx="11851587" cy="3352800"/>
          </a:xfrm>
        </p:spPr>
        <p:txBody>
          <a:bodyPr/>
          <a:lstStyle/>
          <a:p>
            <a:r>
              <a:rPr lang="en-IN" dirty="0" smtClean="0"/>
              <a:t>Mr C makes a Choice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Okay … many more new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= a + b;</a:t>
            </a:r>
          </a:p>
          <a:p>
            <a:endParaRPr lang="en-IN" dirty="0"/>
          </a:p>
          <a:p>
            <a:r>
              <a:rPr lang="en-IN" dirty="0" smtClean="0"/>
              <a:t>a = a – b;</a:t>
            </a:r>
          </a:p>
          <a:p>
            <a:endParaRPr lang="en-IN" dirty="0"/>
          </a:p>
          <a:p>
            <a:r>
              <a:rPr lang="en-IN" dirty="0" smtClean="0"/>
              <a:t>a = a * b;</a:t>
            </a:r>
          </a:p>
          <a:p>
            <a:endParaRPr lang="en-IN" dirty="0"/>
          </a:p>
          <a:p>
            <a:r>
              <a:rPr lang="en-IN" dirty="0" smtClean="0"/>
              <a:t>a = a / b;</a:t>
            </a:r>
          </a:p>
          <a:p>
            <a:endParaRPr lang="en-IN" dirty="0"/>
          </a:p>
          <a:p>
            <a:r>
              <a:rPr lang="en-IN" dirty="0" smtClean="0"/>
              <a:t>a = a % b;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2691" y="1508464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+=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2691" y="2674745"/>
            <a:ext cx="1510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-=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2691" y="3841026"/>
            <a:ext cx="1535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*=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691" y="5007307"/>
            <a:ext cx="14847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/=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2691" y="6100611"/>
            <a:ext cx="17684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%=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new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50709"/>
              </p:ext>
            </p:extLst>
          </p:nvPr>
        </p:nvGraphicFramePr>
        <p:xfrm>
          <a:off x="924952" y="1420914"/>
          <a:ext cx="8626395" cy="542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/>
                <a:gridCol w="2255964"/>
                <a:gridCol w="22505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Operator</a:t>
                      </a:r>
                      <a:r>
                        <a:rPr lang="en-IN" sz="3200" baseline="0" dirty="0" smtClean="0"/>
                        <a:t>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Symbol/Sign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Associativity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Bracket,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 increment/decrement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(),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Unary negation,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 increment/decrement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-,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Multiplication/division/remainder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*, /, 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Addition/subtraction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+, 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Assignment,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Compoun</a:t>
                      </a:r>
                      <a:r>
                        <a:rPr lang="en-IN" sz="32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assignment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=,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+=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-=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*=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/=</a:t>
                      </a:r>
                      <a:r>
                        <a:rPr lang="en-IN" sz="3200" dirty="0" smtClean="0"/>
                        <a:t>, </a:t>
                      </a:r>
                      <a:r>
                        <a:rPr lang="en-IN" sz="32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%=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6" y="1602720"/>
            <a:ext cx="1959503" cy="1959503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4575710" y="742721"/>
            <a:ext cx="4944879" cy="1228901"/>
          </a:xfrm>
          <a:prstGeom prst="wedgeRectCallout">
            <a:avLst>
              <a:gd name="adj1" fmla="val 73473"/>
              <a:gd name="adj2" fmla="val 47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this table down in your notebook. Allowed in labs, quizzes, exams. No need to memorize.</a:t>
            </a:r>
          </a:p>
        </p:txBody>
      </p:sp>
    </p:spTree>
    <p:extLst>
      <p:ext uri="{BB962C8B-B14F-4D97-AF65-F5344CB8AC3E}">
        <p14:creationId xmlns:p14="http://schemas.microsoft.com/office/powerpoint/2010/main" val="29215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to If Statements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 to write more powerful choices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something happens do this, else do that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this AND this happens do this, else if that OR that happens, do that</a:t>
            </a:r>
          </a:p>
          <a:p>
            <a:r>
              <a:rPr lang="en-IN" dirty="0" smtClean="0"/>
              <a:t>How to avoid common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if statement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d”,&amp;m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if(m &lt; 10){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(“0”);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}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Do you speak English?</a:t>
            </a:r>
          </a:p>
          <a:p>
            <a:r>
              <a:rPr lang="en-IN" sz="2800" dirty="0" smtClean="0"/>
              <a:t>Hello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m is an integer </a:t>
            </a:r>
            <a:r>
              <a:rPr lang="en-IN" sz="2800" dirty="0" smtClean="0"/>
              <a:t>variable.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Please ask me for value of m</a:t>
            </a:r>
            <a:r>
              <a:rPr lang="en-IN" sz="2800" dirty="0" smtClean="0"/>
              <a:t>.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 smtClean="0">
                <a:cs typeface="Arial" panose="020B0604020202020204" pitchFamily="34" charset="0"/>
              </a:rPr>
              <a:t>If the value of m is less than 10, then please print a 0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Now please print value of m</a:t>
            </a:r>
            <a:endParaRPr lang="en-IN" sz="2800" dirty="0" smtClean="0"/>
          </a:p>
          <a:p>
            <a:r>
              <a:rPr lang="en-IN" sz="2800" dirty="0" smtClean="0"/>
              <a:t>Goodbye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944384" y="5578093"/>
            <a:ext cx="367408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41697" y="2289016"/>
            <a:ext cx="1858617" cy="904461"/>
            <a:chOff x="3286682" y="2292350"/>
            <a:chExt cx="1858617" cy="904461"/>
          </a:xfrm>
        </p:grpSpPr>
        <p:sp>
          <p:nvSpPr>
            <p:cNvPr id="28" name="Rounded Rectangle 2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ular Callout 32"/>
          <p:cNvSpPr/>
          <p:nvPr/>
        </p:nvSpPr>
        <p:spPr>
          <a:xfrm>
            <a:off x="5198591" y="1697968"/>
            <a:ext cx="69166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53012" y="5578093"/>
            <a:ext cx="550151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5182961" y="1696944"/>
            <a:ext cx="70729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2594113" y="5378002"/>
            <a:ext cx="3968414" cy="1142145"/>
          </a:xfrm>
          <a:prstGeom prst="wedgeRectCallout">
            <a:avLst>
              <a:gd name="adj1" fmla="val -84623"/>
              <a:gd name="adj2" fmla="val -464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curly brackets are used to tell Mr. C what all we want him to do if m &lt; 10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266122" y="3948224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5009" y="502165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3600492" y="3530560"/>
            <a:ext cx="4343891" cy="1142145"/>
          </a:xfrm>
          <a:prstGeom prst="wedgeRectCallout">
            <a:avLst>
              <a:gd name="adj1" fmla="val -38790"/>
              <a:gd name="adj2" fmla="val -829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in case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m &lt; 10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just print one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2594113" y="4788179"/>
            <a:ext cx="5172886" cy="503941"/>
          </a:xfrm>
          <a:prstGeom prst="wedgeRectCallout">
            <a:avLst>
              <a:gd name="adj1" fmla="val 41452"/>
              <a:gd name="adj2" fmla="val -928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brackets - common mistake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2594113" y="3992853"/>
            <a:ext cx="3189556" cy="1142145"/>
          </a:xfrm>
          <a:prstGeom prst="wedgeRectCallout">
            <a:avLst>
              <a:gd name="adj1" fmla="val -87116"/>
              <a:gd name="adj2" fmla="val 100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always executed whether m &lt; 10 or not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25" grpId="0" animBg="1"/>
      <p:bldP spid="25" grpId="1" animBg="1"/>
      <p:bldP spid="33" grpId="0" animBg="1"/>
      <p:bldP spid="33" grpId="1" animBg="1"/>
      <p:bldP spid="42" grpId="0" animBg="1"/>
      <p:bldP spid="43" grpId="0" animBg="1"/>
      <p:bldP spid="44" grpId="0" animBg="1"/>
      <p:bldP spid="44" grpId="1" animBg="1"/>
      <p:bldP spid="2" grpId="0" animBg="1"/>
      <p:bldP spid="45" grpId="0" animBg="1"/>
      <p:bldP spid="46" grpId="0" animBg="1"/>
      <p:bldP spid="47" grpId="0" animBg="1"/>
      <p:bldP spid="48" grpId="0" animBg="1"/>
      <p:bldP spid="4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Freedom of Choice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If m is less than 10</a:t>
            </a:r>
          </a:p>
          <a:p>
            <a:endParaRPr lang="en-IN" dirty="0" smtClean="0"/>
          </a:p>
          <a:p>
            <a:r>
              <a:rPr lang="en-IN" dirty="0" smtClean="0"/>
              <a:t>If a is greater than or equal to b + c</a:t>
            </a:r>
          </a:p>
          <a:p>
            <a:endParaRPr lang="en-IN" dirty="0" smtClean="0"/>
          </a:p>
          <a:p>
            <a:r>
              <a:rPr lang="en-IN" dirty="0" smtClean="0"/>
              <a:t>If p is equal to q</a:t>
            </a:r>
          </a:p>
          <a:p>
            <a:endParaRPr lang="en-IN" dirty="0"/>
          </a:p>
          <a:p>
            <a:r>
              <a:rPr lang="en-IN" dirty="0" smtClean="0"/>
              <a:t>If m is not equal to 15</a:t>
            </a:r>
          </a:p>
          <a:p>
            <a:endParaRPr lang="en-IN" dirty="0"/>
          </a:p>
          <a:p>
            <a:r>
              <a:rPr lang="en-IN" dirty="0" smtClean="0"/>
              <a:t>&lt;, &lt;=, &gt;, &gt;=, ==, !=  6 new operators for Mr C!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2691" y="1508464"/>
            <a:ext cx="3100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if(m &lt; 10){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691" y="2607874"/>
            <a:ext cx="34884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if(a &gt;= b+c){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2691" y="3794235"/>
            <a:ext cx="29867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if(p == q){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2691" y="4980596"/>
            <a:ext cx="322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if(m != 15){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139053" y="207163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836" y="4783837"/>
            <a:ext cx="2074163" cy="207416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7689379" y="4772067"/>
            <a:ext cx="2510951" cy="827758"/>
          </a:xfrm>
          <a:prstGeom prst="wedgeRectCallout">
            <a:avLst>
              <a:gd name="adj1" fmla="val 70270"/>
              <a:gd name="adj2" fmla="val 490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 do so much with these!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485713" y="562947"/>
            <a:ext cx="2537128" cy="827758"/>
          </a:xfrm>
          <a:prstGeom prst="wedgeRectCallout">
            <a:avLst>
              <a:gd name="adj1" fmla="val -75068"/>
              <a:gd name="adj2" fmla="val -362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calm down a bit first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89379" y="1605640"/>
            <a:ext cx="4333462" cy="2958036"/>
          </a:xfrm>
          <a:prstGeom prst="wedgeRectCallout">
            <a:avLst>
              <a:gd name="adj1" fmla="val -54655"/>
              <a:gd name="adj2" fmla="val -687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 OF CAUTION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forget brackets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it is p == q, not p = q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Risky to use p == q and p != q with float, double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these freely with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long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&lt;, &lt;=, &gt;, &gt;= fine with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long, float, and double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9" grpId="0"/>
      <p:bldP spid="10" grpId="0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powerful conditionals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if((a + b)/2.0 &lt; 0.5){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c++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c--;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007608" y="1866372"/>
            <a:ext cx="5993296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If the average of a and b is less than 0.5, do the following</a:t>
            </a:r>
          </a:p>
          <a:p>
            <a:pPr lvl="1"/>
            <a:r>
              <a:rPr lang="en-IN" dirty="0" smtClean="0"/>
              <a:t>Say Small to me. Then increment c by 1</a:t>
            </a:r>
            <a:endParaRPr lang="en-IN" dirty="0"/>
          </a:p>
          <a:p>
            <a:r>
              <a:rPr lang="en-IN" sz="2800" dirty="0" smtClean="0"/>
              <a:t>Else if average of a and b is not less than 0.5, do the following</a:t>
            </a:r>
          </a:p>
          <a:p>
            <a:pPr lvl="1"/>
            <a:r>
              <a:rPr lang="en-IN" dirty="0" smtClean="0"/>
              <a:t>Say Big to me. Then decrement c by 1</a:t>
            </a:r>
          </a:p>
          <a:p>
            <a:r>
              <a:rPr lang="en-IN" sz="2800" dirty="0" smtClean="0"/>
              <a:t>No matter what the average of a and b, say Goodbye to me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18172" y="2001727"/>
            <a:ext cx="5635510" cy="7812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0096" y="1899770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7322" y="3659408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10130" y="2782957"/>
            <a:ext cx="4949687" cy="40750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8007" y="2001727"/>
            <a:ext cx="2921541" cy="483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4621" y="2533636"/>
            <a:ext cx="2228254" cy="112577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18172" y="3190341"/>
            <a:ext cx="5635510" cy="7812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6546" y="3730043"/>
            <a:ext cx="635541" cy="4830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223596" y="3659407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8570" y="5419045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10130" y="3954682"/>
            <a:ext cx="4949687" cy="4075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74621" y="4267647"/>
            <a:ext cx="2228254" cy="11257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18172" y="4438247"/>
            <a:ext cx="5635510" cy="7812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24295" y="6074335"/>
            <a:ext cx="2725801" cy="4830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p" animBg="1"/>
      <p:bldP spid="12" grpId="0" build="p"/>
      <p:bldP spid="13" grpId="0" uiExpand="1" build="p" animBg="1"/>
      <p:bldP spid="23" grpId="0" animBg="1"/>
      <p:bldP spid="27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pretty code is an 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if((a + b)/2.0 &lt; 0.5){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c++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c--;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007608" y="1866372"/>
            <a:ext cx="5993296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If the average of a and b is less than 0.5, do the following</a:t>
            </a:r>
          </a:p>
          <a:p>
            <a:pPr lvl="1"/>
            <a:r>
              <a:rPr lang="en-IN" dirty="0" smtClean="0"/>
              <a:t>Say Small to me. Then increment c by 1</a:t>
            </a:r>
            <a:endParaRPr lang="en-IN" dirty="0"/>
          </a:p>
          <a:p>
            <a:r>
              <a:rPr lang="en-IN" sz="2800" dirty="0" smtClean="0"/>
              <a:t>Else if average of a and b is not less than 0.5, do the following</a:t>
            </a:r>
          </a:p>
          <a:p>
            <a:pPr lvl="1"/>
            <a:r>
              <a:rPr lang="en-IN" dirty="0" smtClean="0"/>
              <a:t>Say Big to me. Then decrement c by 1</a:t>
            </a:r>
          </a:p>
          <a:p>
            <a:r>
              <a:rPr lang="en-IN" sz="2800" dirty="0" smtClean="0"/>
              <a:t>No matter what the average of a and b, say Goodbye to me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24" name="Content Placeholder 10"/>
          <p:cNvSpPr txBox="1">
            <a:spLocks/>
          </p:cNvSpPr>
          <p:nvPr/>
        </p:nvSpPr>
        <p:spPr>
          <a:xfrm>
            <a:off x="253352" y="1866373"/>
            <a:ext cx="5563247" cy="4991627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if((a + b)/2.0 &lt; 0.5){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c++</a:t>
            </a:r>
            <a:r>
              <a:rPr lang="en-IN" sz="3200" dirty="0" smtClean="0">
                <a:latin typeface="Arial Narrow" panose="020B0606020202030204" pitchFamily="34" charset="0"/>
              </a:rPr>
              <a:t>;}else{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(“Big”);c--;}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41" y="4785528"/>
            <a:ext cx="2072471" cy="20724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40" y="4785527"/>
            <a:ext cx="2072471" cy="2072471"/>
          </a:xfrm>
          <a:prstGeom prst="rect">
            <a:avLst/>
          </a:prstGeom>
        </p:spPr>
      </p:pic>
      <p:sp>
        <p:nvSpPr>
          <p:cNvPr id="25" name="Content Placeholder 10"/>
          <p:cNvSpPr txBox="1">
            <a:spLocks/>
          </p:cNvSpPr>
          <p:nvPr/>
        </p:nvSpPr>
        <p:spPr>
          <a:xfrm>
            <a:off x="261604" y="1866373"/>
            <a:ext cx="5563247" cy="4991627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if((a + b)/2.0 &lt; 0.5)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c++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c--;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70" y="4790154"/>
            <a:ext cx="2067844" cy="2067844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6659236" y="4453727"/>
            <a:ext cx="3364700" cy="827758"/>
          </a:xfrm>
          <a:prstGeom prst="wedgeRectCallout">
            <a:avLst>
              <a:gd name="adj1" fmla="val 74210"/>
              <a:gd name="adj2" fmla="val 64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Artists sometimes differ on what is prettier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 more powerful conditionals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808111"/>
            <a:ext cx="4172937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if((a + b)/2.0 &lt; 0.5){</a:t>
            </a:r>
          </a:p>
          <a:p>
            <a:endParaRPr lang="it-IT" sz="4400" dirty="0" smtClean="0">
              <a:latin typeface="Arial Narrow" panose="020B0606020202030204" pitchFamily="34" charset="0"/>
            </a:endParaRPr>
          </a:p>
          <a:p>
            <a:endParaRPr lang="it-IT" sz="4400" dirty="0">
              <a:latin typeface="Arial Narrow" panose="020B0606020202030204" pitchFamily="34" charset="0"/>
            </a:endParaRPr>
          </a:p>
          <a:p>
            <a:endParaRPr lang="it-IT" sz="4400" dirty="0" smtClean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}else{</a:t>
            </a:r>
          </a:p>
          <a:p>
            <a:endParaRPr lang="it-IT" sz="4400" dirty="0">
              <a:latin typeface="Arial Narrow" panose="020B0606020202030204" pitchFamily="34" charset="0"/>
            </a:endParaRPr>
          </a:p>
          <a:p>
            <a:endParaRPr lang="it-IT" sz="4400" dirty="0" smtClean="0">
              <a:latin typeface="Arial Narrow" panose="020B0606020202030204" pitchFamily="34" charset="0"/>
            </a:endParaRPr>
          </a:p>
          <a:p>
            <a:endParaRPr lang="it-IT" sz="4400" dirty="0" smtClean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7" y="4786605"/>
            <a:ext cx="2092982" cy="209298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543255" y="3570163"/>
            <a:ext cx="2637380" cy="1122125"/>
          </a:xfrm>
          <a:prstGeom prst="wedgeRectCallout">
            <a:avLst>
              <a:gd name="adj1" fmla="val 78355"/>
              <a:gd name="adj2" fmla="val 814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all can I put inside these curly brackets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08018" y="1057813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7543255" y="4867800"/>
            <a:ext cx="2637380" cy="1122125"/>
          </a:xfrm>
          <a:prstGeom prst="wedgeRectCallout">
            <a:avLst>
              <a:gd name="adj1" fmla="val 74964"/>
              <a:gd name="adj2" fmla="val 309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 put another if-else condition inside?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8374265" y="2606340"/>
            <a:ext cx="3674098" cy="827758"/>
          </a:xfrm>
          <a:prstGeom prst="wedgeRectCallout">
            <a:avLst>
              <a:gd name="adj1" fmla="val -55542"/>
              <a:gd name="adj2" fmla="val -1274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course! Called a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9511235" y="1636373"/>
            <a:ext cx="2537128" cy="827758"/>
          </a:xfrm>
          <a:prstGeom prst="wedgeRectCallout">
            <a:avLst>
              <a:gd name="adj1" fmla="val -75068"/>
              <a:gd name="adj2" fmla="val -362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number of statements!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6497" y="1482955"/>
            <a:ext cx="299780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smtClean="0">
                <a:latin typeface="Arial Narrow" panose="020B0606020202030204" pitchFamily="34" charset="0"/>
              </a:rPr>
              <a:t>if((a + b)/2.0 &lt; 0.25){</a:t>
            </a:r>
          </a:p>
          <a:p>
            <a:r>
              <a:rPr lang="it-IT" sz="2800" dirty="0">
                <a:latin typeface="Arial Narrow" panose="020B0606020202030204" pitchFamily="34" charset="0"/>
              </a:rPr>
              <a:t> </a:t>
            </a:r>
            <a:r>
              <a:rPr lang="it-IT" sz="2800" dirty="0" smtClean="0">
                <a:latin typeface="Arial Narrow" panose="020B0606020202030204" pitchFamily="34" charset="0"/>
              </a:rPr>
              <a:t>   printf</a:t>
            </a:r>
            <a:r>
              <a:rPr lang="en-IN" sz="2800" dirty="0" smtClean="0">
                <a:latin typeface="Arial Narrow" panose="020B0606020202030204" pitchFamily="34" charset="0"/>
              </a:rPr>
              <a:t>(“Very small”);</a:t>
            </a:r>
            <a:endParaRPr lang="it-IT" sz="2800" dirty="0" smtClean="0">
              <a:latin typeface="Arial Narrow" panose="020B0606020202030204" pitchFamily="34" charset="0"/>
            </a:endParaRPr>
          </a:p>
          <a:p>
            <a:r>
              <a:rPr lang="it-IT" sz="28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it-IT" sz="2800" dirty="0">
                <a:latin typeface="Arial Narrow" panose="020B0606020202030204" pitchFamily="34" charset="0"/>
              </a:rPr>
              <a:t> </a:t>
            </a:r>
            <a:r>
              <a:rPr lang="it-IT" sz="2800" dirty="0" smtClean="0">
                <a:latin typeface="Arial Narrow" panose="020B0606020202030204" pitchFamily="34" charset="0"/>
              </a:rPr>
              <a:t>   printf</a:t>
            </a:r>
            <a:r>
              <a:rPr lang="en-IN" sz="2800" dirty="0" smtClean="0">
                <a:latin typeface="Arial Narrow" panose="020B0606020202030204" pitchFamily="34" charset="0"/>
              </a:rPr>
              <a:t>(“Small”);</a:t>
            </a:r>
            <a:endParaRPr lang="it-IT" sz="2800" dirty="0" smtClean="0">
              <a:latin typeface="Arial Narrow" panose="020B0606020202030204" pitchFamily="34" charset="0"/>
            </a:endParaRPr>
          </a:p>
          <a:p>
            <a:r>
              <a:rPr lang="it-IT" sz="28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6497" y="4238687"/>
            <a:ext cx="28809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smtClean="0">
                <a:latin typeface="Arial Narrow" panose="020B0606020202030204" pitchFamily="34" charset="0"/>
              </a:rPr>
              <a:t>if((a + b)/2.0 &gt; 0.75){</a:t>
            </a:r>
          </a:p>
          <a:p>
            <a:r>
              <a:rPr lang="it-IT" sz="2800" dirty="0">
                <a:latin typeface="Arial Narrow" panose="020B0606020202030204" pitchFamily="34" charset="0"/>
              </a:rPr>
              <a:t> </a:t>
            </a:r>
            <a:r>
              <a:rPr lang="it-IT" sz="2800" dirty="0" smtClean="0">
                <a:latin typeface="Arial Narrow" panose="020B0606020202030204" pitchFamily="34" charset="0"/>
              </a:rPr>
              <a:t>   printf</a:t>
            </a:r>
            <a:r>
              <a:rPr lang="en-IN" sz="2800" dirty="0" smtClean="0">
                <a:latin typeface="Arial Narrow" panose="020B0606020202030204" pitchFamily="34" charset="0"/>
              </a:rPr>
              <a:t>(“Very Big”);</a:t>
            </a:r>
            <a:endParaRPr lang="it-IT" sz="2800" dirty="0" smtClean="0">
              <a:latin typeface="Arial Narrow" panose="020B0606020202030204" pitchFamily="34" charset="0"/>
            </a:endParaRPr>
          </a:p>
          <a:p>
            <a:r>
              <a:rPr lang="it-IT" sz="28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it-IT" sz="2800" dirty="0">
                <a:latin typeface="Arial Narrow" panose="020B0606020202030204" pitchFamily="34" charset="0"/>
              </a:rPr>
              <a:t> </a:t>
            </a:r>
            <a:r>
              <a:rPr lang="it-IT" sz="2800" dirty="0" smtClean="0">
                <a:latin typeface="Arial Narrow" panose="020B0606020202030204" pitchFamily="34" charset="0"/>
              </a:rPr>
              <a:t>   printf</a:t>
            </a:r>
            <a:r>
              <a:rPr lang="en-IN" sz="2800" dirty="0" smtClean="0">
                <a:latin typeface="Arial Narrow" panose="020B0606020202030204" pitchFamily="34" charset="0"/>
              </a:rPr>
              <a:t>(“Big”);</a:t>
            </a:r>
            <a:endParaRPr lang="it-IT" sz="2800" dirty="0" smtClean="0">
              <a:latin typeface="Arial Narrow" panose="020B0606020202030204" pitchFamily="34" charset="0"/>
            </a:endParaRPr>
          </a:p>
          <a:p>
            <a:r>
              <a:rPr lang="it-IT" sz="28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5420508" y="1326850"/>
            <a:ext cx="1715210" cy="532132"/>
          </a:xfrm>
          <a:prstGeom prst="wedgeRectCallout">
            <a:avLst>
              <a:gd name="adj1" fmla="val -112909"/>
              <a:gd name="adj2" fmla="val -639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&lt; 0.5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784024" y="1962274"/>
            <a:ext cx="2437844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0.5 as well as &lt; 0.25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2597702" y="2763567"/>
            <a:ext cx="1913246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0.5 but not &lt; 0.25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654391" y="3635199"/>
            <a:ext cx="1799868" cy="532132"/>
          </a:xfrm>
          <a:prstGeom prst="wedgeRectCallout">
            <a:avLst>
              <a:gd name="adj1" fmla="val -112711"/>
              <a:gd name="adj2" fmla="val 107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&gt;= 0.5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765850" y="4692288"/>
            <a:ext cx="2437844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 0.5 as well as &gt; 0.75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2654391" y="5553641"/>
            <a:ext cx="2081634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 0.5 but not &gt; 0.75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3" grpId="0" animBg="1"/>
      <p:bldP spid="14" grpId="0" animBg="1"/>
      <p:bldP spid="12" grpId="0" animBg="1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Goldilocks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program to take a temperature and print</a:t>
            </a:r>
          </a:p>
          <a:p>
            <a:pPr lvl="1"/>
            <a:r>
              <a:rPr lang="en-IN" dirty="0" smtClean="0"/>
              <a:t>Too Cold if temperature is below 22</a:t>
            </a:r>
          </a:p>
          <a:p>
            <a:pPr lvl="1"/>
            <a:r>
              <a:rPr lang="en-IN" dirty="0" smtClean="0"/>
              <a:t>Just Right if between 22 and 27</a:t>
            </a:r>
          </a:p>
          <a:p>
            <a:pPr lvl="1"/>
            <a:r>
              <a:rPr lang="en-IN" dirty="0" smtClean="0"/>
              <a:t>Too Hot if temperature is above 27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628753" y="1562153"/>
            <a:ext cx="5224929" cy="5295847"/>
          </a:xfrm>
          <a:prstGeom prst="roundRect">
            <a:avLst>
              <a:gd name="adj" fmla="val 4690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if(temp &lt; 22){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(“Too Cold”);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if (22 &lt;= temp &lt;= 27){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(“Just Right”);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}else{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(“Too Hot”);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58" y="4786605"/>
            <a:ext cx="2071395" cy="207139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971485" y="5045736"/>
            <a:ext cx="1825908" cy="828995"/>
          </a:xfrm>
          <a:prstGeom prst="wedgeRectCallout">
            <a:avLst>
              <a:gd name="adj1" fmla="val -98680"/>
              <a:gd name="adj2" fmla="val 453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just happened?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353" y="285926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184568" y="2811431"/>
            <a:ext cx="3545145" cy="828995"/>
          </a:xfrm>
          <a:prstGeom prst="wedgeRectCallout">
            <a:avLst>
              <a:gd name="adj1" fmla="val -64196"/>
              <a:gd name="adj2" fmla="val 237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generate values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724744" y="5997950"/>
            <a:ext cx="3077594" cy="828995"/>
          </a:xfrm>
          <a:prstGeom prst="wedgeRectCallout">
            <a:avLst>
              <a:gd name="adj1" fmla="val -72184"/>
              <a:gd name="adj2" fmla="val -589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value does temp &lt; 22 generate?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111970" y="3710732"/>
            <a:ext cx="5024407" cy="1128431"/>
          </a:xfrm>
          <a:prstGeom prst="wedgeRectCallout">
            <a:avLst>
              <a:gd name="adj1" fmla="val -65599"/>
              <a:gd name="adj2" fmla="val -531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temp is less than 22, it generates value 1. If temp is greater than or equal to 22, it generates value 0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5802311" y="2195935"/>
            <a:ext cx="6051371" cy="1444491"/>
          </a:xfrm>
          <a:prstGeom prst="wedgeRectCallout">
            <a:avLst>
              <a:gd name="adj1" fmla="val 42774"/>
              <a:gd name="adj2" fmla="val -896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expression inside if( … ) evaluates to 1 or something non-zero, Mr C executes the if part. If the expression evaluates to 0, Mr C executes the else part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5111634" y="1252599"/>
            <a:ext cx="5214595" cy="873031"/>
          </a:xfrm>
          <a:prstGeom prst="wedgeRectCallout">
            <a:avLst>
              <a:gd name="adj1" fmla="val 57047"/>
              <a:gd name="adj2" fmla="val -85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considers 0 to be FALSE and 1 (or anything non-zero)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 animBg="1"/>
      <p:bldP spid="7" grpId="0" animBg="1"/>
      <p:bldP spid="12" grpId="0" animBg="1"/>
      <p:bldP spid="15" grpId="0" animBg="1"/>
      <p:bldP spid="16" grpId="0" animBg="1"/>
      <p:bldP spid="19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 Relational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&lt;, &lt;=, ==, &gt;, &gt;=, != are called </a:t>
            </a:r>
            <a:r>
              <a:rPr lang="en-IN" i="1" dirty="0" smtClean="0"/>
              <a:t>relational operators</a:t>
            </a:r>
          </a:p>
          <a:p>
            <a:r>
              <a:rPr lang="en-IN" dirty="0" smtClean="0"/>
              <a:t>Expressions containing these operators generate 0 or 1</a:t>
            </a:r>
          </a:p>
          <a:p>
            <a:r>
              <a:rPr lang="en-IN" dirty="0" smtClean="0"/>
              <a:t>All have left to right associativity (just like +, -, *, /)</a:t>
            </a:r>
          </a:p>
          <a:p>
            <a:r>
              <a:rPr lang="en-IN" dirty="0" smtClean="0"/>
              <a:t>22 </a:t>
            </a:r>
            <a:r>
              <a:rPr lang="en-IN" dirty="0"/>
              <a:t>&lt;= temp &lt;= </a:t>
            </a:r>
            <a:r>
              <a:rPr lang="en-IN" dirty="0" smtClean="0"/>
              <a:t>27 became ((22 &lt;= temp) &lt;= 27)</a:t>
            </a:r>
          </a:p>
          <a:p>
            <a:r>
              <a:rPr lang="en-IN" dirty="0" smtClean="0"/>
              <a:t>When we entered 30, Mr C evaluated ((22 &lt;= 30) &lt;= 27)</a:t>
            </a:r>
          </a:p>
          <a:p>
            <a:r>
              <a:rPr lang="en-IN" dirty="0" smtClean="0"/>
              <a:t>This became (1 &lt;= 27) which is true so the final result is 1</a:t>
            </a:r>
          </a:p>
          <a:p>
            <a:r>
              <a:rPr lang="en-IN" dirty="0" smtClean="0"/>
              <a:t>This is why Mr C printed Just Right even when temp = 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6605"/>
            <a:ext cx="2092982" cy="209298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2558" y="3762035"/>
            <a:ext cx="4160959" cy="1243492"/>
          </a:xfrm>
          <a:prstGeom prst="wedgeRectCallout">
            <a:avLst>
              <a:gd name="adj1" fmla="val -63806"/>
              <a:gd name="adj2" fmla="val 605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how do I get Mr C to do something when temperature is between 22 and 27?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 - Lab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Solutions uploaded to the website</a:t>
            </a:r>
          </a:p>
          <a:p>
            <a:r>
              <a:rPr lang="en-IN" dirty="0" smtClean="0"/>
              <a:t>Grades released after lab over this evening</a:t>
            </a:r>
          </a:p>
          <a:p>
            <a:r>
              <a:rPr lang="en-IN" dirty="0" smtClean="0"/>
              <a:t>No grace marks for “I wrote at least some code” or “just a small calculation mistake”</a:t>
            </a:r>
          </a:p>
          <a:p>
            <a:r>
              <a:rPr lang="en-IN" dirty="0" smtClean="0"/>
              <a:t>Only when </a:t>
            </a:r>
            <a:r>
              <a:rPr lang="en-IN" dirty="0" err="1" smtClean="0"/>
              <a:t>autograder</a:t>
            </a:r>
            <a:r>
              <a:rPr lang="en-IN" dirty="0" smtClean="0"/>
              <a:t> makes mistake – regrading</a:t>
            </a:r>
          </a:p>
          <a:p>
            <a:r>
              <a:rPr lang="en-IN" dirty="0" smtClean="0"/>
              <a:t>Recall</a:t>
            </a:r>
            <a:r>
              <a:rPr lang="en-IN" dirty="0"/>
              <a:t>, useless regrading requests will be </a:t>
            </a:r>
            <a:r>
              <a:rPr lang="en-IN" dirty="0" smtClean="0"/>
              <a:t>penalized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0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create powerful conditions and choices</a:t>
            </a:r>
          </a:p>
          <a:p>
            <a:r>
              <a:rPr lang="en-IN" dirty="0" smtClean="0"/>
              <a:t>If we want temp &gt;= 22 AND temp &lt;= 27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If we want temp &gt;= 22 OR temp &lt;= 27</a:t>
            </a:r>
          </a:p>
          <a:p>
            <a:endParaRPr lang="en-IN" dirty="0"/>
          </a:p>
          <a:p>
            <a:r>
              <a:rPr lang="en-IN" dirty="0" smtClean="0"/>
              <a:t>If we want NOT a % 2 == 0 (to select odd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2874" y="2084934"/>
            <a:ext cx="7850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if((22 &lt;= temp) &amp;&amp; (temp &lt;= 27)){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874" y="3827245"/>
            <a:ext cx="7471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if((temp &gt;= 22) </a:t>
            </a:r>
            <a:r>
              <a:rPr lang="it-IT" sz="4400" dirty="0" smtClean="0">
                <a:latin typeface="Arial Narrow" panose="020B0606020202030204" pitchFamily="34" charset="0"/>
              </a:rPr>
              <a:t>|| </a:t>
            </a:r>
            <a:r>
              <a:rPr lang="it-IT" sz="4400" dirty="0">
                <a:latin typeface="Arial Narrow" panose="020B0606020202030204" pitchFamily="34" charset="0"/>
              </a:rPr>
              <a:t>(temp &lt;= 27)){ </a:t>
            </a:r>
            <a:r>
              <a:rPr lang="it-IT" sz="4400" dirty="0" smtClean="0">
                <a:latin typeface="Arial Narrow" panose="020B0606020202030204" pitchFamily="34" charset="0"/>
              </a:rPr>
              <a:t>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874" y="5001906"/>
            <a:ext cx="44775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if(!(a %2 == 0) 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874" y="2694504"/>
            <a:ext cx="7850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if((temp &gt;= 22) &amp;&amp; (temp &lt;= 27)){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2874" y="5733707"/>
            <a:ext cx="3642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if(a %2 != 0){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95065" y="156497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9104827" y="2670513"/>
            <a:ext cx="2537128" cy="1143062"/>
          </a:xfrm>
          <a:prstGeom prst="wedgeRectCallout">
            <a:avLst>
              <a:gd name="adj1" fmla="val 43240"/>
              <a:gd name="adj2" fmla="val -783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 yourself to avoid errors and confusion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6" y="4797951"/>
            <a:ext cx="2067844" cy="2067844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953540" y="5648621"/>
            <a:ext cx="3549347" cy="1127126"/>
          </a:xfrm>
          <a:prstGeom prst="wedgeRectCallout">
            <a:avLst>
              <a:gd name="adj1" fmla="val 76998"/>
              <a:gd name="adj2" fmla="val -562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don’t put brackets, Mr C will put brackets according to his table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104827" y="3879115"/>
            <a:ext cx="2537128" cy="800583"/>
          </a:xfrm>
          <a:prstGeom prst="wedgeRectCallout">
            <a:avLst>
              <a:gd name="adj1" fmla="val 43240"/>
              <a:gd name="adj2" fmla="val -783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show them the new table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4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2184589" y="2949764"/>
            <a:ext cx="5496339" cy="1127161"/>
          </a:xfrm>
        </p:spPr>
        <p:txBody>
          <a:bodyPr>
            <a:noAutofit/>
          </a:bodyPr>
          <a:lstStyle/>
          <a:p>
            <a:r>
              <a:rPr lang="en-IN" sz="3200" dirty="0" smtClean="0"/>
              <a:t>How </a:t>
            </a:r>
            <a:r>
              <a:rPr lang="en-IN" sz="3200" dirty="0" err="1"/>
              <a:t>a</a:t>
            </a:r>
            <a:r>
              <a:rPr lang="en-IN" sz="3200" dirty="0" err="1" smtClean="0"/>
              <a:t>utograding</a:t>
            </a:r>
            <a:r>
              <a:rPr lang="en-IN" sz="3200" dirty="0" smtClean="0"/>
              <a:t> was done</a:t>
            </a:r>
            <a:r>
              <a:rPr lang="en-IN" sz="3200" dirty="0"/>
              <a:t/>
            </a:r>
            <a:br>
              <a:rPr lang="en-IN" sz="3200" dirty="0"/>
            </a:b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00" y="103188"/>
            <a:ext cx="6667500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62" y="4113213"/>
            <a:ext cx="6648450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00" y="1427163"/>
            <a:ext cx="6667500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400" y="2770188"/>
            <a:ext cx="6657975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49" y="5418138"/>
            <a:ext cx="6619875" cy="1333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81122" y="99886"/>
            <a:ext cx="28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100% marks, both lines correct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1122" y="1427163"/>
            <a:ext cx="4015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Narrow" panose="020B0606020202030204" pitchFamily="34" charset="0"/>
              </a:rPr>
              <a:t>5</a:t>
            </a:r>
            <a:r>
              <a:rPr lang="en-IN" sz="2800" dirty="0" smtClean="0">
                <a:latin typeface="Arial Narrow" panose="020B0606020202030204" pitchFamily="34" charset="0"/>
              </a:rPr>
              <a:t>0% marks, first line incorrect but second line correct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1121" y="2770188"/>
            <a:ext cx="4210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Narrow" panose="020B0606020202030204" pitchFamily="34" charset="0"/>
              </a:rPr>
              <a:t>5</a:t>
            </a:r>
            <a:r>
              <a:rPr lang="en-IN" sz="2800" dirty="0" smtClean="0">
                <a:latin typeface="Arial Narrow" panose="020B0606020202030204" pitchFamily="34" charset="0"/>
              </a:rPr>
              <a:t>0% marks, first line blank (incorrect), second line correct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81121" y="4097465"/>
            <a:ext cx="4210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0% marks, no line matches the expected output line (wrong order)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81121" y="5607834"/>
            <a:ext cx="4210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0% marks, no line matches the expected output line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9" y="4877161"/>
            <a:ext cx="2129790" cy="1925330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2418890" y="3809306"/>
            <a:ext cx="3693675" cy="1451190"/>
          </a:xfrm>
          <a:prstGeom prst="wedgeRectCallout">
            <a:avLst>
              <a:gd name="adj1" fmla="val -69981"/>
              <a:gd name="adj2" fmla="val 526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these rules in mind very carefully before submitting any regrading requests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0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466165"/>
            <a:ext cx="11588495" cy="15092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Announcements – Minor 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Will be released very soon</a:t>
            </a:r>
          </a:p>
          <a:p>
            <a:r>
              <a:rPr lang="en-IN" dirty="0" smtClean="0"/>
              <a:t>Some delay in setting up </a:t>
            </a:r>
            <a:r>
              <a:rPr lang="en-IN" dirty="0" err="1" smtClean="0"/>
              <a:t>Gradescope</a:t>
            </a:r>
            <a:endParaRPr lang="en-IN" dirty="0"/>
          </a:p>
          <a:p>
            <a:r>
              <a:rPr lang="en-IN" dirty="0" smtClean="0"/>
              <a:t>Sorry for the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 - Bonus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/>
          <a:lstStyle/>
          <a:p>
            <a:r>
              <a:rPr lang="en-IN" dirty="0" smtClean="0"/>
              <a:t>Bonus question (Monster Multiply) has been cancelled</a:t>
            </a:r>
          </a:p>
          <a:p>
            <a:r>
              <a:rPr lang="en-IN" dirty="0" smtClean="0"/>
              <a:t>Won’t be graded, won’t add towards course</a:t>
            </a:r>
          </a:p>
          <a:p>
            <a:r>
              <a:rPr lang="en-IN" dirty="0" smtClean="0"/>
              <a:t>Reports of students taking unfair help from seniors and A batch students with prior programming experience</a:t>
            </a:r>
          </a:p>
          <a:p>
            <a:r>
              <a:rPr lang="en-IN" dirty="0" smtClean="0"/>
              <a:t>No more bonus problems from now on</a:t>
            </a:r>
          </a:p>
          <a:p>
            <a:r>
              <a:rPr lang="en-IN" dirty="0" smtClean="0"/>
              <a:t>Sometimes, challenge practice problem – not graded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25" y="5042006"/>
            <a:ext cx="1815994" cy="1815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28" y="5042006"/>
            <a:ext cx="1815994" cy="181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78" y="5042007"/>
            <a:ext cx="1815993" cy="1815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33" y="5052168"/>
            <a:ext cx="1805832" cy="180583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304335" y="3484613"/>
            <a:ext cx="3549347" cy="1014300"/>
            <a:chOff x="7179612" y="3534957"/>
            <a:chExt cx="3549347" cy="1014300"/>
          </a:xfrm>
        </p:grpSpPr>
        <p:sp>
          <p:nvSpPr>
            <p:cNvPr id="9" name="Rectangular Callout 8"/>
            <p:cNvSpPr/>
            <p:nvPr/>
          </p:nvSpPr>
          <p:spPr>
            <a:xfrm>
              <a:off x="7179612" y="3542159"/>
              <a:ext cx="3549347" cy="998912"/>
            </a:xfrm>
            <a:prstGeom prst="wedgeRectCallout">
              <a:avLst>
                <a:gd name="adj1" fmla="val 44795"/>
                <a:gd name="adj2" fmla="val 127947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I did not cheat. Why not grade my solution?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7179612" y="3538558"/>
              <a:ext cx="3549347" cy="998912"/>
            </a:xfrm>
            <a:prstGeom prst="wedgeRectCallout">
              <a:avLst>
                <a:gd name="adj1" fmla="val 15952"/>
                <a:gd name="adj2" fmla="val 122972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I did not cheat. Why not grade my solution?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7179612" y="3534957"/>
              <a:ext cx="3549347" cy="998912"/>
            </a:xfrm>
            <a:prstGeom prst="wedgeRectCallout">
              <a:avLst>
                <a:gd name="adj1" fmla="val -10930"/>
                <a:gd name="adj2" fmla="val 126952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I did not cheat. Why not grade my solution?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7179612" y="3550345"/>
              <a:ext cx="3549347" cy="998912"/>
            </a:xfrm>
            <a:prstGeom prst="wedgeRectCallout">
              <a:avLst>
                <a:gd name="adj1" fmla="val -42293"/>
                <a:gd name="adj2" fmla="val 117997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I did not cheat. Why not grade my solution?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2" y="5042006"/>
            <a:ext cx="2129790" cy="1925330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2816455" y="3538253"/>
            <a:ext cx="4121203" cy="1921319"/>
          </a:xfrm>
          <a:prstGeom prst="wedgeRectCallout">
            <a:avLst>
              <a:gd name="adj1" fmla="val -69981"/>
              <a:gd name="adj2" fmla="val 526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June, CBSE question paper got leaked. Only 10-20 students involved in leak but retest was done for all lakhs of students to be fair to all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5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in previous slide (corrected)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49772"/>
              </p:ext>
            </p:extLst>
          </p:nvPr>
        </p:nvGraphicFramePr>
        <p:xfrm>
          <a:off x="253353" y="1877767"/>
          <a:ext cx="862639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/>
                <a:gridCol w="2255964"/>
                <a:gridCol w="22505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Operator</a:t>
                      </a:r>
                      <a:r>
                        <a:rPr lang="en-IN" sz="3200" baseline="0" dirty="0" smtClean="0"/>
                        <a:t>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Symbol/Sign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Associativity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Bracket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Unary negation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Multiplication/division/remainder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*, /, 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Addition/subtraction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+, 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Assignment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=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9038393" y="1877767"/>
            <a:ext cx="346239" cy="402189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84065" y="1111624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48740" y="584016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7" y="4906688"/>
            <a:ext cx="1951311" cy="195131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9362846" y="3709127"/>
            <a:ext cx="2732226" cy="1197560"/>
          </a:xfrm>
          <a:prstGeom prst="wedgeRectCallout">
            <a:avLst>
              <a:gd name="adj1" fmla="val 9856"/>
              <a:gd name="adj2" fmla="val 810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bracket has higher priority than unary negation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371" y="915102"/>
            <a:ext cx="2129790" cy="1925330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9384632" y="2644651"/>
            <a:ext cx="1777536" cy="831491"/>
          </a:xfrm>
          <a:prstGeom prst="wedgeRectCallout">
            <a:avLst>
              <a:gd name="adj1" fmla="val 64653"/>
              <a:gd name="adj2" fmla="val -982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Sorry about the error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Helpful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Double and float are both happy with %f for </a:t>
            </a:r>
            <a:r>
              <a:rPr lang="en-IN" dirty="0" err="1" smtClean="0"/>
              <a:t>printf</a:t>
            </a:r>
            <a:endParaRPr lang="en-IN" dirty="0" smtClean="0"/>
          </a:p>
          <a:p>
            <a:r>
              <a:rPr lang="en-IN" dirty="0" smtClean="0"/>
              <a:t>However, in </a:t>
            </a:r>
            <a:r>
              <a:rPr lang="en-IN" dirty="0" err="1" smtClean="0"/>
              <a:t>scanf</a:t>
            </a:r>
            <a:r>
              <a:rPr lang="en-IN" dirty="0" smtClean="0"/>
              <a:t>, double insists on %lf (%f gives junk)</a:t>
            </a:r>
          </a:p>
          <a:p>
            <a:r>
              <a:rPr lang="en-IN" dirty="0" smtClean="0"/>
              <a:t>For problems where you care about the exact digits (lab problems), avoid float, double as far as possible</a:t>
            </a:r>
          </a:p>
          <a:p>
            <a:r>
              <a:rPr lang="en-IN" dirty="0" smtClean="0"/>
              <a:t>For problems where you do not mind approximations, use float, double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0661"/>
            <a:ext cx="2067339" cy="206733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248419" y="5078896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4679572" y="3759603"/>
            <a:ext cx="5657123" cy="1190084"/>
          </a:xfrm>
          <a:prstGeom prst="wedgeRectCallout">
            <a:avLst>
              <a:gd name="adj1" fmla="val 52516"/>
              <a:gd name="adj2" fmla="val 706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 long a =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3213213210, since the number is within range of long, I will preserve every digit of it carefully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95697" y="5078896"/>
            <a:ext cx="5215783" cy="827758"/>
          </a:xfrm>
          <a:prstGeom prst="wedgeRectCallout">
            <a:avLst>
              <a:gd name="adj1" fmla="val 57280"/>
              <a:gd name="adj2" fmla="val 35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a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3213213210, I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store 3213213184.00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895696" y="6013194"/>
            <a:ext cx="5215783" cy="827758"/>
          </a:xfrm>
          <a:prstGeom prst="wedgeRectCallout">
            <a:avLst>
              <a:gd name="adj1" fmla="val 56899"/>
              <a:gd name="adj2" fmla="val -48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is like 3.2 x 10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my error was just 26. Don’t blame me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5529"/>
            <a:ext cx="2072471" cy="207247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719655" y="4201820"/>
            <a:ext cx="1778919" cy="877076"/>
          </a:xfrm>
          <a:prstGeom prst="wedgeRectCallout">
            <a:avLst>
              <a:gd name="adj1" fmla="val -79192"/>
              <a:gd name="adj2" fmla="val 723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difference?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199805" y="5183342"/>
            <a:ext cx="2597537" cy="1183248"/>
          </a:xfrm>
          <a:prstGeom prst="wedgeRectCallout">
            <a:avLst>
              <a:gd name="adj1" fmla="val -82544"/>
              <a:gd name="adj2" fmla="val -693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of float is larger. What if I store it as a float?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 animBg="1"/>
      <p:bldP spid="15" grpId="0" animBg="1"/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Cute Trick for Higher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Want to read a number like 123456789.987654321?</a:t>
            </a:r>
          </a:p>
          <a:p>
            <a:r>
              <a:rPr lang="en-IN" dirty="0" smtClean="0"/>
              <a:t>Don’t read it as a float or double or even long double</a:t>
            </a:r>
          </a:p>
          <a:p>
            <a:r>
              <a:rPr lang="en-IN" dirty="0" smtClean="0"/>
              <a:t>Read it as two </a:t>
            </a:r>
            <a:r>
              <a:rPr lang="en-IN" dirty="0" err="1" smtClean="0"/>
              <a:t>int</a:t>
            </a:r>
            <a:r>
              <a:rPr lang="en-IN" dirty="0" smtClean="0"/>
              <a:t> variables, separated by a decimal</a:t>
            </a:r>
          </a:p>
          <a:p>
            <a:r>
              <a:rPr lang="en-IN" dirty="0" smtClean="0"/>
              <a:t>Can use long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0661"/>
            <a:ext cx="2067339" cy="2067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0660"/>
            <a:ext cx="2067339" cy="2067339"/>
          </a:xfrm>
          <a:prstGeom prst="rect">
            <a:avLst/>
          </a:prstGeom>
        </p:spPr>
      </p:pic>
      <p:sp>
        <p:nvSpPr>
          <p:cNvPr id="10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d.%d</a:t>
            </a:r>
            <a:r>
              <a:rPr lang="en-IN" sz="3200" dirty="0" smtClean="0">
                <a:latin typeface="Arial Narrow" panose="020B0606020202030204" pitchFamily="34" charset="0"/>
              </a:rPr>
              <a:t>”, &amp;a, &amp;b);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067338" y="3701354"/>
            <a:ext cx="3011556" cy="1193667"/>
          </a:xfrm>
          <a:prstGeom prst="wedgeRectCallout">
            <a:avLst>
              <a:gd name="adj1" fmla="val -79192"/>
              <a:gd name="adj2" fmla="val 723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Yeah. Too many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igit errors will take place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 So What do I do?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New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Incrementing a variable by one</a:t>
            </a:r>
          </a:p>
          <a:p>
            <a:pPr lvl="1"/>
            <a:r>
              <a:rPr lang="en-IN" dirty="0" smtClean="0"/>
              <a:t>sum = sum + 1;</a:t>
            </a:r>
          </a:p>
          <a:p>
            <a:pPr lvl="1"/>
            <a:r>
              <a:rPr lang="en-IN" dirty="0" smtClean="0"/>
              <a:t>sum++;</a:t>
            </a:r>
          </a:p>
          <a:p>
            <a:pPr lvl="1"/>
            <a:r>
              <a:rPr lang="en-IN" dirty="0" smtClean="0"/>
              <a:t>++sum;</a:t>
            </a:r>
          </a:p>
          <a:p>
            <a:r>
              <a:rPr lang="en-IN" dirty="0" smtClean="0"/>
              <a:t>Decrementing a variable by one</a:t>
            </a:r>
          </a:p>
          <a:p>
            <a:pPr lvl="1"/>
            <a:r>
              <a:rPr lang="en-IN" dirty="0" smtClean="0"/>
              <a:t>sum = sum – 1</a:t>
            </a:r>
            <a:r>
              <a:rPr lang="en-US" dirty="0" smtClean="0"/>
              <a:t>;</a:t>
            </a:r>
          </a:p>
          <a:p>
            <a:pPr lvl="1"/>
            <a:r>
              <a:rPr lang="en-IN" dirty="0" smtClean="0"/>
              <a:t>sum--;</a:t>
            </a:r>
          </a:p>
          <a:p>
            <a:pPr lvl="1"/>
            <a:r>
              <a:rPr lang="en-IN" dirty="0" smtClean="0"/>
              <a:t>--sum;</a:t>
            </a:r>
          </a:p>
          <a:p>
            <a:r>
              <a:rPr lang="en-IN" dirty="0" smtClean="0"/>
              <a:t>Remember expressions generate values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a = 3, b = 5, c;</a:t>
            </a:r>
          </a:p>
          <a:p>
            <a:pPr lvl="1"/>
            <a:r>
              <a:rPr lang="en-IN" dirty="0" smtClean="0"/>
              <a:t>a + b generates value 8, and c = 7 generates value 7</a:t>
            </a:r>
          </a:p>
          <a:p>
            <a:pPr lvl="1"/>
            <a:r>
              <a:rPr lang="en-IN" dirty="0" smtClean="0"/>
              <a:t>Both a++ and ++a will result in new value of a being 4</a:t>
            </a:r>
          </a:p>
          <a:p>
            <a:pPr lvl="1"/>
            <a:r>
              <a:rPr lang="en-IN" dirty="0" smtClean="0"/>
              <a:t>But a++ will generate 3 (old value) ++a will generate 4 (new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1111623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6523808" y="179671"/>
            <a:ext cx="3988975" cy="827758"/>
          </a:xfrm>
          <a:prstGeom prst="wedgeRectCallout">
            <a:avLst>
              <a:gd name="adj1" fmla="val 66118"/>
              <a:gd name="adj2" fmla="val 562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only for incrementing or decrementing by one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43" y="4786605"/>
            <a:ext cx="2092982" cy="209298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9659394" y="3905586"/>
            <a:ext cx="2448410" cy="827758"/>
          </a:xfrm>
          <a:prstGeom prst="wedgeRectCallout">
            <a:avLst>
              <a:gd name="adj1" fmla="val 32923"/>
              <a:gd name="adj2" fmla="val 9346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to increment by 2?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9014294" y="2311732"/>
            <a:ext cx="2996977" cy="779785"/>
          </a:xfrm>
          <a:prstGeom prst="wedgeRectCallout">
            <a:avLst>
              <a:gd name="adj1" fmla="val 38053"/>
              <a:gd name="adj2" fmla="val -920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There is an entire family of shortcuts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627668" y="1980117"/>
            <a:ext cx="2669889" cy="413879"/>
          </a:xfrm>
          <a:prstGeom prst="wedgeRectCallout">
            <a:avLst>
              <a:gd name="adj1" fmla="val -79145"/>
              <a:gd name="adj2" fmla="val 118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Post-increment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627668" y="2498191"/>
            <a:ext cx="2669889" cy="413879"/>
          </a:xfrm>
          <a:prstGeom prst="wedgeRectCallout">
            <a:avLst>
              <a:gd name="adj1" fmla="val -78773"/>
              <a:gd name="adj2" fmla="val -266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Pre-increment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627668" y="3671738"/>
            <a:ext cx="2669889" cy="413879"/>
          </a:xfrm>
          <a:prstGeom prst="wedgeRectCallout">
            <a:avLst>
              <a:gd name="adj1" fmla="val -79145"/>
              <a:gd name="adj2" fmla="val 118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Post-decrement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627668" y="4189812"/>
            <a:ext cx="2669889" cy="413879"/>
          </a:xfrm>
          <a:prstGeom prst="wedgeRectCallout">
            <a:avLst>
              <a:gd name="adj1" fmla="val -78773"/>
              <a:gd name="adj2" fmla="val -266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Pre-decrement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455962" y="3507035"/>
            <a:ext cx="2809957" cy="827758"/>
          </a:xfrm>
          <a:prstGeom prst="wedgeRectCallout">
            <a:avLst>
              <a:gd name="adj1" fmla="val 70270"/>
              <a:gd name="adj2" fmla="val 490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post and pre?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8767523" y="4837539"/>
            <a:ext cx="1783742" cy="827758"/>
          </a:xfrm>
          <a:prstGeom prst="wedgeRectCallout">
            <a:avLst>
              <a:gd name="adj1" fmla="val 69156"/>
              <a:gd name="adj2" fmla="val 514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me an example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647827" y="1602205"/>
            <a:ext cx="3268010" cy="827758"/>
          </a:xfrm>
          <a:prstGeom prst="wedgeRectCallout">
            <a:avLst>
              <a:gd name="adj1" fmla="val 86495"/>
              <a:gd name="adj2" fmla="val -638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sum++, -- sum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valid expressions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9645363" y="3222876"/>
            <a:ext cx="2027775" cy="416523"/>
          </a:xfrm>
          <a:prstGeom prst="wedgeRectCallout">
            <a:avLst>
              <a:gd name="adj1" fmla="val 38053"/>
              <a:gd name="adj2" fmla="val -920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Next slide 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3068" y="4822556"/>
            <a:ext cx="4880740" cy="1892665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don’t need to write sum = sum++; or sum = ++sum;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sum++; will itself assign the incremented value to the sum variable. Similarly sum--; or –sum;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1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1316</TotalTime>
  <Words>2080</Words>
  <Application>Microsoft Office PowerPoint</Application>
  <PresentationFormat>Widescreen</PresentationFormat>
  <Paragraphs>338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 C makes a Choice</vt:lpstr>
      <vt:lpstr>Announcements - Lab</vt:lpstr>
      <vt:lpstr>How autograding was done </vt:lpstr>
      <vt:lpstr>Announcements – Minor Quiz</vt:lpstr>
      <vt:lpstr>Announcements - Bonus</vt:lpstr>
      <vt:lpstr>Error in previous slide (corrected)</vt:lpstr>
      <vt:lpstr>A Few Helpful Tips</vt:lpstr>
      <vt:lpstr>A Cute Trick for Higher Precision</vt:lpstr>
      <vt:lpstr>Two New Shortcuts</vt:lpstr>
      <vt:lpstr>Okay … many more new shortcuts</vt:lpstr>
      <vt:lpstr>BODMAS table has new members</vt:lpstr>
      <vt:lpstr>Back to If Statements</vt:lpstr>
      <vt:lpstr>The if statement</vt:lpstr>
      <vt:lpstr>Freedom of Choice</vt:lpstr>
      <vt:lpstr>More powerful conditionals</vt:lpstr>
      <vt:lpstr>Writing pretty code is an art</vt:lpstr>
      <vt:lpstr>Even more powerful conditionals</vt:lpstr>
      <vt:lpstr>The Goldilocks Challenge</vt:lpstr>
      <vt:lpstr>Complex Relational Expressions</vt:lpstr>
      <vt:lpstr>Logical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119</cp:revision>
  <dcterms:created xsi:type="dcterms:W3CDTF">2018-07-30T05:08:11Z</dcterms:created>
  <dcterms:modified xsi:type="dcterms:W3CDTF">2018-08-18T09:31:23Z</dcterms:modified>
</cp:coreProperties>
</file>