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6" r:id="rId9"/>
    <p:sldId id="263" r:id="rId10"/>
    <p:sldId id="288" r:id="rId11"/>
    <p:sldId id="267" r:id="rId12"/>
    <p:sldId id="268" r:id="rId13"/>
    <p:sldId id="269" r:id="rId14"/>
    <p:sldId id="270" r:id="rId15"/>
    <p:sldId id="271" r:id="rId16"/>
    <p:sldId id="265" r:id="rId17"/>
    <p:sldId id="287"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7" roundtripDataSignature="AMtx7migNiywaWyewesyUL7s/j+EZzbd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40ADD4-813D-484C-BF00-979C84DB7DB2}">
  <a:tblStyle styleId="{6A40ADD4-813D-484C-BF00-979C84DB7DB2}"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33D964C0-0F66-471E-B1D7-8B60147DF9C2}" styleName="Table_1">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F6FC"/>
          </a:solidFill>
        </a:fill>
      </a:tcStyle>
    </a:wholeTbl>
    <a:band1H>
      <a:tcTxStyle b="off" i="off"/>
      <a:tcStyle>
        <a:tcBdr/>
        <a:fill>
          <a:solidFill>
            <a:srgbClr val="D1ECF9"/>
          </a:solidFill>
        </a:fill>
      </a:tcStyle>
    </a:band1H>
    <a:band2H>
      <a:tcTxStyle b="off" i="off"/>
      <a:tcStyle>
        <a:tcBdr/>
      </a:tcStyle>
    </a:band2H>
    <a:band1V>
      <a:tcTxStyle b="off" i="off"/>
      <a:tcStyle>
        <a:tcBdr/>
        <a:fill>
          <a:solidFill>
            <a:srgbClr val="D1ECF9"/>
          </a:solidFill>
        </a:fill>
      </a:tcStyle>
    </a:band1V>
    <a:band2V>
      <a:tcTxStyle b="off" i="off"/>
      <a:tcStyle>
        <a:tcBdr/>
      </a:tcStyle>
    </a:band2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136" autoAdjust="0"/>
  </p:normalViewPr>
  <p:slideViewPr>
    <p:cSldViewPr snapToGrid="0">
      <p:cViewPr varScale="1">
        <p:scale>
          <a:sx n="61" d="100"/>
          <a:sy n="61" d="100"/>
        </p:scale>
        <p:origin x="86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ckett, Patrick D" userId="42bbfb65-d4c6-4264-9879-96ad796871e8" providerId="ADAL" clId="{E564AB40-3785-4462-B962-860602B64468}"/>
    <pc:docChg chg="addSld delSld modSld">
      <pc:chgData name="Hackett, Patrick D" userId="42bbfb65-d4c6-4264-9879-96ad796871e8" providerId="ADAL" clId="{E564AB40-3785-4462-B962-860602B64468}" dt="2019-12-19T19:37:44.304" v="5" actId="1076"/>
      <pc:docMkLst>
        <pc:docMk/>
      </pc:docMkLst>
      <pc:sldChg chg="del modNotesTx">
        <pc:chgData name="Hackett, Patrick D" userId="42bbfb65-d4c6-4264-9879-96ad796871e8" providerId="ADAL" clId="{E564AB40-3785-4462-B962-860602B64468}" dt="2019-12-19T19:37:37.445" v="4" actId="2696"/>
        <pc:sldMkLst>
          <pc:docMk/>
          <pc:sldMk cId="0" sldId="264"/>
        </pc:sldMkLst>
      </pc:sldChg>
      <pc:sldChg chg="modNotesTx">
        <pc:chgData name="Hackett, Patrick D" userId="42bbfb65-d4c6-4264-9879-96ad796871e8" providerId="ADAL" clId="{E564AB40-3785-4462-B962-860602B64468}" dt="2019-12-19T19:35:00.827" v="0" actId="20577"/>
        <pc:sldMkLst>
          <pc:docMk/>
          <pc:sldMk cId="0" sldId="266"/>
        </pc:sldMkLst>
      </pc:sldChg>
      <pc:sldChg chg="modSp">
        <pc:chgData name="Hackett, Patrick D" userId="42bbfb65-d4c6-4264-9879-96ad796871e8" providerId="ADAL" clId="{E564AB40-3785-4462-B962-860602B64468}" dt="2019-12-19T19:37:44.304" v="5" actId="1076"/>
        <pc:sldMkLst>
          <pc:docMk/>
          <pc:sldMk cId="0" sldId="267"/>
        </pc:sldMkLst>
        <pc:spChg chg="mod">
          <ac:chgData name="Hackett, Patrick D" userId="42bbfb65-d4c6-4264-9879-96ad796871e8" providerId="ADAL" clId="{E564AB40-3785-4462-B962-860602B64468}" dt="2019-12-19T19:37:44.304" v="5" actId="1076"/>
          <ac:spMkLst>
            <pc:docMk/>
            <pc:sldMk cId="0" sldId="267"/>
            <ac:spMk id="234" creationId="{00000000-0000-0000-0000-000000000000}"/>
          </ac:spMkLst>
        </pc:spChg>
      </pc:sldChg>
      <pc:sldChg chg="add modNotesTx">
        <pc:chgData name="Hackett, Patrick D" userId="42bbfb65-d4c6-4264-9879-96ad796871e8" providerId="ADAL" clId="{E564AB40-3785-4462-B962-860602B64468}" dt="2019-12-19T19:37:32.990" v="3" actId="20577"/>
        <pc:sldMkLst>
          <pc:docMk/>
          <pc:sldMk cId="0" sldId="28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factfinder.census.gov/"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000"/>
              </a:spcBef>
              <a:spcAft>
                <a:spcPts val="0"/>
              </a:spcAft>
              <a:buSzPts val="1400"/>
              <a:buNone/>
            </a:pPr>
            <a:endParaRPr dirty="0"/>
          </a:p>
        </p:txBody>
      </p:sp>
      <p:sp>
        <p:nvSpPr>
          <p:cNvPr id="200" name="Google Shape;200;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6cadbb34cd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g6cadbb34cd_0_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2" name="Google Shape;232;g6cadbb34cd_0_2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7" name="Google Shape;24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47a4bf4ffe_1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47a4bf4ffe_1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g47a4bf4ffe_1_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6" name="Google Shape;266;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6cadbb34cd_0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g6cadbb34cd_0_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2" name="Google Shape;272;g6cadbb34cd_0_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Government plays an important role in making it compulsory for each facility to have a minimum amount of car chargers. Such as a law passed in atlanta, georgia.</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White glove service.  ROI subjective, due to driver comfort</a:t>
            </a:r>
            <a:endParaRPr/>
          </a:p>
        </p:txBody>
      </p:sp>
      <p:sp>
        <p:nvSpPr>
          <p:cNvPr id="284" name="Google Shape;28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Discuss scalability – data can automatically flow from source to model to output in dashboard with daily refresh to be viewed and consumed by on the ground business at Porsche for decision making.</a:t>
            </a:r>
            <a:endParaRPr/>
          </a:p>
        </p:txBody>
      </p:sp>
      <p:sp>
        <p:nvSpPr>
          <p:cNvPr id="293" name="Google Shape;293;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1" name="Google Shape;30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Discuss scalability – data can automatically flow from source to model to output in dashboard with daily refresh to be viewed and consumed by on the ground business at Porsche for decision making.</a:t>
            </a:r>
            <a:endParaRPr/>
          </a:p>
        </p:txBody>
      </p:sp>
      <p:sp>
        <p:nvSpPr>
          <p:cNvPr id="302" name="Google Shape;30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Note: See table on slide 10 also</a:t>
            </a:r>
            <a:endParaRPr/>
          </a:p>
        </p:txBody>
      </p:sp>
      <p:sp>
        <p:nvSpPr>
          <p:cNvPr id="311" name="Google Shape;31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24</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1" name="Google Shape;32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Discuss scalability – data can automatically flow from source to model to output in dashboard with daily refresh to be viewed and consumed by on the ground business at Porsche for decision making.</a:t>
            </a:r>
            <a:endParaRPr/>
          </a:p>
        </p:txBody>
      </p:sp>
      <p:sp>
        <p:nvSpPr>
          <p:cNvPr id="322" name="Google Shape;322;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6c50c5871e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0" name="Google Shape;330;g6c50c5871e_0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NOTE: Can use this table for Q3 (JSJ)</a:t>
            </a:r>
            <a:endParaRPr/>
          </a:p>
        </p:txBody>
      </p:sp>
      <p:sp>
        <p:nvSpPr>
          <p:cNvPr id="331" name="Google Shape;331;g6c50c5871e_0_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26</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8" name="Google Shape;33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4" name="Google Shape;34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0" name="Google Shape;35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6" name="Google Shape;35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cadbb34cd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6cadbb34cd_0_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g6cadbb34cd_0_4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4" name="Google Shape;36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6cadbb34cd_0_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7" name="Google Shape;377;g6cadbb34cd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6cadbb34c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g6cadbb34cd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4" name="Google Shape;164;g6cadbb34cd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bb5dd6ea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g7bb5dd6ea2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Tableau dashboard, live connection to the data.</a:t>
            </a:r>
            <a:endParaRPr/>
          </a:p>
          <a:p>
            <a:pPr marL="0" lvl="0" indent="0" algn="l" rtl="0">
              <a:lnSpc>
                <a:spcPct val="100000"/>
              </a:lnSpc>
              <a:spcBef>
                <a:spcPts val="0"/>
              </a:spcBef>
              <a:spcAft>
                <a:spcPts val="0"/>
              </a:spcAft>
              <a:buSzPts val="1400"/>
              <a:buNone/>
            </a:pPr>
            <a:r>
              <a:rPr lang="en-US"/>
              <a:t>Drilldowns possible.</a:t>
            </a:r>
            <a:endParaRPr/>
          </a:p>
          <a:p>
            <a:pPr marL="0" lvl="0" indent="0" algn="l" rtl="0">
              <a:lnSpc>
                <a:spcPct val="100000"/>
              </a:lnSpc>
              <a:spcBef>
                <a:spcPts val="0"/>
              </a:spcBef>
              <a:spcAft>
                <a:spcPts val="0"/>
              </a:spcAft>
              <a:buSzPts val="1400"/>
              <a:buNone/>
            </a:pPr>
            <a:r>
              <a:rPr lang="en-US"/>
              <a:t>Fully productionalizable to the cloud on on-prem enterprise data systems.</a:t>
            </a:r>
            <a:endParaRPr/>
          </a:p>
          <a:p>
            <a:pPr marL="0" lvl="0" indent="0" algn="l" rtl="0">
              <a:lnSpc>
                <a:spcPct val="100000"/>
              </a:lnSpc>
              <a:spcBef>
                <a:spcPts val="0"/>
              </a:spcBef>
              <a:spcAft>
                <a:spcPts val="0"/>
              </a:spcAft>
              <a:buSzPts val="1400"/>
              <a:buNone/>
            </a:pPr>
            <a:endParaRPr/>
          </a:p>
        </p:txBody>
      </p:sp>
      <p:sp>
        <p:nvSpPr>
          <p:cNvPr id="176" name="Google Shape;176;g7bb5dd6ea2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cadbb34cd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6cadbb34cd_0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g6cadbb34cd_0_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dirty="0"/>
              <a:t>Data Steps –</a:t>
            </a:r>
            <a:endParaRPr dirty="0"/>
          </a:p>
          <a:p>
            <a:pPr marL="0" lvl="0" indent="0" algn="l" rtl="0">
              <a:lnSpc>
                <a:spcPct val="115000"/>
              </a:lnSpc>
              <a:spcBef>
                <a:spcPts val="0"/>
              </a:spcBef>
              <a:spcAft>
                <a:spcPts val="0"/>
              </a:spcAft>
              <a:buClr>
                <a:schemeClr val="dk1"/>
              </a:buClr>
              <a:buSzPts val="1100"/>
              <a:buFont typeface="Arial"/>
              <a:buNone/>
            </a:pPr>
            <a:r>
              <a:rPr lang="en-US" sz="1400" dirty="0">
                <a:latin typeface="Arial"/>
                <a:ea typeface="Arial"/>
                <a:cs typeface="Arial"/>
                <a:sym typeface="Arial"/>
              </a:rPr>
              <a:t>1)</a:t>
            </a:r>
            <a:r>
              <a:rPr lang="en-US" dirty="0"/>
              <a:t>Got vehicle count data by zip code from </a:t>
            </a:r>
            <a:r>
              <a:rPr lang="en-US" dirty="0" err="1"/>
              <a:t>california’s</a:t>
            </a:r>
            <a:r>
              <a:rPr lang="en-US" dirty="0"/>
              <a:t> </a:t>
            </a:r>
            <a:r>
              <a:rPr lang="en-US" dirty="0" err="1"/>
              <a:t>dmv</a:t>
            </a:r>
            <a:endParaRPr dirty="0"/>
          </a:p>
          <a:p>
            <a:pPr marL="0" lvl="0" indent="0" algn="l" rtl="0">
              <a:lnSpc>
                <a:spcPct val="115000"/>
              </a:lnSpc>
              <a:spcBef>
                <a:spcPts val="0"/>
              </a:spcBef>
              <a:spcAft>
                <a:spcPts val="0"/>
              </a:spcAft>
              <a:buClr>
                <a:schemeClr val="dk1"/>
              </a:buClr>
              <a:buSzPts val="1100"/>
              <a:buFont typeface="Arial"/>
              <a:buNone/>
            </a:pPr>
            <a:r>
              <a:rPr lang="en-US" sz="1400" dirty="0">
                <a:latin typeface="Arial"/>
                <a:ea typeface="Arial"/>
                <a:cs typeface="Arial"/>
                <a:sym typeface="Arial"/>
              </a:rPr>
              <a:t>2)</a:t>
            </a:r>
            <a:r>
              <a:rPr lang="en-US" dirty="0"/>
              <a:t>It had data grouped by zip code, </a:t>
            </a:r>
            <a:r>
              <a:rPr lang="en-US" dirty="0" err="1"/>
              <a:t>fueltype</a:t>
            </a:r>
            <a:r>
              <a:rPr lang="en-US" dirty="0"/>
              <a:t> and make.</a:t>
            </a:r>
            <a:endParaRPr dirty="0"/>
          </a:p>
          <a:p>
            <a:pPr marL="0" lvl="0" indent="0" algn="l" rtl="0">
              <a:lnSpc>
                <a:spcPct val="115000"/>
              </a:lnSpc>
              <a:spcBef>
                <a:spcPts val="0"/>
              </a:spcBef>
              <a:spcAft>
                <a:spcPts val="0"/>
              </a:spcAft>
              <a:buClr>
                <a:schemeClr val="dk1"/>
              </a:buClr>
              <a:buSzPts val="1100"/>
              <a:buFont typeface="Arial"/>
              <a:buNone/>
            </a:pPr>
            <a:r>
              <a:rPr lang="en-US" sz="1400" dirty="0">
                <a:latin typeface="Arial"/>
                <a:ea typeface="Arial"/>
                <a:cs typeface="Arial"/>
                <a:sym typeface="Arial"/>
              </a:rPr>
              <a:t>3)</a:t>
            </a:r>
            <a:r>
              <a:rPr lang="en-US" dirty="0"/>
              <a:t>Segregated each </a:t>
            </a:r>
            <a:r>
              <a:rPr lang="en-US" dirty="0" err="1"/>
              <a:t>fueltype</a:t>
            </a:r>
            <a:r>
              <a:rPr lang="en-US" dirty="0"/>
              <a:t> and make by the price range. we selected price ranges as 0-20k, 20-30k, 30-40k, 40k-70k, 100k+</a:t>
            </a:r>
            <a:endParaRPr dirty="0"/>
          </a:p>
          <a:p>
            <a:pPr marL="0" lvl="0" indent="0" algn="l" rtl="0">
              <a:lnSpc>
                <a:spcPct val="115000"/>
              </a:lnSpc>
              <a:spcBef>
                <a:spcPts val="0"/>
              </a:spcBef>
              <a:spcAft>
                <a:spcPts val="0"/>
              </a:spcAft>
              <a:buClr>
                <a:schemeClr val="dk1"/>
              </a:buClr>
              <a:buSzPts val="1100"/>
              <a:buFont typeface="Arial"/>
              <a:buNone/>
            </a:pPr>
            <a:r>
              <a:rPr lang="en-US" sz="1400" dirty="0">
                <a:latin typeface="Arial"/>
                <a:ea typeface="Arial"/>
                <a:cs typeface="Arial"/>
                <a:sym typeface="Arial"/>
              </a:rPr>
              <a:t>4)</a:t>
            </a:r>
            <a:r>
              <a:rPr lang="en-US" dirty="0"/>
              <a:t>www.factfinder.census.gov was our main sources of DEMOGRAPHY DATA. We collected data by </a:t>
            </a:r>
            <a:r>
              <a:rPr lang="en-US" dirty="0" err="1"/>
              <a:t>zipcode</a:t>
            </a:r>
            <a:r>
              <a:rPr lang="en-US" dirty="0"/>
              <a:t> of California for housing units, income by age and employment</a:t>
            </a:r>
            <a:endParaRPr dirty="0"/>
          </a:p>
          <a:p>
            <a:pPr marL="0" lvl="0" indent="0" algn="l" rtl="0">
              <a:lnSpc>
                <a:spcPct val="115000"/>
              </a:lnSpc>
              <a:spcBef>
                <a:spcPts val="0"/>
              </a:spcBef>
              <a:spcAft>
                <a:spcPts val="0"/>
              </a:spcAft>
              <a:buClr>
                <a:schemeClr val="dk1"/>
              </a:buClr>
              <a:buSzPts val="1100"/>
              <a:buFont typeface="Arial"/>
              <a:buNone/>
            </a:pPr>
            <a:r>
              <a:rPr lang="en-US" dirty="0"/>
              <a:t>,different education standards by level and age, gender and population estimate, estimates of different occupation by population level in a zip code and median age by means of transport to work.</a:t>
            </a:r>
            <a:endParaRPr dirty="0"/>
          </a:p>
          <a:p>
            <a:pPr marL="0" lvl="0" indent="0" algn="l" rtl="0">
              <a:lnSpc>
                <a:spcPct val="115000"/>
              </a:lnSpc>
              <a:spcBef>
                <a:spcPts val="0"/>
              </a:spcBef>
              <a:spcAft>
                <a:spcPts val="0"/>
              </a:spcAft>
              <a:buClr>
                <a:schemeClr val="dk1"/>
              </a:buClr>
              <a:buSzPts val="1100"/>
              <a:buFont typeface="Arial"/>
              <a:buNone/>
            </a:pPr>
            <a:r>
              <a:rPr lang="en-US" dirty="0"/>
              <a:t>5) Got the number of level2 and level3 chargers by each zip code from </a:t>
            </a:r>
            <a:r>
              <a:rPr lang="en-US" dirty="0" err="1"/>
              <a:t>afdc</a:t>
            </a:r>
            <a:r>
              <a:rPr lang="en-US" dirty="0"/>
              <a:t> website.</a:t>
            </a:r>
            <a:endParaRPr dirty="0"/>
          </a:p>
          <a:p>
            <a:pPr marL="0" lvl="0" indent="0" algn="l" rtl="0">
              <a:lnSpc>
                <a:spcPct val="115000"/>
              </a:lnSpc>
              <a:spcBef>
                <a:spcPts val="0"/>
              </a:spcBef>
              <a:spcAft>
                <a:spcPts val="0"/>
              </a:spcAft>
              <a:buSzPts val="1100"/>
              <a:buNone/>
            </a:pPr>
            <a:r>
              <a:rPr lang="en-US" dirty="0"/>
              <a:t>6) Augmented all of the above data keeping ZIP code as the primary key.</a:t>
            </a: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Font typeface="Arial"/>
              <a:buNone/>
            </a:pPr>
            <a:r>
              <a:rPr lang="en-US" dirty="0"/>
              <a:t>Technique – 1) K mean clustering performed on the raw data, to group zip code</a:t>
            </a:r>
            <a:endParaRPr dirty="0"/>
          </a:p>
          <a:p>
            <a:pPr marL="0" lvl="0" indent="0" algn="l" rtl="0">
              <a:lnSpc>
                <a:spcPct val="115000"/>
              </a:lnSpc>
              <a:spcBef>
                <a:spcPts val="0"/>
              </a:spcBef>
              <a:spcAft>
                <a:spcPts val="0"/>
              </a:spcAft>
              <a:buClr>
                <a:schemeClr val="dk1"/>
              </a:buClr>
              <a:buSzPts val="1100"/>
              <a:buFont typeface="Arial"/>
              <a:buNone/>
            </a:pPr>
            <a:r>
              <a:rPr lang="en-US" dirty="0"/>
              <a:t>2) Computed average of feature values for every cluster</a:t>
            </a:r>
            <a:endParaRPr dirty="0"/>
          </a:p>
          <a:p>
            <a:pPr marL="0" lvl="0" indent="0" algn="l" rtl="0">
              <a:lnSpc>
                <a:spcPct val="115000"/>
              </a:lnSpc>
              <a:spcBef>
                <a:spcPts val="0"/>
              </a:spcBef>
              <a:spcAft>
                <a:spcPts val="0"/>
              </a:spcAft>
              <a:buClr>
                <a:schemeClr val="dk1"/>
              </a:buClr>
              <a:buSzPts val="1100"/>
              <a:buFont typeface="Arial"/>
              <a:buNone/>
            </a:pPr>
            <a:r>
              <a:rPr lang="en-US" dirty="0"/>
              <a:t>3) Ranked clusters for every features( Good  - Rank 1, Bad – Rank 5)</a:t>
            </a:r>
            <a:endParaRPr dirty="0"/>
          </a:p>
          <a:p>
            <a:pPr marL="0" lvl="0" indent="0" algn="l" rtl="0">
              <a:lnSpc>
                <a:spcPct val="115000"/>
              </a:lnSpc>
              <a:spcBef>
                <a:spcPts val="0"/>
              </a:spcBef>
              <a:spcAft>
                <a:spcPts val="0"/>
              </a:spcAft>
              <a:buClr>
                <a:schemeClr val="dk1"/>
              </a:buClr>
              <a:buSzPts val="1100"/>
              <a:buFont typeface="Arial"/>
              <a:buNone/>
            </a:pPr>
            <a:r>
              <a:rPr lang="en-US" dirty="0"/>
              <a:t>4) Best and worst features of the clusters highlights its persona’s characteristics</a:t>
            </a:r>
            <a:endParaRPr dirty="0"/>
          </a:p>
          <a:p>
            <a:pPr marL="0" lvl="0" indent="0" algn="l" rtl="0">
              <a:lnSpc>
                <a:spcPct val="100000"/>
              </a:lnSpc>
              <a:spcBef>
                <a:spcPts val="0"/>
              </a:spcBef>
              <a:spcAft>
                <a:spcPts val="0"/>
              </a:spcAft>
              <a:buSzPts val="1400"/>
              <a:buNone/>
            </a:pPr>
            <a:endParaRPr lang="en-US" dirty="0"/>
          </a:p>
          <a:p>
            <a:r>
              <a:rPr lang="en-US" sz="1200" b="0" i="0" u="none" strike="noStrike" cap="none" dirty="0">
                <a:solidFill>
                  <a:schemeClr val="dk1"/>
                </a:solidFill>
                <a:effectLst/>
                <a:latin typeface="Calibri"/>
                <a:ea typeface="Calibri"/>
                <a:cs typeface="Calibri"/>
                <a:sym typeface="Calibri"/>
              </a:rPr>
              <a:t>in technique add one more step of </a:t>
            </a:r>
            <a:r>
              <a:rPr lang="en-US" sz="1200" b="0" i="0" u="none" strike="noStrike" cap="none" dirty="0" err="1">
                <a:solidFill>
                  <a:schemeClr val="dk1"/>
                </a:solidFill>
                <a:effectLst/>
                <a:latin typeface="Calibri"/>
                <a:ea typeface="Calibri"/>
                <a:cs typeface="Calibri"/>
                <a:sym typeface="Calibri"/>
              </a:rPr>
              <a:t>standadizing</a:t>
            </a:r>
            <a:r>
              <a:rPr lang="en-US" sz="1200" b="0" i="0" u="none" strike="noStrike" cap="none" dirty="0">
                <a:solidFill>
                  <a:schemeClr val="dk1"/>
                </a:solidFill>
                <a:effectLst/>
                <a:latin typeface="Calibri"/>
                <a:ea typeface="Calibri"/>
                <a:cs typeface="Calibri"/>
                <a:sym typeface="Calibri"/>
              </a:rPr>
              <a:t> the data after clustering..</a:t>
            </a:r>
            <a:br>
              <a:rPr lang="en-US" sz="1200" b="0" i="0" u="none" strike="noStrike" cap="none" dirty="0">
                <a:solidFill>
                  <a:schemeClr val="dk1"/>
                </a:solidFill>
                <a:effectLst/>
                <a:latin typeface="Calibri"/>
                <a:ea typeface="Calibri"/>
                <a:cs typeface="Calibri"/>
                <a:sym typeface="Calibri"/>
              </a:rPr>
            </a:br>
            <a:br>
              <a:rPr lang="en-US" sz="1200" b="0" i="0" u="none" strike="noStrike" cap="none" dirty="0">
                <a:solidFill>
                  <a:schemeClr val="dk1"/>
                </a:solidFill>
                <a:effectLst/>
                <a:latin typeface="Calibri"/>
                <a:ea typeface="Calibri"/>
                <a:cs typeface="Calibri"/>
                <a:sym typeface="Calibri"/>
              </a:rPr>
            </a:br>
            <a:r>
              <a:rPr lang="en-US" sz="1200" b="0" i="0" u="none" strike="noStrike" cap="none" dirty="0">
                <a:solidFill>
                  <a:schemeClr val="dk1"/>
                </a:solidFill>
                <a:effectLst/>
                <a:latin typeface="Calibri"/>
                <a:ea typeface="Calibri"/>
                <a:cs typeface="Calibri"/>
                <a:sym typeface="Calibri"/>
              </a:rPr>
              <a:t>1) added all the types of cars in a zip code.. and divide it each column by that total in each zip code to get the proportion</a:t>
            </a:r>
            <a:br>
              <a:rPr lang="en-US" sz="1200" b="0" i="0" u="none" strike="noStrike" cap="none" dirty="0">
                <a:solidFill>
                  <a:schemeClr val="dk1"/>
                </a:solidFill>
                <a:effectLst/>
                <a:latin typeface="Calibri"/>
                <a:ea typeface="Calibri"/>
                <a:cs typeface="Calibri"/>
                <a:sym typeface="Calibri"/>
              </a:rPr>
            </a:br>
            <a:br>
              <a:rPr lang="en-US" sz="1200" b="0" i="0" u="none" strike="noStrike" cap="none" dirty="0">
                <a:solidFill>
                  <a:schemeClr val="dk1"/>
                </a:solidFill>
                <a:effectLst/>
                <a:latin typeface="Calibri"/>
                <a:ea typeface="Calibri"/>
                <a:cs typeface="Calibri"/>
                <a:sym typeface="Calibri"/>
              </a:rPr>
            </a:br>
            <a:r>
              <a:rPr lang="en-US" sz="1200" b="0" i="0" u="none" strike="noStrike" cap="none" dirty="0">
                <a:solidFill>
                  <a:schemeClr val="dk1"/>
                </a:solidFill>
                <a:effectLst/>
                <a:latin typeface="Calibri"/>
                <a:ea typeface="Calibri"/>
                <a:cs typeface="Calibri"/>
                <a:sym typeface="Calibri"/>
              </a:rPr>
              <a:t>2) added all the housing units and divided the housing columns by this estimate and likewise for population estimates</a:t>
            </a:r>
          </a:p>
          <a:p>
            <a:r>
              <a:rPr lang="en-US" sz="1200" b="0" i="0" u="none" strike="noStrike" cap="none" dirty="0">
                <a:solidFill>
                  <a:schemeClr val="dk1"/>
                </a:solidFill>
                <a:effectLst/>
                <a:latin typeface="Calibri"/>
                <a:ea typeface="Calibri"/>
                <a:cs typeface="Calibri"/>
                <a:sym typeface="Calibri"/>
              </a:rPr>
              <a:t>Data Steps –</a:t>
            </a:r>
            <a:br>
              <a:rPr lang="en-US" sz="1200" b="0" i="0" u="none" strike="noStrike" cap="none" dirty="0">
                <a:solidFill>
                  <a:schemeClr val="dk1"/>
                </a:solidFill>
                <a:effectLst/>
                <a:latin typeface="Calibri"/>
                <a:ea typeface="Calibri"/>
                <a:cs typeface="Calibri"/>
                <a:sym typeface="Calibri"/>
              </a:rPr>
            </a:br>
            <a:r>
              <a:rPr lang="en-US" sz="1200" b="0" i="0" u="none" strike="noStrike" cap="none" dirty="0">
                <a:solidFill>
                  <a:schemeClr val="dk1"/>
                </a:solidFill>
                <a:effectLst/>
                <a:latin typeface="Calibri"/>
                <a:ea typeface="Calibri"/>
                <a:cs typeface="Calibri"/>
                <a:sym typeface="Calibri"/>
              </a:rPr>
              <a:t>1)Got vehicle count data by zip code from </a:t>
            </a:r>
            <a:r>
              <a:rPr lang="en-US" sz="1200" b="0" i="0" u="none" strike="noStrike" cap="none" dirty="0" err="1">
                <a:solidFill>
                  <a:schemeClr val="dk1"/>
                </a:solidFill>
                <a:effectLst/>
                <a:latin typeface="Calibri"/>
                <a:ea typeface="Calibri"/>
                <a:cs typeface="Calibri"/>
                <a:sym typeface="Calibri"/>
              </a:rPr>
              <a:t>california’s</a:t>
            </a:r>
            <a:r>
              <a:rPr lang="en-US" sz="1200" b="0" i="0" u="none" strike="noStrike" cap="none" dirty="0">
                <a:solidFill>
                  <a:schemeClr val="dk1"/>
                </a:solidFill>
                <a:effectLst/>
                <a:latin typeface="Calibri"/>
                <a:ea typeface="Calibri"/>
                <a:cs typeface="Calibri"/>
                <a:sym typeface="Calibri"/>
              </a:rPr>
              <a:t> </a:t>
            </a:r>
            <a:r>
              <a:rPr lang="en-US" sz="1200" b="0" i="0" u="none" strike="noStrike" cap="none" dirty="0" err="1">
                <a:solidFill>
                  <a:schemeClr val="dk1"/>
                </a:solidFill>
                <a:effectLst/>
                <a:latin typeface="Calibri"/>
                <a:ea typeface="Calibri"/>
                <a:cs typeface="Calibri"/>
                <a:sym typeface="Calibri"/>
              </a:rPr>
              <a:t>dmv</a:t>
            </a:r>
            <a:br>
              <a:rPr lang="en-US" sz="1200" b="0" i="0" u="none" strike="noStrike" cap="none" dirty="0">
                <a:solidFill>
                  <a:schemeClr val="dk1"/>
                </a:solidFill>
                <a:effectLst/>
                <a:latin typeface="Calibri"/>
                <a:ea typeface="Calibri"/>
                <a:cs typeface="Calibri"/>
                <a:sym typeface="Calibri"/>
              </a:rPr>
            </a:br>
            <a:r>
              <a:rPr lang="en-US" sz="1200" b="0" i="0" u="none" strike="noStrike" cap="none" dirty="0">
                <a:solidFill>
                  <a:schemeClr val="dk1"/>
                </a:solidFill>
                <a:effectLst/>
                <a:latin typeface="Calibri"/>
                <a:ea typeface="Calibri"/>
                <a:cs typeface="Calibri"/>
                <a:sym typeface="Calibri"/>
              </a:rPr>
              <a:t>2)It had data grouped by zip code, </a:t>
            </a:r>
            <a:r>
              <a:rPr lang="en-US" sz="1200" b="0" i="0" u="none" strike="noStrike" cap="none" dirty="0" err="1">
                <a:solidFill>
                  <a:schemeClr val="dk1"/>
                </a:solidFill>
                <a:effectLst/>
                <a:latin typeface="Calibri"/>
                <a:ea typeface="Calibri"/>
                <a:cs typeface="Calibri"/>
                <a:sym typeface="Calibri"/>
              </a:rPr>
              <a:t>fueltype</a:t>
            </a:r>
            <a:r>
              <a:rPr lang="en-US" sz="1200" b="0" i="0" u="none" strike="noStrike" cap="none" dirty="0">
                <a:solidFill>
                  <a:schemeClr val="dk1"/>
                </a:solidFill>
                <a:effectLst/>
                <a:latin typeface="Calibri"/>
                <a:ea typeface="Calibri"/>
                <a:cs typeface="Calibri"/>
                <a:sym typeface="Calibri"/>
              </a:rPr>
              <a:t> and make.</a:t>
            </a:r>
            <a:br>
              <a:rPr lang="en-US" sz="1200" b="0" i="0" u="none" strike="noStrike" cap="none" dirty="0">
                <a:solidFill>
                  <a:schemeClr val="dk1"/>
                </a:solidFill>
                <a:effectLst/>
                <a:latin typeface="Calibri"/>
                <a:ea typeface="Calibri"/>
                <a:cs typeface="Calibri"/>
                <a:sym typeface="Calibri"/>
              </a:rPr>
            </a:br>
            <a:r>
              <a:rPr lang="en-US" sz="1200" b="0" i="0" u="none" strike="noStrike" cap="none" dirty="0">
                <a:solidFill>
                  <a:schemeClr val="dk1"/>
                </a:solidFill>
                <a:effectLst/>
                <a:latin typeface="Calibri"/>
                <a:ea typeface="Calibri"/>
                <a:cs typeface="Calibri"/>
                <a:sym typeface="Calibri"/>
              </a:rPr>
              <a:t>3)Segregated each </a:t>
            </a:r>
            <a:r>
              <a:rPr lang="en-US" sz="1200" b="0" i="0" u="none" strike="noStrike" cap="none" dirty="0" err="1">
                <a:solidFill>
                  <a:schemeClr val="dk1"/>
                </a:solidFill>
                <a:effectLst/>
                <a:latin typeface="Calibri"/>
                <a:ea typeface="Calibri"/>
                <a:cs typeface="Calibri"/>
                <a:sym typeface="Calibri"/>
              </a:rPr>
              <a:t>fueltype</a:t>
            </a:r>
            <a:r>
              <a:rPr lang="en-US" sz="1200" b="0" i="0" u="none" strike="noStrike" cap="none" dirty="0">
                <a:solidFill>
                  <a:schemeClr val="dk1"/>
                </a:solidFill>
                <a:effectLst/>
                <a:latin typeface="Calibri"/>
                <a:ea typeface="Calibri"/>
                <a:cs typeface="Calibri"/>
                <a:sym typeface="Calibri"/>
              </a:rPr>
              <a:t> and make by the price range. we selected price ranges as 0-20k, 20-30k, 30-40k, 40k-70k, 100k+</a:t>
            </a:r>
            <a:br>
              <a:rPr lang="en-US" sz="1200" b="0" i="0" u="none" strike="noStrike" cap="none" dirty="0">
                <a:solidFill>
                  <a:schemeClr val="dk1"/>
                </a:solidFill>
                <a:effectLst/>
                <a:latin typeface="Calibri"/>
                <a:ea typeface="Calibri"/>
                <a:cs typeface="Calibri"/>
                <a:sym typeface="Calibri"/>
              </a:rPr>
            </a:br>
            <a:r>
              <a:rPr lang="en-US" sz="1200" b="0" i="0" u="none" strike="noStrike" cap="none" dirty="0">
                <a:solidFill>
                  <a:schemeClr val="dk1"/>
                </a:solidFill>
                <a:effectLst/>
                <a:latin typeface="Calibri"/>
                <a:ea typeface="Calibri"/>
                <a:cs typeface="Calibri"/>
                <a:sym typeface="Calibri"/>
              </a:rPr>
              <a:t>4)</a:t>
            </a:r>
            <a:r>
              <a:rPr lang="en-US" sz="1200" b="0" i="0" u="none" strike="noStrike" cap="none" dirty="0">
                <a:solidFill>
                  <a:schemeClr val="dk1"/>
                </a:solidFill>
                <a:effectLst/>
                <a:latin typeface="Calibri"/>
                <a:ea typeface="Calibri"/>
                <a:cs typeface="Calibri"/>
                <a:sym typeface="Calibri"/>
                <a:hlinkClick r:id="rId3"/>
              </a:rPr>
              <a:t>www.factfinder.census.gov</a:t>
            </a:r>
            <a:r>
              <a:rPr lang="en-US" sz="1200" b="0" i="0" u="none" strike="noStrike" cap="none" dirty="0">
                <a:solidFill>
                  <a:schemeClr val="dk1"/>
                </a:solidFill>
                <a:effectLst/>
                <a:latin typeface="Calibri"/>
                <a:ea typeface="Calibri"/>
                <a:cs typeface="Calibri"/>
                <a:sym typeface="Calibri"/>
              </a:rPr>
              <a:t> was our main sources of DEMOGRAPHY DATA. We collected data by </a:t>
            </a:r>
            <a:r>
              <a:rPr lang="en-US" sz="1200" b="0" i="0" u="none" strike="noStrike" cap="none" dirty="0" err="1">
                <a:solidFill>
                  <a:schemeClr val="dk1"/>
                </a:solidFill>
                <a:effectLst/>
                <a:latin typeface="Calibri"/>
                <a:ea typeface="Calibri"/>
                <a:cs typeface="Calibri"/>
                <a:sym typeface="Calibri"/>
              </a:rPr>
              <a:t>zipcode</a:t>
            </a:r>
            <a:r>
              <a:rPr lang="en-US" sz="1200" b="0" i="0" u="none" strike="noStrike" cap="none" dirty="0">
                <a:solidFill>
                  <a:schemeClr val="dk1"/>
                </a:solidFill>
                <a:effectLst/>
                <a:latin typeface="Calibri"/>
                <a:ea typeface="Calibri"/>
                <a:cs typeface="Calibri"/>
                <a:sym typeface="Calibri"/>
              </a:rPr>
              <a:t> of California for housing units, income by age and employment</a:t>
            </a:r>
            <a:br>
              <a:rPr lang="en-US" sz="1200" b="0" i="0" u="none" strike="noStrike" cap="none" dirty="0">
                <a:solidFill>
                  <a:schemeClr val="dk1"/>
                </a:solidFill>
                <a:effectLst/>
                <a:latin typeface="Calibri"/>
                <a:ea typeface="Calibri"/>
                <a:cs typeface="Calibri"/>
                <a:sym typeface="Calibri"/>
              </a:rPr>
            </a:br>
            <a:r>
              <a:rPr lang="en-US" sz="1200" b="0" i="0" u="none" strike="noStrike" cap="none" dirty="0">
                <a:solidFill>
                  <a:schemeClr val="dk1"/>
                </a:solidFill>
                <a:effectLst/>
                <a:latin typeface="Calibri"/>
                <a:ea typeface="Calibri"/>
                <a:cs typeface="Calibri"/>
                <a:sym typeface="Calibri"/>
              </a:rPr>
              <a:t>,different education standards by level and age, gender and population estimate, estimates of different occupation by population level in a zip code and median age by means of transport to work.</a:t>
            </a:r>
            <a:br>
              <a:rPr lang="en-US" sz="1200" b="0" i="0" u="none" strike="noStrike" cap="none" dirty="0">
                <a:solidFill>
                  <a:schemeClr val="dk1"/>
                </a:solidFill>
                <a:effectLst/>
                <a:latin typeface="Calibri"/>
                <a:ea typeface="Calibri"/>
                <a:cs typeface="Calibri"/>
                <a:sym typeface="Calibri"/>
              </a:rPr>
            </a:br>
            <a:r>
              <a:rPr lang="en-US" sz="1200" b="0" i="0" u="none" strike="noStrike" cap="none" dirty="0">
                <a:solidFill>
                  <a:schemeClr val="dk1"/>
                </a:solidFill>
                <a:effectLst/>
                <a:latin typeface="Calibri"/>
                <a:ea typeface="Calibri"/>
                <a:cs typeface="Calibri"/>
                <a:sym typeface="Calibri"/>
              </a:rPr>
              <a:t>5) Got the number of level2 and level3 chargers by each zip code from </a:t>
            </a:r>
            <a:r>
              <a:rPr lang="en-US" sz="1200" b="0" i="0" u="none" strike="noStrike" cap="none" dirty="0" err="1">
                <a:solidFill>
                  <a:schemeClr val="dk1"/>
                </a:solidFill>
                <a:effectLst/>
                <a:latin typeface="Calibri"/>
                <a:ea typeface="Calibri"/>
                <a:cs typeface="Calibri"/>
                <a:sym typeface="Calibri"/>
              </a:rPr>
              <a:t>afdc</a:t>
            </a:r>
            <a:r>
              <a:rPr lang="en-US" sz="1200" b="0" i="0" u="none" strike="noStrike" cap="none" dirty="0">
                <a:solidFill>
                  <a:schemeClr val="dk1"/>
                </a:solidFill>
                <a:effectLst/>
                <a:latin typeface="Calibri"/>
                <a:ea typeface="Calibri"/>
                <a:cs typeface="Calibri"/>
                <a:sym typeface="Calibri"/>
              </a:rPr>
              <a:t> website.</a:t>
            </a:r>
            <a:br>
              <a:rPr lang="en-US" sz="1200" b="0" i="0" u="none" strike="noStrike" cap="none" dirty="0">
                <a:solidFill>
                  <a:schemeClr val="dk1"/>
                </a:solidFill>
                <a:effectLst/>
                <a:latin typeface="Calibri"/>
                <a:ea typeface="Calibri"/>
                <a:cs typeface="Calibri"/>
                <a:sym typeface="Calibri"/>
              </a:rPr>
            </a:br>
            <a:r>
              <a:rPr lang="en-US" sz="1200" b="0" i="0" u="none" strike="noStrike" cap="none" dirty="0">
                <a:solidFill>
                  <a:schemeClr val="dk1"/>
                </a:solidFill>
                <a:effectLst/>
                <a:latin typeface="Calibri"/>
                <a:ea typeface="Calibri"/>
                <a:cs typeface="Calibri"/>
                <a:sym typeface="Calibri"/>
              </a:rPr>
              <a:t>6) Augmented all of the above data keeping ZIP code as the primary key.</a:t>
            </a:r>
          </a:p>
          <a:p>
            <a:r>
              <a:rPr lang="en-US" sz="1200" b="0" i="0" u="none" strike="noStrike" cap="none" dirty="0">
                <a:solidFill>
                  <a:schemeClr val="dk1"/>
                </a:solidFill>
                <a:effectLst/>
                <a:latin typeface="Calibri"/>
                <a:ea typeface="Calibri"/>
                <a:cs typeface="Calibri"/>
                <a:sym typeface="Calibri"/>
              </a:rPr>
              <a:t>Technique – 1) K mean clustering performed on the raw data, to group zip code</a:t>
            </a:r>
            <a:br>
              <a:rPr lang="en-US" sz="1200" b="0" i="0" u="none" strike="noStrike" cap="none" dirty="0">
                <a:solidFill>
                  <a:schemeClr val="dk1"/>
                </a:solidFill>
                <a:effectLst/>
                <a:latin typeface="Calibri"/>
                <a:ea typeface="Calibri"/>
                <a:cs typeface="Calibri"/>
                <a:sym typeface="Calibri"/>
              </a:rPr>
            </a:br>
            <a:r>
              <a:rPr lang="en-US" sz="1200" b="0" i="0" u="none" strike="noStrike" cap="none" dirty="0">
                <a:solidFill>
                  <a:schemeClr val="dk1"/>
                </a:solidFill>
                <a:effectLst/>
                <a:latin typeface="Calibri"/>
                <a:ea typeface="Calibri"/>
                <a:cs typeface="Calibri"/>
                <a:sym typeface="Calibri"/>
              </a:rPr>
              <a:t>2) Computed average of feature values for every cluster</a:t>
            </a:r>
            <a:br>
              <a:rPr lang="en-US" sz="1200" b="0" i="0" u="none" strike="noStrike" cap="none" dirty="0">
                <a:solidFill>
                  <a:schemeClr val="dk1"/>
                </a:solidFill>
                <a:effectLst/>
                <a:latin typeface="Calibri"/>
                <a:ea typeface="Calibri"/>
                <a:cs typeface="Calibri"/>
                <a:sym typeface="Calibri"/>
              </a:rPr>
            </a:br>
            <a:r>
              <a:rPr lang="en-US" sz="1200" b="0" i="0" u="none" strike="noStrike" cap="none" dirty="0">
                <a:solidFill>
                  <a:schemeClr val="dk1"/>
                </a:solidFill>
                <a:effectLst/>
                <a:latin typeface="Calibri"/>
                <a:ea typeface="Calibri"/>
                <a:cs typeface="Calibri"/>
                <a:sym typeface="Calibri"/>
              </a:rPr>
              <a:t>3) Ranked clusters for every features( Good - Rank 1, Bad – Rank 5)</a:t>
            </a:r>
            <a:br>
              <a:rPr lang="en-US" sz="1200" b="0" i="0" u="none" strike="noStrike" cap="none" dirty="0">
                <a:solidFill>
                  <a:schemeClr val="dk1"/>
                </a:solidFill>
                <a:effectLst/>
                <a:latin typeface="Calibri"/>
                <a:ea typeface="Calibri"/>
                <a:cs typeface="Calibri"/>
                <a:sym typeface="Calibri"/>
              </a:rPr>
            </a:br>
            <a:r>
              <a:rPr lang="en-US" sz="1200" b="0" i="0" u="none" strike="noStrike" cap="none" dirty="0">
                <a:solidFill>
                  <a:schemeClr val="dk1"/>
                </a:solidFill>
                <a:effectLst/>
                <a:latin typeface="Calibri"/>
                <a:ea typeface="Calibri"/>
                <a:cs typeface="Calibri"/>
                <a:sym typeface="Calibri"/>
              </a:rPr>
              <a:t>4) Best and worst features of the clusters highlights its persona’s characteristics</a:t>
            </a:r>
          </a:p>
          <a:p>
            <a:pPr marL="0" lvl="0" indent="0" algn="l" rtl="0">
              <a:lnSpc>
                <a:spcPct val="100000"/>
              </a:lnSpc>
              <a:spcBef>
                <a:spcPts val="0"/>
              </a:spcBef>
              <a:spcAft>
                <a:spcPts val="0"/>
              </a:spcAft>
              <a:buSzPts val="1400"/>
              <a:buNone/>
            </a:pPr>
            <a:endParaRPr dirty="0"/>
          </a:p>
        </p:txBody>
      </p:sp>
      <p:sp>
        <p:nvSpPr>
          <p:cNvPr id="224" name="Google Shape;22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
        <p:cNvGrpSpPr/>
        <p:nvPr/>
      </p:nvGrpSpPr>
      <p:grpSpPr>
        <a:xfrm>
          <a:off x="0" y="0"/>
          <a:ext cx="0" cy="0"/>
          <a:chOff x="0" y="0"/>
          <a:chExt cx="0" cy="0"/>
        </a:xfrm>
      </p:grpSpPr>
      <p:grpSp>
        <p:nvGrpSpPr>
          <p:cNvPr id="27" name="Google Shape;27;p20"/>
          <p:cNvGrpSpPr/>
          <p:nvPr/>
        </p:nvGrpSpPr>
        <p:grpSpPr>
          <a:xfrm>
            <a:off x="0" y="-8467"/>
            <a:ext cx="12192000" cy="6866467"/>
            <a:chOff x="0" y="-8467"/>
            <a:chExt cx="12192000" cy="6866467"/>
          </a:xfrm>
        </p:grpSpPr>
        <p:sp>
          <p:nvSpPr>
            <p:cNvPr id="28" name="Google Shape;28;p20"/>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8627"/>
              </a:schemeClr>
            </a:solidFill>
            <a:ln>
              <a:noFill/>
            </a:ln>
          </p:spPr>
        </p:sp>
        <p:cxnSp>
          <p:nvCxnSpPr>
            <p:cNvPr id="29" name="Google Shape;29;p20"/>
            <p:cNvCxnSpPr/>
            <p:nvPr/>
          </p:nvCxnSpPr>
          <p:spPr>
            <a:xfrm>
              <a:off x="9371012" y="0"/>
              <a:ext cx="1219200" cy="6858000"/>
            </a:xfrm>
            <a:prstGeom prst="straightConnector1">
              <a:avLst/>
            </a:prstGeom>
            <a:noFill/>
            <a:ln w="9525" cap="flat" cmpd="sng">
              <a:solidFill>
                <a:schemeClr val="accent1">
                  <a:alpha val="68627"/>
                </a:schemeClr>
              </a:solidFill>
              <a:prstDash val="solid"/>
              <a:round/>
              <a:headEnd type="none" w="sm" len="sm"/>
              <a:tailEnd type="none" w="sm" len="sm"/>
            </a:ln>
          </p:spPr>
        </p:cxnSp>
        <p:cxnSp>
          <p:nvCxnSpPr>
            <p:cNvPr id="30" name="Google Shape;30;p20"/>
            <p:cNvCxnSpPr/>
            <p:nvPr/>
          </p:nvCxnSpPr>
          <p:spPr>
            <a:xfrm flipH="1">
              <a:off x="7425267" y="3681413"/>
              <a:ext cx="4763558" cy="3176587"/>
            </a:xfrm>
            <a:prstGeom prst="straightConnector1">
              <a:avLst/>
            </a:prstGeom>
            <a:noFill/>
            <a:ln w="9525" cap="flat" cmpd="sng">
              <a:solidFill>
                <a:schemeClr val="accent1">
                  <a:alpha val="68627"/>
                </a:schemeClr>
              </a:solidFill>
              <a:prstDash val="solid"/>
              <a:round/>
              <a:headEnd type="none" w="sm" len="sm"/>
              <a:tailEnd type="none" w="sm" len="sm"/>
            </a:ln>
          </p:spPr>
        </p:cxnSp>
        <p:sp>
          <p:nvSpPr>
            <p:cNvPr id="31" name="Google Shape;31;p20"/>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4509"/>
              </a:schemeClr>
            </a:solidFill>
            <a:ln>
              <a:noFill/>
            </a:ln>
          </p:spPr>
        </p:sp>
        <p:sp>
          <p:nvSpPr>
            <p:cNvPr id="32" name="Google Shape;32;p20"/>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20"/>
            <p:cNvSpPr/>
            <p:nvPr/>
          </p:nvSpPr>
          <p:spPr>
            <a:xfrm>
              <a:off x="8932333" y="3048000"/>
              <a:ext cx="3259667" cy="3810000"/>
            </a:xfrm>
            <a:prstGeom prst="triangle">
              <a:avLst>
                <a:gd name="adj" fmla="val 100000"/>
              </a:avLst>
            </a:prstGeom>
            <a:solidFill>
              <a:srgbClr val="16B0E3">
                <a:alpha val="6470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0"/>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8627"/>
              </a:srgbClr>
            </a:solidFill>
            <a:ln>
              <a:noFill/>
            </a:ln>
          </p:spPr>
        </p:sp>
        <p:sp>
          <p:nvSpPr>
            <p:cNvPr id="35" name="Google Shape;35;p20"/>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8627"/>
              </a:schemeClr>
            </a:solidFill>
            <a:ln>
              <a:noFill/>
            </a:ln>
          </p:spPr>
        </p:sp>
        <p:sp>
          <p:nvSpPr>
            <p:cNvPr id="36" name="Google Shape;36;p20"/>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7" name="Google Shape;37;p20"/>
            <p:cNvSpPr/>
            <p:nvPr/>
          </p:nvSpPr>
          <p:spPr>
            <a:xfrm>
              <a:off x="10371666" y="3589867"/>
              <a:ext cx="1817159" cy="3268133"/>
            </a:xfrm>
            <a:prstGeom prst="triangle">
              <a:avLst>
                <a:gd name="adj" fmla="val 100000"/>
              </a:avLst>
            </a:prstGeom>
            <a:solidFill>
              <a:srgbClr val="16B0E3">
                <a:alpha val="6470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 name="Google Shape;38;p20"/>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0"/>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a:endParaRPr/>
          </a:p>
        </p:txBody>
      </p:sp>
      <p:sp>
        <p:nvSpPr>
          <p:cNvPr id="40" name="Google Shape;40;p2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4"/>
        <p:cNvGrpSpPr/>
        <p:nvPr/>
      </p:nvGrpSpPr>
      <p:grpSpPr>
        <a:xfrm>
          <a:off x="0" y="0"/>
          <a:ext cx="0" cy="0"/>
          <a:chOff x="0" y="0"/>
          <a:chExt cx="0" cy="0"/>
        </a:xfrm>
      </p:grpSpPr>
      <p:sp>
        <p:nvSpPr>
          <p:cNvPr id="95" name="Google Shape;95;p29"/>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9"/>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97" name="Google Shape;97;p2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2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0"/>
        <p:cNvGrpSpPr/>
        <p:nvPr/>
      </p:nvGrpSpPr>
      <p:grpSpPr>
        <a:xfrm>
          <a:off x="0" y="0"/>
          <a:ext cx="0" cy="0"/>
          <a:chOff x="0" y="0"/>
          <a:chExt cx="0" cy="0"/>
        </a:xfrm>
      </p:grpSpPr>
      <p:sp>
        <p:nvSpPr>
          <p:cNvPr id="101" name="Google Shape;101;p30"/>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30"/>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1280"/>
              <a:buFont typeface="Trebuchet MS"/>
              <a:buNone/>
              <a:defRPr sz="1600">
                <a:solidFill>
                  <a:srgbClr val="7F7F7F"/>
                </a:solidFill>
              </a:defRPr>
            </a:lvl1pPr>
            <a:lvl2pPr marL="914400" lvl="1" indent="-228600" algn="l">
              <a:lnSpc>
                <a:spcPct val="100000"/>
              </a:lnSpc>
              <a:spcBef>
                <a:spcPts val="1000"/>
              </a:spcBef>
              <a:spcAft>
                <a:spcPts val="0"/>
              </a:spcAft>
              <a:buSzPts val="1280"/>
              <a:buFont typeface="Trebuchet MS"/>
              <a:buNone/>
              <a:defRPr/>
            </a:lvl2pPr>
            <a:lvl3pPr marL="1371600" lvl="2" indent="-228600" algn="l">
              <a:lnSpc>
                <a:spcPct val="100000"/>
              </a:lnSpc>
              <a:spcBef>
                <a:spcPts val="1000"/>
              </a:spcBef>
              <a:spcAft>
                <a:spcPts val="0"/>
              </a:spcAft>
              <a:buSzPts val="1120"/>
              <a:buFont typeface="Trebuchet MS"/>
              <a:buNone/>
              <a:defRPr/>
            </a:lvl3pPr>
            <a:lvl4pPr marL="1828800" lvl="3" indent="-228600" algn="l">
              <a:lnSpc>
                <a:spcPct val="100000"/>
              </a:lnSpc>
              <a:spcBef>
                <a:spcPts val="1000"/>
              </a:spcBef>
              <a:spcAft>
                <a:spcPts val="0"/>
              </a:spcAft>
              <a:buSzPts val="960"/>
              <a:buFont typeface="Trebuchet MS"/>
              <a:buNone/>
              <a:defRPr/>
            </a:lvl4pPr>
            <a:lvl5pPr marL="2286000" lvl="4" indent="-228600" algn="l">
              <a:lnSpc>
                <a:spcPct val="100000"/>
              </a:lnSpc>
              <a:spcBef>
                <a:spcPts val="1000"/>
              </a:spcBef>
              <a:spcAft>
                <a:spcPts val="0"/>
              </a:spcAft>
              <a:buSzPts val="960"/>
              <a:buFont typeface="Trebuchet MS"/>
              <a:buNone/>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03" name="Google Shape;103;p30"/>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04" name="Google Shape;104;p3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3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3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107" name="Google Shape;107;p30"/>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9EDFF5"/>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08" name="Google Shape;108;p30"/>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9EDFF5"/>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31"/>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31"/>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12" name="Google Shape;112;p3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3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3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3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32"/>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Font typeface="Trebuchet MS"/>
              <a:buNone/>
              <a:defRPr sz="2400">
                <a:solidFill>
                  <a:srgbClr val="3F3F3F"/>
                </a:solidFill>
              </a:defRPr>
            </a:lvl1pPr>
            <a:lvl2pPr marL="914400" lvl="1" indent="-228600" algn="l">
              <a:lnSpc>
                <a:spcPct val="100000"/>
              </a:lnSpc>
              <a:spcBef>
                <a:spcPts val="1000"/>
              </a:spcBef>
              <a:spcAft>
                <a:spcPts val="0"/>
              </a:spcAft>
              <a:buSzPts val="1280"/>
              <a:buFont typeface="Trebuchet MS"/>
              <a:buNone/>
              <a:defRPr/>
            </a:lvl2pPr>
            <a:lvl3pPr marL="1371600" lvl="2" indent="-228600" algn="l">
              <a:lnSpc>
                <a:spcPct val="100000"/>
              </a:lnSpc>
              <a:spcBef>
                <a:spcPts val="1000"/>
              </a:spcBef>
              <a:spcAft>
                <a:spcPts val="0"/>
              </a:spcAft>
              <a:buSzPts val="1120"/>
              <a:buFont typeface="Trebuchet MS"/>
              <a:buNone/>
              <a:defRPr/>
            </a:lvl3pPr>
            <a:lvl4pPr marL="1828800" lvl="3" indent="-228600" algn="l">
              <a:lnSpc>
                <a:spcPct val="100000"/>
              </a:lnSpc>
              <a:spcBef>
                <a:spcPts val="1000"/>
              </a:spcBef>
              <a:spcAft>
                <a:spcPts val="0"/>
              </a:spcAft>
              <a:buSzPts val="960"/>
              <a:buFont typeface="Trebuchet MS"/>
              <a:buNone/>
              <a:defRPr/>
            </a:lvl4pPr>
            <a:lvl5pPr marL="2286000" lvl="4" indent="-228600" algn="l">
              <a:lnSpc>
                <a:spcPct val="100000"/>
              </a:lnSpc>
              <a:spcBef>
                <a:spcPts val="1000"/>
              </a:spcBef>
              <a:spcAft>
                <a:spcPts val="0"/>
              </a:spcAft>
              <a:buSzPts val="960"/>
              <a:buFont typeface="Trebuchet MS"/>
              <a:buNone/>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18" name="Google Shape;118;p32"/>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440"/>
              <a:buNone/>
              <a:defRPr sz="18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19" name="Google Shape;119;p3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3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3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3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9EDFF5"/>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23" name="Google Shape;123;p3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9EDFF5"/>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4"/>
        <p:cNvGrpSpPr/>
        <p:nvPr/>
      </p:nvGrpSpPr>
      <p:grpSpPr>
        <a:xfrm>
          <a:off x="0" y="0"/>
          <a:ext cx="0" cy="0"/>
          <a:chOff x="0" y="0"/>
          <a:chExt cx="0" cy="0"/>
        </a:xfrm>
      </p:grpSpPr>
      <p:sp>
        <p:nvSpPr>
          <p:cNvPr id="125" name="Google Shape;125;p33"/>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3"/>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Font typeface="Trebuchet MS"/>
              <a:buNone/>
              <a:defRPr sz="2400">
                <a:solidFill>
                  <a:schemeClr val="accent1"/>
                </a:solidFill>
              </a:defRPr>
            </a:lvl1pPr>
            <a:lvl2pPr marL="914400" lvl="1" indent="-228600" algn="l">
              <a:lnSpc>
                <a:spcPct val="100000"/>
              </a:lnSpc>
              <a:spcBef>
                <a:spcPts val="1000"/>
              </a:spcBef>
              <a:spcAft>
                <a:spcPts val="0"/>
              </a:spcAft>
              <a:buSzPts val="1280"/>
              <a:buFont typeface="Trebuchet MS"/>
              <a:buNone/>
              <a:defRPr/>
            </a:lvl2pPr>
            <a:lvl3pPr marL="1371600" lvl="2" indent="-228600" algn="l">
              <a:lnSpc>
                <a:spcPct val="100000"/>
              </a:lnSpc>
              <a:spcBef>
                <a:spcPts val="1000"/>
              </a:spcBef>
              <a:spcAft>
                <a:spcPts val="0"/>
              </a:spcAft>
              <a:buSzPts val="1120"/>
              <a:buFont typeface="Trebuchet MS"/>
              <a:buNone/>
              <a:defRPr/>
            </a:lvl3pPr>
            <a:lvl4pPr marL="1828800" lvl="3" indent="-228600" algn="l">
              <a:lnSpc>
                <a:spcPct val="100000"/>
              </a:lnSpc>
              <a:spcBef>
                <a:spcPts val="1000"/>
              </a:spcBef>
              <a:spcAft>
                <a:spcPts val="0"/>
              </a:spcAft>
              <a:buSzPts val="960"/>
              <a:buFont typeface="Trebuchet MS"/>
              <a:buNone/>
              <a:defRPr/>
            </a:lvl4pPr>
            <a:lvl5pPr marL="2286000" lvl="4" indent="-228600" algn="l">
              <a:lnSpc>
                <a:spcPct val="100000"/>
              </a:lnSpc>
              <a:spcBef>
                <a:spcPts val="1000"/>
              </a:spcBef>
              <a:spcAft>
                <a:spcPts val="0"/>
              </a:spcAft>
              <a:buSzPts val="960"/>
              <a:buFont typeface="Trebuchet MS"/>
              <a:buNone/>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27" name="Google Shape;127;p33"/>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440"/>
              <a:buNone/>
              <a:defRPr sz="18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28" name="Google Shape;128;p3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3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3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34"/>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34" name="Google Shape;134;p3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3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35"/>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5"/>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40" name="Google Shape;140;p3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3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3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2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46" name="Google Shape;46;p2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22"/>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4000"/>
              <a:buFont typeface="Trebuchet MS"/>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2"/>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600"/>
              <a:buNone/>
              <a:defRPr sz="20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52" name="Google Shape;52;p2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2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3"/>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58" name="Google Shape;58;p23"/>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59" name="Google Shape;59;p2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2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4"/>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65" name="Google Shape;65;p24"/>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66" name="Google Shape;66;p24"/>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67" name="Google Shape;67;p24"/>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68" name="Google Shape;68;p2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Google Shape;77;p2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0"/>
        <p:cNvGrpSpPr/>
        <p:nvPr/>
      </p:nvGrpSpPr>
      <p:grpSpPr>
        <a:xfrm>
          <a:off x="0" y="0"/>
          <a:ext cx="0" cy="0"/>
          <a:chOff x="0" y="0"/>
          <a:chExt cx="0" cy="0"/>
        </a:xfrm>
      </p:grpSpPr>
      <p:sp>
        <p:nvSpPr>
          <p:cNvPr id="81" name="Google Shape;81;p27"/>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7"/>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83" name="Google Shape;83;p27"/>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1120"/>
              <a:buNone/>
              <a:defRPr sz="1400"/>
            </a:lvl2pPr>
            <a:lvl3pPr marL="1371600" lvl="2" indent="-228600" algn="l">
              <a:lnSpc>
                <a:spcPct val="100000"/>
              </a:lnSpc>
              <a:spcBef>
                <a:spcPts val="1000"/>
              </a:spcBef>
              <a:spcAft>
                <a:spcPts val="0"/>
              </a:spcAft>
              <a:buSzPts val="960"/>
              <a:buNone/>
              <a:defRPr sz="1200"/>
            </a:lvl3pPr>
            <a:lvl4pPr marL="1828800" lvl="3" indent="-228600" algn="l">
              <a:lnSpc>
                <a:spcPct val="100000"/>
              </a:lnSpc>
              <a:spcBef>
                <a:spcPts val="1000"/>
              </a:spcBef>
              <a:spcAft>
                <a:spcPts val="0"/>
              </a:spcAft>
              <a:buSzPts val="800"/>
              <a:buNone/>
              <a:defRPr sz="1000"/>
            </a:lvl4pPr>
            <a:lvl5pPr marL="2286000" lvl="4" indent="-228600" algn="l">
              <a:lnSpc>
                <a:spcPct val="100000"/>
              </a:lnSpc>
              <a:spcBef>
                <a:spcPts val="1000"/>
              </a:spcBef>
              <a:spcAft>
                <a:spcPts val="0"/>
              </a:spcAft>
              <a:buSzPts val="800"/>
              <a:buNone/>
              <a:defRPr sz="1000"/>
            </a:lvl5pPr>
            <a:lvl6pPr marL="2743200" lvl="5" indent="-228600" algn="l">
              <a:lnSpc>
                <a:spcPct val="100000"/>
              </a:lnSpc>
              <a:spcBef>
                <a:spcPts val="1000"/>
              </a:spcBef>
              <a:spcAft>
                <a:spcPts val="0"/>
              </a:spcAft>
              <a:buSzPts val="800"/>
              <a:buNone/>
              <a:defRPr sz="1000"/>
            </a:lvl6pPr>
            <a:lvl7pPr marL="3200400" lvl="6" indent="-228600" algn="l">
              <a:lnSpc>
                <a:spcPct val="100000"/>
              </a:lnSpc>
              <a:spcBef>
                <a:spcPts val="1000"/>
              </a:spcBef>
              <a:spcAft>
                <a:spcPts val="0"/>
              </a:spcAft>
              <a:buSzPts val="800"/>
              <a:buNone/>
              <a:defRPr sz="1000"/>
            </a:lvl7pPr>
            <a:lvl8pPr marL="3657600" lvl="7" indent="-228600" algn="l">
              <a:lnSpc>
                <a:spcPct val="100000"/>
              </a:lnSpc>
              <a:spcBef>
                <a:spcPts val="1000"/>
              </a:spcBef>
              <a:spcAft>
                <a:spcPts val="0"/>
              </a:spcAft>
              <a:buSzPts val="800"/>
              <a:buNone/>
              <a:defRPr sz="1000"/>
            </a:lvl8pPr>
            <a:lvl9pPr marL="4114800" lvl="8" indent="-228600" algn="l">
              <a:lnSpc>
                <a:spcPct val="100000"/>
              </a:lnSpc>
              <a:spcBef>
                <a:spcPts val="1000"/>
              </a:spcBef>
              <a:spcAft>
                <a:spcPts val="0"/>
              </a:spcAft>
              <a:buSzPts val="800"/>
              <a:buNone/>
              <a:defRPr sz="1000"/>
            </a:lvl9pPr>
          </a:lstStyle>
          <a:p>
            <a:endParaRPr/>
          </a:p>
        </p:txBody>
      </p:sp>
      <p:sp>
        <p:nvSpPr>
          <p:cNvPr id="84" name="Google Shape;84;p2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7"/>
        <p:cNvGrpSpPr/>
        <p:nvPr/>
      </p:nvGrpSpPr>
      <p:grpSpPr>
        <a:xfrm>
          <a:off x="0" y="0"/>
          <a:ext cx="0" cy="0"/>
          <a:chOff x="0" y="0"/>
          <a:chExt cx="0" cy="0"/>
        </a:xfrm>
      </p:grpSpPr>
      <p:sp>
        <p:nvSpPr>
          <p:cNvPr id="88" name="Google Shape;88;p28"/>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2400"/>
              <a:buFont typeface="Trebuchet MS"/>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8"/>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rmAutofit/>
          </a:bodyPr>
          <a:lstStyle>
            <a:lvl1pPr marR="0" lvl="0" algn="ctr"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90" name="Google Shape;90;p28"/>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960"/>
              <a:buNone/>
              <a:defRPr sz="12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91" name="Google Shape;91;p2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9"/>
          <p:cNvGrpSpPr/>
          <p:nvPr/>
        </p:nvGrpSpPr>
        <p:grpSpPr>
          <a:xfrm>
            <a:off x="0" y="-8467"/>
            <a:ext cx="12192000" cy="6866467"/>
            <a:chOff x="0" y="-8467"/>
            <a:chExt cx="12192000" cy="6866467"/>
          </a:xfrm>
        </p:grpSpPr>
        <p:cxnSp>
          <p:nvCxnSpPr>
            <p:cNvPr id="11" name="Google Shape;11;p19"/>
            <p:cNvCxnSpPr/>
            <p:nvPr/>
          </p:nvCxnSpPr>
          <p:spPr>
            <a:xfrm>
              <a:off x="9371012" y="0"/>
              <a:ext cx="1219200" cy="6858000"/>
            </a:xfrm>
            <a:prstGeom prst="straightConnector1">
              <a:avLst/>
            </a:prstGeom>
            <a:noFill/>
            <a:ln w="9525" cap="flat" cmpd="sng">
              <a:solidFill>
                <a:schemeClr val="accent1">
                  <a:alpha val="68627"/>
                </a:schemeClr>
              </a:solidFill>
              <a:prstDash val="solid"/>
              <a:round/>
              <a:headEnd type="none" w="sm" len="sm"/>
              <a:tailEnd type="none" w="sm" len="sm"/>
            </a:ln>
          </p:spPr>
        </p:cxnSp>
        <p:cxnSp>
          <p:nvCxnSpPr>
            <p:cNvPr id="12" name="Google Shape;12;p19"/>
            <p:cNvCxnSpPr/>
            <p:nvPr/>
          </p:nvCxnSpPr>
          <p:spPr>
            <a:xfrm flipH="1">
              <a:off x="7425267" y="3681413"/>
              <a:ext cx="4763558" cy="3176587"/>
            </a:xfrm>
            <a:prstGeom prst="straightConnector1">
              <a:avLst/>
            </a:prstGeom>
            <a:noFill/>
            <a:ln w="9525" cap="flat" cmpd="sng">
              <a:solidFill>
                <a:schemeClr val="accent1">
                  <a:alpha val="68627"/>
                </a:schemeClr>
              </a:solidFill>
              <a:prstDash val="solid"/>
              <a:round/>
              <a:headEnd type="none" w="sm" len="sm"/>
              <a:tailEnd type="none" w="sm" len="sm"/>
            </a:ln>
          </p:spPr>
        </p:cxnSp>
        <p:sp>
          <p:nvSpPr>
            <p:cNvPr id="13" name="Google Shape;13;p19"/>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4509"/>
              </a:schemeClr>
            </a:solidFill>
            <a:ln>
              <a:noFill/>
            </a:ln>
          </p:spPr>
        </p:sp>
        <p:sp>
          <p:nvSpPr>
            <p:cNvPr id="14" name="Google Shape;14;p19"/>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9"/>
            <p:cNvSpPr/>
            <p:nvPr/>
          </p:nvSpPr>
          <p:spPr>
            <a:xfrm>
              <a:off x="8932333" y="3048000"/>
              <a:ext cx="3259667" cy="3810000"/>
            </a:xfrm>
            <a:prstGeom prst="triangle">
              <a:avLst>
                <a:gd name="adj" fmla="val 100000"/>
              </a:avLst>
            </a:prstGeom>
            <a:solidFill>
              <a:srgbClr val="16B0E3">
                <a:alpha val="6470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9"/>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8627"/>
              </a:srgbClr>
            </a:solidFill>
            <a:ln>
              <a:noFill/>
            </a:ln>
          </p:spPr>
        </p:sp>
        <p:sp>
          <p:nvSpPr>
            <p:cNvPr id="17" name="Google Shape;17;p19"/>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8627"/>
              </a:schemeClr>
            </a:solidFill>
            <a:ln>
              <a:noFill/>
            </a:ln>
          </p:spPr>
        </p:sp>
        <p:sp>
          <p:nvSpPr>
            <p:cNvPr id="18" name="Google Shape;18;p19"/>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19"/>
            <p:cNvSpPr/>
            <p:nvPr/>
          </p:nvSpPr>
          <p:spPr>
            <a:xfrm>
              <a:off x="10371666" y="3589867"/>
              <a:ext cx="1817159" cy="3268133"/>
            </a:xfrm>
            <a:prstGeom prst="triangle">
              <a:avLst>
                <a:gd name="adj" fmla="val 100000"/>
              </a:avLst>
            </a:prstGeom>
            <a:solidFill>
              <a:srgbClr val="16B0E3">
                <a:alpha val="6470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19"/>
            <p:cNvSpPr/>
            <p:nvPr/>
          </p:nvSpPr>
          <p:spPr>
            <a:xfrm>
              <a:off x="0" y="4013200"/>
              <a:ext cx="448733" cy="2844800"/>
            </a:xfrm>
            <a:prstGeom prst="triangle">
              <a:avLst>
                <a:gd name="adj" fmla="val 0"/>
              </a:avLst>
            </a:prstGeom>
            <a:solidFill>
              <a:schemeClr val="accent1">
                <a:alpha val="6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1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chemeClr val="accent1"/>
              </a:buClr>
              <a:buSzPts val="3600"/>
              <a:buFont typeface="Calibri"/>
              <a:buNone/>
              <a:defRPr sz="3600" b="0" i="0" u="none" strike="noStrike"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Calibri"/>
              <a:buNone/>
              <a:defRPr sz="180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Calibri"/>
              <a:buNone/>
              <a:defRPr sz="180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Calibri"/>
              <a:buNone/>
              <a:defRPr sz="180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Calibri"/>
              <a:buNone/>
              <a:defRPr sz="180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Calibri"/>
              <a:buNone/>
              <a:defRPr sz="18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Calibri"/>
              <a:buNone/>
              <a:defRPr sz="18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Calibri"/>
              <a:buNone/>
              <a:defRPr sz="18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Calibri"/>
              <a:buNone/>
              <a:defRPr sz="1800" b="0" i="0" u="none" strike="noStrike" cap="none">
                <a:solidFill>
                  <a:schemeClr val="dk2"/>
                </a:solidFill>
                <a:latin typeface="Calibri"/>
                <a:ea typeface="Calibri"/>
                <a:cs typeface="Calibri"/>
                <a:sym typeface="Calibri"/>
              </a:defRPr>
            </a:lvl9pPr>
          </a:lstStyle>
          <a:p>
            <a:endParaRPr/>
          </a:p>
        </p:txBody>
      </p:sp>
      <p:sp>
        <p:nvSpPr>
          <p:cNvPr id="22" name="Google Shape;22;p19"/>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lnSpc>
                <a:spcPct val="100000"/>
              </a:lnSpc>
              <a:spcBef>
                <a:spcPts val="1000"/>
              </a:spcBef>
              <a:spcAft>
                <a:spcPts val="0"/>
              </a:spcAft>
              <a:buClr>
                <a:schemeClr val="accent1"/>
              </a:buClr>
              <a:buSzPts val="1440"/>
              <a:buFont typeface="Calibri"/>
              <a:buChar char="►"/>
              <a:defRPr sz="1800" b="0" i="0" u="none" strike="noStrike" cap="none">
                <a:solidFill>
                  <a:srgbClr val="3F3F3F"/>
                </a:solidFill>
                <a:latin typeface="Calibri"/>
                <a:ea typeface="Calibri"/>
                <a:cs typeface="Calibri"/>
                <a:sym typeface="Calibri"/>
              </a:defRPr>
            </a:lvl1pPr>
            <a:lvl2pPr marL="914400" marR="0" lvl="1" indent="-309880" algn="l" rtl="0">
              <a:lnSpc>
                <a:spcPct val="100000"/>
              </a:lnSpc>
              <a:spcBef>
                <a:spcPts val="1000"/>
              </a:spcBef>
              <a:spcAft>
                <a:spcPts val="0"/>
              </a:spcAft>
              <a:buClr>
                <a:schemeClr val="accent1"/>
              </a:buClr>
              <a:buSzPts val="1280"/>
              <a:buFont typeface="Calibri"/>
              <a:buChar char="►"/>
              <a:defRPr sz="1600" b="0" i="0" u="none" strike="noStrike" cap="none">
                <a:solidFill>
                  <a:srgbClr val="3F3F3F"/>
                </a:solidFill>
                <a:latin typeface="Calibri"/>
                <a:ea typeface="Calibri"/>
                <a:cs typeface="Calibri"/>
                <a:sym typeface="Calibri"/>
              </a:defRPr>
            </a:lvl2pPr>
            <a:lvl3pPr marL="1371600" marR="0" lvl="2" indent="-299719" algn="l" rtl="0">
              <a:lnSpc>
                <a:spcPct val="100000"/>
              </a:lnSpc>
              <a:spcBef>
                <a:spcPts val="1000"/>
              </a:spcBef>
              <a:spcAft>
                <a:spcPts val="0"/>
              </a:spcAft>
              <a:buClr>
                <a:schemeClr val="accent1"/>
              </a:buClr>
              <a:buSzPts val="1120"/>
              <a:buFont typeface="Calibri"/>
              <a:buChar char="►"/>
              <a:defRPr sz="1400" b="0" i="0" u="none" strike="noStrike" cap="none">
                <a:solidFill>
                  <a:srgbClr val="3F3F3F"/>
                </a:solidFill>
                <a:latin typeface="Calibri"/>
                <a:ea typeface="Calibri"/>
                <a:cs typeface="Calibri"/>
                <a:sym typeface="Calibri"/>
              </a:defRPr>
            </a:lvl3pPr>
            <a:lvl4pPr marL="1828800" marR="0" lvl="3" indent="-289560" algn="l" rtl="0">
              <a:lnSpc>
                <a:spcPct val="100000"/>
              </a:lnSpc>
              <a:spcBef>
                <a:spcPts val="1000"/>
              </a:spcBef>
              <a:spcAft>
                <a:spcPts val="0"/>
              </a:spcAft>
              <a:buClr>
                <a:schemeClr val="accent1"/>
              </a:buClr>
              <a:buSzPts val="960"/>
              <a:buFont typeface="Calibri"/>
              <a:buChar char="►"/>
              <a:defRPr sz="1200" b="0" i="0" u="none" strike="noStrike" cap="none">
                <a:solidFill>
                  <a:srgbClr val="3F3F3F"/>
                </a:solidFill>
                <a:latin typeface="Calibri"/>
                <a:ea typeface="Calibri"/>
                <a:cs typeface="Calibri"/>
                <a:sym typeface="Calibri"/>
              </a:defRPr>
            </a:lvl4pPr>
            <a:lvl5pPr marL="2286000" marR="0" lvl="4" indent="-289560" algn="l" rtl="0">
              <a:lnSpc>
                <a:spcPct val="100000"/>
              </a:lnSpc>
              <a:spcBef>
                <a:spcPts val="1000"/>
              </a:spcBef>
              <a:spcAft>
                <a:spcPts val="0"/>
              </a:spcAft>
              <a:buClr>
                <a:schemeClr val="accent1"/>
              </a:buClr>
              <a:buSzPts val="960"/>
              <a:buFont typeface="Calibri"/>
              <a:buChar char="►"/>
              <a:defRPr sz="1200" b="0" i="0" u="none" strike="noStrike" cap="none">
                <a:solidFill>
                  <a:srgbClr val="3F3F3F"/>
                </a:solidFill>
                <a:latin typeface="Calibri"/>
                <a:ea typeface="Calibri"/>
                <a:cs typeface="Calibri"/>
                <a:sym typeface="Calibri"/>
              </a:defRPr>
            </a:lvl5pPr>
            <a:lvl6pPr marL="2743200" marR="0" lvl="5" indent="-289560" algn="l" rtl="0">
              <a:lnSpc>
                <a:spcPct val="100000"/>
              </a:lnSpc>
              <a:spcBef>
                <a:spcPts val="1000"/>
              </a:spcBef>
              <a:spcAft>
                <a:spcPts val="0"/>
              </a:spcAft>
              <a:buClr>
                <a:schemeClr val="accent1"/>
              </a:buClr>
              <a:buSzPts val="960"/>
              <a:buFont typeface="Calibri"/>
              <a:buChar char="►"/>
              <a:defRPr sz="1200" b="0" i="0" u="none" strike="noStrike" cap="none">
                <a:solidFill>
                  <a:srgbClr val="3F3F3F"/>
                </a:solidFill>
                <a:latin typeface="Calibri"/>
                <a:ea typeface="Calibri"/>
                <a:cs typeface="Calibri"/>
                <a:sym typeface="Calibri"/>
              </a:defRPr>
            </a:lvl6pPr>
            <a:lvl7pPr marL="3200400" marR="0" lvl="6" indent="-289560" algn="l" rtl="0">
              <a:lnSpc>
                <a:spcPct val="100000"/>
              </a:lnSpc>
              <a:spcBef>
                <a:spcPts val="1000"/>
              </a:spcBef>
              <a:spcAft>
                <a:spcPts val="0"/>
              </a:spcAft>
              <a:buClr>
                <a:schemeClr val="accent1"/>
              </a:buClr>
              <a:buSzPts val="960"/>
              <a:buFont typeface="Calibri"/>
              <a:buChar char="►"/>
              <a:defRPr sz="1200" b="0" i="0" u="none" strike="noStrike" cap="none">
                <a:solidFill>
                  <a:srgbClr val="3F3F3F"/>
                </a:solidFill>
                <a:latin typeface="Calibri"/>
                <a:ea typeface="Calibri"/>
                <a:cs typeface="Calibri"/>
                <a:sym typeface="Calibri"/>
              </a:defRPr>
            </a:lvl7pPr>
            <a:lvl8pPr marL="3657600" marR="0" lvl="7" indent="-289559" algn="l" rtl="0">
              <a:lnSpc>
                <a:spcPct val="100000"/>
              </a:lnSpc>
              <a:spcBef>
                <a:spcPts val="1000"/>
              </a:spcBef>
              <a:spcAft>
                <a:spcPts val="0"/>
              </a:spcAft>
              <a:buClr>
                <a:schemeClr val="accent1"/>
              </a:buClr>
              <a:buSzPts val="960"/>
              <a:buFont typeface="Calibri"/>
              <a:buChar char="►"/>
              <a:defRPr sz="1200" b="0" i="0" u="none" strike="noStrike" cap="none">
                <a:solidFill>
                  <a:srgbClr val="3F3F3F"/>
                </a:solidFill>
                <a:latin typeface="Calibri"/>
                <a:ea typeface="Calibri"/>
                <a:cs typeface="Calibri"/>
                <a:sym typeface="Calibri"/>
              </a:defRPr>
            </a:lvl8pPr>
            <a:lvl9pPr marL="4114800" marR="0" lvl="8" indent="-289559" algn="l" rtl="0">
              <a:lnSpc>
                <a:spcPct val="100000"/>
              </a:lnSpc>
              <a:spcBef>
                <a:spcPts val="1000"/>
              </a:spcBef>
              <a:spcAft>
                <a:spcPts val="0"/>
              </a:spcAft>
              <a:buClr>
                <a:schemeClr val="accent1"/>
              </a:buClr>
              <a:buSzPts val="960"/>
              <a:buFont typeface="Calibri"/>
              <a:buChar char="►"/>
              <a:defRPr sz="1200" b="0" i="0" u="none" strike="noStrike" cap="none">
                <a:solidFill>
                  <a:srgbClr val="3F3F3F"/>
                </a:solidFill>
                <a:latin typeface="Calibri"/>
                <a:ea typeface="Calibri"/>
                <a:cs typeface="Calibri"/>
                <a:sym typeface="Calibri"/>
              </a:defRPr>
            </a:lvl9pPr>
          </a:lstStyle>
          <a:p>
            <a:endParaRPr/>
          </a:p>
        </p:txBody>
      </p:sp>
      <p:sp>
        <p:nvSpPr>
          <p:cNvPr id="23" name="Google Shape;23;p1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1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1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rajkumarjain1@student.gsu.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patrick.d.hackett@gmail.com" TargetMode="External"/><Relationship Id="rId5" Type="http://schemas.openxmlformats.org/officeDocument/2006/relationships/hyperlink" Target="mailto:jstanjohn@gmail.com" TargetMode="External"/><Relationship Id="rId4" Type="http://schemas.openxmlformats.org/officeDocument/2006/relationships/hyperlink" Target="mailto:sgoswami7@student.gsu.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factfinder.census.gov/faces/nav/jsf/pages/searchresults.xhtml?refresh=t&amp;keepList=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www.dmv.ca.gov/portal/dmv/detail/pubs/media_center/statistics" TargetMode="External"/><Relationship Id="rId4" Type="http://schemas.openxmlformats.org/officeDocument/2006/relationships/hyperlink" Target="https://afdc.energy.gov/data/?q=electricity"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volttron.readthedocs.io/en/develop/specifications/chargepoint_driver.html"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https://www.chargepoint.com/blog/charging-porsche-taycan-fast-charging-and-more/" TargetMode="External"/><Relationship Id="rId5" Type="http://schemas.openxmlformats.org/officeDocument/2006/relationships/hyperlink" Target="https://www.porsche.com/usa/models/taycan/taycan-models/taycan-turbo/" TargetMode="External"/><Relationship Id="rId4" Type="http://schemas.openxmlformats.org/officeDocument/2006/relationships/hyperlink" Target="https://developer.nrel.gov/docs/transportation/alt-fuel-stations-v1/"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
          <p:cNvSpPr txBox="1">
            <a:spLocks noGrp="1"/>
          </p:cNvSpPr>
          <p:nvPr>
            <p:ph type="ctrTitle"/>
          </p:nvPr>
        </p:nvSpPr>
        <p:spPr>
          <a:xfrm>
            <a:off x="794617" y="1552575"/>
            <a:ext cx="9208879" cy="2324456"/>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5400"/>
              <a:buFont typeface="Calibri"/>
              <a:buNone/>
            </a:pPr>
            <a:r>
              <a:rPr lang="en-US" dirty="0">
                <a:solidFill>
                  <a:schemeClr val="dk1"/>
                </a:solidFill>
                <a:latin typeface="Calibri"/>
                <a:ea typeface="Calibri"/>
                <a:cs typeface="Calibri"/>
                <a:sym typeface="Calibri"/>
              </a:rPr>
              <a:t>Porsche EV Marketing Analytics</a:t>
            </a:r>
            <a:endParaRPr dirty="0">
              <a:solidFill>
                <a:schemeClr val="dk1"/>
              </a:solidFill>
              <a:latin typeface="Calibri"/>
              <a:ea typeface="Calibri"/>
              <a:cs typeface="Calibri"/>
              <a:sym typeface="Calibri"/>
            </a:endParaRPr>
          </a:p>
          <a:p>
            <a:pPr marL="0" lvl="0" indent="0" algn="l" rtl="0">
              <a:lnSpc>
                <a:spcPct val="100000"/>
              </a:lnSpc>
              <a:spcBef>
                <a:spcPts val="0"/>
              </a:spcBef>
              <a:spcAft>
                <a:spcPts val="0"/>
              </a:spcAft>
              <a:buClr>
                <a:schemeClr val="dk1"/>
              </a:buClr>
              <a:buSzPts val="5400"/>
              <a:buNone/>
            </a:pPr>
            <a:r>
              <a:rPr lang="en-US" sz="3600" dirty="0">
                <a:solidFill>
                  <a:schemeClr val="dk1"/>
                </a:solidFill>
              </a:rPr>
              <a:t>Customer </a:t>
            </a:r>
            <a:r>
              <a:rPr lang="en-US" sz="3600" dirty="0" err="1">
                <a:solidFill>
                  <a:schemeClr val="dk1"/>
                </a:solidFill>
              </a:rPr>
              <a:t>Zipcode</a:t>
            </a:r>
            <a:r>
              <a:rPr lang="en-US" sz="3600" dirty="0">
                <a:solidFill>
                  <a:schemeClr val="dk1"/>
                </a:solidFill>
              </a:rPr>
              <a:t> Attention Recommendation (CZAR)</a:t>
            </a:r>
            <a:endParaRPr sz="3600" dirty="0">
              <a:solidFill>
                <a:schemeClr val="dk1"/>
              </a:solidFill>
            </a:endParaRPr>
          </a:p>
        </p:txBody>
      </p:sp>
      <p:sp>
        <p:nvSpPr>
          <p:cNvPr id="148" name="Google Shape;148;p1"/>
          <p:cNvSpPr txBox="1">
            <a:spLocks noGrp="1"/>
          </p:cNvSpPr>
          <p:nvPr>
            <p:ph type="subTitle" idx="1"/>
          </p:nvPr>
        </p:nvSpPr>
        <p:spPr>
          <a:xfrm>
            <a:off x="967300" y="4143150"/>
            <a:ext cx="7767000" cy="1906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440"/>
              <a:buNone/>
            </a:pPr>
            <a:endParaRPr dirty="0">
              <a:solidFill>
                <a:srgbClr val="3F3F3F"/>
              </a:solidFill>
              <a:latin typeface="Calibri"/>
              <a:ea typeface="Calibri"/>
              <a:cs typeface="Calibri"/>
              <a:sym typeface="Calibri"/>
            </a:endParaRPr>
          </a:p>
          <a:p>
            <a:pPr marL="0" lvl="0" indent="0" algn="l" rtl="0">
              <a:lnSpc>
                <a:spcPct val="90000"/>
              </a:lnSpc>
              <a:spcBef>
                <a:spcPts val="0"/>
              </a:spcBef>
              <a:spcAft>
                <a:spcPts val="0"/>
              </a:spcAft>
              <a:buSzPts val="1440"/>
              <a:buNone/>
            </a:pPr>
            <a:r>
              <a:rPr lang="en-US" dirty="0">
                <a:solidFill>
                  <a:srgbClr val="3F3F3F"/>
                </a:solidFill>
                <a:latin typeface="Calibri"/>
                <a:ea typeface="Calibri"/>
                <a:cs typeface="Calibri"/>
                <a:sym typeface="Calibri"/>
              </a:rPr>
              <a:t>Sanjay Jain - </a:t>
            </a:r>
            <a:r>
              <a:rPr lang="en-US" u="sng" dirty="0">
                <a:solidFill>
                  <a:schemeClr val="hlink"/>
                </a:solidFill>
                <a:latin typeface="Calibri"/>
                <a:ea typeface="Calibri"/>
                <a:cs typeface="Calibri"/>
                <a:sym typeface="Calibri"/>
                <a:hlinkClick r:id="rId3"/>
              </a:rPr>
              <a:t>srajkumarjain1@student.gsu.edu</a:t>
            </a:r>
            <a:r>
              <a:rPr lang="en-US" dirty="0">
                <a:solidFill>
                  <a:srgbClr val="3F3F3F"/>
                </a:solidFill>
                <a:latin typeface="Calibri"/>
                <a:ea typeface="Calibri"/>
                <a:cs typeface="Calibri"/>
                <a:sym typeface="Calibri"/>
              </a:rPr>
              <a:t> </a:t>
            </a:r>
            <a:endParaRPr dirty="0">
              <a:solidFill>
                <a:srgbClr val="3F3F3F"/>
              </a:solidFill>
              <a:latin typeface="Calibri"/>
              <a:ea typeface="Calibri"/>
              <a:cs typeface="Calibri"/>
              <a:sym typeface="Calibri"/>
            </a:endParaRPr>
          </a:p>
          <a:p>
            <a:pPr marL="0" lvl="0" indent="0" algn="l" rtl="0">
              <a:lnSpc>
                <a:spcPct val="90000"/>
              </a:lnSpc>
              <a:spcBef>
                <a:spcPts val="0"/>
              </a:spcBef>
              <a:spcAft>
                <a:spcPts val="0"/>
              </a:spcAft>
              <a:buSzPts val="1440"/>
              <a:buNone/>
            </a:pPr>
            <a:r>
              <a:rPr lang="en-US" dirty="0">
                <a:solidFill>
                  <a:srgbClr val="3F3F3F"/>
                </a:solidFill>
                <a:latin typeface="Calibri"/>
                <a:ea typeface="Calibri"/>
                <a:cs typeface="Calibri"/>
                <a:sym typeface="Calibri"/>
              </a:rPr>
              <a:t>Shashank Goswami - </a:t>
            </a:r>
            <a:r>
              <a:rPr lang="en-US" u="sng" dirty="0">
                <a:solidFill>
                  <a:schemeClr val="hlink"/>
                </a:solidFill>
                <a:latin typeface="Calibri"/>
                <a:ea typeface="Calibri"/>
                <a:cs typeface="Calibri"/>
                <a:sym typeface="Calibri"/>
                <a:hlinkClick r:id="rId4"/>
              </a:rPr>
              <a:t>sgoswami7@student.gsu.edu</a:t>
            </a:r>
            <a:endParaRPr dirty="0">
              <a:solidFill>
                <a:srgbClr val="3F3F3F"/>
              </a:solidFill>
              <a:latin typeface="Calibri"/>
              <a:ea typeface="Calibri"/>
              <a:cs typeface="Calibri"/>
              <a:sym typeface="Calibri"/>
            </a:endParaRPr>
          </a:p>
          <a:p>
            <a:pPr marL="0" lvl="0" indent="0" algn="l" rtl="0">
              <a:lnSpc>
                <a:spcPct val="90000"/>
              </a:lnSpc>
              <a:spcBef>
                <a:spcPts val="0"/>
              </a:spcBef>
              <a:spcAft>
                <a:spcPts val="0"/>
              </a:spcAft>
              <a:buSzPts val="1440"/>
              <a:buNone/>
            </a:pPr>
            <a:r>
              <a:rPr lang="en-US" dirty="0">
                <a:solidFill>
                  <a:srgbClr val="3F3F3F"/>
                </a:solidFill>
                <a:latin typeface="Calibri"/>
                <a:ea typeface="Calibri"/>
                <a:cs typeface="Calibri"/>
                <a:sym typeface="Calibri"/>
              </a:rPr>
              <a:t>Jennifer S. Johnson - </a:t>
            </a:r>
            <a:r>
              <a:rPr lang="en-US" u="sng" dirty="0">
                <a:solidFill>
                  <a:schemeClr val="hlink"/>
                </a:solidFill>
                <a:latin typeface="Calibri"/>
                <a:ea typeface="Calibri"/>
                <a:cs typeface="Calibri"/>
                <a:sym typeface="Calibri"/>
                <a:hlinkClick r:id="rId5"/>
              </a:rPr>
              <a:t>jstanjohn@gmail.com</a:t>
            </a:r>
            <a:endParaRPr dirty="0">
              <a:solidFill>
                <a:srgbClr val="3F3F3F"/>
              </a:solidFill>
              <a:latin typeface="Calibri"/>
              <a:ea typeface="Calibri"/>
              <a:cs typeface="Calibri"/>
              <a:sym typeface="Calibri"/>
            </a:endParaRPr>
          </a:p>
          <a:p>
            <a:pPr marL="0" lvl="0" indent="0" algn="l" rtl="0">
              <a:lnSpc>
                <a:spcPct val="90000"/>
              </a:lnSpc>
              <a:spcBef>
                <a:spcPts val="0"/>
              </a:spcBef>
              <a:spcAft>
                <a:spcPts val="0"/>
              </a:spcAft>
              <a:buClr>
                <a:schemeClr val="dk1"/>
              </a:buClr>
              <a:buSzPts val="1440"/>
              <a:buFont typeface="Arial"/>
              <a:buNone/>
            </a:pPr>
            <a:r>
              <a:rPr lang="en-US" dirty="0">
                <a:solidFill>
                  <a:srgbClr val="3F3F3F"/>
                </a:solidFill>
                <a:latin typeface="Calibri"/>
                <a:ea typeface="Calibri"/>
                <a:cs typeface="Calibri"/>
                <a:sym typeface="Calibri"/>
              </a:rPr>
              <a:t>Patrick Hackett - </a:t>
            </a:r>
            <a:r>
              <a:rPr lang="en-US" u="sng" dirty="0">
                <a:solidFill>
                  <a:schemeClr val="hlink"/>
                </a:solidFill>
                <a:latin typeface="Calibri"/>
                <a:ea typeface="Calibri"/>
                <a:cs typeface="Calibri"/>
                <a:sym typeface="Calibri"/>
                <a:hlinkClick r:id="rId6"/>
              </a:rPr>
              <a:t>patrick.d.hackett@gmail.com</a:t>
            </a:r>
            <a:endParaRPr dirty="0">
              <a:solidFill>
                <a:srgbClr val="3F3F3F"/>
              </a:solidFill>
              <a:latin typeface="Calibri"/>
              <a:ea typeface="Calibri"/>
              <a:cs typeface="Calibri"/>
              <a:sym typeface="Calibri"/>
            </a:endParaRPr>
          </a:p>
          <a:p>
            <a:pPr marL="0" lvl="0" indent="0" algn="l" rtl="0">
              <a:lnSpc>
                <a:spcPct val="90000"/>
              </a:lnSpc>
              <a:spcBef>
                <a:spcPts val="0"/>
              </a:spcBef>
              <a:spcAft>
                <a:spcPts val="0"/>
              </a:spcAft>
              <a:buClr>
                <a:schemeClr val="dk1"/>
              </a:buClr>
              <a:buSzPts val="1440"/>
              <a:buNone/>
            </a:pPr>
            <a:endParaRPr dirty="0">
              <a:solidFill>
                <a:srgbClr val="226292"/>
              </a:solidFill>
            </a:endParaRPr>
          </a:p>
          <a:p>
            <a:pPr marL="0" lvl="0" indent="0" algn="l" rtl="0">
              <a:lnSpc>
                <a:spcPct val="90000"/>
              </a:lnSpc>
              <a:spcBef>
                <a:spcPts val="0"/>
              </a:spcBef>
              <a:spcAft>
                <a:spcPts val="0"/>
              </a:spcAft>
              <a:buClr>
                <a:schemeClr val="dk1"/>
              </a:buClr>
              <a:buSzPts val="1440"/>
              <a:buNone/>
            </a:pPr>
            <a:r>
              <a:rPr lang="en-US" dirty="0">
                <a:solidFill>
                  <a:srgbClr val="226292"/>
                </a:solidFill>
              </a:rPr>
              <a:t>Phase 2 Submission</a:t>
            </a:r>
            <a:endParaRPr dirty="0">
              <a:solidFill>
                <a:srgbClr val="3F3F3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5"/>
          <p:cNvSpPr txBox="1">
            <a:spLocks noGrp="1"/>
          </p:cNvSpPr>
          <p:nvPr>
            <p:ph type="title"/>
          </p:nvPr>
        </p:nvSpPr>
        <p:spPr>
          <a:xfrm>
            <a:off x="502672" y="311650"/>
            <a:ext cx="9822900" cy="1320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3200"/>
              <a:buFont typeface="Calibri"/>
              <a:buNone/>
            </a:pPr>
            <a:r>
              <a:rPr lang="en-US" sz="3000" b="1">
                <a:solidFill>
                  <a:schemeClr val="dk1"/>
                </a:solidFill>
              </a:rPr>
              <a:t>Customer Segmentation</a:t>
            </a:r>
            <a:endParaRPr sz="3000">
              <a:latin typeface="Calibri"/>
              <a:ea typeface="Calibri"/>
              <a:cs typeface="Calibri"/>
              <a:sym typeface="Calibri"/>
            </a:endParaRPr>
          </a:p>
        </p:txBody>
      </p:sp>
      <p:grpSp>
        <p:nvGrpSpPr>
          <p:cNvPr id="203" name="Google Shape;203;p5"/>
          <p:cNvGrpSpPr/>
          <p:nvPr/>
        </p:nvGrpSpPr>
        <p:grpSpPr>
          <a:xfrm>
            <a:off x="3436622" y="0"/>
            <a:ext cx="7347642" cy="2414908"/>
            <a:chOff x="3436622" y="0"/>
            <a:chExt cx="7347642" cy="2414908"/>
          </a:xfrm>
        </p:grpSpPr>
        <p:sp>
          <p:nvSpPr>
            <p:cNvPr id="204" name="Google Shape;204;p5"/>
            <p:cNvSpPr/>
            <p:nvPr/>
          </p:nvSpPr>
          <p:spPr>
            <a:xfrm>
              <a:off x="8501264" y="0"/>
              <a:ext cx="2283000" cy="24039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5" name="Google Shape;205;p5"/>
            <p:cNvPicPr preferRelativeResize="0"/>
            <p:nvPr/>
          </p:nvPicPr>
          <p:blipFill rotWithShape="1">
            <a:blip r:embed="rId3">
              <a:alphaModFix/>
            </a:blip>
            <a:srcRect l="76751" b="4159"/>
            <a:stretch/>
          </p:blipFill>
          <p:spPr>
            <a:xfrm>
              <a:off x="6433598" y="827647"/>
              <a:ext cx="1411599" cy="1573450"/>
            </a:xfrm>
            <a:prstGeom prst="rect">
              <a:avLst/>
            </a:prstGeom>
            <a:noFill/>
            <a:ln>
              <a:noFill/>
            </a:ln>
          </p:spPr>
        </p:pic>
        <p:pic>
          <p:nvPicPr>
            <p:cNvPr id="206" name="Google Shape;206;p5"/>
            <p:cNvPicPr preferRelativeResize="0"/>
            <p:nvPr/>
          </p:nvPicPr>
          <p:blipFill rotWithShape="1">
            <a:blip r:embed="rId3">
              <a:alphaModFix/>
            </a:blip>
            <a:srcRect l="49915" r="24443" b="4159"/>
            <a:stretch/>
          </p:blipFill>
          <p:spPr>
            <a:xfrm>
              <a:off x="7818163" y="827647"/>
              <a:ext cx="1556799" cy="1573450"/>
            </a:xfrm>
            <a:prstGeom prst="rect">
              <a:avLst/>
            </a:prstGeom>
            <a:noFill/>
            <a:ln>
              <a:noFill/>
            </a:ln>
          </p:spPr>
        </p:pic>
        <p:pic>
          <p:nvPicPr>
            <p:cNvPr id="207" name="Google Shape;207;p5"/>
            <p:cNvPicPr preferRelativeResize="0"/>
            <p:nvPr/>
          </p:nvPicPr>
          <p:blipFill rotWithShape="1">
            <a:blip r:embed="rId3">
              <a:alphaModFix/>
            </a:blip>
            <a:srcRect l="25644" r="49888" b="4159"/>
            <a:stretch/>
          </p:blipFill>
          <p:spPr>
            <a:xfrm>
              <a:off x="4871600" y="827647"/>
              <a:ext cx="1485502" cy="1573450"/>
            </a:xfrm>
            <a:prstGeom prst="rect">
              <a:avLst/>
            </a:prstGeom>
            <a:noFill/>
            <a:ln>
              <a:noFill/>
            </a:ln>
          </p:spPr>
        </p:pic>
        <p:pic>
          <p:nvPicPr>
            <p:cNvPr id="208" name="Google Shape;208;p5"/>
            <p:cNvPicPr preferRelativeResize="0"/>
            <p:nvPr/>
          </p:nvPicPr>
          <p:blipFill rotWithShape="1">
            <a:blip r:embed="rId3">
              <a:alphaModFix/>
            </a:blip>
            <a:srcRect r="75533" b="4159"/>
            <a:stretch/>
          </p:blipFill>
          <p:spPr>
            <a:xfrm>
              <a:off x="9298759" y="819964"/>
              <a:ext cx="1485502" cy="1573450"/>
            </a:xfrm>
            <a:prstGeom prst="rect">
              <a:avLst/>
            </a:prstGeom>
            <a:noFill/>
            <a:ln>
              <a:noFill/>
            </a:ln>
          </p:spPr>
        </p:pic>
        <p:pic>
          <p:nvPicPr>
            <p:cNvPr id="209" name="Google Shape;209;p5"/>
            <p:cNvPicPr preferRelativeResize="0"/>
            <p:nvPr/>
          </p:nvPicPr>
          <p:blipFill rotWithShape="1">
            <a:blip r:embed="rId4">
              <a:alphaModFix/>
            </a:blip>
            <a:srcRect l="2470" t="32676" r="74805" b="37069"/>
            <a:stretch/>
          </p:blipFill>
          <p:spPr>
            <a:xfrm>
              <a:off x="3436622" y="535600"/>
              <a:ext cx="1411600" cy="1879308"/>
            </a:xfrm>
            <a:prstGeom prst="rect">
              <a:avLst/>
            </a:prstGeom>
            <a:noFill/>
            <a:ln>
              <a:noFill/>
            </a:ln>
          </p:spPr>
        </p:pic>
      </p:grpSp>
      <p:graphicFrame>
        <p:nvGraphicFramePr>
          <p:cNvPr id="210" name="Google Shape;210;p5"/>
          <p:cNvGraphicFramePr/>
          <p:nvPr/>
        </p:nvGraphicFramePr>
        <p:xfrm>
          <a:off x="843925" y="2403899"/>
          <a:ext cx="9940325" cy="4388805"/>
        </p:xfrm>
        <a:graphic>
          <a:graphicData uri="http://schemas.openxmlformats.org/drawingml/2006/table">
            <a:tbl>
              <a:tblPr>
                <a:noFill/>
              </a:tblPr>
              <a:tblGrid>
                <a:gridCol w="2592700">
                  <a:extLst>
                    <a:ext uri="{9D8B030D-6E8A-4147-A177-3AD203B41FA5}">
                      <a16:colId xmlns:a16="http://schemas.microsoft.com/office/drawing/2014/main" val="20000"/>
                    </a:ext>
                  </a:extLst>
                </a:gridCol>
                <a:gridCol w="1469525">
                  <a:extLst>
                    <a:ext uri="{9D8B030D-6E8A-4147-A177-3AD203B41FA5}">
                      <a16:colId xmlns:a16="http://schemas.microsoft.com/office/drawing/2014/main" val="20001"/>
                    </a:ext>
                  </a:extLst>
                </a:gridCol>
                <a:gridCol w="1469525">
                  <a:extLst>
                    <a:ext uri="{9D8B030D-6E8A-4147-A177-3AD203B41FA5}">
                      <a16:colId xmlns:a16="http://schemas.microsoft.com/office/drawing/2014/main" val="20002"/>
                    </a:ext>
                  </a:extLst>
                </a:gridCol>
                <a:gridCol w="1469525">
                  <a:extLst>
                    <a:ext uri="{9D8B030D-6E8A-4147-A177-3AD203B41FA5}">
                      <a16:colId xmlns:a16="http://schemas.microsoft.com/office/drawing/2014/main" val="20003"/>
                    </a:ext>
                  </a:extLst>
                </a:gridCol>
                <a:gridCol w="1542925">
                  <a:extLst>
                    <a:ext uri="{9D8B030D-6E8A-4147-A177-3AD203B41FA5}">
                      <a16:colId xmlns:a16="http://schemas.microsoft.com/office/drawing/2014/main" val="20004"/>
                    </a:ext>
                  </a:extLst>
                </a:gridCol>
                <a:gridCol w="1396125">
                  <a:extLst>
                    <a:ext uri="{9D8B030D-6E8A-4147-A177-3AD203B41FA5}">
                      <a16:colId xmlns:a16="http://schemas.microsoft.com/office/drawing/2014/main" val="20005"/>
                    </a:ext>
                  </a:extLst>
                </a:gridCol>
              </a:tblGrid>
              <a:tr h="365725">
                <a:tc>
                  <a:txBody>
                    <a:bodyPr/>
                    <a:lstStyle/>
                    <a:p>
                      <a:pPr marL="0" marR="0" lvl="0" indent="0" algn="r" rtl="0">
                        <a:lnSpc>
                          <a:spcPct val="100000"/>
                        </a:lnSpc>
                        <a:spcBef>
                          <a:spcPts val="0"/>
                        </a:spcBef>
                        <a:spcAft>
                          <a:spcPts val="0"/>
                        </a:spcAft>
                        <a:buClr>
                          <a:srgbClr val="000000"/>
                        </a:buClr>
                        <a:buSzPts val="1200"/>
                        <a:buFont typeface="Arial"/>
                        <a:buNone/>
                      </a:pPr>
                      <a:r>
                        <a:rPr lang="en-US" sz="1100" b="1" u="none" strike="noStrike" cap="none">
                          <a:solidFill>
                            <a:srgbClr val="1155CC"/>
                          </a:solidFill>
                        </a:rPr>
                        <a:t>Customer Segments</a:t>
                      </a:r>
                      <a:endParaRPr sz="1100" b="1" u="none" strike="noStrike" cap="none">
                        <a:solidFill>
                          <a:srgbClr val="1155CC"/>
                        </a:solidFill>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1100" b="1"/>
                        <a:t>Stalwarts</a:t>
                      </a:r>
                      <a:endParaRPr sz="1100" b="1" u="none" strike="noStrike" cap="none"/>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100" b="1" u="none" strike="noStrike" cap="none"/>
                        <a:t>Risk Takers</a:t>
                      </a:r>
                      <a:endParaRPr sz="1100" b="1" u="none" strike="noStrike" cap="none"/>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100" b="1"/>
                        <a:t>Non Buyers</a:t>
                      </a:r>
                      <a:endParaRPr sz="1100" b="1" u="none" strike="noStrike" cap="none"/>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100" b="1" u="none" strike="noStrike" cap="none"/>
                        <a:t>Upwardly Mobile</a:t>
                      </a:r>
                      <a:endParaRPr sz="1100" b="1" u="none" strike="noStrike" cap="none"/>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100" b="1" u="none" strike="noStrike" cap="none"/>
                        <a:t>Pragmatists</a:t>
                      </a:r>
                      <a:endParaRPr sz="1100"/>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341500">
                <a:tc>
                  <a:txBody>
                    <a:bodyPr/>
                    <a:lstStyle/>
                    <a:p>
                      <a:pPr marL="0" marR="0" lvl="0" indent="0" algn="r" rtl="0">
                        <a:lnSpc>
                          <a:spcPct val="100000"/>
                        </a:lnSpc>
                        <a:spcBef>
                          <a:spcPts val="0"/>
                        </a:spcBef>
                        <a:spcAft>
                          <a:spcPts val="0"/>
                        </a:spcAft>
                        <a:buNone/>
                      </a:pPr>
                      <a:r>
                        <a:rPr lang="en-US" sz="1100" b="1">
                          <a:solidFill>
                            <a:srgbClr val="1155CC"/>
                          </a:solidFill>
                        </a:rPr>
                        <a:t>Cluster</a:t>
                      </a:r>
                      <a:endParaRPr sz="1100" b="1">
                        <a:solidFill>
                          <a:srgbClr val="1155CC"/>
                        </a:solidFill>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1100"/>
                        <a:t>0</a:t>
                      </a:r>
                      <a:endParaRPr sz="1100"/>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1100"/>
                        <a:t>1</a:t>
                      </a:r>
                      <a:endParaRPr sz="1100"/>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1100"/>
                        <a:t>2</a:t>
                      </a:r>
                      <a:endParaRPr sz="1100"/>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1100"/>
                        <a:t>3</a:t>
                      </a:r>
                      <a:endParaRPr sz="1100"/>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US" sz="1100"/>
                        <a:t>4</a:t>
                      </a:r>
                      <a:endParaRPr sz="1100">
                        <a:solidFill>
                          <a:srgbClr val="000000"/>
                        </a:solidFill>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341500">
                <a:tc>
                  <a:txBody>
                    <a:bodyPr/>
                    <a:lstStyle/>
                    <a:p>
                      <a:pPr marL="0" marR="0" lvl="0" indent="0" algn="r" rtl="0">
                        <a:lnSpc>
                          <a:spcPct val="100000"/>
                        </a:lnSpc>
                        <a:spcBef>
                          <a:spcPts val="0"/>
                        </a:spcBef>
                        <a:spcAft>
                          <a:spcPts val="0"/>
                        </a:spcAft>
                        <a:buNone/>
                      </a:pPr>
                      <a:r>
                        <a:rPr lang="en-US" sz="1100" b="1">
                          <a:solidFill>
                            <a:srgbClr val="1155CC"/>
                          </a:solidFill>
                        </a:rPr>
                        <a:t>Gender</a:t>
                      </a:r>
                      <a:endParaRPr sz="1100" b="1">
                        <a:solidFill>
                          <a:srgbClr val="1155CC"/>
                        </a:solidFill>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1100"/>
                        <a:t>male</a:t>
                      </a:r>
                      <a:endParaRPr sz="1100">
                        <a:solidFill>
                          <a:srgbClr val="000000"/>
                        </a:solidFill>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1100"/>
                        <a:t>--</a:t>
                      </a:r>
                      <a:endParaRPr sz="1100">
                        <a:solidFill>
                          <a:srgbClr val="000000"/>
                        </a:solidFill>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1100"/>
                        <a:t>--</a:t>
                      </a:r>
                      <a:endParaRPr sz="1100"/>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1100"/>
                        <a:t>--</a:t>
                      </a:r>
                      <a:endParaRPr sz="1100"/>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US" sz="1100">
                          <a:solidFill>
                            <a:srgbClr val="000000"/>
                          </a:solidFill>
                        </a:rPr>
                        <a:t>female</a:t>
                      </a:r>
                      <a:endParaRPr sz="1100">
                        <a:solidFill>
                          <a:srgbClr val="000000"/>
                        </a:solidFill>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41500">
                <a:tc>
                  <a:txBody>
                    <a:bodyPr/>
                    <a:lstStyle/>
                    <a:p>
                      <a:pPr marL="0" marR="0" lvl="0" indent="0" algn="r" rtl="0">
                        <a:lnSpc>
                          <a:spcPct val="100000"/>
                        </a:lnSpc>
                        <a:spcBef>
                          <a:spcPts val="0"/>
                        </a:spcBef>
                        <a:spcAft>
                          <a:spcPts val="0"/>
                        </a:spcAft>
                        <a:buClr>
                          <a:srgbClr val="000000"/>
                        </a:buClr>
                        <a:buSzPts val="1200"/>
                        <a:buFont typeface="Arial"/>
                        <a:buNone/>
                      </a:pPr>
                      <a:r>
                        <a:rPr lang="en-US" sz="1100" b="1">
                          <a:solidFill>
                            <a:srgbClr val="1155CC"/>
                          </a:solidFill>
                        </a:rPr>
                        <a:t>Highest Education Level</a:t>
                      </a:r>
                      <a:endParaRPr sz="1100" b="1" u="none" strike="noStrike" cap="none">
                        <a:solidFill>
                          <a:srgbClr val="1155CC"/>
                        </a:solidFill>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1100"/>
                        <a:t>Associate Degree</a:t>
                      </a:r>
                      <a:endParaRPr sz="1100" u="none" strike="noStrike" cap="none"/>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100"/>
                        <a:t>High School</a:t>
                      </a:r>
                      <a:endParaRPr sz="1100" u="none" strike="noStrike" cap="none"/>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100"/>
                        <a:t>--</a:t>
                      </a:r>
                      <a:endParaRPr sz="1100" u="none" strike="noStrike" cap="none"/>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100"/>
                        <a:t>Master’s Degree</a:t>
                      </a:r>
                      <a:endParaRPr sz="1100" u="none" strike="noStrike" cap="none"/>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Clr>
                          <a:srgbClr val="000000"/>
                        </a:buClr>
                        <a:buSzPts val="1200"/>
                        <a:buFont typeface="Arial"/>
                        <a:buNone/>
                      </a:pPr>
                      <a:r>
                        <a:rPr lang="en-US" sz="1100"/>
                        <a:t>S</a:t>
                      </a:r>
                      <a:r>
                        <a:rPr lang="en-US" sz="1100">
                          <a:solidFill>
                            <a:srgbClr val="000000"/>
                          </a:solidFill>
                        </a:rPr>
                        <a:t>ome college</a:t>
                      </a:r>
                      <a:endParaRPr sz="1100" u="none" strike="noStrike" cap="none"/>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341500">
                <a:tc>
                  <a:txBody>
                    <a:bodyPr/>
                    <a:lstStyle/>
                    <a:p>
                      <a:pPr marL="0" marR="0" lvl="0" indent="0" algn="r" rtl="0">
                        <a:lnSpc>
                          <a:spcPct val="100000"/>
                        </a:lnSpc>
                        <a:spcBef>
                          <a:spcPts val="0"/>
                        </a:spcBef>
                        <a:spcAft>
                          <a:spcPts val="0"/>
                        </a:spcAft>
                        <a:buNone/>
                      </a:pPr>
                      <a:r>
                        <a:rPr lang="en-US" sz="1100" b="1">
                          <a:solidFill>
                            <a:srgbClr val="1155CC"/>
                          </a:solidFill>
                        </a:rPr>
                        <a:t>EV Types within Cluster</a:t>
                      </a:r>
                      <a:endParaRPr sz="1100" b="1" u="none" strike="noStrike" cap="none">
                        <a:solidFill>
                          <a:srgbClr val="1155CC"/>
                        </a:solidFill>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1100"/>
                        <a:t>Battery Electric</a:t>
                      </a:r>
                      <a:endParaRPr sz="1100"/>
                    </a:p>
                    <a:p>
                      <a:pPr marL="0" marR="0" lvl="0" indent="0" algn="ctr" rtl="0">
                        <a:lnSpc>
                          <a:spcPct val="100000"/>
                        </a:lnSpc>
                        <a:spcBef>
                          <a:spcPts val="0"/>
                        </a:spcBef>
                        <a:spcAft>
                          <a:spcPts val="0"/>
                        </a:spcAft>
                        <a:buNone/>
                      </a:pPr>
                      <a:r>
                        <a:rPr lang="en-US" sz="1100"/>
                        <a:t>Plug-in Hybrid</a:t>
                      </a:r>
                      <a:endParaRPr sz="1100">
                        <a:solidFill>
                          <a:srgbClr val="000000"/>
                        </a:solidFill>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1100"/>
                        <a:t>Battery Electric</a:t>
                      </a:r>
                      <a:endParaRPr sz="1100" u="none" strike="noStrike" cap="none">
                        <a:solidFill>
                          <a:srgbClr val="000000"/>
                        </a:solidFill>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US" sz="1100">
                          <a:solidFill>
                            <a:srgbClr val="000000"/>
                          </a:solidFill>
                        </a:rPr>
                        <a:t>none</a:t>
                      </a:r>
                      <a:endParaRPr sz="1100" u="none" strike="noStrike" cap="none"/>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US" sz="1100">
                          <a:solidFill>
                            <a:srgbClr val="000000"/>
                          </a:solidFill>
                        </a:rPr>
                        <a:t>Battery Electric</a:t>
                      </a:r>
                      <a:endParaRPr sz="1100">
                        <a:solidFill>
                          <a:srgbClr val="000000"/>
                        </a:solidFill>
                      </a:endParaRPr>
                    </a:p>
                    <a:p>
                      <a:pPr marL="0" lvl="0" indent="0" algn="ctr" rtl="0">
                        <a:spcBef>
                          <a:spcPts val="0"/>
                        </a:spcBef>
                        <a:spcAft>
                          <a:spcPts val="0"/>
                        </a:spcAft>
                        <a:buNone/>
                      </a:pPr>
                      <a:r>
                        <a:rPr lang="en-US" sz="1100">
                          <a:solidFill>
                            <a:srgbClr val="000000"/>
                          </a:solidFill>
                        </a:rPr>
                        <a:t>Plug-in Hybrid</a:t>
                      </a:r>
                      <a:endParaRPr sz="1100">
                        <a:solidFill>
                          <a:srgbClr val="000000"/>
                        </a:solidFill>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US" sz="1100">
                          <a:solidFill>
                            <a:srgbClr val="000000"/>
                          </a:solidFill>
                        </a:rPr>
                        <a:t>Battery Electric</a:t>
                      </a:r>
                      <a:endParaRPr sz="1100">
                        <a:solidFill>
                          <a:srgbClr val="000000"/>
                        </a:solidFill>
                      </a:endParaRPr>
                    </a:p>
                    <a:p>
                      <a:pPr marL="0" lvl="0" indent="0" algn="ctr" rtl="0">
                        <a:spcBef>
                          <a:spcPts val="0"/>
                        </a:spcBef>
                        <a:spcAft>
                          <a:spcPts val="0"/>
                        </a:spcAft>
                        <a:buNone/>
                      </a:pPr>
                      <a:r>
                        <a:rPr lang="en-US" sz="1100">
                          <a:solidFill>
                            <a:srgbClr val="000000"/>
                          </a:solidFill>
                        </a:rPr>
                        <a:t>Plug-in Hybrid</a:t>
                      </a:r>
                      <a:endParaRPr sz="1100"/>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365725">
                <a:tc>
                  <a:txBody>
                    <a:bodyPr/>
                    <a:lstStyle/>
                    <a:p>
                      <a:pPr marL="0" marR="0" lvl="0" indent="0" algn="r" rtl="0">
                        <a:lnSpc>
                          <a:spcPct val="100000"/>
                        </a:lnSpc>
                        <a:spcBef>
                          <a:spcPts val="0"/>
                        </a:spcBef>
                        <a:spcAft>
                          <a:spcPts val="0"/>
                        </a:spcAft>
                        <a:buNone/>
                      </a:pPr>
                      <a:r>
                        <a:rPr lang="en-US" sz="1100" b="1">
                          <a:solidFill>
                            <a:srgbClr val="1155CC"/>
                          </a:solidFill>
                        </a:rPr>
                        <a:t>Top Vehicle Price</a:t>
                      </a:r>
                      <a:endParaRPr sz="1100" b="1">
                        <a:solidFill>
                          <a:srgbClr val="1155CC"/>
                        </a:solidFill>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1100"/>
                        <a:t>$40k</a:t>
                      </a:r>
                      <a:endParaRPr sz="1100" u="none" strike="noStrike" cap="none">
                        <a:solidFill>
                          <a:srgbClr val="000000"/>
                        </a:solidFill>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1100"/>
                        <a:t>$100k</a:t>
                      </a:r>
                      <a:endParaRPr sz="1100" u="none" strike="noStrike" cap="none">
                        <a:solidFill>
                          <a:srgbClr val="000000"/>
                        </a:solidFill>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US" sz="1100">
                          <a:solidFill>
                            <a:srgbClr val="000000"/>
                          </a:solidFill>
                        </a:rPr>
                        <a:t>$30k</a:t>
                      </a:r>
                      <a:endParaRPr sz="1100" u="none" strike="noStrike" cap="none"/>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US" sz="1100">
                          <a:solidFill>
                            <a:srgbClr val="000000"/>
                          </a:solidFill>
                        </a:rPr>
                        <a:t>$100k</a:t>
                      </a:r>
                      <a:endParaRPr sz="1100" u="none" strike="noStrike" cap="none">
                        <a:solidFill>
                          <a:srgbClr val="000000"/>
                        </a:solidFill>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US" sz="1100">
                          <a:solidFill>
                            <a:srgbClr val="000000"/>
                          </a:solidFill>
                        </a:rPr>
                        <a:t>$30k</a:t>
                      </a:r>
                      <a:endParaRPr sz="1100"/>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365725">
                <a:tc>
                  <a:txBody>
                    <a:bodyPr/>
                    <a:lstStyle/>
                    <a:p>
                      <a:pPr marL="0" marR="0" lvl="0" indent="0" algn="r" rtl="0">
                        <a:lnSpc>
                          <a:spcPct val="100000"/>
                        </a:lnSpc>
                        <a:spcBef>
                          <a:spcPts val="0"/>
                        </a:spcBef>
                        <a:spcAft>
                          <a:spcPts val="0"/>
                        </a:spcAft>
                        <a:buNone/>
                      </a:pPr>
                      <a:r>
                        <a:rPr lang="en-US" sz="1100" b="1">
                          <a:solidFill>
                            <a:srgbClr val="1155CC"/>
                          </a:solidFill>
                        </a:rPr>
                        <a:t>Income</a:t>
                      </a:r>
                      <a:endParaRPr sz="1100" b="1" u="none" strike="noStrike" cap="none">
                        <a:solidFill>
                          <a:srgbClr val="1155CC"/>
                        </a:solidFill>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1100"/>
                        <a:t>$0 - $49k</a:t>
                      </a:r>
                      <a:endParaRPr sz="1100" u="none" strike="noStrike" cap="none"/>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1100"/>
                        <a:t>$ 50k - $99k</a:t>
                      </a:r>
                      <a:endParaRPr sz="1100" u="none" strike="noStrike" cap="none"/>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US" sz="1100">
                          <a:solidFill>
                            <a:srgbClr val="000000"/>
                          </a:solidFill>
                        </a:rPr>
                        <a:t>--</a:t>
                      </a:r>
                      <a:endParaRPr sz="1100" u="none" strike="noStrike" cap="none"/>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1100"/>
                        <a:t>$100k+</a:t>
                      </a:r>
                      <a:endParaRPr sz="1100" u="none" strike="noStrike" cap="none">
                        <a:solidFill>
                          <a:srgbClr val="000000"/>
                        </a:solidFill>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1100"/>
                        <a:t>--</a:t>
                      </a:r>
                      <a:endParaRPr sz="1100" u="none" strike="noStrike" cap="none"/>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341500">
                <a:tc>
                  <a:txBody>
                    <a:bodyPr/>
                    <a:lstStyle/>
                    <a:p>
                      <a:pPr marL="0" marR="0" lvl="0" indent="0" algn="r" rtl="0">
                        <a:lnSpc>
                          <a:spcPct val="100000"/>
                        </a:lnSpc>
                        <a:spcBef>
                          <a:spcPts val="0"/>
                        </a:spcBef>
                        <a:spcAft>
                          <a:spcPts val="0"/>
                        </a:spcAft>
                        <a:buNone/>
                      </a:pPr>
                      <a:r>
                        <a:rPr lang="en-US" sz="1100" b="1">
                          <a:solidFill>
                            <a:srgbClr val="1155CC"/>
                          </a:solidFill>
                        </a:rPr>
                        <a:t>Occupation</a:t>
                      </a:r>
                      <a:endParaRPr sz="1100" b="1" u="none" strike="noStrike" cap="none">
                        <a:solidFill>
                          <a:srgbClr val="1155CC"/>
                        </a:solidFill>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1100"/>
                        <a:t>construction</a:t>
                      </a:r>
                      <a:endParaRPr sz="1100"/>
                    </a:p>
                    <a:p>
                      <a:pPr marL="0" marR="0" lvl="0" indent="0" algn="ctr" rtl="0">
                        <a:lnSpc>
                          <a:spcPct val="100000"/>
                        </a:lnSpc>
                        <a:spcBef>
                          <a:spcPts val="0"/>
                        </a:spcBef>
                        <a:spcAft>
                          <a:spcPts val="0"/>
                        </a:spcAft>
                        <a:buNone/>
                      </a:pPr>
                      <a:r>
                        <a:rPr lang="en-US" sz="1100"/>
                        <a:t>maintenance</a:t>
                      </a:r>
                      <a:endParaRPr sz="1100"/>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1100"/>
                        <a:t>sales</a:t>
                      </a:r>
                      <a:endParaRPr sz="1100"/>
                    </a:p>
                    <a:p>
                      <a:pPr marL="0" marR="0" lvl="0" indent="0" algn="ctr" rtl="0">
                        <a:lnSpc>
                          <a:spcPct val="100000"/>
                        </a:lnSpc>
                        <a:spcBef>
                          <a:spcPts val="0"/>
                        </a:spcBef>
                        <a:spcAft>
                          <a:spcPts val="0"/>
                        </a:spcAft>
                        <a:buNone/>
                      </a:pPr>
                      <a:r>
                        <a:rPr lang="en-US" sz="1100"/>
                        <a:t>transportation</a:t>
                      </a:r>
                      <a:endParaRPr sz="1100"/>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1100"/>
                        <a:t>--</a:t>
                      </a:r>
                      <a:endParaRPr sz="1100" u="none" strike="noStrike" cap="none"/>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1100"/>
                        <a:t>arts</a:t>
                      </a:r>
                      <a:endParaRPr sz="1100" u="none" strike="noStrike" cap="none"/>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1100"/>
                        <a:t>service</a:t>
                      </a:r>
                      <a:endParaRPr sz="1100" u="none" strike="noStrike" cap="none"/>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341500">
                <a:tc>
                  <a:txBody>
                    <a:bodyPr/>
                    <a:lstStyle/>
                    <a:p>
                      <a:pPr marL="0" marR="0" lvl="0" indent="0" algn="r" rtl="0">
                        <a:lnSpc>
                          <a:spcPct val="100000"/>
                        </a:lnSpc>
                        <a:spcBef>
                          <a:spcPts val="0"/>
                        </a:spcBef>
                        <a:spcAft>
                          <a:spcPts val="0"/>
                        </a:spcAft>
                        <a:buNone/>
                      </a:pPr>
                      <a:r>
                        <a:rPr lang="en-US" sz="1100" b="1">
                          <a:solidFill>
                            <a:srgbClr val="1155CC"/>
                          </a:solidFill>
                        </a:rPr>
                        <a:t>Housing</a:t>
                      </a:r>
                      <a:endParaRPr sz="1100" b="1" u="none" strike="noStrike" cap="none">
                        <a:solidFill>
                          <a:srgbClr val="1155CC"/>
                        </a:solidFill>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1100"/>
                        <a:t>homeowner</a:t>
                      </a:r>
                      <a:endParaRPr sz="1100" u="none" strike="noStrike" cap="none">
                        <a:solidFill>
                          <a:srgbClr val="000000"/>
                        </a:solidFill>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1100"/>
                        <a:t>homeowner; </a:t>
                      </a:r>
                      <a:br>
                        <a:rPr lang="en-US" sz="1100"/>
                      </a:br>
                      <a:r>
                        <a:rPr lang="en-US" sz="1100"/>
                        <a:t>owns 3 vehicles</a:t>
                      </a:r>
                      <a:endParaRPr sz="1100" u="none" strike="noStrike" cap="none">
                        <a:solidFill>
                          <a:srgbClr val="000000"/>
                        </a:solidFill>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US" sz="1100">
                          <a:solidFill>
                            <a:srgbClr val="000000"/>
                          </a:solidFill>
                        </a:rPr>
                        <a:t>--</a:t>
                      </a:r>
                      <a:endParaRPr sz="1100" u="none" strike="noStrike" cap="none"/>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1100"/>
                        <a:t>mix of homeowners &amp; tenants; owns 1-2 vehicles</a:t>
                      </a:r>
                      <a:endParaRPr sz="1100" u="none" strike="noStrike" cap="none">
                        <a:solidFill>
                          <a:srgbClr val="000000"/>
                        </a:solidFill>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US" sz="1100">
                          <a:solidFill>
                            <a:srgbClr val="000000"/>
                          </a:solidFill>
                        </a:rPr>
                        <a:t>mix of homeowners &amp; tenants</a:t>
                      </a:r>
                      <a:endParaRPr sz="1100" u="none" strike="noStrike" cap="none"/>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341500">
                <a:tc>
                  <a:txBody>
                    <a:bodyPr/>
                    <a:lstStyle/>
                    <a:p>
                      <a:pPr marL="0" marR="0" lvl="0" indent="0" algn="r" rtl="0">
                        <a:lnSpc>
                          <a:spcPct val="100000"/>
                        </a:lnSpc>
                        <a:spcBef>
                          <a:spcPts val="0"/>
                        </a:spcBef>
                        <a:spcAft>
                          <a:spcPts val="0"/>
                        </a:spcAft>
                        <a:buNone/>
                      </a:pPr>
                      <a:r>
                        <a:rPr lang="en-US" sz="1100" b="1">
                          <a:solidFill>
                            <a:srgbClr val="1155CC"/>
                          </a:solidFill>
                        </a:rPr>
                        <a:t>Home Value/</a:t>
                      </a:r>
                      <a:endParaRPr sz="1100" b="1">
                        <a:solidFill>
                          <a:srgbClr val="1155CC"/>
                        </a:solidFill>
                      </a:endParaRPr>
                    </a:p>
                    <a:p>
                      <a:pPr marL="0" marR="0" lvl="0" indent="0" algn="r" rtl="0">
                        <a:lnSpc>
                          <a:spcPct val="100000"/>
                        </a:lnSpc>
                        <a:spcBef>
                          <a:spcPts val="0"/>
                        </a:spcBef>
                        <a:spcAft>
                          <a:spcPts val="0"/>
                        </a:spcAft>
                        <a:buNone/>
                      </a:pPr>
                      <a:r>
                        <a:rPr lang="en-US" sz="1100" b="1">
                          <a:solidFill>
                            <a:srgbClr val="1155CC"/>
                          </a:solidFill>
                        </a:rPr>
                        <a:t>Rent</a:t>
                      </a:r>
                      <a:endParaRPr sz="1100" b="1" u="none" strike="noStrike" cap="none">
                        <a:solidFill>
                          <a:srgbClr val="1155CC"/>
                        </a:solidFill>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1100"/>
                        <a:t>$50k - $150k</a:t>
                      </a:r>
                      <a:endParaRPr sz="1100" u="none" strike="noStrike" cap="none"/>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1100"/>
                        <a:t>--</a:t>
                      </a:r>
                      <a:endParaRPr sz="1100" u="none" strike="noStrike" cap="none"/>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1100"/>
                        <a:t>--</a:t>
                      </a:r>
                      <a:endParaRPr sz="1100" u="none" strike="noStrike" cap="none"/>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1100"/>
                        <a:t>$500k - $1M/</a:t>
                      </a:r>
                      <a:endParaRPr sz="1100"/>
                    </a:p>
                    <a:p>
                      <a:pPr marL="0" marR="0" lvl="0" indent="0" algn="ctr" rtl="0">
                        <a:lnSpc>
                          <a:spcPct val="100000"/>
                        </a:lnSpc>
                        <a:spcBef>
                          <a:spcPts val="0"/>
                        </a:spcBef>
                        <a:spcAft>
                          <a:spcPts val="0"/>
                        </a:spcAft>
                        <a:buNone/>
                      </a:pPr>
                      <a:r>
                        <a:rPr lang="en-US" sz="1100"/>
                        <a:t>$1500+</a:t>
                      </a:r>
                      <a:endParaRPr sz="1100"/>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1100"/>
                        <a:t>$150k - $500k/</a:t>
                      </a:r>
                      <a:endParaRPr sz="1100"/>
                    </a:p>
                    <a:p>
                      <a:pPr marL="0" marR="0" lvl="0" indent="0" algn="ctr" rtl="0">
                        <a:lnSpc>
                          <a:spcPct val="100000"/>
                        </a:lnSpc>
                        <a:spcBef>
                          <a:spcPts val="0"/>
                        </a:spcBef>
                        <a:spcAft>
                          <a:spcPts val="0"/>
                        </a:spcAft>
                        <a:buNone/>
                      </a:pPr>
                      <a:r>
                        <a:rPr lang="en-US" sz="1100"/>
                        <a:t>$500 - $1500</a:t>
                      </a:r>
                      <a:endParaRPr sz="1100" u="none" strike="noStrike" cap="none"/>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bl>
          </a:graphicData>
        </a:graphic>
      </p:graphicFrame>
      <p:sp>
        <p:nvSpPr>
          <p:cNvPr id="211" name="Google Shape;211;p5"/>
          <p:cNvSpPr txBox="1"/>
          <p:nvPr/>
        </p:nvSpPr>
        <p:spPr>
          <a:xfrm>
            <a:off x="502672" y="311650"/>
            <a:ext cx="9822900" cy="132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3000" b="1">
                <a:solidFill>
                  <a:srgbClr val="000000"/>
                </a:solidFill>
                <a:latin typeface="Calibri"/>
                <a:ea typeface="Calibri"/>
                <a:cs typeface="Calibri"/>
                <a:sym typeface="Calibri"/>
              </a:rPr>
              <a:t>Customer Segmentation</a:t>
            </a:r>
            <a:endParaRPr sz="3000">
              <a:solidFill>
                <a:srgbClr val="5FCBE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6cadbb34cd_0_28"/>
          <p:cNvSpPr txBox="1">
            <a:spLocks noGrp="1"/>
          </p:cNvSpPr>
          <p:nvPr>
            <p:ph type="title"/>
          </p:nvPr>
        </p:nvSpPr>
        <p:spPr>
          <a:xfrm>
            <a:off x="886883" y="2528887"/>
            <a:ext cx="8933391" cy="18002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dirty="0">
                <a:latin typeface="Calibri"/>
                <a:ea typeface="Calibri"/>
                <a:cs typeface="Calibri"/>
                <a:sym typeface="Calibri"/>
              </a:rPr>
              <a:t>Q3 Marketing Recommendations: Recommended dollar spend per </a:t>
            </a:r>
            <a:r>
              <a:rPr lang="en-US" dirty="0" err="1">
                <a:latin typeface="Calibri"/>
                <a:ea typeface="Calibri"/>
                <a:cs typeface="Calibri"/>
                <a:sym typeface="Calibri"/>
              </a:rPr>
              <a:t>zipcode</a:t>
            </a:r>
            <a:r>
              <a:rPr lang="en-US" dirty="0">
                <a:latin typeface="Calibri"/>
                <a:ea typeface="Calibri"/>
                <a:cs typeface="Calibri"/>
                <a:sym typeface="Calibri"/>
              </a:rPr>
              <a:t> provided based </a:t>
            </a:r>
            <a:r>
              <a:rPr lang="en-US" dirty="0"/>
              <a:t>on user-inputted</a:t>
            </a:r>
            <a:r>
              <a:rPr lang="en-US" dirty="0">
                <a:latin typeface="Calibri"/>
                <a:ea typeface="Calibri"/>
                <a:cs typeface="Calibri"/>
                <a:sym typeface="Calibri"/>
              </a:rPr>
              <a:t> EV type and cost</a:t>
            </a:r>
            <a:endParaRPr dirty="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11" descr="Dashboard 1"/>
          <p:cNvPicPr preferRelativeResize="0"/>
          <p:nvPr/>
        </p:nvPicPr>
        <p:blipFill rotWithShape="1">
          <a:blip r:embed="rId3">
            <a:alphaModFix/>
          </a:blip>
          <a:srcRect/>
          <a:stretch/>
        </p:blipFill>
        <p:spPr>
          <a:xfrm>
            <a:off x="0" y="0"/>
            <a:ext cx="12191999" cy="685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42" descr="Dashboard 1"/>
          <p:cNvPicPr preferRelativeResize="0"/>
          <p:nvPr/>
        </p:nvPicPr>
        <p:blipFill rotWithShape="1">
          <a:blip r:embed="rId3">
            <a:alphaModFix/>
          </a:blip>
          <a:srcRect/>
          <a:stretch/>
        </p:blipFill>
        <p:spPr>
          <a:xfrm>
            <a:off x="0" y="0"/>
            <a:ext cx="12192000" cy="68579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1800"/>
              <a:buNone/>
            </a:pPr>
            <a:r>
              <a:rPr lang="en-US"/>
              <a:t>Q3 Technical Explanation</a:t>
            </a:r>
            <a:endParaRPr/>
          </a:p>
        </p:txBody>
      </p:sp>
      <p:sp>
        <p:nvSpPr>
          <p:cNvPr id="250" name="Google Shape;250;p38"/>
          <p:cNvSpPr txBox="1">
            <a:spLocks noGrp="1"/>
          </p:cNvSpPr>
          <p:nvPr>
            <p:ph type="body" idx="1"/>
          </p:nvPr>
        </p:nvSpPr>
        <p:spPr>
          <a:xfrm>
            <a:off x="705909" y="1417639"/>
            <a:ext cx="8596668" cy="3880773"/>
          </a:xfrm>
          <a:prstGeom prst="rect">
            <a:avLst/>
          </a:prstGeom>
          <a:noFill/>
          <a:ln>
            <a:noFill/>
          </a:ln>
        </p:spPr>
        <p:txBody>
          <a:bodyPr spcFirstLastPara="1" wrap="square" lIns="91425" tIns="45700" rIns="91425" bIns="45700" anchor="t" anchorCtr="0">
            <a:normAutofit/>
          </a:bodyPr>
          <a:lstStyle/>
          <a:p>
            <a:pPr marL="457200" lvl="0" indent="-320040" algn="l" rtl="0">
              <a:lnSpc>
                <a:spcPct val="100000"/>
              </a:lnSpc>
              <a:spcBef>
                <a:spcPts val="1000"/>
              </a:spcBef>
              <a:spcAft>
                <a:spcPts val="0"/>
              </a:spcAft>
              <a:buSzPts val="1440"/>
              <a:buChar char="►"/>
            </a:pPr>
            <a:r>
              <a:rPr lang="en-US" dirty="0"/>
              <a:t>Taking an inputted Porsche car profile, a weighted marketing dollars suggestion towards each cluster is provided on a live heatmap.</a:t>
            </a:r>
          </a:p>
          <a:p>
            <a:pPr marL="457200" lvl="0" indent="-320040" algn="l" rtl="0">
              <a:lnSpc>
                <a:spcPct val="100000"/>
              </a:lnSpc>
              <a:spcBef>
                <a:spcPts val="1000"/>
              </a:spcBef>
              <a:spcAft>
                <a:spcPts val="0"/>
              </a:spcAft>
              <a:buSzPts val="1440"/>
              <a:buChar char="►"/>
            </a:pPr>
            <a:r>
              <a:rPr lang="en-US" dirty="0"/>
              <a:t>Weighting is based on cluster output and proportion of each car type and price range owned out of total cars owned in each </a:t>
            </a:r>
            <a:r>
              <a:rPr lang="en-US" dirty="0" err="1"/>
              <a:t>zipcode</a:t>
            </a:r>
            <a:r>
              <a:rPr lang="en-US" dirty="0"/>
              <a:t>, a per-cluster weighting of inputted.</a:t>
            </a:r>
          </a:p>
          <a:p>
            <a:pPr marL="457200" lvl="0" indent="-320040" algn="l" rtl="0">
              <a:lnSpc>
                <a:spcPct val="100000"/>
              </a:lnSpc>
              <a:spcBef>
                <a:spcPts val="1000"/>
              </a:spcBef>
              <a:spcAft>
                <a:spcPts val="0"/>
              </a:spcAft>
              <a:buSzPts val="1440"/>
              <a:buChar char="►"/>
            </a:pPr>
            <a:r>
              <a:rPr lang="en-US" dirty="0"/>
              <a:t>Weights can be varied via linear regression of coefficient of different demographic values and how they influence likelihood to purchase targeted vehicle.</a:t>
            </a:r>
            <a:endParaRPr dirty="0"/>
          </a:p>
          <a:p>
            <a:pPr marL="457200" lvl="0" indent="-228600" algn="l" rtl="0">
              <a:lnSpc>
                <a:spcPct val="100000"/>
              </a:lnSpc>
              <a:spcBef>
                <a:spcPts val="1000"/>
              </a:spcBef>
              <a:spcAft>
                <a:spcPts val="0"/>
              </a:spcAft>
              <a:buSzPts val="1440"/>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9"/>
          <p:cNvSpPr txBox="1">
            <a:spLocks noGrp="1"/>
          </p:cNvSpPr>
          <p:nvPr>
            <p:ph type="title"/>
          </p:nvPr>
        </p:nvSpPr>
        <p:spPr>
          <a:xfrm>
            <a:off x="258234" y="0"/>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1800"/>
              <a:buNone/>
            </a:pPr>
            <a:r>
              <a:rPr lang="en-US"/>
              <a:t>Future Steps</a:t>
            </a:r>
            <a:endParaRPr/>
          </a:p>
        </p:txBody>
      </p:sp>
      <p:sp>
        <p:nvSpPr>
          <p:cNvPr id="256" name="Google Shape;256;p39"/>
          <p:cNvSpPr txBox="1">
            <a:spLocks noGrp="1"/>
          </p:cNvSpPr>
          <p:nvPr>
            <p:ph type="body" idx="1"/>
          </p:nvPr>
        </p:nvSpPr>
        <p:spPr>
          <a:xfrm>
            <a:off x="410633" y="536356"/>
            <a:ext cx="10190691" cy="2845019"/>
          </a:xfrm>
          <a:prstGeom prst="rect">
            <a:avLst/>
          </a:prstGeom>
          <a:noFill/>
          <a:ln>
            <a:noFill/>
          </a:ln>
        </p:spPr>
        <p:txBody>
          <a:bodyPr spcFirstLastPara="1" wrap="square" lIns="91425" tIns="45700" rIns="91425" bIns="45700" anchor="t" anchorCtr="0">
            <a:noAutofit/>
          </a:bodyPr>
          <a:lstStyle/>
          <a:p>
            <a:pPr marL="457200" lvl="0" indent="-320040" algn="l" rtl="0">
              <a:lnSpc>
                <a:spcPct val="100000"/>
              </a:lnSpc>
              <a:spcBef>
                <a:spcPts val="1000"/>
              </a:spcBef>
              <a:spcAft>
                <a:spcPts val="0"/>
              </a:spcAft>
              <a:buSzPts val="1440"/>
              <a:buChar char="►"/>
            </a:pPr>
            <a:r>
              <a:rPr lang="en-US"/>
              <a:t>Deliver Model to Production system and Workbooks to business users, end-to-end POC is provided.</a:t>
            </a:r>
            <a:endParaRPr/>
          </a:p>
          <a:p>
            <a:pPr marL="937260" lvl="1" indent="-342900" algn="l" rtl="0">
              <a:lnSpc>
                <a:spcPct val="100000"/>
              </a:lnSpc>
              <a:spcBef>
                <a:spcPts val="1000"/>
              </a:spcBef>
              <a:spcAft>
                <a:spcPts val="0"/>
              </a:spcAft>
              <a:buSzPts val="1440"/>
              <a:buFont typeface="Arial"/>
              <a:buAutoNum type="arabicPeriod"/>
            </a:pPr>
            <a:r>
              <a:rPr lang="en-US" sz="1800"/>
              <a:t>Ingest data into cloud or on-prem server.</a:t>
            </a:r>
            <a:endParaRPr/>
          </a:p>
          <a:p>
            <a:pPr marL="937260" lvl="1" indent="-342900" algn="l" rtl="0">
              <a:lnSpc>
                <a:spcPct val="100000"/>
              </a:lnSpc>
              <a:spcBef>
                <a:spcPts val="1000"/>
              </a:spcBef>
              <a:spcAft>
                <a:spcPts val="0"/>
              </a:spcAft>
              <a:buSzPts val="1440"/>
              <a:buFont typeface="Arial"/>
              <a:buAutoNum type="arabicPeriod"/>
            </a:pPr>
            <a:r>
              <a:rPr lang="en-US" sz="1800"/>
              <a:t>Run python script in Databricks to deliver clustering results to tables on the cloud server.</a:t>
            </a:r>
            <a:endParaRPr/>
          </a:p>
          <a:p>
            <a:pPr marL="937260" lvl="1" indent="-342900" algn="l" rtl="0">
              <a:lnSpc>
                <a:spcPct val="100000"/>
              </a:lnSpc>
              <a:spcBef>
                <a:spcPts val="1000"/>
              </a:spcBef>
              <a:spcAft>
                <a:spcPts val="0"/>
              </a:spcAft>
              <a:buSzPts val="1440"/>
              <a:buFont typeface="Arial"/>
              <a:buAutoNum type="arabicPeriod"/>
            </a:pPr>
            <a:r>
              <a:rPr lang="en-US" sz="1800"/>
              <a:t>Use a live connection of the data to Tableau.</a:t>
            </a:r>
            <a:endParaRPr/>
          </a:p>
          <a:p>
            <a:pPr marL="937260" lvl="1" indent="-342900" algn="l" rtl="0">
              <a:lnSpc>
                <a:spcPct val="100000"/>
              </a:lnSpc>
              <a:spcBef>
                <a:spcPts val="1000"/>
              </a:spcBef>
              <a:spcAft>
                <a:spcPts val="0"/>
              </a:spcAft>
              <a:buSzPts val="1440"/>
              <a:buFont typeface="Arial"/>
              <a:buAutoNum type="arabicPeriod"/>
            </a:pPr>
            <a:r>
              <a:rPr lang="en-US" sz="1800"/>
              <a:t>Business stakeholders can use live Tableau workbooks to plan marketing decisions</a:t>
            </a:r>
            <a:endParaRPr/>
          </a:p>
          <a:p>
            <a:pPr marL="457200" lvl="0" indent="-320040" algn="l" rtl="0">
              <a:lnSpc>
                <a:spcPct val="100000"/>
              </a:lnSpc>
              <a:spcBef>
                <a:spcPts val="1000"/>
              </a:spcBef>
              <a:spcAft>
                <a:spcPts val="0"/>
              </a:spcAft>
              <a:buSzPts val="1440"/>
              <a:buChar char="►"/>
            </a:pPr>
            <a:r>
              <a:rPr lang="en-US"/>
              <a:t>Continuously iterate, tune, and improve model. </a:t>
            </a:r>
            <a:endParaRPr/>
          </a:p>
          <a:p>
            <a:pPr marL="457200" lvl="0" indent="-320040" algn="l" rtl="0">
              <a:lnSpc>
                <a:spcPct val="100000"/>
              </a:lnSpc>
              <a:spcBef>
                <a:spcPts val="1000"/>
              </a:spcBef>
              <a:spcAft>
                <a:spcPts val="0"/>
              </a:spcAft>
              <a:buSzPts val="1440"/>
              <a:buChar char="►"/>
            </a:pPr>
            <a:r>
              <a:rPr lang="en-US"/>
              <a:t>Collect data from marketing campaigns, use A/B testing to refine marketing model and materials.</a:t>
            </a:r>
            <a:endParaRPr/>
          </a:p>
        </p:txBody>
      </p:sp>
      <p:sp>
        <p:nvSpPr>
          <p:cNvPr id="257" name="Google Shape;257;p39"/>
          <p:cNvSpPr txBox="1"/>
          <p:nvPr/>
        </p:nvSpPr>
        <p:spPr>
          <a:xfrm>
            <a:off x="115359" y="3419475"/>
            <a:ext cx="8596668" cy="13208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accent1"/>
              </a:buClr>
              <a:buSzPts val="1800"/>
              <a:buFont typeface="Calibri"/>
              <a:buNone/>
            </a:pPr>
            <a:r>
              <a:rPr lang="en-US" sz="3600" b="0" i="0" u="none" strike="noStrike" cap="none">
                <a:solidFill>
                  <a:schemeClr val="accent1"/>
                </a:solidFill>
                <a:latin typeface="Calibri"/>
                <a:ea typeface="Calibri"/>
                <a:cs typeface="Calibri"/>
                <a:sym typeface="Calibri"/>
              </a:rPr>
              <a:t>Future Model Iterations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accent1"/>
              </a:buClr>
              <a:buSzPts val="1800"/>
              <a:buFont typeface="Calibri"/>
              <a:buNone/>
            </a:pPr>
            <a:endParaRPr sz="3600" b="0" i="0" u="none" strike="noStrike" cap="none">
              <a:solidFill>
                <a:schemeClr val="accent1"/>
              </a:solidFill>
              <a:latin typeface="Calibri"/>
              <a:ea typeface="Calibri"/>
              <a:cs typeface="Calibri"/>
              <a:sym typeface="Calibri"/>
            </a:endParaRPr>
          </a:p>
        </p:txBody>
      </p:sp>
      <p:sp>
        <p:nvSpPr>
          <p:cNvPr id="258" name="Google Shape;258;p39"/>
          <p:cNvSpPr txBox="1"/>
          <p:nvPr/>
        </p:nvSpPr>
        <p:spPr>
          <a:xfrm>
            <a:off x="401109" y="3892800"/>
            <a:ext cx="8596800" cy="4635000"/>
          </a:xfrm>
          <a:prstGeom prst="rect">
            <a:avLst/>
          </a:prstGeom>
          <a:noFill/>
          <a:ln>
            <a:noFill/>
          </a:ln>
        </p:spPr>
        <p:txBody>
          <a:bodyPr spcFirstLastPara="1" wrap="square" lIns="91425" tIns="45700" rIns="91425" bIns="45700" anchor="t" anchorCtr="0">
            <a:normAutofit/>
          </a:bodyPr>
          <a:lstStyle/>
          <a:p>
            <a:pPr marL="457200" marR="0" lvl="0" indent="-320040" algn="l" rtl="0">
              <a:lnSpc>
                <a:spcPct val="100000"/>
              </a:lnSpc>
              <a:spcBef>
                <a:spcPts val="1000"/>
              </a:spcBef>
              <a:spcAft>
                <a:spcPts val="0"/>
              </a:spcAft>
              <a:buClr>
                <a:schemeClr val="accent1"/>
              </a:buClr>
              <a:buSzPts val="1440"/>
              <a:buFont typeface="Calibri"/>
              <a:buChar char="►"/>
            </a:pPr>
            <a:r>
              <a:rPr lang="en-US" sz="1800" b="0" i="0" u="none" strike="noStrike" cap="none">
                <a:solidFill>
                  <a:srgbClr val="3F3F3F"/>
                </a:solidFill>
                <a:latin typeface="Calibri"/>
                <a:ea typeface="Calibri"/>
                <a:cs typeface="Calibri"/>
                <a:sym typeface="Calibri"/>
              </a:rPr>
              <a:t>Collect and ingest data on effect of marketing on $ lift in revenue from the targeted zip code, using A/B testing where possible against a control variable. Integrate this data to fine tune clustering model and continuously improve regional marketing strategy.</a:t>
            </a:r>
            <a:endParaRPr sz="1400" b="0" i="0" u="none" strike="noStrike" cap="none">
              <a:solidFill>
                <a:srgbClr val="000000"/>
              </a:solidFill>
              <a:latin typeface="Arial"/>
              <a:ea typeface="Arial"/>
              <a:cs typeface="Arial"/>
              <a:sym typeface="Arial"/>
            </a:endParaRPr>
          </a:p>
          <a:p>
            <a:pPr marL="457200" marR="0" lvl="0" indent="-320040" algn="l" rtl="0">
              <a:lnSpc>
                <a:spcPct val="100000"/>
              </a:lnSpc>
              <a:spcBef>
                <a:spcPts val="1000"/>
              </a:spcBef>
              <a:spcAft>
                <a:spcPts val="0"/>
              </a:spcAft>
              <a:buClr>
                <a:schemeClr val="accent1"/>
              </a:buClr>
              <a:buSzPts val="1440"/>
              <a:buFont typeface="Calibri"/>
              <a:buChar char="►"/>
            </a:pPr>
            <a:r>
              <a:rPr lang="en-US" sz="1800" b="0" i="0" u="none" strike="noStrike" cap="none">
                <a:solidFill>
                  <a:srgbClr val="3F3F3F"/>
                </a:solidFill>
                <a:latin typeface="Calibri"/>
                <a:ea typeface="Calibri"/>
                <a:cs typeface="Calibri"/>
                <a:sym typeface="Calibri"/>
              </a:rPr>
              <a:t>Update simulation model of wait times with distribution of new recorded wait time data.</a:t>
            </a:r>
            <a:endParaRPr sz="1400" b="0" i="0" u="none" strike="noStrike" cap="none">
              <a:solidFill>
                <a:srgbClr val="000000"/>
              </a:solidFill>
              <a:latin typeface="Arial"/>
              <a:ea typeface="Arial"/>
              <a:cs typeface="Arial"/>
              <a:sym typeface="Arial"/>
            </a:endParaRPr>
          </a:p>
          <a:p>
            <a:pPr marL="457200" marR="0" lvl="0" indent="-320040" algn="l" rtl="0">
              <a:lnSpc>
                <a:spcPct val="100000"/>
              </a:lnSpc>
              <a:spcBef>
                <a:spcPts val="1000"/>
              </a:spcBef>
              <a:spcAft>
                <a:spcPts val="0"/>
              </a:spcAft>
              <a:buClr>
                <a:schemeClr val="accent1"/>
              </a:buClr>
              <a:buSzPts val="1440"/>
              <a:buFont typeface="Calibri"/>
              <a:buChar char="►"/>
            </a:pPr>
            <a:r>
              <a:rPr lang="en-US" sz="1800" b="0" i="0" u="none" strike="noStrike" cap="none">
                <a:solidFill>
                  <a:srgbClr val="3F3F3F"/>
                </a:solidFill>
                <a:latin typeface="Calibri"/>
                <a:ea typeface="Calibri"/>
                <a:cs typeface="Calibri"/>
                <a:sym typeface="Calibri"/>
              </a:rPr>
              <a:t>Reweight Q1 chargepoint heat map with marketing recommendations found in Q3, using a Bayesian computation of the updated function formed by Q1 and Q3 distributions via Monte Carlo approximation of the posterior distribution</a:t>
            </a:r>
            <a:endParaRPr sz="1400" b="0" i="0" u="none" strike="noStrike" cap="none">
              <a:solidFill>
                <a:srgbClr val="000000"/>
              </a:solidFill>
              <a:latin typeface="Arial"/>
              <a:ea typeface="Arial"/>
              <a:cs typeface="Arial"/>
              <a:sym typeface="Arial"/>
            </a:endParaRPr>
          </a:p>
          <a:p>
            <a:pPr marL="457200" marR="0" lvl="0" indent="-228600" algn="l" rtl="0">
              <a:lnSpc>
                <a:spcPct val="100000"/>
              </a:lnSpc>
              <a:spcBef>
                <a:spcPts val="1000"/>
              </a:spcBef>
              <a:spcAft>
                <a:spcPts val="0"/>
              </a:spcAft>
              <a:buClr>
                <a:schemeClr val="accent1"/>
              </a:buClr>
              <a:buSzPts val="1440"/>
              <a:buFont typeface="Calibri"/>
              <a:buNone/>
            </a:pPr>
            <a:endParaRPr sz="1800" b="0" i="0" u="none" strike="noStrike" cap="none">
              <a:solidFill>
                <a:srgbClr val="3F3F3F"/>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47a4bf4ffe_1_3"/>
          <p:cNvSpPr txBox="1">
            <a:spLocks noGrp="1"/>
          </p:cNvSpPr>
          <p:nvPr>
            <p:ph type="title"/>
          </p:nvPr>
        </p:nvSpPr>
        <p:spPr>
          <a:xfrm>
            <a:off x="677325" y="213775"/>
            <a:ext cx="8596800" cy="817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Data sources</a:t>
            </a:r>
            <a:endParaRPr/>
          </a:p>
        </p:txBody>
      </p:sp>
      <p:sp>
        <p:nvSpPr>
          <p:cNvPr id="219" name="Google Shape;219;g47a4bf4ffe_1_3"/>
          <p:cNvSpPr txBox="1">
            <a:spLocks noGrp="1"/>
          </p:cNvSpPr>
          <p:nvPr>
            <p:ph type="body" idx="1"/>
          </p:nvPr>
        </p:nvSpPr>
        <p:spPr>
          <a:xfrm>
            <a:off x="677324" y="954725"/>
            <a:ext cx="9135600" cy="38808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u="sng" dirty="0">
                <a:solidFill>
                  <a:schemeClr val="hlink"/>
                </a:solidFill>
                <a:hlinkClick r:id="rId3"/>
              </a:rPr>
              <a:t>https://factfinder.census.gov/faces/nav/jsf/pages/searchresults.xhtml?refresh=t&amp;keepList=t</a:t>
            </a:r>
            <a:r>
              <a:rPr lang="en-US" dirty="0"/>
              <a:t>     (DEMOGRAPHY DATA)</a:t>
            </a:r>
            <a:endParaRPr dirty="0"/>
          </a:p>
          <a:p>
            <a:pPr marL="0" lvl="0" indent="0" algn="l" rtl="0">
              <a:spcBef>
                <a:spcPts val="1000"/>
              </a:spcBef>
              <a:spcAft>
                <a:spcPts val="0"/>
              </a:spcAft>
              <a:buNone/>
            </a:pPr>
            <a:r>
              <a:rPr lang="en-US" u="sng" dirty="0">
                <a:solidFill>
                  <a:schemeClr val="hlink"/>
                </a:solidFill>
                <a:hlinkClick r:id="rId4"/>
              </a:rPr>
              <a:t>https://afdc.energy.gov/data/?q=electricity</a:t>
            </a:r>
            <a:r>
              <a:rPr lang="en-US" dirty="0"/>
              <a:t> (PUBLIC EV CHARGER DATA)</a:t>
            </a:r>
            <a:endParaRPr dirty="0"/>
          </a:p>
          <a:p>
            <a:pPr marL="0" lvl="0" indent="0" algn="l" rtl="0">
              <a:spcBef>
                <a:spcPts val="1000"/>
              </a:spcBef>
              <a:spcAft>
                <a:spcPts val="0"/>
              </a:spcAft>
              <a:buNone/>
            </a:pPr>
            <a:r>
              <a:rPr lang="en-US" u="sng" dirty="0">
                <a:solidFill>
                  <a:schemeClr val="hlink"/>
                </a:solidFill>
                <a:hlinkClick r:id="rId5"/>
              </a:rPr>
              <a:t>https://www.dmv.ca.gov/portal/dmv/detail/pubs/media_center/statistics</a:t>
            </a:r>
            <a:r>
              <a:rPr lang="en-US" dirty="0"/>
              <a:t> (VEHICLE STATS)</a:t>
            </a:r>
          </a:p>
          <a:p>
            <a:pPr marL="742950" lvl="1" indent="-285750"/>
            <a:r>
              <a:rPr lang="en-US" dirty="0"/>
              <a:t>Selected 5-digit tabulation areas within California</a:t>
            </a:r>
          </a:p>
          <a:p>
            <a:pPr marL="742950" lvl="1" indent="-285750"/>
            <a:r>
              <a:rPr lang="en-US" dirty="0"/>
              <a:t>Selected dataset for desired topics from the topics tab</a:t>
            </a: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D6073-55F1-448F-A061-0148E7A52781}"/>
              </a:ext>
            </a:extLst>
          </p:cNvPr>
          <p:cNvSpPr>
            <a:spLocks noGrp="1"/>
          </p:cNvSpPr>
          <p:nvPr>
            <p:ph type="title"/>
          </p:nvPr>
        </p:nvSpPr>
        <p:spPr>
          <a:xfrm>
            <a:off x="3715809" y="2933700"/>
            <a:ext cx="8596668" cy="1320800"/>
          </a:xfrm>
        </p:spPr>
        <p:txBody>
          <a:bodyPr/>
          <a:lstStyle/>
          <a:p>
            <a:r>
              <a:rPr lang="en-US" dirty="0"/>
              <a:t>Thank you!</a:t>
            </a:r>
          </a:p>
        </p:txBody>
      </p:sp>
    </p:spTree>
    <p:extLst>
      <p:ext uri="{BB962C8B-B14F-4D97-AF65-F5344CB8AC3E}">
        <p14:creationId xmlns:p14="http://schemas.microsoft.com/office/powerpoint/2010/main" val="4227904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0"/>
          <p:cNvSpPr txBox="1">
            <a:spLocks noGrp="1"/>
          </p:cNvSpPr>
          <p:nvPr>
            <p:ph type="title"/>
          </p:nvPr>
        </p:nvSpPr>
        <p:spPr>
          <a:xfrm>
            <a:off x="2877609" y="2819400"/>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1800"/>
              <a:buNone/>
            </a:pPr>
            <a:r>
              <a:rPr lang="en-US" b="1" u="sng">
                <a:solidFill>
                  <a:schemeClr val="dk1"/>
                </a:solidFill>
              </a:rPr>
              <a:t>Additional Materials</a:t>
            </a:r>
            <a:br>
              <a:rPr lang="en-US" b="1" u="sng">
                <a:solidFill>
                  <a:schemeClr val="dk1"/>
                </a:solidFill>
              </a:rPr>
            </a:br>
            <a:r>
              <a:rPr lang="en-US" b="1" u="sng">
                <a:solidFill>
                  <a:schemeClr val="dk1"/>
                </a:solidFill>
              </a:rPr>
              <a:t>(not to be presented)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Google Shape;268;p41"/>
          <p:cNvPicPr preferRelativeResize="0"/>
          <p:nvPr/>
        </p:nvPicPr>
        <p:blipFill rotWithShape="1">
          <a:blip r:embed="rId3">
            <a:alphaModFix/>
          </a:blip>
          <a:srcRect/>
          <a:stretch/>
        </p:blipFill>
        <p:spPr>
          <a:xfrm>
            <a:off x="0" y="11107"/>
            <a:ext cx="12192001" cy="683578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1800"/>
              <a:buNone/>
            </a:pPr>
            <a:r>
              <a:rPr lang="en-US"/>
              <a:t>Model Benefits</a:t>
            </a:r>
            <a:endParaRPr/>
          </a:p>
        </p:txBody>
      </p:sp>
      <p:sp>
        <p:nvSpPr>
          <p:cNvPr id="154" name="Google Shape;154;p12"/>
          <p:cNvSpPr txBox="1">
            <a:spLocks noGrp="1"/>
          </p:cNvSpPr>
          <p:nvPr>
            <p:ph type="body" idx="1"/>
          </p:nvPr>
        </p:nvSpPr>
        <p:spPr>
          <a:xfrm>
            <a:off x="677334" y="1555531"/>
            <a:ext cx="8596800" cy="4930994"/>
          </a:xfrm>
          <a:prstGeom prst="rect">
            <a:avLst/>
          </a:prstGeom>
          <a:noFill/>
          <a:ln>
            <a:noFill/>
          </a:ln>
        </p:spPr>
        <p:txBody>
          <a:bodyPr spcFirstLastPara="1" wrap="square" lIns="91425" tIns="45700" rIns="91425" bIns="45700" anchor="t" anchorCtr="0">
            <a:normAutofit lnSpcReduction="10000"/>
          </a:bodyPr>
          <a:lstStyle/>
          <a:p>
            <a:pPr marL="457200" lvl="0" indent="-320040" algn="l" rtl="0">
              <a:lnSpc>
                <a:spcPct val="90000"/>
              </a:lnSpc>
              <a:spcBef>
                <a:spcPts val="1000"/>
              </a:spcBef>
              <a:spcAft>
                <a:spcPts val="0"/>
              </a:spcAft>
              <a:buSzPts val="1440"/>
              <a:buChar char="►"/>
            </a:pPr>
            <a:r>
              <a:rPr lang="en-US" dirty="0"/>
              <a:t>Marketing Recommendation model delivers business ready geographical drilldowns on optimized marketing targets segmented by consumer profile that can immediately be used in marketing strategy.</a:t>
            </a:r>
            <a:endParaRPr dirty="0"/>
          </a:p>
          <a:p>
            <a:pPr marL="457200" lvl="0" indent="-320040" algn="l" rtl="0">
              <a:lnSpc>
                <a:spcPct val="90000"/>
              </a:lnSpc>
              <a:spcBef>
                <a:spcPts val="1000"/>
              </a:spcBef>
              <a:spcAft>
                <a:spcPts val="0"/>
              </a:spcAft>
              <a:buSzPts val="1440"/>
              <a:buChar char="►"/>
            </a:pPr>
            <a:r>
              <a:rPr lang="en-US" dirty="0"/>
              <a:t>A simulated wait time model provides a heat map of prioritized charging station locations based on consumer need as well as a weighted version to coincide marketing strategy for greatest ROI.</a:t>
            </a:r>
            <a:endParaRPr dirty="0"/>
          </a:p>
          <a:p>
            <a:pPr marL="457200" lvl="0" indent="-320040" algn="l" rtl="0">
              <a:lnSpc>
                <a:spcPct val="90000"/>
              </a:lnSpc>
              <a:spcBef>
                <a:spcPts val="1000"/>
              </a:spcBef>
              <a:spcAft>
                <a:spcPts val="0"/>
              </a:spcAft>
              <a:buSzPts val="1440"/>
              <a:buChar char="►"/>
            </a:pPr>
            <a:r>
              <a:rPr lang="en-US" dirty="0"/>
              <a:t>Models allow for continuous improvement, allowing Porsche to improve its regional predictions over time.</a:t>
            </a:r>
            <a:endParaRPr dirty="0"/>
          </a:p>
          <a:p>
            <a:pPr marL="914400" lvl="1" indent="-320040" algn="l" rtl="0">
              <a:lnSpc>
                <a:spcPct val="90000"/>
              </a:lnSpc>
              <a:spcBef>
                <a:spcPts val="1000"/>
              </a:spcBef>
              <a:spcAft>
                <a:spcPts val="0"/>
              </a:spcAft>
              <a:buSzPts val="1440"/>
              <a:buChar char="►"/>
            </a:pPr>
            <a:r>
              <a:rPr lang="en-US" dirty="0"/>
              <a:t>Clusters are segmented along PCA orthogonal vectors to allow most robust segmentation.</a:t>
            </a:r>
            <a:endParaRPr dirty="0"/>
          </a:p>
          <a:p>
            <a:pPr marL="914400" lvl="1" indent="-320040" algn="l" rtl="0">
              <a:lnSpc>
                <a:spcPct val="90000"/>
              </a:lnSpc>
              <a:spcBef>
                <a:spcPts val="1000"/>
              </a:spcBef>
              <a:spcAft>
                <a:spcPts val="0"/>
              </a:spcAft>
              <a:buSzPts val="1440"/>
              <a:buChar char="►"/>
            </a:pPr>
            <a:r>
              <a:rPr lang="en-US" dirty="0"/>
              <a:t>Simulation can integrate Bayesian updating with new data.</a:t>
            </a:r>
            <a:endParaRPr dirty="0"/>
          </a:p>
          <a:p>
            <a:pPr marL="914400" lvl="1" indent="-320040" algn="l" rtl="0">
              <a:lnSpc>
                <a:spcPct val="90000"/>
              </a:lnSpc>
              <a:spcBef>
                <a:spcPts val="1000"/>
              </a:spcBef>
              <a:spcAft>
                <a:spcPts val="0"/>
              </a:spcAft>
              <a:buSzPts val="1440"/>
              <a:buChar char="►"/>
            </a:pPr>
            <a:r>
              <a:rPr lang="en-US" dirty="0"/>
              <a:t>Heatmaps can be trained and tuned in conjunction with new marketing data to ensure greatest ROI of marketing campaigns.</a:t>
            </a:r>
            <a:endParaRPr dirty="0"/>
          </a:p>
          <a:p>
            <a:pPr marL="457200" lvl="0" indent="-320040" algn="l" rtl="0">
              <a:lnSpc>
                <a:spcPct val="90000"/>
              </a:lnSpc>
              <a:spcBef>
                <a:spcPts val="1000"/>
              </a:spcBef>
              <a:spcAft>
                <a:spcPts val="0"/>
              </a:spcAft>
              <a:buSzPts val="1440"/>
              <a:buChar char="►"/>
            </a:pPr>
            <a:r>
              <a:rPr lang="en-US" dirty="0"/>
              <a:t>The end-to-end model uses columnar data, machine learning models in python, and integrated live Tableau dashboard deliverables, so is easy to implement and can scale quickly based on data availability.</a:t>
            </a:r>
            <a:endParaRPr dirty="0"/>
          </a:p>
          <a:p>
            <a:pPr marL="0" lvl="0" indent="0" algn="l" rtl="0">
              <a:lnSpc>
                <a:spcPct val="90000"/>
              </a:lnSpc>
              <a:spcBef>
                <a:spcPts val="1000"/>
              </a:spcBef>
              <a:spcAft>
                <a:spcPts val="0"/>
              </a:spcAft>
              <a:buSzPts val="1440"/>
              <a:buNone/>
            </a:pPr>
            <a:r>
              <a:rPr lang="en-US" dirty="0"/>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6cadbb34cd_0_46"/>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Recall the Three </a:t>
            </a:r>
            <a:r>
              <a:rPr lang="en-US">
                <a:latin typeface="Calibri"/>
                <a:ea typeface="Calibri"/>
                <a:cs typeface="Calibri"/>
                <a:sym typeface="Calibri"/>
              </a:rPr>
              <a:t>Community Questions</a:t>
            </a:r>
            <a:endParaRPr>
              <a:latin typeface="Calibri"/>
              <a:ea typeface="Calibri"/>
              <a:cs typeface="Calibri"/>
              <a:sym typeface="Calibri"/>
            </a:endParaRPr>
          </a:p>
        </p:txBody>
      </p:sp>
      <p:sp>
        <p:nvSpPr>
          <p:cNvPr id="275" name="Google Shape;275;g6cadbb34cd_0_46"/>
          <p:cNvSpPr txBox="1">
            <a:spLocks noGrp="1"/>
          </p:cNvSpPr>
          <p:nvPr>
            <p:ph type="body" idx="1"/>
          </p:nvPr>
        </p:nvSpPr>
        <p:spPr>
          <a:xfrm>
            <a:off x="1856476" y="1638650"/>
            <a:ext cx="7752900" cy="3880800"/>
          </a:xfrm>
          <a:prstGeom prst="rect">
            <a:avLst/>
          </a:prstGeom>
          <a:noFill/>
          <a:ln>
            <a:noFill/>
          </a:ln>
        </p:spPr>
        <p:txBody>
          <a:bodyPr spcFirstLastPara="1" wrap="square" lIns="91425" tIns="45700" rIns="91425" bIns="45700" anchor="t" anchorCtr="0">
            <a:noAutofit/>
          </a:bodyPr>
          <a:lstStyle/>
          <a:p>
            <a:pPr marL="514350" lvl="0" indent="-514350" algn="l" rtl="0">
              <a:lnSpc>
                <a:spcPct val="100000"/>
              </a:lnSpc>
              <a:spcBef>
                <a:spcPts val="0"/>
              </a:spcBef>
              <a:spcAft>
                <a:spcPts val="0"/>
              </a:spcAft>
              <a:buSzPts val="2560"/>
              <a:buAutoNum type="arabicPeriod"/>
            </a:pPr>
            <a:r>
              <a:rPr lang="en-US" sz="3200">
                <a:solidFill>
                  <a:schemeClr val="dk1"/>
                </a:solidFill>
                <a:latin typeface="Calibri"/>
                <a:ea typeface="Calibri"/>
                <a:cs typeface="Calibri"/>
                <a:sym typeface="Calibri"/>
              </a:rPr>
              <a:t>Where to build which charging stations and why? </a:t>
            </a:r>
            <a:endParaRPr/>
          </a:p>
          <a:p>
            <a:pPr marL="514350" lvl="0" indent="-514350" algn="l" rtl="0">
              <a:lnSpc>
                <a:spcPct val="100000"/>
              </a:lnSpc>
              <a:spcBef>
                <a:spcPts val="2200"/>
              </a:spcBef>
              <a:spcAft>
                <a:spcPts val="0"/>
              </a:spcAft>
              <a:buSzPts val="2560"/>
              <a:buAutoNum type="arabicPeriod"/>
            </a:pPr>
            <a:r>
              <a:rPr lang="en-US" sz="3200">
                <a:solidFill>
                  <a:schemeClr val="dk1"/>
                </a:solidFill>
                <a:latin typeface="Calibri"/>
                <a:ea typeface="Calibri"/>
                <a:cs typeface="Calibri"/>
                <a:sym typeface="Calibri"/>
              </a:rPr>
              <a:t>What customers are likely to buy which EVs, which ones aren’t?</a:t>
            </a:r>
            <a:endParaRPr/>
          </a:p>
          <a:p>
            <a:pPr marL="514350" lvl="0" indent="-514350" algn="l" rtl="0">
              <a:lnSpc>
                <a:spcPct val="100000"/>
              </a:lnSpc>
              <a:spcBef>
                <a:spcPts val="2200"/>
              </a:spcBef>
              <a:spcAft>
                <a:spcPts val="0"/>
              </a:spcAft>
              <a:buSzPts val="2560"/>
              <a:buAutoNum type="arabicPeriod"/>
            </a:pPr>
            <a:r>
              <a:rPr lang="en-US" sz="3200">
                <a:solidFill>
                  <a:schemeClr val="dk1"/>
                </a:solidFill>
                <a:latin typeface="Calibri"/>
                <a:ea typeface="Calibri"/>
                <a:cs typeface="Calibri"/>
                <a:sym typeface="Calibri"/>
              </a:rPr>
              <a:t>Who should we market to, what kind of cars, and where?</a:t>
            </a:r>
            <a:endParaRPr>
              <a:latin typeface="Calibri"/>
              <a:ea typeface="Calibri"/>
              <a:cs typeface="Calibri"/>
              <a:sym typeface="Calibri"/>
            </a:endParaRPr>
          </a:p>
        </p:txBody>
      </p:sp>
      <p:grpSp>
        <p:nvGrpSpPr>
          <p:cNvPr id="276" name="Google Shape;276;g6cadbb34cd_0_46"/>
          <p:cNvGrpSpPr/>
          <p:nvPr/>
        </p:nvGrpSpPr>
        <p:grpSpPr>
          <a:xfrm>
            <a:off x="677334" y="1638656"/>
            <a:ext cx="905409" cy="2279256"/>
            <a:chOff x="8597755" y="0"/>
            <a:chExt cx="905409" cy="2279256"/>
          </a:xfrm>
        </p:grpSpPr>
        <p:sp>
          <p:nvSpPr>
            <p:cNvPr id="277" name="Google Shape;277;g6cadbb34cd_0_46"/>
            <p:cNvSpPr/>
            <p:nvPr/>
          </p:nvSpPr>
          <p:spPr>
            <a:xfrm>
              <a:off x="9028019" y="0"/>
              <a:ext cx="45600" cy="822900"/>
            </a:xfrm>
            <a:prstGeom prst="rect">
              <a:avLst/>
            </a:prstGeom>
            <a:solidFill>
              <a:srgbClr val="16B0E3"/>
            </a:solidFill>
            <a:ln w="19050" cap="rnd" cmpd="sng">
              <a:solidFill>
                <a:srgbClr val="16B0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chemeClr val="lt1"/>
                </a:solidFill>
                <a:latin typeface="Trebuchet MS"/>
                <a:ea typeface="Trebuchet MS"/>
                <a:cs typeface="Trebuchet MS"/>
                <a:sym typeface="Trebuchet MS"/>
              </a:endParaRPr>
            </a:p>
          </p:txBody>
        </p:sp>
        <p:grpSp>
          <p:nvGrpSpPr>
            <p:cNvPr id="278" name="Google Shape;278;g6cadbb34cd_0_46"/>
            <p:cNvGrpSpPr/>
            <p:nvPr/>
          </p:nvGrpSpPr>
          <p:grpSpPr>
            <a:xfrm>
              <a:off x="8597755" y="776463"/>
              <a:ext cx="905409" cy="1502793"/>
              <a:chOff x="8597755" y="776463"/>
              <a:chExt cx="905409" cy="1502793"/>
            </a:xfrm>
          </p:grpSpPr>
          <p:sp>
            <p:nvSpPr>
              <p:cNvPr id="279" name="Google Shape;279;g6cadbb34cd_0_46"/>
              <p:cNvSpPr/>
              <p:nvPr/>
            </p:nvSpPr>
            <p:spPr>
              <a:xfrm rot="10800000">
                <a:off x="8597755" y="776463"/>
                <a:ext cx="905409" cy="1502793"/>
              </a:xfrm>
              <a:custGeom>
                <a:avLst/>
                <a:gdLst/>
                <a:ahLst/>
                <a:cxnLst/>
                <a:rect l="l" t="t" r="r" b="b"/>
                <a:pathLst>
                  <a:path w="1957642" h="3249282" extrusionOk="0">
                    <a:moveTo>
                      <a:pt x="1047232" y="5654"/>
                    </a:moveTo>
                    <a:lnTo>
                      <a:pt x="1030640" y="5654"/>
                    </a:lnTo>
                    <a:lnTo>
                      <a:pt x="1048024" y="0"/>
                    </a:lnTo>
                    <a:close/>
                    <a:moveTo>
                      <a:pt x="1160845" y="2127215"/>
                    </a:moveTo>
                    <a:lnTo>
                      <a:pt x="1196036" y="2120110"/>
                    </a:lnTo>
                    <a:lnTo>
                      <a:pt x="1237844" y="2120446"/>
                    </a:lnTo>
                    <a:cubicBezTo>
                      <a:pt x="1308896" y="2116324"/>
                      <a:pt x="1283850" y="2108399"/>
                      <a:pt x="1296213" y="2029106"/>
                    </a:cubicBezTo>
                    <a:cubicBezTo>
                      <a:pt x="1327247" y="1916021"/>
                      <a:pt x="1321193" y="1914210"/>
                      <a:pt x="1397562" y="1825853"/>
                    </a:cubicBezTo>
                    <a:cubicBezTo>
                      <a:pt x="1565052" y="1691460"/>
                      <a:pt x="1777778" y="1397289"/>
                      <a:pt x="1777778" y="1099228"/>
                    </a:cubicBezTo>
                    <a:cubicBezTo>
                      <a:pt x="1777778" y="658937"/>
                      <a:pt x="1421136" y="301944"/>
                      <a:pt x="980978" y="301427"/>
                    </a:cubicBezTo>
                    <a:lnTo>
                      <a:pt x="980978" y="301625"/>
                    </a:lnTo>
                    <a:lnTo>
                      <a:pt x="978823" y="301459"/>
                    </a:lnTo>
                    <a:lnTo>
                      <a:pt x="976666" y="301625"/>
                    </a:lnTo>
                    <a:lnTo>
                      <a:pt x="976666" y="301427"/>
                    </a:lnTo>
                    <a:cubicBezTo>
                      <a:pt x="536507" y="301944"/>
                      <a:pt x="179865" y="658937"/>
                      <a:pt x="179865" y="1099228"/>
                    </a:cubicBezTo>
                    <a:cubicBezTo>
                      <a:pt x="179865" y="1397289"/>
                      <a:pt x="392591" y="1691460"/>
                      <a:pt x="560081" y="1825853"/>
                    </a:cubicBezTo>
                    <a:cubicBezTo>
                      <a:pt x="636451" y="1914210"/>
                      <a:pt x="630396" y="1916021"/>
                      <a:pt x="661430" y="2029106"/>
                    </a:cubicBezTo>
                    <a:cubicBezTo>
                      <a:pt x="673794" y="2108399"/>
                      <a:pt x="648747" y="2116324"/>
                      <a:pt x="719799" y="2120446"/>
                    </a:cubicBezTo>
                    <a:lnTo>
                      <a:pt x="770760" y="2120037"/>
                    </a:lnTo>
                    <a:lnTo>
                      <a:pt x="806315" y="2127215"/>
                    </a:lnTo>
                    <a:close/>
                    <a:moveTo>
                      <a:pt x="1319520" y="2263042"/>
                    </a:moveTo>
                    <a:lnTo>
                      <a:pt x="978823" y="2261822"/>
                    </a:lnTo>
                    <a:lnTo>
                      <a:pt x="638123" y="2263042"/>
                    </a:lnTo>
                    <a:cubicBezTo>
                      <a:pt x="577778" y="2263042"/>
                      <a:pt x="547241" y="2240386"/>
                      <a:pt x="513100" y="2169534"/>
                    </a:cubicBezTo>
                    <a:cubicBezTo>
                      <a:pt x="499969" y="2077754"/>
                      <a:pt x="526938" y="2040759"/>
                      <a:pt x="465828" y="1970355"/>
                    </a:cubicBezTo>
                    <a:cubicBezTo>
                      <a:pt x="260705" y="1805868"/>
                      <a:pt x="0" y="1445504"/>
                      <a:pt x="0" y="1080372"/>
                    </a:cubicBezTo>
                    <a:cubicBezTo>
                      <a:pt x="0" y="540796"/>
                      <a:pt x="437413" y="103385"/>
                      <a:pt x="976988" y="103385"/>
                    </a:cubicBezTo>
                    <a:lnTo>
                      <a:pt x="978823" y="103526"/>
                    </a:lnTo>
                    <a:lnTo>
                      <a:pt x="980656" y="103385"/>
                    </a:lnTo>
                    <a:cubicBezTo>
                      <a:pt x="1520231" y="103385"/>
                      <a:pt x="1957642" y="540796"/>
                      <a:pt x="1957642" y="1080372"/>
                    </a:cubicBezTo>
                    <a:cubicBezTo>
                      <a:pt x="1957642" y="1445504"/>
                      <a:pt x="1696938" y="1805868"/>
                      <a:pt x="1491816" y="1970355"/>
                    </a:cubicBezTo>
                    <a:cubicBezTo>
                      <a:pt x="1430706" y="2040759"/>
                      <a:pt x="1457674" y="2077754"/>
                      <a:pt x="1444543" y="2169534"/>
                    </a:cubicBezTo>
                    <a:cubicBezTo>
                      <a:pt x="1410403" y="2240386"/>
                      <a:pt x="1379867" y="2263042"/>
                      <a:pt x="1319520" y="2263042"/>
                    </a:cubicBezTo>
                    <a:close/>
                    <a:moveTo>
                      <a:pt x="1407452" y="2485514"/>
                    </a:moveTo>
                    <a:lnTo>
                      <a:pt x="558453" y="2485514"/>
                    </a:lnTo>
                    <a:cubicBezTo>
                      <a:pt x="521377" y="2485514"/>
                      <a:pt x="491321" y="2455458"/>
                      <a:pt x="491321" y="2418383"/>
                    </a:cubicBezTo>
                    <a:lnTo>
                      <a:pt x="491321" y="2388750"/>
                    </a:lnTo>
                    <a:cubicBezTo>
                      <a:pt x="491321" y="2351675"/>
                      <a:pt x="521377" y="2321619"/>
                      <a:pt x="558453" y="2321619"/>
                    </a:cubicBezTo>
                    <a:lnTo>
                      <a:pt x="1407452" y="2321619"/>
                    </a:lnTo>
                    <a:cubicBezTo>
                      <a:pt x="1444528" y="2321619"/>
                      <a:pt x="1474583" y="2351675"/>
                      <a:pt x="1474583" y="2388750"/>
                    </a:cubicBezTo>
                    <a:lnTo>
                      <a:pt x="1474583" y="2418383"/>
                    </a:lnTo>
                    <a:cubicBezTo>
                      <a:pt x="1474583" y="2455458"/>
                      <a:pt x="1444528" y="2485514"/>
                      <a:pt x="1407452" y="2485514"/>
                    </a:cubicBezTo>
                    <a:close/>
                    <a:moveTo>
                      <a:pt x="1374676" y="2707334"/>
                    </a:moveTo>
                    <a:lnTo>
                      <a:pt x="591228" y="2707334"/>
                    </a:lnTo>
                    <a:cubicBezTo>
                      <a:pt x="554153" y="2707334"/>
                      <a:pt x="524097" y="2677278"/>
                      <a:pt x="524097" y="2640203"/>
                    </a:cubicBezTo>
                    <a:lnTo>
                      <a:pt x="524097" y="2610570"/>
                    </a:lnTo>
                    <a:cubicBezTo>
                      <a:pt x="524097" y="2573495"/>
                      <a:pt x="554153" y="2543440"/>
                      <a:pt x="591228" y="2543440"/>
                    </a:cubicBezTo>
                    <a:lnTo>
                      <a:pt x="1374676" y="2543440"/>
                    </a:lnTo>
                    <a:cubicBezTo>
                      <a:pt x="1411752" y="2543440"/>
                      <a:pt x="1441808" y="2573495"/>
                      <a:pt x="1441808" y="2610570"/>
                    </a:cubicBezTo>
                    <a:lnTo>
                      <a:pt x="1441808" y="2640203"/>
                    </a:lnTo>
                    <a:cubicBezTo>
                      <a:pt x="1441808" y="2677278"/>
                      <a:pt x="1411752" y="2707334"/>
                      <a:pt x="1374676" y="2707334"/>
                    </a:cubicBezTo>
                    <a:close/>
                    <a:moveTo>
                      <a:pt x="1341902" y="2929154"/>
                    </a:moveTo>
                    <a:lnTo>
                      <a:pt x="624004" y="2929154"/>
                    </a:lnTo>
                    <a:cubicBezTo>
                      <a:pt x="586929" y="2929154"/>
                      <a:pt x="556873" y="2899098"/>
                      <a:pt x="556873" y="2862023"/>
                    </a:cubicBezTo>
                    <a:lnTo>
                      <a:pt x="556873" y="2832390"/>
                    </a:lnTo>
                    <a:cubicBezTo>
                      <a:pt x="556873" y="2795315"/>
                      <a:pt x="586929" y="2765259"/>
                      <a:pt x="624004" y="2765259"/>
                    </a:cubicBezTo>
                    <a:lnTo>
                      <a:pt x="1341902" y="2765259"/>
                    </a:lnTo>
                    <a:cubicBezTo>
                      <a:pt x="1378978" y="2765259"/>
                      <a:pt x="1409033" y="2795315"/>
                      <a:pt x="1409033" y="2832390"/>
                    </a:cubicBezTo>
                    <a:lnTo>
                      <a:pt x="1409033" y="2862023"/>
                    </a:lnTo>
                    <a:cubicBezTo>
                      <a:pt x="1409033" y="2899098"/>
                      <a:pt x="1378978" y="2929154"/>
                      <a:pt x="1341902" y="2929154"/>
                    </a:cubicBezTo>
                    <a:close/>
                    <a:moveTo>
                      <a:pt x="982953" y="3249282"/>
                    </a:moveTo>
                    <a:cubicBezTo>
                      <a:pt x="783838" y="3249282"/>
                      <a:pt x="622424" y="3190586"/>
                      <a:pt x="622424" y="3118181"/>
                    </a:cubicBezTo>
                    <a:lnTo>
                      <a:pt x="622424" y="2987080"/>
                    </a:lnTo>
                    <a:lnTo>
                      <a:pt x="1343482" y="2987080"/>
                    </a:lnTo>
                    <a:lnTo>
                      <a:pt x="1343482" y="3118181"/>
                    </a:lnTo>
                    <a:cubicBezTo>
                      <a:pt x="1343482" y="3190586"/>
                      <a:pt x="1182068" y="3249282"/>
                      <a:pt x="982953" y="3249282"/>
                    </a:cubicBezTo>
                    <a:close/>
                  </a:path>
                </a:pathLst>
              </a:custGeom>
              <a:solidFill>
                <a:srgbClr val="16B0E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chemeClr val="lt1"/>
                  </a:solidFill>
                  <a:latin typeface="Trebuchet MS"/>
                  <a:ea typeface="Trebuchet MS"/>
                  <a:cs typeface="Trebuchet MS"/>
                  <a:sym typeface="Trebuchet MS"/>
                </a:endParaRPr>
              </a:p>
            </p:txBody>
          </p:sp>
          <p:sp>
            <p:nvSpPr>
              <p:cNvPr id="280" name="Google Shape;280;g6cadbb34cd_0_46"/>
              <p:cNvSpPr/>
              <p:nvPr/>
            </p:nvSpPr>
            <p:spPr>
              <a:xfrm>
                <a:off x="8848308" y="1580496"/>
                <a:ext cx="414227" cy="303563"/>
              </a:xfrm>
              <a:custGeom>
                <a:avLst/>
                <a:gdLst/>
                <a:ahLst/>
                <a:cxnLst/>
                <a:rect l="l" t="t" r="r" b="b"/>
                <a:pathLst>
                  <a:path w="3248842" h="2380886" extrusionOk="0">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rgbClr val="16B0E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
          <p:cNvSpPr txBox="1">
            <a:spLocks noGrp="1"/>
          </p:cNvSpPr>
          <p:nvPr>
            <p:ph type="title"/>
          </p:nvPr>
        </p:nvSpPr>
        <p:spPr>
          <a:xfrm>
            <a:off x="502672" y="311650"/>
            <a:ext cx="98229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600"/>
              <a:buFont typeface="Calibri"/>
              <a:buNone/>
            </a:pPr>
            <a:r>
              <a:rPr lang="en-US" sz="3000" b="1">
                <a:solidFill>
                  <a:schemeClr val="dk1"/>
                </a:solidFill>
                <a:latin typeface="Calibri"/>
                <a:ea typeface="Calibri"/>
                <a:cs typeface="Calibri"/>
                <a:sym typeface="Calibri"/>
              </a:rPr>
              <a:t>1. Where to build which charging stations and why? </a:t>
            </a:r>
            <a:endParaRPr sz="3000">
              <a:latin typeface="Calibri"/>
              <a:ea typeface="Calibri"/>
              <a:cs typeface="Calibri"/>
              <a:sym typeface="Calibri"/>
            </a:endParaRPr>
          </a:p>
        </p:txBody>
      </p:sp>
      <p:sp>
        <p:nvSpPr>
          <p:cNvPr id="287" name="Google Shape;287;p3"/>
          <p:cNvSpPr txBox="1">
            <a:spLocks noGrp="1"/>
          </p:cNvSpPr>
          <p:nvPr>
            <p:ph type="body" idx="1"/>
          </p:nvPr>
        </p:nvSpPr>
        <p:spPr>
          <a:xfrm>
            <a:off x="540250" y="890400"/>
            <a:ext cx="9543000" cy="11991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SzPts val="1776"/>
              <a:buNone/>
            </a:pPr>
            <a:r>
              <a:rPr lang="en-US" b="1">
                <a:latin typeface="Calibri"/>
                <a:ea typeface="Calibri"/>
                <a:cs typeface="Calibri"/>
                <a:sym typeface="Calibri"/>
              </a:rPr>
              <a:t>What we will deliver:</a:t>
            </a:r>
            <a:endParaRPr>
              <a:latin typeface="Calibri"/>
              <a:ea typeface="Calibri"/>
              <a:cs typeface="Calibri"/>
              <a:sym typeface="Calibri"/>
            </a:endParaRPr>
          </a:p>
          <a:p>
            <a:pPr marL="0" lvl="0" indent="0" algn="l" rtl="0">
              <a:lnSpc>
                <a:spcPct val="80000"/>
              </a:lnSpc>
              <a:spcBef>
                <a:spcPts val="1000"/>
              </a:spcBef>
              <a:spcAft>
                <a:spcPts val="0"/>
              </a:spcAft>
              <a:buSzPts val="1332"/>
              <a:buNone/>
            </a:pPr>
            <a:r>
              <a:rPr lang="en-US" b="1">
                <a:latin typeface="Calibri"/>
                <a:ea typeface="Calibri"/>
                <a:cs typeface="Calibri"/>
                <a:sym typeface="Calibri"/>
              </a:rPr>
              <a:t>Prioritized ranking</a:t>
            </a:r>
            <a:r>
              <a:rPr lang="en-US">
                <a:latin typeface="Calibri"/>
                <a:ea typeface="Calibri"/>
                <a:cs typeface="Calibri"/>
                <a:sym typeface="Calibri"/>
              </a:rPr>
              <a:t> </a:t>
            </a:r>
            <a:r>
              <a:rPr lang="en-US" b="1">
                <a:latin typeface="Calibri"/>
                <a:ea typeface="Calibri"/>
                <a:cs typeface="Calibri"/>
                <a:sym typeface="Calibri"/>
              </a:rPr>
              <a:t>by Return on Investment (ROI)</a:t>
            </a:r>
            <a:r>
              <a:rPr lang="en-US">
                <a:latin typeface="Calibri"/>
                <a:ea typeface="Calibri"/>
                <a:cs typeface="Calibri"/>
                <a:sym typeface="Calibri"/>
              </a:rPr>
              <a:t> of each charging station type with product components, type of location it would be installed (e.g., corporate offices, hotels, stores, gas stations), and in which zip code. </a:t>
            </a:r>
            <a:endParaRPr>
              <a:latin typeface="Calibri"/>
              <a:ea typeface="Calibri"/>
              <a:cs typeface="Calibri"/>
              <a:sym typeface="Calibri"/>
            </a:endParaRPr>
          </a:p>
          <a:p>
            <a:pPr marL="0" lvl="0" indent="0" algn="l" rtl="0">
              <a:lnSpc>
                <a:spcPct val="80000"/>
              </a:lnSpc>
              <a:spcBef>
                <a:spcPts val="1000"/>
              </a:spcBef>
              <a:spcAft>
                <a:spcPts val="0"/>
              </a:spcAft>
              <a:buSzPts val="1332"/>
              <a:buNone/>
            </a:pPr>
            <a:endParaRPr>
              <a:latin typeface="Calibri"/>
              <a:ea typeface="Calibri"/>
              <a:cs typeface="Calibri"/>
              <a:sym typeface="Calibri"/>
            </a:endParaRPr>
          </a:p>
          <a:p>
            <a:pPr marL="0" lvl="0" indent="0" algn="l" rtl="0">
              <a:lnSpc>
                <a:spcPct val="80000"/>
              </a:lnSpc>
              <a:spcBef>
                <a:spcPts val="1000"/>
              </a:spcBef>
              <a:spcAft>
                <a:spcPts val="0"/>
              </a:spcAft>
              <a:buSzPts val="1332"/>
              <a:buNone/>
            </a:pPr>
            <a:endParaRPr>
              <a:latin typeface="Calibri"/>
              <a:ea typeface="Calibri"/>
              <a:cs typeface="Calibri"/>
              <a:sym typeface="Calibri"/>
            </a:endParaRPr>
          </a:p>
        </p:txBody>
      </p:sp>
      <p:graphicFrame>
        <p:nvGraphicFramePr>
          <p:cNvPr id="288" name="Google Shape;288;p3"/>
          <p:cNvGraphicFramePr/>
          <p:nvPr/>
        </p:nvGraphicFramePr>
        <p:xfrm>
          <a:off x="667048" y="2548548"/>
          <a:ext cx="3000000" cy="3000000"/>
        </p:xfrm>
        <a:graphic>
          <a:graphicData uri="http://schemas.openxmlformats.org/drawingml/2006/table">
            <a:tbl>
              <a:tblPr firstRow="1" bandRow="1">
                <a:noFill/>
                <a:tableStyleId>{33D964C0-0F66-471E-B1D7-8B60147DF9C2}</a:tableStyleId>
              </a:tblPr>
              <a:tblGrid>
                <a:gridCol w="1254500">
                  <a:extLst>
                    <a:ext uri="{9D8B030D-6E8A-4147-A177-3AD203B41FA5}">
                      <a16:colId xmlns:a16="http://schemas.microsoft.com/office/drawing/2014/main" val="20000"/>
                    </a:ext>
                  </a:extLst>
                </a:gridCol>
                <a:gridCol w="1229800">
                  <a:extLst>
                    <a:ext uri="{9D8B030D-6E8A-4147-A177-3AD203B41FA5}">
                      <a16:colId xmlns:a16="http://schemas.microsoft.com/office/drawing/2014/main" val="20001"/>
                    </a:ext>
                  </a:extLst>
                </a:gridCol>
                <a:gridCol w="1462050">
                  <a:extLst>
                    <a:ext uri="{9D8B030D-6E8A-4147-A177-3AD203B41FA5}">
                      <a16:colId xmlns:a16="http://schemas.microsoft.com/office/drawing/2014/main" val="20002"/>
                    </a:ext>
                  </a:extLst>
                </a:gridCol>
                <a:gridCol w="849200">
                  <a:extLst>
                    <a:ext uri="{9D8B030D-6E8A-4147-A177-3AD203B41FA5}">
                      <a16:colId xmlns:a16="http://schemas.microsoft.com/office/drawing/2014/main" val="20003"/>
                    </a:ext>
                  </a:extLst>
                </a:gridCol>
                <a:gridCol w="896200">
                  <a:extLst>
                    <a:ext uri="{9D8B030D-6E8A-4147-A177-3AD203B41FA5}">
                      <a16:colId xmlns:a16="http://schemas.microsoft.com/office/drawing/2014/main" val="20004"/>
                    </a:ext>
                  </a:extLst>
                </a:gridCol>
                <a:gridCol w="970225">
                  <a:extLst>
                    <a:ext uri="{9D8B030D-6E8A-4147-A177-3AD203B41FA5}">
                      <a16:colId xmlns:a16="http://schemas.microsoft.com/office/drawing/2014/main" val="20005"/>
                    </a:ext>
                  </a:extLst>
                </a:gridCol>
                <a:gridCol w="1044475">
                  <a:extLst>
                    <a:ext uri="{9D8B030D-6E8A-4147-A177-3AD203B41FA5}">
                      <a16:colId xmlns:a16="http://schemas.microsoft.com/office/drawing/2014/main" val="20006"/>
                    </a:ext>
                  </a:extLst>
                </a:gridCol>
                <a:gridCol w="1538725">
                  <a:extLst>
                    <a:ext uri="{9D8B030D-6E8A-4147-A177-3AD203B41FA5}">
                      <a16:colId xmlns:a16="http://schemas.microsoft.com/office/drawing/2014/main" val="20007"/>
                    </a:ext>
                  </a:extLst>
                </a:gridCol>
              </a:tblGrid>
              <a:tr h="46535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Charging Type</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Location Type</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White Glove/ Elite Service</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Zip Code</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Quantity</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Charging Time</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Connectors</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ROI</a:t>
                      </a:r>
                      <a:endParaRPr sz="12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0"/>
                  </a:ext>
                </a:extLst>
              </a:tr>
              <a:tr h="60505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Level 2</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Supermarket</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Yes</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30316</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5</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2 - 8 hrs</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333333"/>
                          </a:solidFill>
                          <a:latin typeface="Arial"/>
                          <a:ea typeface="Arial"/>
                          <a:cs typeface="Arial"/>
                          <a:sym typeface="Arial"/>
                        </a:rPr>
                        <a:t>SAE J1772</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Arial"/>
                        <a:buNone/>
                      </a:pPr>
                      <a:r>
                        <a:rPr lang="en-US" sz="1200" u="none" strike="noStrike" cap="none">
                          <a:latin typeface="Arial"/>
                          <a:ea typeface="Arial"/>
                          <a:cs typeface="Arial"/>
                          <a:sym typeface="Arial"/>
                        </a:rPr>
                        <a:t>40-50 customers per day</a:t>
                      </a:r>
                      <a:endParaRPr sz="120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u="none" strike="noStrike" cap="none">
                        <a:solidFill>
                          <a:srgbClr val="333333"/>
                        </a:solidFill>
                        <a:highlight>
                          <a:srgbClr val="FFFFFF"/>
                        </a:highlight>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r h="74475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Level 2</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Mall</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Yes</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30324</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15-20</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Arial"/>
                        <a:buNone/>
                      </a:pPr>
                      <a:r>
                        <a:rPr lang="en-US" sz="1200" u="none" strike="noStrike" cap="none">
                          <a:latin typeface="Arial"/>
                          <a:ea typeface="Arial"/>
                          <a:cs typeface="Arial"/>
                          <a:sym typeface="Arial"/>
                        </a:rPr>
                        <a:t>2 - 8 hrs</a:t>
                      </a:r>
                      <a:endParaRPr sz="120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333333"/>
                          </a:solidFill>
                          <a:latin typeface="Arial"/>
                          <a:ea typeface="Arial"/>
                          <a:cs typeface="Arial"/>
                          <a:sym typeface="Arial"/>
                        </a:rPr>
                        <a:t>SAE J1772</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Arial"/>
                        <a:buNone/>
                      </a:pPr>
                      <a:r>
                        <a:rPr lang="en-US" sz="1200" u="none" strike="noStrike" cap="none">
                          <a:latin typeface="Arial"/>
                          <a:ea typeface="Arial"/>
                          <a:cs typeface="Arial"/>
                          <a:sym typeface="Arial"/>
                        </a:rPr>
                        <a:t>500-1000 customers per day</a:t>
                      </a:r>
                      <a:endParaRPr sz="120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u="none" strike="noStrike" cap="none">
                        <a:solidFill>
                          <a:srgbClr val="333333"/>
                        </a:solidFill>
                        <a:highlight>
                          <a:srgbClr val="FFFFFF"/>
                        </a:highlight>
                        <a:latin typeface="Arial"/>
                        <a:ea typeface="Arial"/>
                        <a:cs typeface="Arial"/>
                        <a:sym typeface="Arial"/>
                      </a:endParaRPr>
                    </a:p>
                  </a:txBody>
                  <a:tcPr marL="91450" marR="91450" marT="45725" marB="45725"/>
                </a:tc>
                <a:extLst>
                  <a:ext uri="{0D108BD9-81ED-4DB2-BD59-A6C34878D82A}">
                    <a16:rowId xmlns:a16="http://schemas.microsoft.com/office/drawing/2014/main" val="10002"/>
                  </a:ext>
                </a:extLst>
              </a:tr>
              <a:tr h="88445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Level 2 </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Amusement parks</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Yes</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30349</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15-20</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Arial"/>
                        <a:buNone/>
                      </a:pPr>
                      <a:r>
                        <a:rPr lang="en-US" sz="1200" u="none" strike="noStrike" cap="none">
                          <a:latin typeface="Arial"/>
                          <a:ea typeface="Arial"/>
                          <a:cs typeface="Arial"/>
                          <a:sym typeface="Arial"/>
                        </a:rPr>
                        <a:t>2 - 8 hrs</a:t>
                      </a:r>
                      <a:endParaRPr sz="120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333333"/>
                          </a:solidFill>
                          <a:latin typeface="Arial"/>
                          <a:ea typeface="Arial"/>
                          <a:cs typeface="Arial"/>
                          <a:sym typeface="Arial"/>
                        </a:rPr>
                        <a:t>SAE J1772</a:t>
                      </a:r>
                      <a:endParaRPr sz="1200" u="none" strike="noStrike" cap="none">
                        <a:solidFill>
                          <a:srgbClr val="33333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u="none" strike="noStrike" cap="none">
                        <a:solidFill>
                          <a:srgbClr val="333333"/>
                        </a:solidFill>
                        <a:highlight>
                          <a:srgbClr val="FFFFFF"/>
                        </a:highlight>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Arial"/>
                        <a:buNone/>
                      </a:pPr>
                      <a:r>
                        <a:rPr lang="en-US" sz="1200" u="none" strike="noStrike" cap="none">
                          <a:latin typeface="Arial"/>
                          <a:ea typeface="Arial"/>
                          <a:cs typeface="Arial"/>
                          <a:sym typeface="Arial"/>
                        </a:rPr>
                        <a:t>500-1000 customers per day</a:t>
                      </a:r>
                      <a:endParaRPr sz="120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u="none" strike="noStrike" cap="none">
                        <a:solidFill>
                          <a:srgbClr val="333333"/>
                        </a:solidFill>
                        <a:highlight>
                          <a:srgbClr val="FFFFFF"/>
                        </a:highlight>
                        <a:latin typeface="Arial"/>
                        <a:ea typeface="Arial"/>
                        <a:cs typeface="Arial"/>
                        <a:sym typeface="Arial"/>
                      </a:endParaRPr>
                    </a:p>
                  </a:txBody>
                  <a:tcPr marL="91450" marR="91450" marT="45725" marB="45725"/>
                </a:tc>
                <a:extLst>
                  <a:ext uri="{0D108BD9-81ED-4DB2-BD59-A6C34878D82A}">
                    <a16:rowId xmlns:a16="http://schemas.microsoft.com/office/drawing/2014/main" val="10003"/>
                  </a:ext>
                </a:extLst>
              </a:tr>
              <a:tr h="88445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Level 3 </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Government Office and Buildings </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No</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30301</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4-5</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0.5-1 hr</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CCS connector</a:t>
                      </a:r>
                      <a:endParaRPr sz="12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Arial"/>
                        <a:buNone/>
                      </a:pPr>
                      <a:r>
                        <a:rPr lang="en-US" sz="1200" u="none" strike="noStrike" cap="none">
                          <a:latin typeface="Arial"/>
                          <a:ea typeface="Arial"/>
                          <a:cs typeface="Arial"/>
                          <a:sym typeface="Arial"/>
                        </a:rPr>
                        <a:t>100-150 customers per day</a:t>
                      </a:r>
                      <a:endParaRPr sz="12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4"/>
                  </a:ext>
                </a:extLst>
              </a:tr>
            </a:tbl>
          </a:graphicData>
        </a:graphic>
      </p:graphicFrame>
      <p:sp>
        <p:nvSpPr>
          <p:cNvPr id="289" name="Google Shape;289;p3"/>
          <p:cNvSpPr txBox="1"/>
          <p:nvPr/>
        </p:nvSpPr>
        <p:spPr>
          <a:xfrm>
            <a:off x="565078" y="2134456"/>
            <a:ext cx="23799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Example deliverable</a:t>
            </a: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
          <p:cNvSpPr txBox="1"/>
          <p:nvPr/>
        </p:nvSpPr>
        <p:spPr>
          <a:xfrm>
            <a:off x="456344" y="415225"/>
            <a:ext cx="8852043" cy="1331382"/>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accent1"/>
              </a:buClr>
              <a:buSzPts val="1920"/>
              <a:buFont typeface="Noto Sans Symbols"/>
              <a:buNone/>
            </a:pPr>
            <a:r>
              <a:rPr lang="en-US" sz="2400" b="1" i="0" u="none" strike="noStrike" cap="none">
                <a:solidFill>
                  <a:srgbClr val="3F3F3F"/>
                </a:solidFill>
                <a:latin typeface="Calibri"/>
                <a:ea typeface="Calibri"/>
                <a:cs typeface="Calibri"/>
                <a:sym typeface="Calibri"/>
              </a:rPr>
              <a:t>1. How we will deliver charging station recommendations: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chemeClr val="accent1"/>
              </a:buClr>
              <a:buSzPts val="1440"/>
              <a:buFont typeface="Noto Sans Symbols"/>
              <a:buNone/>
            </a:pPr>
            <a:r>
              <a:rPr lang="en-US" sz="1800" b="0" i="0" u="none" strike="noStrike" cap="none">
                <a:solidFill>
                  <a:srgbClr val="3F3F3F"/>
                </a:solidFill>
                <a:latin typeface="Calibri"/>
                <a:ea typeface="Calibri"/>
                <a:cs typeface="Calibri"/>
                <a:sym typeface="Calibri"/>
              </a:rPr>
              <a:t>Using the following data: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chemeClr val="accent1"/>
              </a:buClr>
              <a:buSzPts val="1440"/>
              <a:buFont typeface="Noto Sans Symbols"/>
              <a:buNone/>
            </a:pPr>
            <a:endParaRPr sz="1800" b="0" i="0" u="none" strike="noStrike" cap="none">
              <a:solidFill>
                <a:srgbClr val="3F3F3F"/>
              </a:solidFill>
              <a:latin typeface="Calibri"/>
              <a:ea typeface="Calibri"/>
              <a:cs typeface="Calibri"/>
              <a:sym typeface="Calibri"/>
            </a:endParaRPr>
          </a:p>
        </p:txBody>
      </p:sp>
      <p:sp>
        <p:nvSpPr>
          <p:cNvPr id="296" name="Google Shape;296;p4"/>
          <p:cNvSpPr txBox="1"/>
          <p:nvPr/>
        </p:nvSpPr>
        <p:spPr>
          <a:xfrm>
            <a:off x="487020" y="1319227"/>
            <a:ext cx="4505093" cy="2308324"/>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chemeClr val="dk1"/>
              </a:buClr>
              <a:buSzPts val="1100"/>
              <a:buFont typeface="Arial"/>
              <a:buNone/>
            </a:pPr>
            <a:r>
              <a:rPr lang="en-US" sz="1800" b="1" i="0" u="sng" strike="noStrike" cap="none">
                <a:solidFill>
                  <a:schemeClr val="dk1"/>
                </a:solidFill>
                <a:latin typeface="Calibri"/>
                <a:ea typeface="Calibri"/>
                <a:cs typeface="Calibri"/>
                <a:sym typeface="Calibri"/>
              </a:rPr>
              <a:t>Quantitative</a:t>
            </a:r>
            <a:endParaRPr sz="1800" b="1" i="0" u="sng"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US" sz="1800" b="0" i="0" u="none" strike="noStrike" cap="none">
                <a:solidFill>
                  <a:schemeClr val="dk1"/>
                </a:solidFill>
                <a:latin typeface="Arial"/>
                <a:ea typeface="Arial"/>
                <a:cs typeface="Arial"/>
                <a:sym typeface="Arial"/>
              </a:rPr>
              <a:t>• </a:t>
            </a:r>
            <a:r>
              <a:rPr lang="en-US" sz="1800" b="0" i="0" u="none" strike="noStrike" cap="none">
                <a:solidFill>
                  <a:schemeClr val="dk1"/>
                </a:solidFill>
                <a:latin typeface="Calibri"/>
                <a:ea typeface="Calibri"/>
                <a:cs typeface="Calibri"/>
                <a:sym typeface="Calibri"/>
              </a:rPr>
              <a:t>Last used (by car type)</a:t>
            </a:r>
            <a:endParaRPr sz="18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US" sz="1800" b="0" i="0" u="none" strike="noStrike" cap="none">
                <a:solidFill>
                  <a:schemeClr val="dk1"/>
                </a:solidFill>
                <a:latin typeface="Arial"/>
                <a:ea typeface="Arial"/>
                <a:cs typeface="Arial"/>
                <a:sym typeface="Arial"/>
              </a:rPr>
              <a:t>• </a:t>
            </a:r>
            <a:r>
              <a:rPr lang="en-US" sz="1800" b="0" i="0" u="none" strike="noStrike" cap="none">
                <a:solidFill>
                  <a:schemeClr val="dk1"/>
                </a:solidFill>
                <a:latin typeface="Calibri"/>
                <a:ea typeface="Calibri"/>
                <a:cs typeface="Calibri"/>
                <a:sym typeface="Calibri"/>
              </a:rPr>
              <a:t>Hours of operation</a:t>
            </a:r>
            <a:endParaRPr sz="18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US" sz="1800" b="0" i="0" u="none" strike="noStrike" cap="none">
                <a:solidFill>
                  <a:schemeClr val="dk1"/>
                </a:solidFill>
                <a:latin typeface="Arial"/>
                <a:ea typeface="Arial"/>
                <a:cs typeface="Arial"/>
                <a:sym typeface="Arial"/>
              </a:rPr>
              <a:t>• </a:t>
            </a:r>
            <a:r>
              <a:rPr lang="en-US" sz="1800" b="0" i="0" u="none" strike="noStrike" cap="none">
                <a:solidFill>
                  <a:schemeClr val="dk1"/>
                </a:solidFill>
                <a:latin typeface="Calibri"/>
                <a:ea typeface="Calibri"/>
                <a:cs typeface="Calibri"/>
                <a:sym typeface="Calibri"/>
              </a:rPr>
              <a:t>Population</a:t>
            </a:r>
            <a:endParaRPr sz="18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US" sz="1800" b="0" i="0" u="none" strike="noStrike" cap="none">
                <a:solidFill>
                  <a:schemeClr val="dk1"/>
                </a:solidFill>
                <a:latin typeface="Arial"/>
                <a:ea typeface="Arial"/>
                <a:cs typeface="Arial"/>
                <a:sym typeface="Arial"/>
              </a:rPr>
              <a:t>• </a:t>
            </a:r>
            <a:r>
              <a:rPr lang="en-US" sz="1800" b="0" i="0" u="none" strike="noStrike" cap="none">
                <a:solidFill>
                  <a:schemeClr val="dk1"/>
                </a:solidFill>
                <a:latin typeface="Calibri"/>
                <a:ea typeface="Calibri"/>
                <a:cs typeface="Calibri"/>
                <a:sym typeface="Calibri"/>
              </a:rPr>
              <a:t>Proximity to major city, shopping, work, industrial area</a:t>
            </a:r>
            <a:endParaRPr sz="18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US" sz="1800" b="0" i="0" u="none" strike="noStrike" cap="none">
                <a:solidFill>
                  <a:schemeClr val="dk1"/>
                </a:solidFill>
                <a:latin typeface="Arial"/>
                <a:ea typeface="Arial"/>
                <a:cs typeface="Arial"/>
                <a:sym typeface="Arial"/>
              </a:rPr>
              <a:t>• </a:t>
            </a:r>
            <a:r>
              <a:rPr lang="en-US" sz="1800" b="0" i="0" u="none" strike="noStrike" cap="none">
                <a:solidFill>
                  <a:schemeClr val="dk1"/>
                </a:solidFill>
                <a:latin typeface="Calibri"/>
                <a:ea typeface="Calibri"/>
                <a:cs typeface="Calibri"/>
                <a:sym typeface="Calibri"/>
              </a:rPr>
              <a:t>EV car # to charger # proportion per zip code</a:t>
            </a:r>
            <a:endParaRPr sz="18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US" sz="1800" b="0" i="0" u="none" strike="noStrike" cap="none">
                <a:solidFill>
                  <a:schemeClr val="dk1"/>
                </a:solidFill>
                <a:latin typeface="Arial"/>
                <a:ea typeface="Arial"/>
                <a:cs typeface="Arial"/>
                <a:sym typeface="Arial"/>
              </a:rPr>
              <a:t>• </a:t>
            </a:r>
            <a:r>
              <a:rPr lang="en-US" sz="1800" b="0" i="0" u="none" strike="noStrike" cap="none">
                <a:solidFill>
                  <a:schemeClr val="dk1"/>
                </a:solidFill>
                <a:latin typeface="Calibri"/>
                <a:ea typeface="Calibri"/>
                <a:cs typeface="Calibri"/>
                <a:sym typeface="Calibri"/>
              </a:rPr>
              <a:t>Chargepoint API</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1" i="0" u="sng" strike="noStrike" cap="none">
              <a:solidFill>
                <a:schemeClr val="dk1"/>
              </a:solidFill>
              <a:latin typeface="Calibri"/>
              <a:ea typeface="Calibri"/>
              <a:cs typeface="Calibri"/>
              <a:sym typeface="Calibri"/>
            </a:endParaRPr>
          </a:p>
        </p:txBody>
      </p:sp>
      <p:sp>
        <p:nvSpPr>
          <p:cNvPr id="297" name="Google Shape;297;p4"/>
          <p:cNvSpPr txBox="1"/>
          <p:nvPr/>
        </p:nvSpPr>
        <p:spPr>
          <a:xfrm>
            <a:off x="4924250" y="1329300"/>
            <a:ext cx="5715000" cy="23082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chemeClr val="dk1"/>
              </a:buClr>
              <a:buSzPts val="1100"/>
              <a:buFont typeface="Arial"/>
              <a:buNone/>
            </a:pPr>
            <a:r>
              <a:rPr lang="en-US" sz="1800" b="1" i="0" u="sng" strike="noStrike" cap="none">
                <a:solidFill>
                  <a:schemeClr val="dk1"/>
                </a:solidFill>
                <a:latin typeface="Calibri"/>
                <a:ea typeface="Calibri"/>
                <a:cs typeface="Calibri"/>
                <a:sym typeface="Calibri"/>
              </a:rPr>
              <a:t>Qualitative</a:t>
            </a:r>
            <a:endParaRPr sz="1800" b="1" i="0" u="sng"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US" sz="1800" b="0" i="0" u="none" strike="noStrike" cap="none">
                <a:solidFill>
                  <a:schemeClr val="dk1"/>
                </a:solidFill>
                <a:latin typeface="Arial"/>
                <a:ea typeface="Arial"/>
                <a:cs typeface="Arial"/>
                <a:sym typeface="Arial"/>
              </a:rPr>
              <a:t>• </a:t>
            </a:r>
            <a:r>
              <a:rPr lang="en-US" sz="1800" b="0" i="0" u="none" strike="noStrike" cap="none">
                <a:solidFill>
                  <a:schemeClr val="dk1"/>
                </a:solidFill>
                <a:latin typeface="Calibri"/>
                <a:ea typeface="Calibri"/>
                <a:cs typeface="Calibri"/>
                <a:sym typeface="Calibri"/>
              </a:rPr>
              <a:t>Geographical location of existing EV charging stations</a:t>
            </a:r>
            <a:endParaRPr sz="18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US" sz="1800" b="0" i="0" u="none" strike="noStrike" cap="none">
                <a:solidFill>
                  <a:schemeClr val="dk1"/>
                </a:solidFill>
                <a:latin typeface="Arial"/>
                <a:ea typeface="Arial"/>
                <a:cs typeface="Arial"/>
                <a:sym typeface="Arial"/>
              </a:rPr>
              <a:t>• </a:t>
            </a:r>
            <a:r>
              <a:rPr lang="en-US" sz="1800" b="0" i="0" u="none" strike="noStrike" cap="none">
                <a:solidFill>
                  <a:schemeClr val="dk1"/>
                </a:solidFill>
                <a:latin typeface="Calibri"/>
                <a:ea typeface="Calibri"/>
                <a:cs typeface="Calibri"/>
                <a:sym typeface="Calibri"/>
              </a:rPr>
              <a:t>EV charging types:</a:t>
            </a:r>
            <a:endParaRPr sz="18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US" sz="1800" b="0" i="0" u="none" strike="noStrike" cap="none">
                <a:solidFill>
                  <a:schemeClr val="dk1"/>
                </a:solidFill>
                <a:latin typeface="Arial"/>
                <a:ea typeface="Arial"/>
                <a:cs typeface="Arial"/>
                <a:sym typeface="Arial"/>
              </a:rPr>
              <a:t>• </a:t>
            </a:r>
            <a:r>
              <a:rPr lang="en-US" sz="1800" b="0" i="0" u="none" strike="noStrike" cap="none">
                <a:solidFill>
                  <a:schemeClr val="dk1"/>
                </a:solidFill>
                <a:latin typeface="Calibri"/>
                <a:ea typeface="Calibri"/>
                <a:cs typeface="Calibri"/>
                <a:sym typeface="Calibri"/>
              </a:rPr>
              <a:t>Level 1</a:t>
            </a:r>
            <a:endParaRPr sz="18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US" sz="1800" b="0" i="0" u="none" strike="noStrike" cap="none">
                <a:solidFill>
                  <a:schemeClr val="dk1"/>
                </a:solidFill>
                <a:latin typeface="Arial"/>
                <a:ea typeface="Arial"/>
                <a:cs typeface="Arial"/>
                <a:sym typeface="Arial"/>
              </a:rPr>
              <a:t>• </a:t>
            </a:r>
            <a:r>
              <a:rPr lang="en-US" sz="1800" b="0" i="0" u="none" strike="noStrike" cap="none">
                <a:solidFill>
                  <a:schemeClr val="dk1"/>
                </a:solidFill>
                <a:latin typeface="Calibri"/>
                <a:ea typeface="Calibri"/>
                <a:cs typeface="Calibri"/>
                <a:sym typeface="Calibri"/>
              </a:rPr>
              <a:t>Level 2</a:t>
            </a:r>
            <a:endParaRPr sz="18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US" sz="1800" b="0" i="0" u="none" strike="noStrike" cap="none">
                <a:solidFill>
                  <a:schemeClr val="dk1"/>
                </a:solidFill>
                <a:latin typeface="Arial"/>
                <a:ea typeface="Arial"/>
                <a:cs typeface="Arial"/>
                <a:sym typeface="Arial"/>
              </a:rPr>
              <a:t>• </a:t>
            </a:r>
            <a:r>
              <a:rPr lang="en-US" sz="1800" b="0" i="0" u="none" strike="noStrike" cap="none">
                <a:solidFill>
                  <a:schemeClr val="dk1"/>
                </a:solidFill>
                <a:latin typeface="Calibri"/>
                <a:ea typeface="Calibri"/>
                <a:cs typeface="Calibri"/>
                <a:sym typeface="Calibri"/>
              </a:rPr>
              <a:t>Level 3/DC Fast Chargers</a:t>
            </a:r>
            <a:endParaRPr sz="18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US" sz="1800" b="0" i="0" u="none" strike="noStrike" cap="none">
                <a:solidFill>
                  <a:schemeClr val="dk1"/>
                </a:solidFill>
                <a:latin typeface="Arial"/>
                <a:ea typeface="Arial"/>
                <a:cs typeface="Arial"/>
                <a:sym typeface="Arial"/>
              </a:rPr>
              <a:t>• </a:t>
            </a:r>
            <a:r>
              <a:rPr lang="en-US" sz="1800" b="0" i="0" u="none" strike="noStrike" cap="none">
                <a:solidFill>
                  <a:schemeClr val="dk1"/>
                </a:solidFill>
                <a:latin typeface="Calibri"/>
                <a:ea typeface="Calibri"/>
                <a:cs typeface="Calibri"/>
                <a:sym typeface="Calibri"/>
              </a:rPr>
              <a:t>Customer feedback on charger types and preferences</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1" i="0" u="sng" strike="noStrike" cap="none">
              <a:solidFill>
                <a:schemeClr val="dk1"/>
              </a:solidFill>
              <a:latin typeface="Calibri"/>
              <a:ea typeface="Calibri"/>
              <a:cs typeface="Calibri"/>
              <a:sym typeface="Calibri"/>
            </a:endParaRPr>
          </a:p>
        </p:txBody>
      </p:sp>
      <p:sp>
        <p:nvSpPr>
          <p:cNvPr id="298" name="Google Shape;298;p4"/>
          <p:cNvSpPr txBox="1"/>
          <p:nvPr/>
        </p:nvSpPr>
        <p:spPr>
          <a:xfrm>
            <a:off x="487025" y="4111709"/>
            <a:ext cx="10515600" cy="2647500"/>
          </a:xfrm>
          <a:prstGeom prst="rect">
            <a:avLst/>
          </a:prstGeom>
          <a:noFill/>
          <a:ln>
            <a:noFill/>
          </a:ln>
        </p:spPr>
        <p:txBody>
          <a:bodyPr spcFirstLastPara="1" wrap="square" lIns="91425" tIns="45700" rIns="91425" bIns="45700" anchor="t" anchorCtr="0">
            <a:normAutofit/>
          </a:bodyPr>
          <a:lstStyle/>
          <a:p>
            <a:pPr marL="0" marR="0" lvl="0" indent="0" algn="l" rtl="0">
              <a:lnSpc>
                <a:spcPct val="105000"/>
              </a:lnSpc>
              <a:spcBef>
                <a:spcPts val="0"/>
              </a:spcBef>
              <a:spcAft>
                <a:spcPts val="0"/>
              </a:spcAft>
              <a:buClr>
                <a:schemeClr val="dk1"/>
              </a:buClr>
              <a:buSzPts val="1100"/>
              <a:buFont typeface="Arial"/>
              <a:buNone/>
            </a:pPr>
            <a:r>
              <a:rPr lang="en-US" sz="1800" b="1" i="0" u="none" strike="noStrike" cap="none">
                <a:solidFill>
                  <a:schemeClr val="dk1"/>
                </a:solidFill>
                <a:latin typeface="Calibri"/>
                <a:ea typeface="Calibri"/>
                <a:cs typeface="Calibri"/>
                <a:sym typeface="Calibri"/>
              </a:rPr>
              <a:t>We will use the following modeling approach:</a:t>
            </a:r>
            <a:endParaRPr sz="1800" b="1" i="0" u="none" strike="noStrike" cap="none">
              <a:solidFill>
                <a:schemeClr val="dk1"/>
              </a:solidFill>
              <a:latin typeface="Calibri"/>
              <a:ea typeface="Calibri"/>
              <a:cs typeface="Calibri"/>
              <a:sym typeface="Calibri"/>
            </a:endParaRPr>
          </a:p>
          <a:p>
            <a:pPr marL="0" marR="0" lvl="0" indent="0" algn="l" rtl="0">
              <a:lnSpc>
                <a:spcPct val="105000"/>
              </a:lnSpc>
              <a:spcBef>
                <a:spcPts val="0"/>
              </a:spcBef>
              <a:spcAft>
                <a:spcPts val="0"/>
              </a:spcAft>
              <a:buClr>
                <a:schemeClr val="dk1"/>
              </a:buClr>
              <a:buSzPts val="1100"/>
              <a:buFont typeface="Arial"/>
              <a:buNone/>
            </a:pPr>
            <a:r>
              <a:rPr lang="en-US" sz="1600" b="0" i="0" u="none" strike="noStrike" cap="none">
                <a:solidFill>
                  <a:schemeClr val="dk1"/>
                </a:solidFill>
                <a:latin typeface="Calibri"/>
                <a:ea typeface="Calibri"/>
                <a:cs typeface="Calibri"/>
                <a:sym typeface="Calibri"/>
              </a:rPr>
              <a:t>Using current data on number of EV owners per zip code compared to locations of publicly available charging stations in conjunction with chargepoint data on waiting lines, we will simulate charging station placement to minimize wait lines for EV users in high traffic areas.</a:t>
            </a:r>
            <a:endParaRPr sz="1600" b="0" i="0" u="none" strike="noStrike" cap="none">
              <a:solidFill>
                <a:schemeClr val="dk1"/>
              </a:solidFill>
              <a:latin typeface="Calibri"/>
              <a:ea typeface="Calibri"/>
              <a:cs typeface="Calibri"/>
              <a:sym typeface="Calibri"/>
            </a:endParaRPr>
          </a:p>
          <a:p>
            <a:pPr marL="0" marR="0" lvl="0" indent="0" algn="l" rtl="0">
              <a:lnSpc>
                <a:spcPct val="105000"/>
              </a:lnSpc>
              <a:spcBef>
                <a:spcPts val="0"/>
              </a:spcBef>
              <a:spcAft>
                <a:spcPts val="0"/>
              </a:spcAft>
              <a:buClr>
                <a:schemeClr val="dk1"/>
              </a:buClr>
              <a:buSzPts val="1100"/>
              <a:buFont typeface="Arial"/>
              <a:buNone/>
            </a:pPr>
            <a:r>
              <a:rPr lang="en-US" sz="1600" b="0" i="0" u="none" strike="noStrike" cap="none">
                <a:solidFill>
                  <a:schemeClr val="dk1"/>
                </a:solidFill>
                <a:latin typeface="Calibri"/>
                <a:ea typeface="Calibri"/>
                <a:cs typeface="Calibri"/>
                <a:sym typeface="Calibri"/>
              </a:rPr>
              <a:t>Simulation results will be used in conjunction with Q2 location clusters for zipcodes most likely to purchase target Porsche models to create a linear optimization model to increase availability in target regions while taking into account cost constraints.</a:t>
            </a:r>
            <a:endParaRPr sz="1600" b="0" i="0" u="none" strike="noStrike" cap="none">
              <a:solidFill>
                <a:schemeClr val="dk1"/>
              </a:solidFill>
              <a:latin typeface="Calibri"/>
              <a:ea typeface="Calibri"/>
              <a:cs typeface="Calibri"/>
              <a:sym typeface="Calibri"/>
            </a:endParaRPr>
          </a:p>
          <a:p>
            <a:pPr marL="0" marR="0" lvl="0" indent="0" algn="l" rtl="0">
              <a:lnSpc>
                <a:spcPct val="105000"/>
              </a:lnSpc>
              <a:spcBef>
                <a:spcPts val="0"/>
              </a:spcBef>
              <a:spcAft>
                <a:spcPts val="0"/>
              </a:spcAft>
              <a:buClr>
                <a:schemeClr val="dk1"/>
              </a:buClr>
              <a:buSzPts val="1100"/>
              <a:buFont typeface="Arial"/>
              <a:buNone/>
            </a:pPr>
            <a:r>
              <a:rPr lang="en-US" sz="1600" b="0" i="0" u="none" strike="noStrike" cap="none">
                <a:solidFill>
                  <a:schemeClr val="dk1"/>
                </a:solidFill>
                <a:latin typeface="Calibri"/>
                <a:ea typeface="Calibri"/>
                <a:cs typeface="Calibri"/>
                <a:sym typeface="Calibri"/>
              </a:rPr>
              <a:t>Charging preferences by consumers will be regressed against specific location types to add additional weights to the optimization model and specify types of locations/buildings within a zip code to target.</a:t>
            </a:r>
            <a:endParaRPr sz="1600" b="0" i="0" u="none" strike="noStrike" cap="none">
              <a:solidFill>
                <a:schemeClr val="dk1"/>
              </a:solidFill>
              <a:latin typeface="Calibri"/>
              <a:ea typeface="Calibri"/>
              <a:cs typeface="Calibri"/>
              <a:sym typeface="Calibri"/>
            </a:endParaRPr>
          </a:p>
          <a:p>
            <a:pPr marL="0" marR="0" lvl="0" indent="0" algn="l" rtl="0">
              <a:lnSpc>
                <a:spcPct val="80000"/>
              </a:lnSpc>
              <a:spcBef>
                <a:spcPts val="1000"/>
              </a:spcBef>
              <a:spcAft>
                <a:spcPts val="0"/>
              </a:spcAft>
              <a:buClr>
                <a:schemeClr val="dk1"/>
              </a:buClr>
              <a:buSzPts val="28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6"/>
          <p:cNvSpPr txBox="1"/>
          <p:nvPr/>
        </p:nvSpPr>
        <p:spPr>
          <a:xfrm>
            <a:off x="456344" y="415225"/>
            <a:ext cx="8852043" cy="1331382"/>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accent1"/>
              </a:buClr>
              <a:buSzPts val="1920"/>
              <a:buFont typeface="Noto Sans Symbols"/>
              <a:buNone/>
            </a:pPr>
            <a:r>
              <a:rPr lang="en-US" sz="2400" b="1" i="0" u="none" strike="noStrike" cap="none">
                <a:solidFill>
                  <a:srgbClr val="3F3F3F"/>
                </a:solidFill>
                <a:latin typeface="Calibri"/>
                <a:ea typeface="Calibri"/>
                <a:cs typeface="Calibri"/>
                <a:sym typeface="Calibri"/>
              </a:rPr>
              <a:t>2. How we will deliver customer segments: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chemeClr val="accent1"/>
              </a:buClr>
              <a:buSzPts val="1440"/>
              <a:buFont typeface="Noto Sans Symbols"/>
              <a:buNone/>
            </a:pPr>
            <a:r>
              <a:rPr lang="en-US" sz="1800" b="0" i="0" u="none" strike="noStrike" cap="none">
                <a:solidFill>
                  <a:srgbClr val="3F3F3F"/>
                </a:solidFill>
                <a:latin typeface="Calibri"/>
                <a:ea typeface="Calibri"/>
                <a:cs typeface="Calibri"/>
                <a:sym typeface="Calibri"/>
              </a:rPr>
              <a:t>Using the following demographic data: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chemeClr val="accent1"/>
              </a:buClr>
              <a:buSzPts val="1440"/>
              <a:buFont typeface="Noto Sans Symbols"/>
              <a:buNone/>
            </a:pPr>
            <a:endParaRPr sz="1800" b="0" i="0" u="none" strike="noStrike" cap="none">
              <a:solidFill>
                <a:srgbClr val="3F3F3F"/>
              </a:solidFill>
              <a:latin typeface="Calibri"/>
              <a:ea typeface="Calibri"/>
              <a:cs typeface="Calibri"/>
              <a:sym typeface="Calibri"/>
            </a:endParaRPr>
          </a:p>
        </p:txBody>
      </p:sp>
      <p:sp>
        <p:nvSpPr>
          <p:cNvPr id="305" name="Google Shape;305;p6"/>
          <p:cNvSpPr txBox="1"/>
          <p:nvPr/>
        </p:nvSpPr>
        <p:spPr>
          <a:xfrm>
            <a:off x="487020" y="1319227"/>
            <a:ext cx="4505100" cy="25854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chemeClr val="dk1"/>
              </a:buClr>
              <a:buSzPts val="1100"/>
              <a:buFont typeface="Arial"/>
              <a:buNone/>
            </a:pPr>
            <a:r>
              <a:rPr lang="en-US" sz="1800" b="1" i="0" u="sng" strike="noStrike" cap="none">
                <a:solidFill>
                  <a:schemeClr val="dk1"/>
                </a:solidFill>
                <a:latin typeface="Calibri"/>
                <a:ea typeface="Calibri"/>
                <a:cs typeface="Calibri"/>
                <a:sym typeface="Calibri"/>
              </a:rPr>
              <a:t>Quantitative</a:t>
            </a:r>
            <a:endParaRPr sz="1800" b="1" i="0" u="sng"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US" sz="1800" b="0" i="0" u="none" strike="noStrike" cap="none">
                <a:solidFill>
                  <a:schemeClr val="dk1"/>
                </a:solidFill>
                <a:latin typeface="Arial"/>
                <a:ea typeface="Arial"/>
                <a:cs typeface="Arial"/>
                <a:sym typeface="Arial"/>
              </a:rPr>
              <a:t>• </a:t>
            </a:r>
            <a:r>
              <a:rPr lang="en-US" sz="1800" b="0" i="0" u="none" strike="noStrike" cap="none">
                <a:solidFill>
                  <a:schemeClr val="dk1"/>
                </a:solidFill>
                <a:latin typeface="Calibri"/>
                <a:ea typeface="Calibri"/>
                <a:cs typeface="Calibri"/>
                <a:sym typeface="Calibri"/>
              </a:rPr>
              <a:t>Demographics of Electric vehicles consumer of each state by Age, income(dual-income), gender, location, profession, industry, degree</a:t>
            </a:r>
            <a:endParaRPr sz="18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US" sz="1800" b="0" i="0" u="none" strike="noStrike" cap="none">
                <a:solidFill>
                  <a:schemeClr val="dk1"/>
                </a:solidFill>
                <a:latin typeface="Arial"/>
                <a:ea typeface="Arial"/>
                <a:cs typeface="Arial"/>
                <a:sym typeface="Arial"/>
              </a:rPr>
              <a:t>• </a:t>
            </a:r>
            <a:r>
              <a:rPr lang="en-US" sz="1800" b="0" i="0" u="none" strike="noStrike" cap="none">
                <a:solidFill>
                  <a:schemeClr val="dk1"/>
                </a:solidFill>
                <a:latin typeface="Calibri"/>
                <a:ea typeface="Calibri"/>
                <a:cs typeface="Calibri"/>
                <a:sym typeface="Calibri"/>
              </a:rPr>
              <a:t>Type of vehicle like SUV, Sedan or Hatchback and its price, Type of Home.</a:t>
            </a:r>
            <a:endParaRPr sz="18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US" sz="1800" b="0" i="0" u="none" strike="noStrike" cap="none">
                <a:solidFill>
                  <a:schemeClr val="dk1"/>
                </a:solidFill>
                <a:latin typeface="Arial"/>
                <a:ea typeface="Arial"/>
                <a:cs typeface="Arial"/>
                <a:sym typeface="Arial"/>
              </a:rPr>
              <a:t>• </a:t>
            </a:r>
            <a:r>
              <a:rPr lang="en-US" sz="1800" b="0" i="0" u="none" strike="noStrike" cap="none">
                <a:solidFill>
                  <a:schemeClr val="dk1"/>
                </a:solidFill>
                <a:latin typeface="Calibri"/>
                <a:ea typeface="Calibri"/>
                <a:cs typeface="Calibri"/>
                <a:sym typeface="Calibri"/>
              </a:rPr>
              <a:t>Same Demographics above of Consumers having gasoline cars above $100k to understand the buying trends and factors.</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1" i="0" u="sng" strike="noStrike" cap="none">
              <a:solidFill>
                <a:schemeClr val="dk1"/>
              </a:solidFill>
              <a:latin typeface="Calibri"/>
              <a:ea typeface="Calibri"/>
              <a:cs typeface="Calibri"/>
              <a:sym typeface="Calibri"/>
            </a:endParaRPr>
          </a:p>
        </p:txBody>
      </p:sp>
      <p:sp>
        <p:nvSpPr>
          <p:cNvPr id="306" name="Google Shape;306;p6"/>
          <p:cNvSpPr txBox="1"/>
          <p:nvPr/>
        </p:nvSpPr>
        <p:spPr>
          <a:xfrm>
            <a:off x="4924250" y="1329300"/>
            <a:ext cx="5372700" cy="29625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chemeClr val="dk1"/>
              </a:buClr>
              <a:buSzPts val="1100"/>
              <a:buFont typeface="Arial"/>
              <a:buNone/>
            </a:pPr>
            <a:r>
              <a:rPr lang="en-US" sz="1800" b="1" i="0" u="sng" strike="noStrike" cap="none">
                <a:solidFill>
                  <a:schemeClr val="dk1"/>
                </a:solidFill>
                <a:latin typeface="Calibri"/>
                <a:ea typeface="Calibri"/>
                <a:cs typeface="Calibri"/>
                <a:sym typeface="Calibri"/>
              </a:rPr>
              <a:t>Qualitative</a:t>
            </a:r>
            <a:endParaRPr sz="1800" b="1" i="0" u="sng"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US" sz="1800" b="0" i="0" u="none" strike="noStrike" cap="none">
                <a:solidFill>
                  <a:schemeClr val="dk1"/>
                </a:solidFill>
                <a:latin typeface="Arial"/>
                <a:ea typeface="Arial"/>
                <a:cs typeface="Arial"/>
                <a:sym typeface="Arial"/>
              </a:rPr>
              <a:t>• </a:t>
            </a:r>
            <a:r>
              <a:rPr lang="en-US" sz="1800" b="0" i="0" u="none" strike="noStrike" cap="none">
                <a:solidFill>
                  <a:schemeClr val="dk1"/>
                </a:solidFill>
                <a:latin typeface="Calibri"/>
                <a:ea typeface="Calibri"/>
                <a:cs typeface="Calibri"/>
                <a:sym typeface="Calibri"/>
              </a:rPr>
              <a:t>Each state's regulation policies and laws (Tax-Rebates).</a:t>
            </a:r>
            <a:endParaRPr sz="18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US" sz="1800" b="0" i="0" u="none" strike="noStrike" cap="none">
                <a:solidFill>
                  <a:schemeClr val="dk1"/>
                </a:solidFill>
                <a:latin typeface="Arial"/>
                <a:ea typeface="Arial"/>
                <a:cs typeface="Arial"/>
                <a:sym typeface="Arial"/>
              </a:rPr>
              <a:t>• </a:t>
            </a:r>
            <a:r>
              <a:rPr lang="en-US" sz="1800" b="0" i="0" u="none" strike="noStrike" cap="none">
                <a:solidFill>
                  <a:schemeClr val="dk1"/>
                </a:solidFill>
                <a:latin typeface="Calibri"/>
                <a:ea typeface="Calibri"/>
                <a:cs typeface="Calibri"/>
                <a:sym typeface="Calibri"/>
              </a:rPr>
              <a:t>Social media analysis of Reviews of EV to understand behavioral trends.</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1" i="0" u="sng" strike="noStrike" cap="none">
              <a:solidFill>
                <a:schemeClr val="dk1"/>
              </a:solidFill>
              <a:latin typeface="Calibri"/>
              <a:ea typeface="Calibri"/>
              <a:cs typeface="Calibri"/>
              <a:sym typeface="Calibri"/>
            </a:endParaRPr>
          </a:p>
        </p:txBody>
      </p:sp>
      <p:sp>
        <p:nvSpPr>
          <p:cNvPr id="307" name="Google Shape;307;p6"/>
          <p:cNvSpPr txBox="1"/>
          <p:nvPr/>
        </p:nvSpPr>
        <p:spPr>
          <a:xfrm>
            <a:off x="487025" y="4463457"/>
            <a:ext cx="10515600" cy="1514400"/>
          </a:xfrm>
          <a:prstGeom prst="rect">
            <a:avLst/>
          </a:prstGeom>
          <a:noFill/>
          <a:ln>
            <a:noFill/>
          </a:ln>
        </p:spPr>
        <p:txBody>
          <a:bodyPr spcFirstLastPara="1" wrap="square" lIns="91425" tIns="45700" rIns="91425" bIns="45700" anchor="t" anchorCtr="0">
            <a:normAutofit/>
          </a:bodyPr>
          <a:lstStyle/>
          <a:p>
            <a:pPr marL="0" marR="0" lvl="0" indent="0" algn="l" rtl="0">
              <a:lnSpc>
                <a:spcPct val="115000"/>
              </a:lnSpc>
              <a:spcBef>
                <a:spcPts val="0"/>
              </a:spcBef>
              <a:spcAft>
                <a:spcPts val="0"/>
              </a:spcAft>
              <a:buClr>
                <a:schemeClr val="dk1"/>
              </a:buClr>
              <a:buSzPts val="1100"/>
              <a:buFont typeface="Arial"/>
              <a:buNone/>
            </a:pPr>
            <a:r>
              <a:rPr lang="en-US" sz="1800" b="1" i="0" u="none" strike="noStrike" cap="none">
                <a:solidFill>
                  <a:schemeClr val="dk1"/>
                </a:solidFill>
                <a:latin typeface="Calibri"/>
                <a:ea typeface="Calibri"/>
                <a:cs typeface="Calibri"/>
                <a:sym typeface="Calibri"/>
              </a:rPr>
              <a:t>We will use the following modeling approach:</a:t>
            </a:r>
            <a:endParaRPr sz="1800" b="1"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US" sz="1800" b="0" i="0" u="none" strike="noStrike" cap="none">
                <a:solidFill>
                  <a:schemeClr val="dk1"/>
                </a:solidFill>
                <a:latin typeface="Calibri"/>
                <a:ea typeface="Calibri"/>
                <a:cs typeface="Calibri"/>
                <a:sym typeface="Calibri"/>
              </a:rPr>
              <a:t>Segmenting customers using K-means, we can build a classifier model in each segment to determine the probability of a customer buying the vehicle or not.</a:t>
            </a:r>
            <a:endParaRPr sz="1800" b="0" i="0" u="none" strike="noStrike" cap="none">
              <a:solidFill>
                <a:schemeClr val="dk1"/>
              </a:solidFill>
              <a:latin typeface="Calibri"/>
              <a:ea typeface="Calibri"/>
              <a:cs typeface="Calibri"/>
              <a:sym typeface="Calibri"/>
            </a:endParaRPr>
          </a:p>
          <a:p>
            <a:pPr marL="0" marR="0" lvl="0" indent="0" algn="l" rtl="0">
              <a:lnSpc>
                <a:spcPct val="70000"/>
              </a:lnSpc>
              <a:spcBef>
                <a:spcPts val="1000"/>
              </a:spcBef>
              <a:spcAft>
                <a:spcPts val="0"/>
              </a:spcAft>
              <a:buClr>
                <a:schemeClr val="dk1"/>
              </a:buClr>
              <a:buSzPts val="217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7"/>
          <p:cNvSpPr txBox="1">
            <a:spLocks noGrp="1"/>
          </p:cNvSpPr>
          <p:nvPr>
            <p:ph type="title"/>
          </p:nvPr>
        </p:nvSpPr>
        <p:spPr>
          <a:xfrm>
            <a:off x="502672" y="311650"/>
            <a:ext cx="98229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880"/>
              <a:buFont typeface="Calibri"/>
              <a:buNone/>
            </a:pPr>
            <a:r>
              <a:rPr lang="en-US" sz="3000" b="1">
                <a:solidFill>
                  <a:schemeClr val="dk1"/>
                </a:solidFill>
                <a:latin typeface="Calibri"/>
                <a:ea typeface="Calibri"/>
                <a:cs typeface="Calibri"/>
                <a:sym typeface="Calibri"/>
              </a:rPr>
              <a:t>3. What kind of cars should be marketed to who and where?</a:t>
            </a:r>
            <a:br>
              <a:rPr lang="en-US" sz="3000" b="1">
                <a:solidFill>
                  <a:schemeClr val="dk1"/>
                </a:solidFill>
                <a:latin typeface="Calibri"/>
                <a:ea typeface="Calibri"/>
                <a:cs typeface="Calibri"/>
                <a:sym typeface="Calibri"/>
              </a:rPr>
            </a:br>
            <a:endParaRPr sz="3000" b="1">
              <a:solidFill>
                <a:schemeClr val="dk1"/>
              </a:solidFill>
              <a:latin typeface="Calibri"/>
              <a:ea typeface="Calibri"/>
              <a:cs typeface="Calibri"/>
              <a:sym typeface="Calibri"/>
            </a:endParaRPr>
          </a:p>
        </p:txBody>
      </p:sp>
      <p:sp>
        <p:nvSpPr>
          <p:cNvPr id="314" name="Google Shape;314;p7"/>
          <p:cNvSpPr txBox="1">
            <a:spLocks noGrp="1"/>
          </p:cNvSpPr>
          <p:nvPr>
            <p:ph type="body" idx="1"/>
          </p:nvPr>
        </p:nvSpPr>
        <p:spPr>
          <a:xfrm>
            <a:off x="560800" y="970875"/>
            <a:ext cx="6721200" cy="11436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SzPts val="1776"/>
              <a:buNone/>
            </a:pPr>
            <a:r>
              <a:rPr lang="en-US" b="1">
                <a:latin typeface="Calibri"/>
                <a:ea typeface="Calibri"/>
                <a:cs typeface="Calibri"/>
                <a:sym typeface="Calibri"/>
              </a:rPr>
              <a:t>What we will deliver:</a:t>
            </a:r>
            <a:endParaRPr>
              <a:latin typeface="Calibri"/>
              <a:ea typeface="Calibri"/>
              <a:cs typeface="Calibri"/>
              <a:sym typeface="Calibri"/>
            </a:endParaRPr>
          </a:p>
          <a:p>
            <a:pPr marL="0" lvl="0" indent="0" algn="l" rtl="0">
              <a:lnSpc>
                <a:spcPct val="80000"/>
              </a:lnSpc>
              <a:spcBef>
                <a:spcPts val="1000"/>
              </a:spcBef>
              <a:spcAft>
                <a:spcPts val="0"/>
              </a:spcAft>
              <a:buSzPts val="1332"/>
              <a:buNone/>
            </a:pPr>
            <a:r>
              <a:rPr lang="en-US">
                <a:latin typeface="Calibri"/>
                <a:ea typeface="Calibri"/>
                <a:cs typeface="Calibri"/>
                <a:sym typeface="Calibri"/>
              </a:rPr>
              <a:t>Per car, which persona it should be marketed to in which manner to which region, ranked by probability of opportunity and number of expected sales.</a:t>
            </a:r>
            <a:endParaRPr>
              <a:latin typeface="Calibri"/>
              <a:ea typeface="Calibri"/>
              <a:cs typeface="Calibri"/>
              <a:sym typeface="Calibri"/>
            </a:endParaRPr>
          </a:p>
          <a:p>
            <a:pPr marL="0" lvl="0" indent="0" algn="l" rtl="0">
              <a:lnSpc>
                <a:spcPct val="80000"/>
              </a:lnSpc>
              <a:spcBef>
                <a:spcPts val="1000"/>
              </a:spcBef>
              <a:spcAft>
                <a:spcPts val="0"/>
              </a:spcAft>
              <a:buSzPts val="1332"/>
              <a:buNone/>
            </a:pPr>
            <a:endParaRPr>
              <a:latin typeface="Calibri"/>
              <a:ea typeface="Calibri"/>
              <a:cs typeface="Calibri"/>
              <a:sym typeface="Calibri"/>
            </a:endParaRPr>
          </a:p>
        </p:txBody>
      </p:sp>
      <p:sp>
        <p:nvSpPr>
          <p:cNvPr id="315" name="Google Shape;315;p7"/>
          <p:cNvSpPr txBox="1"/>
          <p:nvPr/>
        </p:nvSpPr>
        <p:spPr>
          <a:xfrm>
            <a:off x="565078" y="2568539"/>
            <a:ext cx="421205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rebuchet MS"/>
                <a:ea typeface="Trebuchet MS"/>
                <a:cs typeface="Trebuchet MS"/>
                <a:sym typeface="Trebuchet MS"/>
              </a:rPr>
              <a:t>Visualization of marketing guidance:</a:t>
            </a:r>
            <a:endParaRPr sz="1400" b="0" i="0" u="none" strike="noStrike" cap="none">
              <a:solidFill>
                <a:srgbClr val="000000"/>
              </a:solidFill>
              <a:latin typeface="Arial"/>
              <a:ea typeface="Arial"/>
              <a:cs typeface="Arial"/>
              <a:sym typeface="Arial"/>
            </a:endParaRPr>
          </a:p>
        </p:txBody>
      </p:sp>
      <p:pic>
        <p:nvPicPr>
          <p:cNvPr id="316" name="Google Shape;316;p7"/>
          <p:cNvPicPr preferRelativeResize="0"/>
          <p:nvPr/>
        </p:nvPicPr>
        <p:blipFill rotWithShape="1">
          <a:blip r:embed="rId3">
            <a:alphaModFix/>
          </a:blip>
          <a:srcRect/>
          <a:stretch/>
        </p:blipFill>
        <p:spPr>
          <a:xfrm>
            <a:off x="5470650" y="3288525"/>
            <a:ext cx="6721349" cy="3569475"/>
          </a:xfrm>
          <a:prstGeom prst="rect">
            <a:avLst/>
          </a:prstGeom>
          <a:noFill/>
          <a:ln>
            <a:noFill/>
          </a:ln>
        </p:spPr>
      </p:pic>
      <p:pic>
        <p:nvPicPr>
          <p:cNvPr id="317" name="Google Shape;317;p7"/>
          <p:cNvPicPr preferRelativeResize="0"/>
          <p:nvPr/>
        </p:nvPicPr>
        <p:blipFill rotWithShape="1">
          <a:blip r:embed="rId4">
            <a:alphaModFix/>
          </a:blip>
          <a:srcRect/>
          <a:stretch/>
        </p:blipFill>
        <p:spPr>
          <a:xfrm>
            <a:off x="7931025" y="891900"/>
            <a:ext cx="4212050" cy="2289150"/>
          </a:xfrm>
          <a:prstGeom prst="rect">
            <a:avLst/>
          </a:prstGeom>
          <a:noFill/>
          <a:ln>
            <a:noFill/>
          </a:ln>
        </p:spPr>
      </p:pic>
      <p:pic>
        <p:nvPicPr>
          <p:cNvPr id="318" name="Google Shape;318;p7"/>
          <p:cNvPicPr preferRelativeResize="0"/>
          <p:nvPr/>
        </p:nvPicPr>
        <p:blipFill rotWithShape="1">
          <a:blip r:embed="rId5">
            <a:alphaModFix/>
          </a:blip>
          <a:srcRect/>
          <a:stretch/>
        </p:blipFill>
        <p:spPr>
          <a:xfrm>
            <a:off x="36825" y="3181050"/>
            <a:ext cx="5023674" cy="3348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8"/>
          <p:cNvSpPr txBox="1"/>
          <p:nvPr/>
        </p:nvSpPr>
        <p:spPr>
          <a:xfrm>
            <a:off x="456344" y="415225"/>
            <a:ext cx="8852043" cy="1331382"/>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accent1"/>
              </a:buClr>
              <a:buSzPts val="1920"/>
              <a:buFont typeface="Noto Sans Symbols"/>
              <a:buNone/>
            </a:pPr>
            <a:r>
              <a:rPr lang="en-US" sz="2400" b="1" i="0" u="none" strike="noStrike" cap="none">
                <a:solidFill>
                  <a:srgbClr val="3F3F3F"/>
                </a:solidFill>
                <a:latin typeface="Calibri"/>
                <a:ea typeface="Calibri"/>
                <a:cs typeface="Calibri"/>
                <a:sym typeface="Calibri"/>
              </a:rPr>
              <a:t>3. How we will suggest marketing recommendations: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chemeClr val="accent1"/>
              </a:buClr>
              <a:buSzPts val="1440"/>
              <a:buFont typeface="Noto Sans Symbols"/>
              <a:buNone/>
            </a:pPr>
            <a:r>
              <a:rPr lang="en-US" sz="1800" b="0" i="0" u="none" strike="noStrike" cap="none">
                <a:solidFill>
                  <a:srgbClr val="3F3F3F"/>
                </a:solidFill>
                <a:latin typeface="Calibri"/>
                <a:ea typeface="Calibri"/>
                <a:cs typeface="Calibri"/>
                <a:sym typeface="Calibri"/>
              </a:rPr>
              <a:t>Using the following data: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chemeClr val="accent1"/>
              </a:buClr>
              <a:buSzPts val="1440"/>
              <a:buFont typeface="Noto Sans Symbols"/>
              <a:buNone/>
            </a:pPr>
            <a:endParaRPr sz="1800" b="0" i="0" u="none" strike="noStrike" cap="none">
              <a:solidFill>
                <a:srgbClr val="3F3F3F"/>
              </a:solidFill>
              <a:latin typeface="Calibri"/>
              <a:ea typeface="Calibri"/>
              <a:cs typeface="Calibri"/>
              <a:sym typeface="Calibri"/>
            </a:endParaRPr>
          </a:p>
        </p:txBody>
      </p:sp>
      <p:sp>
        <p:nvSpPr>
          <p:cNvPr id="325" name="Google Shape;325;p8"/>
          <p:cNvSpPr txBox="1"/>
          <p:nvPr/>
        </p:nvSpPr>
        <p:spPr>
          <a:xfrm>
            <a:off x="456350" y="4488813"/>
            <a:ext cx="10515600" cy="2022900"/>
          </a:xfrm>
          <a:prstGeom prst="rect">
            <a:avLst/>
          </a:prstGeom>
          <a:noFill/>
          <a:ln>
            <a:noFill/>
          </a:ln>
        </p:spPr>
        <p:txBody>
          <a:bodyPr spcFirstLastPara="1" wrap="square" lIns="91425" tIns="45700" rIns="91425" bIns="45700" anchor="t" anchorCtr="0">
            <a:normAutofit/>
          </a:bodyPr>
          <a:lstStyle/>
          <a:p>
            <a:pPr marL="0" marR="0" lvl="0" indent="0" algn="l" rtl="0">
              <a:lnSpc>
                <a:spcPct val="115000"/>
              </a:lnSpc>
              <a:spcBef>
                <a:spcPts val="0"/>
              </a:spcBef>
              <a:spcAft>
                <a:spcPts val="0"/>
              </a:spcAft>
              <a:buClr>
                <a:schemeClr val="dk1"/>
              </a:buClr>
              <a:buSzPts val="1100"/>
              <a:buFont typeface="Arial"/>
              <a:buNone/>
            </a:pPr>
            <a:r>
              <a:rPr lang="en-US" sz="1800" b="1" i="0" u="none" strike="noStrike" cap="none">
                <a:solidFill>
                  <a:schemeClr val="dk1"/>
                </a:solidFill>
                <a:latin typeface="Calibri"/>
                <a:ea typeface="Calibri"/>
                <a:cs typeface="Calibri"/>
                <a:sym typeface="Calibri"/>
              </a:rPr>
              <a:t>We will use the following modeling approach:</a:t>
            </a:r>
            <a:endParaRPr sz="1800" b="1"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US" sz="1800" b="0" i="0" u="none" strike="noStrike" cap="none">
                <a:solidFill>
                  <a:schemeClr val="dk1"/>
                </a:solidFill>
                <a:latin typeface="Calibri"/>
                <a:ea typeface="Calibri"/>
                <a:cs typeface="Calibri"/>
                <a:sym typeface="Calibri"/>
              </a:rPr>
              <a:t>Using decision tree algorithms based on EV features, we will be able to pair any EV build and cost to our persona clusters, and provide a breakdown of marketing dollar spend for each customer group and location based on probability of purchase.</a:t>
            </a:r>
            <a:endParaRPr sz="1800" b="0" i="0" u="none" strike="noStrike" cap="none">
              <a:solidFill>
                <a:schemeClr val="dk1"/>
              </a:solidFill>
              <a:latin typeface="Calibri"/>
              <a:ea typeface="Calibri"/>
              <a:cs typeface="Calibri"/>
              <a:sym typeface="Calibri"/>
            </a:endParaRPr>
          </a:p>
        </p:txBody>
      </p:sp>
      <p:sp>
        <p:nvSpPr>
          <p:cNvPr id="326" name="Google Shape;326;p8"/>
          <p:cNvSpPr txBox="1"/>
          <p:nvPr/>
        </p:nvSpPr>
        <p:spPr>
          <a:xfrm>
            <a:off x="517843" y="1329501"/>
            <a:ext cx="4505093" cy="2308324"/>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chemeClr val="dk1"/>
              </a:buClr>
              <a:buSzPts val="1100"/>
              <a:buFont typeface="Arial"/>
              <a:buNone/>
            </a:pPr>
            <a:r>
              <a:rPr lang="en-US" sz="1400" b="1" i="0" u="sng" strike="noStrike" cap="none">
                <a:solidFill>
                  <a:schemeClr val="dk1"/>
                </a:solidFill>
                <a:latin typeface="Trebuchet MS"/>
                <a:ea typeface="Trebuchet MS"/>
                <a:cs typeface="Trebuchet MS"/>
                <a:sym typeface="Trebuchet MS"/>
              </a:rPr>
              <a:t>Quantitative</a:t>
            </a:r>
            <a:endParaRPr sz="1400" b="1" i="0" u="sng" strike="noStrike" cap="none">
              <a:solidFill>
                <a:schemeClr val="dk1"/>
              </a:solidFill>
              <a:latin typeface="Trebuchet MS"/>
              <a:ea typeface="Trebuchet MS"/>
              <a:cs typeface="Trebuchet MS"/>
              <a:sym typeface="Trebuchet MS"/>
            </a:endParaRPr>
          </a:p>
          <a:p>
            <a:pPr marL="0" marR="0" lvl="0" indent="0" algn="l" rtl="0">
              <a:lnSpc>
                <a:spcPct val="115000"/>
              </a:lnSpc>
              <a:spcBef>
                <a:spcPts val="0"/>
              </a:spcBef>
              <a:spcAft>
                <a:spcPts val="0"/>
              </a:spcAft>
              <a:buClr>
                <a:schemeClr val="dk1"/>
              </a:buClr>
              <a:buSzPts val="1100"/>
              <a:buFont typeface="Arial"/>
              <a:buNone/>
            </a:pPr>
            <a:r>
              <a:rPr lang="en-US" sz="1400" b="0" i="0" u="none" strike="noStrike" cap="none">
                <a:solidFill>
                  <a:schemeClr val="dk1"/>
                </a:solidFill>
                <a:latin typeface="Arial"/>
                <a:ea typeface="Arial"/>
                <a:cs typeface="Arial"/>
                <a:sym typeface="Arial"/>
              </a:rPr>
              <a:t>•</a:t>
            </a:r>
            <a:r>
              <a:rPr lang="en-US" sz="1400" b="0" i="0" u="none" strike="noStrike" cap="none">
                <a:solidFill>
                  <a:schemeClr val="dk1"/>
                </a:solidFill>
                <a:latin typeface="Trebuchet MS"/>
                <a:ea typeface="Trebuchet MS"/>
                <a:cs typeface="Trebuchet MS"/>
                <a:sym typeface="Trebuchet MS"/>
              </a:rPr>
              <a:t>Demography of each state by Age, income(dual-income), gender, location(zip-code,rural,urban) , profession, industry, degree(very important)...</a:t>
            </a:r>
            <a:endParaRPr sz="1400" b="0" i="0" u="none" strike="noStrike" cap="none">
              <a:solidFill>
                <a:schemeClr val="dk1"/>
              </a:solidFill>
              <a:latin typeface="Trebuchet MS"/>
              <a:ea typeface="Trebuchet MS"/>
              <a:cs typeface="Trebuchet MS"/>
              <a:sym typeface="Trebuchet MS"/>
            </a:endParaRPr>
          </a:p>
          <a:p>
            <a:pPr marL="0" marR="0" lvl="0" indent="0" algn="l" rtl="0">
              <a:lnSpc>
                <a:spcPct val="115000"/>
              </a:lnSpc>
              <a:spcBef>
                <a:spcPts val="0"/>
              </a:spcBef>
              <a:spcAft>
                <a:spcPts val="0"/>
              </a:spcAft>
              <a:buClr>
                <a:schemeClr val="dk1"/>
              </a:buClr>
              <a:buSzPts val="1100"/>
              <a:buFont typeface="Arial"/>
              <a:buNone/>
            </a:pPr>
            <a:r>
              <a:rPr lang="en-US" sz="1400" b="0" i="0" u="none" strike="noStrike" cap="none">
                <a:solidFill>
                  <a:schemeClr val="dk1"/>
                </a:solidFill>
                <a:latin typeface="Arial"/>
                <a:ea typeface="Arial"/>
                <a:cs typeface="Arial"/>
                <a:sym typeface="Arial"/>
              </a:rPr>
              <a:t>•</a:t>
            </a:r>
            <a:r>
              <a:rPr lang="en-US" sz="1400" b="0" i="0" u="none" strike="noStrike" cap="none">
                <a:solidFill>
                  <a:schemeClr val="dk1"/>
                </a:solidFill>
                <a:latin typeface="Trebuchet MS"/>
                <a:ea typeface="Trebuchet MS"/>
                <a:cs typeface="Trebuchet MS"/>
                <a:sym typeface="Trebuchet MS"/>
              </a:rPr>
              <a:t>Type of vehicle like gasoline, hybrid and which kind of vehicle like suv, sedan</a:t>
            </a:r>
            <a:endParaRPr sz="1400" b="0" i="0" u="none" strike="noStrike" cap="none">
              <a:solidFill>
                <a:schemeClr val="dk1"/>
              </a:solidFill>
              <a:latin typeface="Trebuchet MS"/>
              <a:ea typeface="Trebuchet MS"/>
              <a:cs typeface="Trebuchet MS"/>
              <a:sym typeface="Trebuchet MS"/>
            </a:endParaRPr>
          </a:p>
          <a:p>
            <a:pPr marL="0" marR="0" lvl="0" indent="0" algn="l" rtl="0">
              <a:lnSpc>
                <a:spcPct val="115000"/>
              </a:lnSpc>
              <a:spcBef>
                <a:spcPts val="0"/>
              </a:spcBef>
              <a:spcAft>
                <a:spcPts val="0"/>
              </a:spcAft>
              <a:buClr>
                <a:schemeClr val="dk1"/>
              </a:buClr>
              <a:buSzPts val="1100"/>
              <a:buFont typeface="Arial"/>
              <a:buNone/>
            </a:pPr>
            <a:r>
              <a:rPr lang="en-US" sz="1400" b="0" i="0" u="none" strike="noStrike" cap="none">
                <a:solidFill>
                  <a:schemeClr val="dk1"/>
                </a:solidFill>
                <a:latin typeface="Arial"/>
                <a:ea typeface="Arial"/>
                <a:cs typeface="Arial"/>
                <a:sym typeface="Arial"/>
              </a:rPr>
              <a:t>•</a:t>
            </a:r>
            <a:r>
              <a:rPr lang="en-US" sz="1400" b="0" i="0" u="none" strike="noStrike" cap="none">
                <a:solidFill>
                  <a:schemeClr val="dk1"/>
                </a:solidFill>
                <a:latin typeface="Trebuchet MS"/>
                <a:ea typeface="Trebuchet MS"/>
                <a:cs typeface="Trebuchet MS"/>
                <a:sym typeface="Trebuchet MS"/>
              </a:rPr>
              <a:t>Price of vehicle</a:t>
            </a:r>
            <a:endParaRPr sz="1400" b="0" i="0" u="none" strike="noStrike" cap="none">
              <a:solidFill>
                <a:schemeClr val="dk1"/>
              </a:solidFill>
              <a:latin typeface="Trebuchet MS"/>
              <a:ea typeface="Trebuchet MS"/>
              <a:cs typeface="Trebuchet MS"/>
              <a:sym typeface="Trebuchet MS"/>
            </a:endParaRPr>
          </a:p>
          <a:p>
            <a:pPr marL="0" marR="0" lvl="0" indent="0" algn="l" rtl="0">
              <a:lnSpc>
                <a:spcPct val="115000"/>
              </a:lnSpc>
              <a:spcBef>
                <a:spcPts val="0"/>
              </a:spcBef>
              <a:spcAft>
                <a:spcPts val="0"/>
              </a:spcAft>
              <a:buClr>
                <a:schemeClr val="dk1"/>
              </a:buClr>
              <a:buSzPts val="1100"/>
              <a:buFont typeface="Arial"/>
              <a:buNone/>
            </a:pPr>
            <a:r>
              <a:rPr lang="en-US" sz="1400" b="0" i="0" u="none" strike="noStrike" cap="none">
                <a:solidFill>
                  <a:schemeClr val="dk1"/>
                </a:solidFill>
                <a:latin typeface="Arial"/>
                <a:ea typeface="Arial"/>
                <a:cs typeface="Arial"/>
                <a:sym typeface="Arial"/>
              </a:rPr>
              <a:t>•</a:t>
            </a:r>
            <a:r>
              <a:rPr lang="en-US" sz="1400" b="0" i="0" u="none" strike="noStrike" cap="none">
                <a:solidFill>
                  <a:schemeClr val="dk1"/>
                </a:solidFill>
                <a:latin typeface="Trebuchet MS"/>
                <a:ea typeface="Trebuchet MS"/>
                <a:cs typeface="Trebuchet MS"/>
                <a:sym typeface="Trebuchet MS"/>
              </a:rPr>
              <a:t>Persona clusters and data defined in response to question 2.</a:t>
            </a:r>
            <a:endParaRPr sz="1400" b="0" i="0" u="none" strike="noStrike" cap="none">
              <a:solidFill>
                <a:schemeClr val="dk1"/>
              </a:solidFill>
              <a:latin typeface="Trebuchet MS"/>
              <a:ea typeface="Trebuchet MS"/>
              <a:cs typeface="Trebuchet MS"/>
              <a:sym typeface="Trebuchet MS"/>
            </a:endParaRPr>
          </a:p>
          <a:p>
            <a:pPr marL="0" marR="0" lvl="0" indent="0" algn="l" rtl="0">
              <a:lnSpc>
                <a:spcPct val="115000"/>
              </a:lnSpc>
              <a:spcBef>
                <a:spcPts val="0"/>
              </a:spcBef>
              <a:spcAft>
                <a:spcPts val="0"/>
              </a:spcAft>
              <a:buClr>
                <a:schemeClr val="dk1"/>
              </a:buClr>
              <a:buSzPts val="1100"/>
              <a:buFont typeface="Arial"/>
              <a:buNone/>
            </a:pPr>
            <a:r>
              <a:rPr lang="en-US" sz="1400" b="0" i="0" u="none" strike="noStrike" cap="none">
                <a:solidFill>
                  <a:schemeClr val="dk1"/>
                </a:solidFill>
                <a:latin typeface="Arial"/>
                <a:ea typeface="Arial"/>
                <a:cs typeface="Arial"/>
                <a:sym typeface="Arial"/>
              </a:rPr>
              <a:t>•</a:t>
            </a:r>
            <a:r>
              <a:rPr lang="en-US" sz="1400" b="0" i="0" u="none" strike="noStrike" cap="none">
                <a:solidFill>
                  <a:schemeClr val="dk1"/>
                </a:solidFill>
                <a:latin typeface="Trebuchet MS"/>
                <a:ea typeface="Trebuchet MS"/>
                <a:cs typeface="Trebuchet MS"/>
                <a:sym typeface="Trebuchet MS"/>
              </a:rPr>
              <a:t>Marketing campaign data w/ sales trends</a:t>
            </a:r>
            <a:endParaRPr sz="14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400"/>
              <a:buFont typeface="Arial"/>
              <a:buNone/>
            </a:pPr>
            <a:endParaRPr sz="1400" b="1" i="0" u="sng" strike="noStrike" cap="none">
              <a:solidFill>
                <a:schemeClr val="dk1"/>
              </a:solidFill>
              <a:latin typeface="Calibri"/>
              <a:ea typeface="Calibri"/>
              <a:cs typeface="Calibri"/>
              <a:sym typeface="Calibri"/>
            </a:endParaRPr>
          </a:p>
        </p:txBody>
      </p:sp>
      <p:sp>
        <p:nvSpPr>
          <p:cNvPr id="327" name="Google Shape;327;p8"/>
          <p:cNvSpPr txBox="1"/>
          <p:nvPr/>
        </p:nvSpPr>
        <p:spPr>
          <a:xfrm>
            <a:off x="5380525" y="1329504"/>
            <a:ext cx="4999500" cy="15087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chemeClr val="dk1"/>
              </a:buClr>
              <a:buSzPts val="1100"/>
              <a:buFont typeface="Arial"/>
              <a:buNone/>
            </a:pPr>
            <a:r>
              <a:rPr lang="en-US" sz="1400" b="1" i="0" u="sng" strike="noStrike" cap="none">
                <a:solidFill>
                  <a:schemeClr val="dk1"/>
                </a:solidFill>
                <a:latin typeface="Trebuchet MS"/>
                <a:ea typeface="Trebuchet MS"/>
                <a:cs typeface="Trebuchet MS"/>
                <a:sym typeface="Trebuchet MS"/>
              </a:rPr>
              <a:t>Qualitative</a:t>
            </a:r>
            <a:endParaRPr sz="1400" b="1" i="0" u="sng" strike="noStrike" cap="none">
              <a:solidFill>
                <a:schemeClr val="dk1"/>
              </a:solidFill>
              <a:latin typeface="Trebuchet MS"/>
              <a:ea typeface="Trebuchet MS"/>
              <a:cs typeface="Trebuchet MS"/>
              <a:sym typeface="Trebuchet MS"/>
            </a:endParaRPr>
          </a:p>
          <a:p>
            <a:pPr marL="0" marR="0" lvl="0" indent="0" algn="l" rtl="0">
              <a:lnSpc>
                <a:spcPct val="115000"/>
              </a:lnSpc>
              <a:spcBef>
                <a:spcPts val="0"/>
              </a:spcBef>
              <a:spcAft>
                <a:spcPts val="0"/>
              </a:spcAft>
              <a:buClr>
                <a:schemeClr val="dk1"/>
              </a:buClr>
              <a:buSzPts val="1100"/>
              <a:buFont typeface="Arial"/>
              <a:buNone/>
            </a:pPr>
            <a:r>
              <a:rPr lang="en-US" sz="1400" b="0" i="0" u="none" strike="noStrike" cap="none">
                <a:solidFill>
                  <a:schemeClr val="dk1"/>
                </a:solidFill>
                <a:latin typeface="Arial"/>
                <a:ea typeface="Arial"/>
                <a:cs typeface="Arial"/>
                <a:sym typeface="Arial"/>
              </a:rPr>
              <a:t>•</a:t>
            </a:r>
            <a:r>
              <a:rPr lang="en-US" sz="1400" b="0" i="0" u="none" strike="noStrike" cap="none">
                <a:solidFill>
                  <a:schemeClr val="dk1"/>
                </a:solidFill>
                <a:latin typeface="Trebuchet MS"/>
                <a:ea typeface="Trebuchet MS"/>
                <a:cs typeface="Trebuchet MS"/>
                <a:sym typeface="Trebuchet MS"/>
              </a:rPr>
              <a:t>Each state's regulation policies and laws</a:t>
            </a:r>
            <a:endParaRPr sz="1400" b="0" i="0" u="none" strike="noStrike" cap="none">
              <a:solidFill>
                <a:schemeClr val="dk1"/>
              </a:solidFill>
              <a:latin typeface="Trebuchet MS"/>
              <a:ea typeface="Trebuchet MS"/>
              <a:cs typeface="Trebuchet MS"/>
              <a:sym typeface="Trebuchet MS"/>
            </a:endParaRPr>
          </a:p>
          <a:p>
            <a:pPr marL="0" marR="0" lvl="0" indent="0" algn="l" rtl="0">
              <a:lnSpc>
                <a:spcPct val="115000"/>
              </a:lnSpc>
              <a:spcBef>
                <a:spcPts val="0"/>
              </a:spcBef>
              <a:spcAft>
                <a:spcPts val="0"/>
              </a:spcAft>
              <a:buClr>
                <a:schemeClr val="dk1"/>
              </a:buClr>
              <a:buSzPts val="1100"/>
              <a:buFont typeface="Arial"/>
              <a:buNone/>
            </a:pPr>
            <a:r>
              <a:rPr lang="en-US" sz="1400" b="0" i="0" u="none" strike="noStrike" cap="none">
                <a:solidFill>
                  <a:schemeClr val="dk1"/>
                </a:solidFill>
                <a:latin typeface="Arial"/>
                <a:ea typeface="Arial"/>
                <a:cs typeface="Arial"/>
                <a:sym typeface="Arial"/>
              </a:rPr>
              <a:t>•</a:t>
            </a:r>
            <a:r>
              <a:rPr lang="en-US" sz="1400" b="0" i="0" u="none" strike="noStrike" cap="none">
                <a:solidFill>
                  <a:schemeClr val="dk1"/>
                </a:solidFill>
                <a:latin typeface="Trebuchet MS"/>
                <a:ea typeface="Trebuchet MS"/>
                <a:cs typeface="Trebuchet MS"/>
                <a:sym typeface="Trebuchet MS"/>
              </a:rPr>
              <a:t>Persona clusters and data defined in response to question </a:t>
            </a:r>
            <a:endParaRPr sz="1400" b="1" i="0" u="sng" strike="noStrike" cap="non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graphicFrame>
        <p:nvGraphicFramePr>
          <p:cNvPr id="333" name="Google Shape;333;g6c50c5871e_0_17"/>
          <p:cNvGraphicFramePr/>
          <p:nvPr/>
        </p:nvGraphicFramePr>
        <p:xfrm>
          <a:off x="652800" y="1705100"/>
          <a:ext cx="3000000" cy="3000000"/>
        </p:xfrm>
        <a:graphic>
          <a:graphicData uri="http://schemas.openxmlformats.org/drawingml/2006/table">
            <a:tbl>
              <a:tblPr>
                <a:noFill/>
                <a:tableStyleId>{6A40ADD4-813D-484C-BF00-979C84DB7DB2}</a:tableStyleId>
              </a:tblPr>
              <a:tblGrid>
                <a:gridCol w="1678975">
                  <a:extLst>
                    <a:ext uri="{9D8B030D-6E8A-4147-A177-3AD203B41FA5}">
                      <a16:colId xmlns:a16="http://schemas.microsoft.com/office/drawing/2014/main" val="20000"/>
                    </a:ext>
                  </a:extLst>
                </a:gridCol>
                <a:gridCol w="1760475">
                  <a:extLst>
                    <a:ext uri="{9D8B030D-6E8A-4147-A177-3AD203B41FA5}">
                      <a16:colId xmlns:a16="http://schemas.microsoft.com/office/drawing/2014/main" val="20001"/>
                    </a:ext>
                  </a:extLst>
                </a:gridCol>
                <a:gridCol w="1768775">
                  <a:extLst>
                    <a:ext uri="{9D8B030D-6E8A-4147-A177-3AD203B41FA5}">
                      <a16:colId xmlns:a16="http://schemas.microsoft.com/office/drawing/2014/main" val="20002"/>
                    </a:ext>
                  </a:extLst>
                </a:gridCol>
                <a:gridCol w="1514175">
                  <a:extLst>
                    <a:ext uri="{9D8B030D-6E8A-4147-A177-3AD203B41FA5}">
                      <a16:colId xmlns:a16="http://schemas.microsoft.com/office/drawing/2014/main" val="20003"/>
                    </a:ext>
                  </a:extLst>
                </a:gridCol>
                <a:gridCol w="1201550">
                  <a:extLst>
                    <a:ext uri="{9D8B030D-6E8A-4147-A177-3AD203B41FA5}">
                      <a16:colId xmlns:a16="http://schemas.microsoft.com/office/drawing/2014/main" val="20004"/>
                    </a:ext>
                  </a:extLst>
                </a:gridCol>
                <a:gridCol w="1171325">
                  <a:extLst>
                    <a:ext uri="{9D8B030D-6E8A-4147-A177-3AD203B41FA5}">
                      <a16:colId xmlns:a16="http://schemas.microsoft.com/office/drawing/2014/main" val="20005"/>
                    </a:ext>
                  </a:extLst>
                </a:gridCol>
              </a:tblGrid>
              <a:tr h="396200">
                <a:tc>
                  <a:txBody>
                    <a:bodyPr/>
                    <a:lstStyle/>
                    <a:p>
                      <a:pPr marL="0" marR="0" lvl="0" indent="0" algn="l" rtl="0">
                        <a:lnSpc>
                          <a:spcPct val="100000"/>
                        </a:lnSpc>
                        <a:spcBef>
                          <a:spcPts val="0"/>
                        </a:spcBef>
                        <a:spcAft>
                          <a:spcPts val="0"/>
                        </a:spcAft>
                        <a:buClr>
                          <a:srgbClr val="000000"/>
                        </a:buClr>
                        <a:buSzPts val="1200"/>
                        <a:buFont typeface="Arial"/>
                        <a:buNone/>
                      </a:pPr>
                      <a:r>
                        <a:rPr lang="en-US" sz="1200" b="1" u="none" strike="noStrike" cap="none"/>
                        <a:t>Customer Segment</a:t>
                      </a:r>
                      <a:endParaRPr sz="1200" b="1" u="none" strike="noStrike" cap="none"/>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Vehicle Type &amp; Ranked Probability</a:t>
                      </a:r>
                      <a:endParaRPr sz="1200" b="1" u="none" strike="noStrike" cap="none"/>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Marketing &amp; Advertising</a:t>
                      </a:r>
                      <a:endParaRPr sz="1200" b="1" u="none" strike="noStrike" cap="none"/>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 Marketing Budget</a:t>
                      </a:r>
                      <a:endParaRPr sz="1200" b="1" u="none" strike="noStrike" cap="none"/>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Region</a:t>
                      </a:r>
                      <a:endParaRPr sz="1200" b="1" u="none" strike="noStrike" cap="none"/>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Expected Sales</a:t>
                      </a:r>
                      <a:endParaRPr sz="1200" b="1" u="none" strike="noStrike" cap="none"/>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1155CC"/>
                          </a:solidFill>
                        </a:rPr>
                        <a:t>Pragmatists</a:t>
                      </a:r>
                      <a:endParaRPr sz="1200" u="none" strike="noStrike" cap="none">
                        <a:solidFill>
                          <a:srgbClr val="1155CC"/>
                        </a:solidFill>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US" sz="1200" u="none" strike="noStrike" cap="none">
                          <a:solidFill>
                            <a:schemeClr val="dk1"/>
                          </a:solidFill>
                        </a:rPr>
                        <a:t>BMW i3 (44%)</a:t>
                      </a:r>
                      <a:endParaRPr sz="1200" u="none" strike="noStrike" cap="none">
                        <a:solidFill>
                          <a:schemeClr val="dk1"/>
                        </a:solidFill>
                      </a:endParaRPr>
                    </a:p>
                    <a:p>
                      <a:pPr marL="0" marR="0" lvl="0" indent="0" algn="ctr" rtl="0">
                        <a:lnSpc>
                          <a:spcPct val="100000"/>
                        </a:lnSpc>
                        <a:spcBef>
                          <a:spcPts val="0"/>
                        </a:spcBef>
                        <a:spcAft>
                          <a:spcPts val="0"/>
                        </a:spcAft>
                        <a:buClr>
                          <a:schemeClr val="dk1"/>
                        </a:buClr>
                        <a:buSzPts val="1100"/>
                        <a:buFont typeface="Arial"/>
                        <a:buNone/>
                      </a:pPr>
                      <a:r>
                        <a:rPr lang="en-US" sz="1200" u="none" strike="noStrike" cap="none">
                          <a:solidFill>
                            <a:schemeClr val="dk1"/>
                          </a:solidFill>
                        </a:rPr>
                        <a:t>Nissan LEAF (27%)</a:t>
                      </a:r>
                      <a:endParaRPr sz="1200" u="none" strike="noStrike" cap="none">
                        <a:solidFill>
                          <a:schemeClr val="dk1"/>
                        </a:solidFill>
                      </a:endParaRPr>
                    </a:p>
                    <a:p>
                      <a:pPr marL="0" marR="0" lvl="0" indent="0" algn="ctr" rtl="0">
                        <a:lnSpc>
                          <a:spcPct val="100000"/>
                        </a:lnSpc>
                        <a:spcBef>
                          <a:spcPts val="0"/>
                        </a:spcBef>
                        <a:spcAft>
                          <a:spcPts val="0"/>
                        </a:spcAft>
                        <a:buClr>
                          <a:schemeClr val="dk1"/>
                        </a:buClr>
                        <a:buSzPts val="1100"/>
                        <a:buFont typeface="Arial"/>
                        <a:buNone/>
                      </a:pPr>
                      <a:r>
                        <a:rPr lang="en-US" sz="1200" u="none" strike="noStrike" cap="none">
                          <a:solidFill>
                            <a:schemeClr val="dk1"/>
                          </a:solidFill>
                        </a:rPr>
                        <a:t>Tesla Model 3 (16%)</a:t>
                      </a:r>
                      <a:endParaRPr sz="1200" u="none" strike="noStrike" cap="none">
                        <a:solidFill>
                          <a:schemeClr val="dk1"/>
                        </a:solidFill>
                      </a:endParaRPr>
                    </a:p>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Online ads including banner ads and social media</a:t>
                      </a:r>
                      <a:endParaRPr sz="1200" u="none" strike="noStrike" cap="none"/>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Online Ads: 100%</a:t>
                      </a:r>
                      <a:endParaRPr sz="1200" u="none" strike="noStrike" cap="none"/>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Southeast</a:t>
                      </a:r>
                      <a:endParaRPr sz="1200" u="none" strike="noStrike" cap="none"/>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$200M</a:t>
                      </a:r>
                      <a:endParaRPr sz="1200" u="none" strike="noStrike" cap="none"/>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1155CC"/>
                          </a:solidFill>
                        </a:rPr>
                        <a:t>Risk Takers</a:t>
                      </a:r>
                      <a:endParaRPr sz="1200" u="none" strike="noStrike" cap="none">
                        <a:solidFill>
                          <a:srgbClr val="1155CC"/>
                        </a:solidFill>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US" sz="1200" u="none" strike="noStrike" cap="none">
                          <a:solidFill>
                            <a:schemeClr val="dk1"/>
                          </a:solidFill>
                        </a:rPr>
                        <a:t>Tesla Model S (52%)</a:t>
                      </a:r>
                      <a:endParaRPr sz="1200" u="none" strike="noStrike" cap="none">
                        <a:solidFill>
                          <a:schemeClr val="dk1"/>
                        </a:solidFill>
                      </a:endParaRPr>
                    </a:p>
                    <a:p>
                      <a:pPr marL="0" marR="0" lvl="0" indent="0" algn="ctr" rtl="0">
                        <a:lnSpc>
                          <a:spcPct val="100000"/>
                        </a:lnSpc>
                        <a:spcBef>
                          <a:spcPts val="0"/>
                        </a:spcBef>
                        <a:spcAft>
                          <a:spcPts val="0"/>
                        </a:spcAft>
                        <a:buClr>
                          <a:schemeClr val="dk1"/>
                        </a:buClr>
                        <a:buSzPts val="1100"/>
                        <a:buFont typeface="Arial"/>
                        <a:buNone/>
                      </a:pPr>
                      <a:r>
                        <a:rPr lang="en-US" sz="1200" u="none" strike="noStrike" cap="none">
                          <a:solidFill>
                            <a:schemeClr val="dk1"/>
                          </a:solidFill>
                        </a:rPr>
                        <a:t>Tesla Model X (41%)</a:t>
                      </a:r>
                      <a:endParaRPr sz="1200" u="none" strike="noStrike" cap="none">
                        <a:solidFill>
                          <a:schemeClr val="dk1"/>
                        </a:solidFill>
                      </a:endParaRPr>
                    </a:p>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rPr>
                        <a:t>Jaguar I-PACE (9%)</a:t>
                      </a:r>
                      <a:endParaRPr sz="1200" u="none" strike="noStrike" cap="none">
                        <a:solidFill>
                          <a:schemeClr val="dk1"/>
                        </a:solidFill>
                      </a:endParaRPr>
                    </a:p>
                    <a:p>
                      <a:pPr marL="0" marR="0" lvl="0" indent="0" algn="ctr" rtl="0">
                        <a:lnSpc>
                          <a:spcPct val="100000"/>
                        </a:lnSpc>
                        <a:spcBef>
                          <a:spcPts val="0"/>
                        </a:spcBef>
                        <a:spcAft>
                          <a:spcPts val="0"/>
                        </a:spcAft>
                        <a:buClr>
                          <a:schemeClr val="dk1"/>
                        </a:buClr>
                        <a:buSzPts val="1100"/>
                        <a:buFont typeface="Arial"/>
                        <a:buNone/>
                      </a:pPr>
                      <a:endParaRPr sz="1200" u="none" strike="noStrike" cap="none">
                        <a:solidFill>
                          <a:schemeClr val="dk1"/>
                        </a:solidFill>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Online and Print Ads</a:t>
                      </a:r>
                      <a:endParaRPr sz="1200" u="none" strike="noStrike" cap="none"/>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rPr>
                        <a:t>Online Ads: 50%</a:t>
                      </a:r>
                      <a:endParaRPr sz="1200" u="none" strike="noStrike" cap="none">
                        <a:solidFill>
                          <a:schemeClr val="dk1"/>
                        </a:solidFill>
                      </a:endParaRPr>
                    </a:p>
                    <a:p>
                      <a:pPr marL="0" marR="0" lvl="0" indent="0" algn="ctr" rtl="0">
                        <a:lnSpc>
                          <a:spcPct val="100000"/>
                        </a:lnSpc>
                        <a:spcBef>
                          <a:spcPts val="0"/>
                        </a:spcBef>
                        <a:spcAft>
                          <a:spcPts val="0"/>
                        </a:spcAft>
                        <a:buClr>
                          <a:schemeClr val="dk1"/>
                        </a:buClr>
                        <a:buSzPts val="1100"/>
                        <a:buFont typeface="Arial"/>
                        <a:buNone/>
                      </a:pPr>
                      <a:r>
                        <a:rPr lang="en-US" sz="1200" u="none" strike="noStrike" cap="none">
                          <a:solidFill>
                            <a:schemeClr val="dk1"/>
                          </a:solidFill>
                        </a:rPr>
                        <a:t>Print Ads: 50%</a:t>
                      </a:r>
                      <a:endParaRPr sz="1200" u="none" strike="noStrike" cap="none">
                        <a:solidFill>
                          <a:schemeClr val="dk1"/>
                        </a:solidFill>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West</a:t>
                      </a:r>
                      <a:endParaRPr sz="1200" u="none" strike="noStrike" cap="none"/>
                    </a:p>
                    <a:p>
                      <a:pPr marL="0" marR="0" lvl="0" indent="0" algn="ctr" rtl="0">
                        <a:lnSpc>
                          <a:spcPct val="100000"/>
                        </a:lnSpc>
                        <a:spcBef>
                          <a:spcPts val="0"/>
                        </a:spcBef>
                        <a:spcAft>
                          <a:spcPts val="0"/>
                        </a:spcAft>
                        <a:buClr>
                          <a:srgbClr val="000000"/>
                        </a:buClr>
                        <a:buSzPts val="1200"/>
                        <a:buFont typeface="Arial"/>
                        <a:buNone/>
                      </a:pPr>
                      <a:r>
                        <a:rPr lang="en-US" sz="1200" u="none" strike="noStrike" cap="none"/>
                        <a:t>Northeast</a:t>
                      </a:r>
                      <a:endParaRPr sz="1200" u="none" strike="noStrike" cap="none"/>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$178M</a:t>
                      </a:r>
                      <a:endParaRPr sz="1200" u="none" strike="noStrike" cap="none"/>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1155CC"/>
                          </a:solidFill>
                        </a:rPr>
                        <a:t>Upwardly Mobile</a:t>
                      </a:r>
                      <a:endParaRPr sz="1200" u="none" strike="noStrike" cap="none">
                        <a:solidFill>
                          <a:srgbClr val="1155CC"/>
                        </a:solidFill>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US" sz="1200" u="none" strike="noStrike" cap="none">
                          <a:solidFill>
                            <a:schemeClr val="dk1"/>
                          </a:solidFill>
                        </a:rPr>
                        <a:t>Tesla Model S (62%)</a:t>
                      </a:r>
                      <a:endParaRPr sz="1200" u="none" strike="noStrike" cap="none">
                        <a:solidFill>
                          <a:schemeClr val="dk1"/>
                        </a:solidFill>
                      </a:endParaRPr>
                    </a:p>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rPr>
                        <a:t>Jaguar I-PACE (6%)</a:t>
                      </a:r>
                      <a:endParaRPr sz="1200" u="none" strike="noStrike" cap="none">
                        <a:solidFill>
                          <a:schemeClr val="dk1"/>
                        </a:solidFill>
                      </a:endParaRPr>
                    </a:p>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chemeClr val="dk1"/>
                        </a:solidFill>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Online and Print Ads</a:t>
                      </a:r>
                      <a:endParaRPr sz="1200" u="none" strike="noStrike" cap="none"/>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rPr>
                        <a:t>Online Ads: 35%</a:t>
                      </a:r>
                      <a:endParaRPr sz="1200" u="none" strike="noStrike" cap="none">
                        <a:solidFill>
                          <a:schemeClr val="dk1"/>
                        </a:solidFill>
                      </a:endParaRPr>
                    </a:p>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rPr>
                        <a:t>Print Ads: 65%</a:t>
                      </a:r>
                      <a:endParaRPr sz="1200" u="none" strike="noStrike" cap="none">
                        <a:solidFill>
                          <a:schemeClr val="dk1"/>
                        </a:solidFill>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Mideast</a:t>
                      </a:r>
                      <a:endParaRPr sz="1200" u="none" strike="noStrike" cap="none"/>
                    </a:p>
                    <a:p>
                      <a:pPr marL="0" marR="0" lvl="0" indent="0" algn="ctr" rtl="0">
                        <a:lnSpc>
                          <a:spcPct val="100000"/>
                        </a:lnSpc>
                        <a:spcBef>
                          <a:spcPts val="0"/>
                        </a:spcBef>
                        <a:spcAft>
                          <a:spcPts val="0"/>
                        </a:spcAft>
                        <a:buClr>
                          <a:srgbClr val="000000"/>
                        </a:buClr>
                        <a:buSzPts val="1200"/>
                        <a:buFont typeface="Arial"/>
                        <a:buNone/>
                      </a:pPr>
                      <a:r>
                        <a:rPr lang="en-US" sz="1200" u="none" strike="noStrike" cap="none"/>
                        <a:t>Southeast</a:t>
                      </a:r>
                      <a:endParaRPr sz="1200" u="none" strike="noStrike" cap="none"/>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$105M</a:t>
                      </a:r>
                      <a:endParaRPr sz="1200" u="none" strike="noStrike" cap="none"/>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rgbClr val="1155CC"/>
                          </a:solidFill>
                        </a:rPr>
                        <a:t>Near-Retirees</a:t>
                      </a:r>
                      <a:endParaRPr sz="1200" u="none" strike="noStrike" cap="none">
                        <a:solidFill>
                          <a:srgbClr val="1155CC"/>
                        </a:solidFill>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US" sz="1200" u="none" strike="noStrike" cap="none">
                          <a:solidFill>
                            <a:schemeClr val="dk1"/>
                          </a:solidFill>
                        </a:rPr>
                        <a:t>Tesla Model X (60%)</a:t>
                      </a:r>
                      <a:endParaRPr sz="1200" u="none" strike="noStrike" cap="none">
                        <a:solidFill>
                          <a:schemeClr val="dk1"/>
                        </a:solidFill>
                      </a:endParaRPr>
                    </a:p>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rPr>
                        <a:t>Tesla Model S Long Range (32%)</a:t>
                      </a:r>
                      <a:endParaRPr sz="1200" u="none" strike="noStrike" cap="none">
                        <a:solidFill>
                          <a:schemeClr val="dk1"/>
                        </a:solidFill>
                      </a:endParaRPr>
                    </a:p>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chemeClr val="dk1"/>
                        </a:solidFill>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Print ads including direct mail, flyers, and ads in magazines and newspapers</a:t>
                      </a:r>
                      <a:endParaRPr sz="1200" u="none" strike="noStrike" cap="none"/>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Print Ads: 100%</a:t>
                      </a:r>
                      <a:endParaRPr sz="1200" u="none" strike="noStrike" cap="none"/>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Southeast</a:t>
                      </a:r>
                      <a:endParaRPr sz="1200" u="none" strike="noStrike" cap="none"/>
                    </a:p>
                    <a:p>
                      <a:pPr marL="0" marR="0" lvl="0" indent="0" algn="ctr" rtl="0">
                        <a:lnSpc>
                          <a:spcPct val="100000"/>
                        </a:lnSpc>
                        <a:spcBef>
                          <a:spcPts val="0"/>
                        </a:spcBef>
                        <a:spcAft>
                          <a:spcPts val="0"/>
                        </a:spcAft>
                        <a:buClr>
                          <a:srgbClr val="000000"/>
                        </a:buClr>
                        <a:buSzPts val="1200"/>
                        <a:buFont typeface="Arial"/>
                        <a:buNone/>
                      </a:pPr>
                      <a:r>
                        <a:rPr lang="en-US" sz="1200" u="none" strike="noStrike" cap="none"/>
                        <a:t>Midwest</a:t>
                      </a:r>
                      <a:endParaRPr sz="1200" u="none" strike="noStrike" cap="none"/>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$50M</a:t>
                      </a:r>
                      <a:endParaRPr sz="1200" u="none" strike="noStrike" cap="none"/>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334" name="Google Shape;334;g6c50c5871e_0_17"/>
          <p:cNvSpPr txBox="1">
            <a:spLocks noGrp="1"/>
          </p:cNvSpPr>
          <p:nvPr>
            <p:ph type="title"/>
          </p:nvPr>
        </p:nvSpPr>
        <p:spPr>
          <a:xfrm>
            <a:off x="502675" y="311650"/>
            <a:ext cx="9822900" cy="666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880"/>
              <a:buFont typeface="Calibri"/>
              <a:buNone/>
            </a:pPr>
            <a:r>
              <a:rPr lang="en-US" sz="3000" b="1">
                <a:solidFill>
                  <a:schemeClr val="dk1"/>
                </a:solidFill>
                <a:latin typeface="Calibri"/>
                <a:ea typeface="Calibri"/>
                <a:cs typeface="Calibri"/>
                <a:sym typeface="Calibri"/>
              </a:rPr>
              <a:t>3. What kind of cars should be marketed to who and where?</a:t>
            </a:r>
            <a:br>
              <a:rPr lang="en-US" sz="3000" b="1">
                <a:solidFill>
                  <a:schemeClr val="dk1"/>
                </a:solidFill>
                <a:latin typeface="Calibri"/>
                <a:ea typeface="Calibri"/>
                <a:cs typeface="Calibri"/>
                <a:sym typeface="Calibri"/>
              </a:rPr>
            </a:br>
            <a:endParaRPr sz="3000" b="1">
              <a:solidFill>
                <a:schemeClr val="dk1"/>
              </a:solidFill>
              <a:latin typeface="Calibri"/>
              <a:ea typeface="Calibri"/>
              <a:cs typeface="Calibri"/>
              <a:sym typeface="Calibri"/>
            </a:endParaRPr>
          </a:p>
        </p:txBody>
      </p:sp>
      <p:sp>
        <p:nvSpPr>
          <p:cNvPr id="335" name="Google Shape;335;g6c50c5871e_0_17"/>
          <p:cNvSpPr txBox="1"/>
          <p:nvPr/>
        </p:nvSpPr>
        <p:spPr>
          <a:xfrm>
            <a:off x="652803" y="1195156"/>
            <a:ext cx="23799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Example deliverable</a:t>
            </a: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10"/>
          <p:cNvSpPr txBox="1">
            <a:spLocks noGrp="1"/>
          </p:cNvSpPr>
          <p:nvPr>
            <p:ph type="ctrTitle"/>
          </p:nvPr>
        </p:nvSpPr>
        <p:spPr>
          <a:xfrm>
            <a:off x="1524000" y="288373"/>
            <a:ext cx="8924100" cy="7611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4400"/>
              <a:buFont typeface="Trebuchet MS"/>
              <a:buNone/>
            </a:pPr>
            <a:r>
              <a:rPr lang="en-US" sz="3000"/>
              <a:t>General Marketing Ideas and Suggestions</a:t>
            </a:r>
            <a:endParaRPr sz="3000"/>
          </a:p>
        </p:txBody>
      </p:sp>
      <p:sp>
        <p:nvSpPr>
          <p:cNvPr id="341" name="Google Shape;341;p10"/>
          <p:cNvSpPr txBox="1">
            <a:spLocks noGrp="1"/>
          </p:cNvSpPr>
          <p:nvPr>
            <p:ph type="subTitle" idx="1"/>
          </p:nvPr>
        </p:nvSpPr>
        <p:spPr>
          <a:xfrm>
            <a:off x="1524000" y="1134520"/>
            <a:ext cx="9144000" cy="41142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SzPts val="1440"/>
              <a:buNone/>
            </a:pPr>
            <a:r>
              <a:rPr lang="en-US" sz="1665">
                <a:latin typeface="Arial"/>
                <a:ea typeface="Arial"/>
                <a:cs typeface="Arial"/>
                <a:sym typeface="Arial"/>
              </a:rPr>
              <a:t>•</a:t>
            </a:r>
            <a:r>
              <a:rPr lang="en-US" sz="1665"/>
              <a:t>Charging Infrastructure</a:t>
            </a:r>
            <a:endParaRPr sz="1665"/>
          </a:p>
          <a:p>
            <a:pPr marL="800100" lvl="1" indent="-335280" algn="l" rtl="0">
              <a:lnSpc>
                <a:spcPct val="80000"/>
              </a:lnSpc>
              <a:spcBef>
                <a:spcPts val="1000"/>
              </a:spcBef>
              <a:spcAft>
                <a:spcPts val="0"/>
              </a:spcAft>
              <a:buSzPts val="1800"/>
              <a:buFont typeface="Courier New"/>
              <a:buChar char="o"/>
            </a:pPr>
            <a:r>
              <a:rPr lang="en-US" sz="1665"/>
              <a:t>Invest in chargers in public spaces</a:t>
            </a:r>
            <a:endParaRPr sz="1665"/>
          </a:p>
          <a:p>
            <a:pPr marL="800100" lvl="1" indent="-335280" algn="l" rtl="0">
              <a:lnSpc>
                <a:spcPct val="80000"/>
              </a:lnSpc>
              <a:spcBef>
                <a:spcPts val="1000"/>
              </a:spcBef>
              <a:spcAft>
                <a:spcPts val="0"/>
              </a:spcAft>
              <a:buSzPts val="1800"/>
              <a:buFont typeface="Courier New"/>
              <a:buChar char="o"/>
            </a:pPr>
            <a:r>
              <a:rPr lang="en-US" sz="1665"/>
              <a:t>Disseminate information on charger locations</a:t>
            </a:r>
            <a:endParaRPr sz="1665"/>
          </a:p>
          <a:p>
            <a:pPr marL="0" lvl="0" indent="0" algn="l" rtl="0">
              <a:lnSpc>
                <a:spcPct val="80000"/>
              </a:lnSpc>
              <a:spcBef>
                <a:spcPts val="1000"/>
              </a:spcBef>
              <a:spcAft>
                <a:spcPts val="0"/>
              </a:spcAft>
              <a:buSzPts val="1440"/>
              <a:buNone/>
            </a:pPr>
            <a:endParaRPr sz="1665"/>
          </a:p>
          <a:p>
            <a:pPr marL="0" lvl="0" indent="0" algn="l" rtl="0">
              <a:lnSpc>
                <a:spcPct val="80000"/>
              </a:lnSpc>
              <a:spcBef>
                <a:spcPts val="1000"/>
              </a:spcBef>
              <a:spcAft>
                <a:spcPts val="0"/>
              </a:spcAft>
              <a:buSzPts val="1440"/>
              <a:buNone/>
            </a:pPr>
            <a:r>
              <a:rPr lang="en-US" sz="1665">
                <a:latin typeface="Arial"/>
                <a:ea typeface="Arial"/>
                <a:cs typeface="Arial"/>
                <a:sym typeface="Arial"/>
              </a:rPr>
              <a:t>•</a:t>
            </a:r>
            <a:r>
              <a:rPr lang="en-US" sz="1665"/>
              <a:t>Consumer Awareness</a:t>
            </a:r>
            <a:endParaRPr sz="1665"/>
          </a:p>
          <a:p>
            <a:pPr marL="800100" lvl="1" indent="-335280" algn="l" rtl="0">
              <a:lnSpc>
                <a:spcPct val="80000"/>
              </a:lnSpc>
              <a:spcBef>
                <a:spcPts val="1000"/>
              </a:spcBef>
              <a:spcAft>
                <a:spcPts val="0"/>
              </a:spcAft>
              <a:buSzPts val="1800"/>
              <a:buFont typeface="Courier New"/>
              <a:buChar char="o"/>
            </a:pPr>
            <a:r>
              <a:rPr lang="en-US" sz="1665"/>
              <a:t>Establish public demonstration of PEVs</a:t>
            </a:r>
            <a:endParaRPr sz="1665"/>
          </a:p>
          <a:p>
            <a:pPr marL="800100" lvl="1" indent="-335280" algn="l" rtl="0">
              <a:lnSpc>
                <a:spcPct val="80000"/>
              </a:lnSpc>
              <a:spcBef>
                <a:spcPts val="1000"/>
              </a:spcBef>
              <a:spcAft>
                <a:spcPts val="0"/>
              </a:spcAft>
              <a:buSzPts val="1800"/>
              <a:buFont typeface="Courier New"/>
              <a:buChar char="o"/>
            </a:pPr>
            <a:r>
              <a:rPr lang="en-US" sz="1665"/>
              <a:t>Develop a consumer education plan</a:t>
            </a:r>
            <a:endParaRPr sz="1665"/>
          </a:p>
          <a:p>
            <a:pPr marL="0" lvl="0" indent="0" algn="l" rtl="0">
              <a:lnSpc>
                <a:spcPct val="80000"/>
              </a:lnSpc>
              <a:spcBef>
                <a:spcPts val="0"/>
              </a:spcBef>
              <a:spcAft>
                <a:spcPts val="0"/>
              </a:spcAft>
              <a:buSzPts val="1440"/>
              <a:buNone/>
            </a:pPr>
            <a:endParaRPr sz="1665"/>
          </a:p>
          <a:p>
            <a:pPr marL="0" lvl="0" indent="0" algn="l" rtl="0">
              <a:lnSpc>
                <a:spcPct val="80000"/>
              </a:lnSpc>
              <a:spcBef>
                <a:spcPts val="0"/>
              </a:spcBef>
              <a:spcAft>
                <a:spcPts val="0"/>
              </a:spcAft>
              <a:buSzPts val="1440"/>
              <a:buNone/>
            </a:pPr>
            <a:r>
              <a:rPr lang="en-US" sz="1665"/>
              <a:t>•Cost Reduction</a:t>
            </a:r>
            <a:endParaRPr sz="1665"/>
          </a:p>
          <a:p>
            <a:pPr marL="800100" lvl="1" indent="-375919" algn="l" rtl="0">
              <a:lnSpc>
                <a:spcPct val="80000"/>
              </a:lnSpc>
              <a:spcBef>
                <a:spcPts val="1000"/>
              </a:spcBef>
              <a:spcAft>
                <a:spcPts val="0"/>
              </a:spcAft>
              <a:buSzPts val="1800"/>
              <a:buFont typeface="Courier New"/>
              <a:buChar char="o"/>
            </a:pPr>
            <a:r>
              <a:rPr lang="en-US" sz="1665"/>
              <a:t>Alleviate battery ownership risk</a:t>
            </a:r>
            <a:endParaRPr sz="1665"/>
          </a:p>
          <a:p>
            <a:pPr marL="800100" lvl="1" indent="-375919" algn="l" rtl="0">
              <a:lnSpc>
                <a:spcPct val="80000"/>
              </a:lnSpc>
              <a:spcBef>
                <a:spcPts val="1000"/>
              </a:spcBef>
              <a:spcAft>
                <a:spcPts val="0"/>
              </a:spcAft>
              <a:buSzPts val="1800"/>
              <a:buFont typeface="Courier New"/>
              <a:buChar char="o"/>
            </a:pPr>
            <a:r>
              <a:rPr lang="en-US" sz="1665"/>
              <a:t>Optimizing EV designs – Decontenting, design revision</a:t>
            </a:r>
            <a:endParaRPr sz="1665"/>
          </a:p>
          <a:p>
            <a:pPr marL="800100" lvl="1" indent="-375919" algn="l" rtl="0">
              <a:lnSpc>
                <a:spcPct val="80000"/>
              </a:lnSpc>
              <a:spcBef>
                <a:spcPts val="1000"/>
              </a:spcBef>
              <a:spcAft>
                <a:spcPts val="0"/>
              </a:spcAft>
              <a:buSzPts val="1800"/>
              <a:buFont typeface="Courier New"/>
              <a:buChar char="o"/>
            </a:pPr>
            <a:r>
              <a:rPr lang="en-US" sz="1665"/>
              <a:t>Collaborating with competitors to reduce R&amp;D, tooling and plants cost.</a:t>
            </a:r>
            <a:endParaRPr sz="1665"/>
          </a:p>
          <a:p>
            <a:pPr marL="800100" lvl="1" indent="-375919" algn="l" rtl="0">
              <a:lnSpc>
                <a:spcPct val="80000"/>
              </a:lnSpc>
              <a:spcBef>
                <a:spcPts val="1000"/>
              </a:spcBef>
              <a:spcAft>
                <a:spcPts val="0"/>
              </a:spcAft>
              <a:buSzPts val="1800"/>
              <a:buFont typeface="Courier New"/>
              <a:buChar char="o"/>
            </a:pPr>
            <a:r>
              <a:rPr lang="en-US" sz="1665"/>
              <a:t>New Business Models – Battery Leasing and fleet sales</a:t>
            </a:r>
            <a:endParaRPr sz="1665"/>
          </a:p>
          <a:p>
            <a:pPr marL="0" lvl="0" indent="0" algn="l" rtl="0">
              <a:lnSpc>
                <a:spcPct val="80000"/>
              </a:lnSpc>
              <a:spcBef>
                <a:spcPts val="1000"/>
              </a:spcBef>
              <a:spcAft>
                <a:spcPts val="0"/>
              </a:spcAft>
              <a:buSzPts val="1440"/>
              <a:buNone/>
            </a:pPr>
            <a:endParaRPr sz="1665"/>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13"/>
          <p:cNvSpPr txBox="1">
            <a:spLocks noGrp="1"/>
          </p:cNvSpPr>
          <p:nvPr>
            <p:ph type="ctrTitle"/>
          </p:nvPr>
        </p:nvSpPr>
        <p:spPr>
          <a:xfrm>
            <a:off x="833600" y="223939"/>
            <a:ext cx="9144000" cy="921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4400"/>
              <a:buFont typeface="Trebuchet MS"/>
              <a:buNone/>
            </a:pPr>
            <a:r>
              <a:rPr lang="en-US" sz="4400"/>
              <a:t>Optimal Strategy</a:t>
            </a:r>
            <a:endParaRPr sz="4400"/>
          </a:p>
        </p:txBody>
      </p:sp>
      <p:sp>
        <p:nvSpPr>
          <p:cNvPr id="347" name="Google Shape;347;p13"/>
          <p:cNvSpPr txBox="1">
            <a:spLocks noGrp="1"/>
          </p:cNvSpPr>
          <p:nvPr>
            <p:ph type="subTitle" idx="1"/>
          </p:nvPr>
        </p:nvSpPr>
        <p:spPr>
          <a:xfrm>
            <a:off x="1063725" y="1371900"/>
            <a:ext cx="9144000" cy="5071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240"/>
              <a:buNone/>
            </a:pPr>
            <a:r>
              <a:rPr lang="en-US"/>
              <a:t>•Favorable Geography</a:t>
            </a:r>
            <a:endParaRPr/>
          </a:p>
          <a:p>
            <a:pPr marL="914400" lvl="1" indent="-449580" algn="l" rtl="0">
              <a:lnSpc>
                <a:spcPct val="100000"/>
              </a:lnSpc>
              <a:spcBef>
                <a:spcPts val="1000"/>
              </a:spcBef>
              <a:spcAft>
                <a:spcPts val="0"/>
              </a:spcAft>
              <a:buSzPts val="1800"/>
              <a:buFont typeface="Courier New"/>
              <a:buChar char="o"/>
            </a:pPr>
            <a:r>
              <a:rPr lang="en-US" sz="1800"/>
              <a:t>Provide tax incentives for purchase</a:t>
            </a:r>
            <a:endParaRPr sz="1800"/>
          </a:p>
          <a:p>
            <a:pPr marL="914400" lvl="1" indent="-449580" algn="l" rtl="0">
              <a:lnSpc>
                <a:spcPct val="100000"/>
              </a:lnSpc>
              <a:spcBef>
                <a:spcPts val="1000"/>
              </a:spcBef>
              <a:spcAft>
                <a:spcPts val="0"/>
              </a:spcAft>
              <a:buSzPts val="1800"/>
              <a:buFont typeface="Courier New"/>
              <a:buChar char="o"/>
            </a:pPr>
            <a:r>
              <a:rPr lang="en-US" sz="1800"/>
              <a:t>Invest in chargers in public spaces</a:t>
            </a:r>
            <a:endParaRPr sz="1800"/>
          </a:p>
          <a:p>
            <a:pPr marL="0" lvl="0" indent="0" algn="l" rtl="0">
              <a:lnSpc>
                <a:spcPct val="100000"/>
              </a:lnSpc>
              <a:spcBef>
                <a:spcPts val="1000"/>
              </a:spcBef>
              <a:spcAft>
                <a:spcPts val="0"/>
              </a:spcAft>
              <a:buSzPts val="2240"/>
              <a:buNone/>
            </a:pPr>
            <a:endParaRPr/>
          </a:p>
          <a:p>
            <a:pPr marL="0" lvl="0" indent="0" algn="l" rtl="0">
              <a:lnSpc>
                <a:spcPct val="100000"/>
              </a:lnSpc>
              <a:spcBef>
                <a:spcPts val="1000"/>
              </a:spcBef>
              <a:spcAft>
                <a:spcPts val="0"/>
              </a:spcAft>
              <a:buSzPts val="2240"/>
              <a:buNone/>
            </a:pPr>
            <a:r>
              <a:rPr lang="en-US"/>
              <a:t>•Preferred type</a:t>
            </a:r>
            <a:endParaRPr/>
          </a:p>
          <a:p>
            <a:pPr marL="914400" lvl="1" indent="-449580" algn="l" rtl="0">
              <a:lnSpc>
                <a:spcPct val="100000"/>
              </a:lnSpc>
              <a:spcBef>
                <a:spcPts val="1000"/>
              </a:spcBef>
              <a:spcAft>
                <a:spcPts val="0"/>
              </a:spcAft>
              <a:buSzPts val="1800"/>
              <a:buFont typeface="Courier New"/>
              <a:buChar char="o"/>
            </a:pPr>
            <a:r>
              <a:rPr lang="en-US" sz="1800"/>
              <a:t>Cars, SUVs occupy major chunk in Light-Duty Vehicles</a:t>
            </a:r>
            <a:endParaRPr sz="1800"/>
          </a:p>
          <a:p>
            <a:pPr marL="0" lvl="0" indent="0" algn="l" rtl="0">
              <a:lnSpc>
                <a:spcPct val="100000"/>
              </a:lnSpc>
              <a:spcBef>
                <a:spcPts val="0"/>
              </a:spcBef>
              <a:spcAft>
                <a:spcPts val="0"/>
              </a:spcAft>
              <a:buSzPts val="1440"/>
              <a:buNone/>
            </a:pPr>
            <a:endParaRPr/>
          </a:p>
          <a:p>
            <a:pPr marL="0" lvl="0" indent="0" algn="l" rtl="0">
              <a:lnSpc>
                <a:spcPct val="100000"/>
              </a:lnSpc>
              <a:spcBef>
                <a:spcPts val="0"/>
              </a:spcBef>
              <a:spcAft>
                <a:spcPts val="0"/>
              </a:spcAft>
              <a:buSzPts val="1440"/>
              <a:buNone/>
            </a:pPr>
            <a:endParaRPr/>
          </a:p>
          <a:p>
            <a:pPr marL="0" lvl="0" indent="0" algn="l" rtl="0">
              <a:lnSpc>
                <a:spcPct val="100000"/>
              </a:lnSpc>
              <a:spcBef>
                <a:spcPts val="0"/>
              </a:spcBef>
              <a:spcAft>
                <a:spcPts val="0"/>
              </a:spcAft>
              <a:buSzPts val="1440"/>
              <a:buNone/>
            </a:pPr>
            <a:r>
              <a:rPr lang="en-US"/>
              <a:t>•Customer Targeting</a:t>
            </a:r>
            <a:endParaRPr/>
          </a:p>
          <a:p>
            <a:pPr marL="914400" lvl="1" indent="-449580" algn="l" rtl="0">
              <a:lnSpc>
                <a:spcPct val="100000"/>
              </a:lnSpc>
              <a:spcBef>
                <a:spcPts val="1000"/>
              </a:spcBef>
              <a:spcAft>
                <a:spcPts val="0"/>
              </a:spcAft>
              <a:buSzPts val="1800"/>
              <a:buFont typeface="Courier New"/>
              <a:buChar char="o"/>
            </a:pPr>
            <a:r>
              <a:rPr lang="en-US" sz="1800"/>
              <a:t>Advanced degree holders</a:t>
            </a:r>
            <a:endParaRPr sz="1800"/>
          </a:p>
          <a:p>
            <a:pPr marL="914400" lvl="1" indent="-449580" algn="l" rtl="0">
              <a:lnSpc>
                <a:spcPct val="100000"/>
              </a:lnSpc>
              <a:spcBef>
                <a:spcPts val="1000"/>
              </a:spcBef>
              <a:spcAft>
                <a:spcPts val="0"/>
              </a:spcAft>
              <a:buSzPts val="1800"/>
              <a:buFont typeface="Courier New"/>
              <a:buChar char="o"/>
            </a:pPr>
            <a:r>
              <a:rPr lang="en-US" sz="1800"/>
              <a:t>Household income &gt; $100,000</a:t>
            </a:r>
            <a:endParaRPr sz="1800"/>
          </a:p>
          <a:p>
            <a:pPr marL="914400" lvl="1" indent="-449580" algn="l" rtl="0">
              <a:lnSpc>
                <a:spcPct val="100000"/>
              </a:lnSpc>
              <a:spcBef>
                <a:spcPts val="1000"/>
              </a:spcBef>
              <a:spcAft>
                <a:spcPts val="0"/>
              </a:spcAft>
              <a:buSzPts val="1800"/>
              <a:buFont typeface="Courier New"/>
              <a:buChar char="o"/>
            </a:pPr>
            <a:r>
              <a:rPr lang="en-US" sz="1800"/>
              <a:t>Access to free charging(Workplace/Public)</a:t>
            </a:r>
            <a:endParaRPr sz="1800"/>
          </a:p>
          <a:p>
            <a:pPr marL="914400" lvl="1" indent="-449580" algn="l" rtl="0">
              <a:lnSpc>
                <a:spcPct val="100000"/>
              </a:lnSpc>
              <a:spcBef>
                <a:spcPts val="1000"/>
              </a:spcBef>
              <a:spcAft>
                <a:spcPts val="0"/>
              </a:spcAft>
              <a:buSzPts val="1800"/>
              <a:buFont typeface="Courier New"/>
              <a:buChar char="o"/>
            </a:pPr>
            <a:r>
              <a:rPr lang="en-US" sz="1800"/>
              <a:t>Solar PV adoption among PEV owners</a:t>
            </a:r>
            <a:endParaRPr sz="1800"/>
          </a:p>
          <a:p>
            <a:pPr marL="0" lvl="0" indent="0" algn="l" rtl="0">
              <a:lnSpc>
                <a:spcPct val="100000"/>
              </a:lnSpc>
              <a:spcBef>
                <a:spcPts val="1000"/>
              </a:spcBef>
              <a:spcAft>
                <a:spcPts val="0"/>
              </a:spcAft>
              <a:buSzPts val="2240"/>
              <a:buNone/>
            </a:pPr>
            <a:endParaRPr/>
          </a:p>
          <a:p>
            <a:pPr marL="0" lvl="0" indent="0" algn="l" rtl="0">
              <a:lnSpc>
                <a:spcPct val="100000"/>
              </a:lnSpc>
              <a:spcBef>
                <a:spcPts val="1000"/>
              </a:spcBef>
              <a:spcAft>
                <a:spcPts val="0"/>
              </a:spcAft>
              <a:buSzPts val="2240"/>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1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a:t>Data Sources</a:t>
            </a:r>
            <a:endParaRPr/>
          </a:p>
        </p:txBody>
      </p:sp>
      <p:sp>
        <p:nvSpPr>
          <p:cNvPr id="353" name="Google Shape;353;p14"/>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1440"/>
              <a:buChar char="►"/>
            </a:pPr>
            <a:r>
              <a:rPr lang="en-US"/>
              <a:t>Scrape Chargepoint site or use Chargepoint API</a:t>
            </a:r>
            <a:endParaRPr/>
          </a:p>
          <a:p>
            <a:pPr marL="742950" lvl="1" indent="-285750" algn="l" rtl="0">
              <a:lnSpc>
                <a:spcPct val="100000"/>
              </a:lnSpc>
              <a:spcBef>
                <a:spcPts val="1000"/>
              </a:spcBef>
              <a:spcAft>
                <a:spcPts val="0"/>
              </a:spcAft>
              <a:buSzPts val="1280"/>
              <a:buChar char="►"/>
            </a:pPr>
            <a:r>
              <a:rPr lang="en-US" u="sng">
                <a:solidFill>
                  <a:schemeClr val="hlink"/>
                </a:solidFill>
                <a:hlinkClick r:id="rId3"/>
              </a:rPr>
              <a:t>https://volttron.readthedocs.io/en/develop/specifications/chargepoint_driver.html</a:t>
            </a:r>
            <a:endParaRPr/>
          </a:p>
          <a:p>
            <a:pPr marL="342900" lvl="0" indent="-342900" algn="l" rtl="0">
              <a:lnSpc>
                <a:spcPct val="100000"/>
              </a:lnSpc>
              <a:spcBef>
                <a:spcPts val="1000"/>
              </a:spcBef>
              <a:spcAft>
                <a:spcPts val="0"/>
              </a:spcAft>
              <a:buSzPts val="1440"/>
              <a:buChar char="►"/>
            </a:pPr>
            <a:r>
              <a:rPr lang="en-US"/>
              <a:t>Alternative Fuel Stations</a:t>
            </a:r>
            <a:endParaRPr/>
          </a:p>
          <a:p>
            <a:pPr marL="742950" lvl="1" indent="-285750" algn="l" rtl="0">
              <a:lnSpc>
                <a:spcPct val="100000"/>
              </a:lnSpc>
              <a:spcBef>
                <a:spcPts val="1000"/>
              </a:spcBef>
              <a:spcAft>
                <a:spcPts val="0"/>
              </a:spcAft>
              <a:buSzPts val="1280"/>
              <a:buChar char="►"/>
            </a:pPr>
            <a:r>
              <a:rPr lang="en-US" u="sng">
                <a:solidFill>
                  <a:schemeClr val="hlink"/>
                </a:solidFill>
                <a:hlinkClick r:id="rId4"/>
              </a:rPr>
              <a:t>https://developer.nrel.gov/docs/transportation/alt-fuel-stations-v1/</a:t>
            </a:r>
            <a:endParaRPr/>
          </a:p>
          <a:p>
            <a:pPr marL="342900" lvl="0" indent="-342900" algn="l" rtl="0">
              <a:lnSpc>
                <a:spcPct val="100000"/>
              </a:lnSpc>
              <a:spcBef>
                <a:spcPts val="0"/>
              </a:spcBef>
              <a:spcAft>
                <a:spcPts val="0"/>
              </a:spcAft>
              <a:buSzPts val="1440"/>
              <a:buChar char="►"/>
            </a:pPr>
            <a:r>
              <a:rPr lang="en-US"/>
              <a:t>Porsche Taycan Models (Literature Review)</a:t>
            </a:r>
            <a:endParaRPr/>
          </a:p>
          <a:p>
            <a:pPr marL="742950" lvl="1" indent="-275590" algn="l" rtl="0">
              <a:lnSpc>
                <a:spcPct val="100000"/>
              </a:lnSpc>
              <a:spcBef>
                <a:spcPts val="1000"/>
              </a:spcBef>
              <a:spcAft>
                <a:spcPts val="0"/>
              </a:spcAft>
              <a:buSzPts val="1280"/>
              <a:buChar char="►"/>
            </a:pPr>
            <a:r>
              <a:rPr lang="en-US" u="sng">
                <a:solidFill>
                  <a:schemeClr val="hlink"/>
                </a:solidFill>
                <a:hlinkClick r:id="rId5"/>
              </a:rPr>
              <a:t>https://www.porsche.com/usa/models/taycan/taycan-models/taycan-turbo/</a:t>
            </a:r>
            <a:endParaRPr/>
          </a:p>
          <a:p>
            <a:pPr marL="342900" lvl="0" indent="-342900" algn="l" rtl="0">
              <a:lnSpc>
                <a:spcPct val="100000"/>
              </a:lnSpc>
              <a:spcBef>
                <a:spcPts val="1000"/>
              </a:spcBef>
              <a:spcAft>
                <a:spcPts val="0"/>
              </a:spcAft>
              <a:buSzPts val="1440"/>
              <a:buChar char="►"/>
            </a:pPr>
            <a:r>
              <a:rPr lang="en-US"/>
              <a:t>Charging Up the Porsche Taycan: Fast Charging and More (Literature Review)</a:t>
            </a:r>
            <a:endParaRPr/>
          </a:p>
          <a:p>
            <a:pPr marL="742950" lvl="1" indent="-275590" algn="l" rtl="0">
              <a:lnSpc>
                <a:spcPct val="100000"/>
              </a:lnSpc>
              <a:spcBef>
                <a:spcPts val="1000"/>
              </a:spcBef>
              <a:spcAft>
                <a:spcPts val="0"/>
              </a:spcAft>
              <a:buSzPts val="1280"/>
              <a:buChar char="►"/>
            </a:pPr>
            <a:r>
              <a:rPr lang="en-US" u="sng">
                <a:solidFill>
                  <a:schemeClr val="hlink"/>
                </a:solidFill>
                <a:hlinkClick r:id="rId6"/>
              </a:rPr>
              <a:t>https://www.chargepoint.com/blog/charging-porsche-taycan-fast-charging-and-more/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6cadbb34cd_0_40"/>
          <p:cNvSpPr txBox="1">
            <a:spLocks noGrp="1"/>
          </p:cNvSpPr>
          <p:nvPr>
            <p:ph type="title"/>
          </p:nvPr>
        </p:nvSpPr>
        <p:spPr>
          <a:xfrm>
            <a:off x="2658535" y="2762249"/>
            <a:ext cx="5656790" cy="1352551"/>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4000"/>
              <a:buNone/>
            </a:pPr>
            <a:r>
              <a:rPr lang="en-US">
                <a:latin typeface="Calibri"/>
                <a:ea typeface="Calibri"/>
                <a:cs typeface="Calibri"/>
                <a:sym typeface="Calibri"/>
              </a:rPr>
              <a:t>Q1 Optimized Charging Station Locations</a:t>
            </a:r>
            <a:endParaRPr>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a:t>Data Type</a:t>
            </a:r>
            <a:endParaRPr/>
          </a:p>
        </p:txBody>
      </p:sp>
      <p:sp>
        <p:nvSpPr>
          <p:cNvPr id="359" name="Google Shape;359;p16"/>
          <p:cNvSpPr txBox="1">
            <a:spLocks noGrp="1"/>
          </p:cNvSpPr>
          <p:nvPr>
            <p:ph type="body" idx="1"/>
          </p:nvPr>
        </p:nvSpPr>
        <p:spPr>
          <a:xfrm>
            <a:off x="677325" y="1518875"/>
            <a:ext cx="11308200" cy="45225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1440"/>
              <a:buChar char="►"/>
            </a:pPr>
            <a:r>
              <a:rPr lang="en-US"/>
              <a:t>1) VEHICLE REGISTRATION of new york </a:t>
            </a:r>
            <a:endParaRPr/>
          </a:p>
          <a:p>
            <a:pPr marL="342900" lvl="0" indent="-251459" algn="l" rtl="0">
              <a:lnSpc>
                <a:spcPct val="100000"/>
              </a:lnSpc>
              <a:spcBef>
                <a:spcPts val="1000"/>
              </a:spcBef>
              <a:spcAft>
                <a:spcPts val="0"/>
              </a:spcAft>
              <a:buSzPts val="1440"/>
              <a:buNone/>
            </a:pPr>
            <a:endParaRPr/>
          </a:p>
          <a:p>
            <a:pPr marL="342900" lvl="0" indent="-251459" algn="l" rtl="0">
              <a:lnSpc>
                <a:spcPct val="100000"/>
              </a:lnSpc>
              <a:spcBef>
                <a:spcPts val="1000"/>
              </a:spcBef>
              <a:spcAft>
                <a:spcPts val="0"/>
              </a:spcAft>
              <a:buSzPts val="1440"/>
              <a:buNone/>
            </a:pPr>
            <a:endParaRPr/>
          </a:p>
          <a:p>
            <a:pPr marL="342900" lvl="0" indent="0" algn="l" rtl="0">
              <a:lnSpc>
                <a:spcPct val="100000"/>
              </a:lnSpc>
              <a:spcBef>
                <a:spcPts val="1000"/>
              </a:spcBef>
              <a:spcAft>
                <a:spcPts val="0"/>
              </a:spcAft>
              <a:buSzPts val="1440"/>
              <a:buNone/>
            </a:pPr>
            <a:endParaRPr/>
          </a:p>
          <a:p>
            <a:pPr marL="342900" lvl="0" indent="-342900" algn="l" rtl="0">
              <a:lnSpc>
                <a:spcPct val="100000"/>
              </a:lnSpc>
              <a:spcBef>
                <a:spcPts val="1000"/>
              </a:spcBef>
              <a:spcAft>
                <a:spcPts val="0"/>
              </a:spcAft>
              <a:buSzPts val="1440"/>
              <a:buChar char="►"/>
            </a:pPr>
            <a:r>
              <a:rPr lang="en-US"/>
              <a:t>2) vehicle registration of california - </a:t>
            </a:r>
            <a:endParaRPr/>
          </a:p>
          <a:p>
            <a:pPr marL="342900" lvl="0" indent="-251459" algn="l" rtl="0">
              <a:lnSpc>
                <a:spcPct val="100000"/>
              </a:lnSpc>
              <a:spcBef>
                <a:spcPts val="1000"/>
              </a:spcBef>
              <a:spcAft>
                <a:spcPts val="0"/>
              </a:spcAft>
              <a:buSzPts val="1440"/>
              <a:buNone/>
            </a:pPr>
            <a:endParaRPr/>
          </a:p>
          <a:p>
            <a:pPr marL="342900" lvl="0" indent="-251459" algn="l" rtl="0">
              <a:lnSpc>
                <a:spcPct val="100000"/>
              </a:lnSpc>
              <a:spcBef>
                <a:spcPts val="1000"/>
              </a:spcBef>
              <a:spcAft>
                <a:spcPts val="0"/>
              </a:spcAft>
              <a:buSzPts val="1440"/>
              <a:buNone/>
            </a:pPr>
            <a:endParaRPr/>
          </a:p>
          <a:p>
            <a:pPr marL="342900" lvl="0" indent="-342900" algn="l" rtl="0">
              <a:lnSpc>
                <a:spcPct val="100000"/>
              </a:lnSpc>
              <a:spcBef>
                <a:spcPts val="1000"/>
              </a:spcBef>
              <a:spcAft>
                <a:spcPts val="0"/>
              </a:spcAft>
              <a:buSzPts val="1440"/>
              <a:buChar char="►"/>
            </a:pPr>
            <a:r>
              <a:rPr lang="en-US"/>
              <a:t>3) vehicle counts of illinois</a:t>
            </a:r>
            <a:endParaRPr/>
          </a:p>
          <a:p>
            <a:pPr marL="342900" lvl="0" indent="-342900" algn="l" rtl="0">
              <a:lnSpc>
                <a:spcPct val="100000"/>
              </a:lnSpc>
              <a:spcBef>
                <a:spcPts val="1000"/>
              </a:spcBef>
              <a:spcAft>
                <a:spcPts val="0"/>
              </a:spcAft>
              <a:buSzPts val="1440"/>
              <a:buChar char="►"/>
            </a:pPr>
            <a:r>
              <a:rPr lang="en-US"/>
              <a:t>4)scrapped user reviews of electric vehicle and find out the difficulties they are facing and analyze their sentiments by natural language processing.</a:t>
            </a:r>
            <a:endParaRPr/>
          </a:p>
          <a:p>
            <a:pPr marL="0" lvl="0" indent="0" algn="l" rtl="0">
              <a:lnSpc>
                <a:spcPct val="100000"/>
              </a:lnSpc>
              <a:spcBef>
                <a:spcPts val="1000"/>
              </a:spcBef>
              <a:spcAft>
                <a:spcPts val="0"/>
              </a:spcAft>
              <a:buSzPts val="1440"/>
              <a:buNone/>
            </a:pPr>
            <a:endParaRPr/>
          </a:p>
        </p:txBody>
      </p:sp>
      <p:graphicFrame>
        <p:nvGraphicFramePr>
          <p:cNvPr id="360" name="Google Shape;360;p16"/>
          <p:cNvGraphicFramePr/>
          <p:nvPr/>
        </p:nvGraphicFramePr>
        <p:xfrm>
          <a:off x="851043" y="1930398"/>
          <a:ext cx="3000000" cy="3000000"/>
        </p:xfrm>
        <a:graphic>
          <a:graphicData uri="http://schemas.openxmlformats.org/drawingml/2006/table">
            <a:tbl>
              <a:tblPr firstRow="1" bandRow="1">
                <a:noFill/>
                <a:tableStyleId>{33D964C0-0F66-471E-B1D7-8B60147DF9C2}</a:tableStyleId>
              </a:tblPr>
              <a:tblGrid>
                <a:gridCol w="543450">
                  <a:extLst>
                    <a:ext uri="{9D8B030D-6E8A-4147-A177-3AD203B41FA5}">
                      <a16:colId xmlns:a16="http://schemas.microsoft.com/office/drawing/2014/main" val="20000"/>
                    </a:ext>
                  </a:extLst>
                </a:gridCol>
                <a:gridCol w="543450">
                  <a:extLst>
                    <a:ext uri="{9D8B030D-6E8A-4147-A177-3AD203B41FA5}">
                      <a16:colId xmlns:a16="http://schemas.microsoft.com/office/drawing/2014/main" val="20001"/>
                    </a:ext>
                  </a:extLst>
                </a:gridCol>
                <a:gridCol w="543450">
                  <a:extLst>
                    <a:ext uri="{9D8B030D-6E8A-4147-A177-3AD203B41FA5}">
                      <a16:colId xmlns:a16="http://schemas.microsoft.com/office/drawing/2014/main" val="20002"/>
                    </a:ext>
                  </a:extLst>
                </a:gridCol>
                <a:gridCol w="543450">
                  <a:extLst>
                    <a:ext uri="{9D8B030D-6E8A-4147-A177-3AD203B41FA5}">
                      <a16:colId xmlns:a16="http://schemas.microsoft.com/office/drawing/2014/main" val="20003"/>
                    </a:ext>
                  </a:extLst>
                </a:gridCol>
                <a:gridCol w="543450">
                  <a:extLst>
                    <a:ext uri="{9D8B030D-6E8A-4147-A177-3AD203B41FA5}">
                      <a16:colId xmlns:a16="http://schemas.microsoft.com/office/drawing/2014/main" val="20004"/>
                    </a:ext>
                  </a:extLst>
                </a:gridCol>
                <a:gridCol w="543450">
                  <a:extLst>
                    <a:ext uri="{9D8B030D-6E8A-4147-A177-3AD203B41FA5}">
                      <a16:colId xmlns:a16="http://schemas.microsoft.com/office/drawing/2014/main" val="20005"/>
                    </a:ext>
                  </a:extLst>
                </a:gridCol>
                <a:gridCol w="543450">
                  <a:extLst>
                    <a:ext uri="{9D8B030D-6E8A-4147-A177-3AD203B41FA5}">
                      <a16:colId xmlns:a16="http://schemas.microsoft.com/office/drawing/2014/main" val="20006"/>
                    </a:ext>
                  </a:extLst>
                </a:gridCol>
                <a:gridCol w="543450">
                  <a:extLst>
                    <a:ext uri="{9D8B030D-6E8A-4147-A177-3AD203B41FA5}">
                      <a16:colId xmlns:a16="http://schemas.microsoft.com/office/drawing/2014/main" val="20007"/>
                    </a:ext>
                  </a:extLst>
                </a:gridCol>
                <a:gridCol w="543450">
                  <a:extLst>
                    <a:ext uri="{9D8B030D-6E8A-4147-A177-3AD203B41FA5}">
                      <a16:colId xmlns:a16="http://schemas.microsoft.com/office/drawing/2014/main" val="20008"/>
                    </a:ext>
                  </a:extLst>
                </a:gridCol>
                <a:gridCol w="543450">
                  <a:extLst>
                    <a:ext uri="{9D8B030D-6E8A-4147-A177-3AD203B41FA5}">
                      <a16:colId xmlns:a16="http://schemas.microsoft.com/office/drawing/2014/main" val="20009"/>
                    </a:ext>
                  </a:extLst>
                </a:gridCol>
                <a:gridCol w="543450">
                  <a:extLst>
                    <a:ext uri="{9D8B030D-6E8A-4147-A177-3AD203B41FA5}">
                      <a16:colId xmlns:a16="http://schemas.microsoft.com/office/drawing/2014/main" val="20010"/>
                    </a:ext>
                  </a:extLst>
                </a:gridCol>
                <a:gridCol w="543450">
                  <a:extLst>
                    <a:ext uri="{9D8B030D-6E8A-4147-A177-3AD203B41FA5}">
                      <a16:colId xmlns:a16="http://schemas.microsoft.com/office/drawing/2014/main" val="20011"/>
                    </a:ext>
                  </a:extLst>
                </a:gridCol>
                <a:gridCol w="543450">
                  <a:extLst>
                    <a:ext uri="{9D8B030D-6E8A-4147-A177-3AD203B41FA5}">
                      <a16:colId xmlns:a16="http://schemas.microsoft.com/office/drawing/2014/main" val="20012"/>
                    </a:ext>
                  </a:extLst>
                </a:gridCol>
                <a:gridCol w="543450">
                  <a:extLst>
                    <a:ext uri="{9D8B030D-6E8A-4147-A177-3AD203B41FA5}">
                      <a16:colId xmlns:a16="http://schemas.microsoft.com/office/drawing/2014/main" val="20013"/>
                    </a:ext>
                  </a:extLst>
                </a:gridCol>
                <a:gridCol w="225475">
                  <a:extLst>
                    <a:ext uri="{9D8B030D-6E8A-4147-A177-3AD203B41FA5}">
                      <a16:colId xmlns:a16="http://schemas.microsoft.com/office/drawing/2014/main" val="20014"/>
                    </a:ext>
                  </a:extLst>
                </a:gridCol>
                <a:gridCol w="953200">
                  <a:extLst>
                    <a:ext uri="{9D8B030D-6E8A-4147-A177-3AD203B41FA5}">
                      <a16:colId xmlns:a16="http://schemas.microsoft.com/office/drawing/2014/main" val="20015"/>
                    </a:ext>
                  </a:extLst>
                </a:gridCol>
                <a:gridCol w="543450">
                  <a:extLst>
                    <a:ext uri="{9D8B030D-6E8A-4147-A177-3AD203B41FA5}">
                      <a16:colId xmlns:a16="http://schemas.microsoft.com/office/drawing/2014/main" val="20016"/>
                    </a:ext>
                  </a:extLst>
                </a:gridCol>
                <a:gridCol w="543450">
                  <a:extLst>
                    <a:ext uri="{9D8B030D-6E8A-4147-A177-3AD203B41FA5}">
                      <a16:colId xmlns:a16="http://schemas.microsoft.com/office/drawing/2014/main" val="20017"/>
                    </a:ext>
                  </a:extLst>
                </a:gridCol>
                <a:gridCol w="543450">
                  <a:extLst>
                    <a:ext uri="{9D8B030D-6E8A-4147-A177-3AD203B41FA5}">
                      <a16:colId xmlns:a16="http://schemas.microsoft.com/office/drawing/2014/main" val="20018"/>
                    </a:ext>
                  </a:extLst>
                </a:gridCol>
                <a:gridCol w="543450">
                  <a:extLst>
                    <a:ext uri="{9D8B030D-6E8A-4147-A177-3AD203B41FA5}">
                      <a16:colId xmlns:a16="http://schemas.microsoft.com/office/drawing/2014/main" val="20019"/>
                    </a:ext>
                  </a:extLst>
                </a:gridCol>
              </a:tblGrid>
              <a:tr h="99870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Record Type</a:t>
                      </a:r>
                      <a:endParaRPr sz="1200" u="none" strike="noStrike" cap="none">
                        <a:latin typeface="Calibri"/>
                        <a:ea typeface="Calibri"/>
                        <a:cs typeface="Calibri"/>
                        <a:sym typeface="Calibri"/>
                      </a:endParaRPr>
                    </a:p>
                  </a:txBody>
                  <a:tcPr marL="9525" marR="9525" marT="9525" marB="0" anchor="b"/>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VIN</a:t>
                      </a:r>
                      <a:endParaRPr sz="1200" u="none" strike="noStrike" cap="none">
                        <a:latin typeface="Calibri"/>
                        <a:ea typeface="Calibri"/>
                        <a:cs typeface="Calibri"/>
                        <a:sym typeface="Calibri"/>
                      </a:endParaRPr>
                    </a:p>
                  </a:txBody>
                  <a:tcPr marL="9525" marR="9525" marT="9525" marB="0" anchor="b"/>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Registration Class</a:t>
                      </a:r>
                      <a:endParaRPr sz="1200" u="none" strike="noStrike" cap="none">
                        <a:latin typeface="Calibri"/>
                        <a:ea typeface="Calibri"/>
                        <a:cs typeface="Calibri"/>
                        <a:sym typeface="Calibri"/>
                      </a:endParaRPr>
                    </a:p>
                  </a:txBody>
                  <a:tcPr marL="9525" marR="9525" marT="9525" marB="0" anchor="b"/>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City</a:t>
                      </a:r>
                      <a:endParaRPr sz="1200" u="none" strike="noStrike" cap="none">
                        <a:latin typeface="Calibri"/>
                        <a:ea typeface="Calibri"/>
                        <a:cs typeface="Calibri"/>
                        <a:sym typeface="Calibri"/>
                      </a:endParaRPr>
                    </a:p>
                  </a:txBody>
                  <a:tcPr marL="9525" marR="9525" marT="9525" marB="0" anchor="b"/>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State</a:t>
                      </a:r>
                      <a:endParaRPr sz="1200" u="none" strike="noStrike" cap="none">
                        <a:latin typeface="Calibri"/>
                        <a:ea typeface="Calibri"/>
                        <a:cs typeface="Calibri"/>
                        <a:sym typeface="Calibri"/>
                      </a:endParaRPr>
                    </a:p>
                  </a:txBody>
                  <a:tcPr marL="9525" marR="9525" marT="9525" marB="0" anchor="b"/>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Zip</a:t>
                      </a:r>
                      <a:endParaRPr sz="1200" u="none" strike="noStrike" cap="none">
                        <a:latin typeface="Calibri"/>
                        <a:ea typeface="Calibri"/>
                        <a:cs typeface="Calibri"/>
                        <a:sym typeface="Calibri"/>
                      </a:endParaRPr>
                    </a:p>
                  </a:txBody>
                  <a:tcPr marL="9525" marR="9525" marT="9525" marB="0" anchor="b"/>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County</a:t>
                      </a:r>
                      <a:endParaRPr sz="1200" u="none" strike="noStrike" cap="none">
                        <a:latin typeface="Calibri"/>
                        <a:ea typeface="Calibri"/>
                        <a:cs typeface="Calibri"/>
                        <a:sym typeface="Calibri"/>
                      </a:endParaRPr>
                    </a:p>
                  </a:txBody>
                  <a:tcPr marL="9525" marR="9525" marT="9525" marB="0" anchor="b"/>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Model Year</a:t>
                      </a:r>
                      <a:endParaRPr sz="1200" u="none" strike="noStrike" cap="none">
                        <a:latin typeface="Calibri"/>
                        <a:ea typeface="Calibri"/>
                        <a:cs typeface="Calibri"/>
                        <a:sym typeface="Calibri"/>
                      </a:endParaRPr>
                    </a:p>
                  </a:txBody>
                  <a:tcPr marL="9525" marR="9525" marT="9525" marB="0" anchor="b"/>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Make</a:t>
                      </a:r>
                      <a:endParaRPr sz="1200" u="none" strike="noStrike" cap="none">
                        <a:latin typeface="Calibri"/>
                        <a:ea typeface="Calibri"/>
                        <a:cs typeface="Calibri"/>
                        <a:sym typeface="Calibri"/>
                      </a:endParaRPr>
                    </a:p>
                  </a:txBody>
                  <a:tcPr marL="9525" marR="9525" marT="9525" marB="0" anchor="b"/>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Body Type</a:t>
                      </a:r>
                      <a:endParaRPr sz="1200" u="none" strike="noStrike" cap="none">
                        <a:latin typeface="Calibri"/>
                        <a:ea typeface="Calibri"/>
                        <a:cs typeface="Calibri"/>
                        <a:sym typeface="Calibri"/>
                      </a:endParaRPr>
                    </a:p>
                  </a:txBody>
                  <a:tcPr marL="9525" marR="9525" marT="9525" marB="0" anchor="b"/>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Fuel Type</a:t>
                      </a:r>
                      <a:endParaRPr sz="1200" u="none" strike="noStrike" cap="none">
                        <a:latin typeface="Calibri"/>
                        <a:ea typeface="Calibri"/>
                        <a:cs typeface="Calibri"/>
                        <a:sym typeface="Calibri"/>
                      </a:endParaRPr>
                    </a:p>
                  </a:txBody>
                  <a:tcPr marL="9525" marR="9525" marT="9525" marB="0" anchor="b"/>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Unladen Weight</a:t>
                      </a:r>
                      <a:endParaRPr sz="1200" u="none" strike="noStrike" cap="none">
                        <a:latin typeface="Calibri"/>
                        <a:ea typeface="Calibri"/>
                        <a:cs typeface="Calibri"/>
                        <a:sym typeface="Calibri"/>
                      </a:endParaRPr>
                    </a:p>
                  </a:txBody>
                  <a:tcPr marL="9525" marR="9525" marT="9525" marB="0" anchor="b"/>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Maximum Gross Weight</a:t>
                      </a:r>
                      <a:endParaRPr sz="1200" u="none" strike="noStrike" cap="none">
                        <a:latin typeface="Calibri"/>
                        <a:ea typeface="Calibri"/>
                        <a:cs typeface="Calibri"/>
                        <a:sym typeface="Calibri"/>
                      </a:endParaRPr>
                    </a:p>
                  </a:txBody>
                  <a:tcPr marL="9525" marR="9525" marT="9525" marB="0" anchor="b"/>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Passengers</a:t>
                      </a:r>
                      <a:endParaRPr sz="1200" u="none" strike="noStrike" cap="none">
                        <a:latin typeface="Calibri"/>
                        <a:ea typeface="Calibri"/>
                        <a:cs typeface="Calibri"/>
                        <a:sym typeface="Calibri"/>
                      </a:endParaRPr>
                    </a:p>
                  </a:txBody>
                  <a:tcPr marL="9525" marR="9525" marT="9525" marB="0" anchor="b"/>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Reg Valid Date</a:t>
                      </a:r>
                      <a:endParaRPr sz="1200" u="none" strike="noStrike" cap="none">
                        <a:latin typeface="Calibri"/>
                        <a:ea typeface="Calibri"/>
                        <a:cs typeface="Calibri"/>
                        <a:sym typeface="Calibri"/>
                      </a:endParaRPr>
                    </a:p>
                  </a:txBody>
                  <a:tcPr marL="9525" marR="9525" marT="9525" marB="0" anchor="b"/>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Reg Expiration Date</a:t>
                      </a:r>
                      <a:endParaRPr sz="1200" u="none" strike="noStrike" cap="none">
                        <a:latin typeface="Calibri"/>
                        <a:ea typeface="Calibri"/>
                        <a:cs typeface="Calibri"/>
                        <a:sym typeface="Calibri"/>
                      </a:endParaRPr>
                    </a:p>
                  </a:txBody>
                  <a:tcPr marL="9525" marR="9525" marT="9525" marB="0" anchor="b"/>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Color</a:t>
                      </a:r>
                      <a:endParaRPr sz="1200" u="none" strike="noStrike" cap="none">
                        <a:latin typeface="Calibri"/>
                        <a:ea typeface="Calibri"/>
                        <a:cs typeface="Calibri"/>
                        <a:sym typeface="Calibri"/>
                      </a:endParaRPr>
                    </a:p>
                  </a:txBody>
                  <a:tcPr marL="9525" marR="9525" marT="9525" marB="0" anchor="b"/>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Scofflaw Indicator</a:t>
                      </a:r>
                      <a:endParaRPr sz="1200" u="none" strike="noStrike" cap="none">
                        <a:latin typeface="Calibri"/>
                        <a:ea typeface="Calibri"/>
                        <a:cs typeface="Calibri"/>
                        <a:sym typeface="Calibri"/>
                      </a:endParaRPr>
                    </a:p>
                  </a:txBody>
                  <a:tcPr marL="9525" marR="9525" marT="9525" marB="0" anchor="b"/>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Suspension Indicator</a:t>
                      </a:r>
                      <a:endParaRPr sz="1200" u="none" strike="noStrike" cap="none">
                        <a:latin typeface="Calibri"/>
                        <a:ea typeface="Calibri"/>
                        <a:cs typeface="Calibri"/>
                        <a:sym typeface="Calibri"/>
                      </a:endParaRPr>
                    </a:p>
                  </a:txBody>
                  <a:tcPr marL="9525" marR="9525" marT="9525" marB="0" anchor="b"/>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Revocation Indicator</a:t>
                      </a:r>
                      <a:endParaRPr sz="1200" u="none" strike="noStrike" cap="none">
                        <a:latin typeface="Calibri"/>
                        <a:ea typeface="Calibri"/>
                        <a:cs typeface="Calibri"/>
                        <a:sym typeface="Calibri"/>
                      </a:endParaRPr>
                    </a:p>
                  </a:txBody>
                  <a:tcPr marL="9525" marR="9525" marT="9525" marB="0" anchor="b"/>
                </a:tc>
                <a:extLst>
                  <a:ext uri="{0D108BD9-81ED-4DB2-BD59-A6C34878D82A}">
                    <a16:rowId xmlns:a16="http://schemas.microsoft.com/office/drawing/2014/main" val="10000"/>
                  </a:ext>
                </a:extLst>
              </a:tr>
            </a:tbl>
          </a:graphicData>
        </a:graphic>
      </p:graphicFrame>
      <p:graphicFrame>
        <p:nvGraphicFramePr>
          <p:cNvPr id="361" name="Google Shape;361;p16"/>
          <p:cNvGraphicFramePr/>
          <p:nvPr/>
        </p:nvGraphicFramePr>
        <p:xfrm>
          <a:off x="758313" y="3610186"/>
          <a:ext cx="3000000" cy="3000000"/>
        </p:xfrm>
        <a:graphic>
          <a:graphicData uri="http://schemas.openxmlformats.org/drawingml/2006/table">
            <a:tbl>
              <a:tblPr firstRow="1" bandRow="1">
                <a:noFill/>
                <a:tableStyleId>{33D964C0-0F66-471E-B1D7-8B60147DF9C2}</a:tableStyleId>
              </a:tblPr>
              <a:tblGrid>
                <a:gridCol w="1423800">
                  <a:extLst>
                    <a:ext uri="{9D8B030D-6E8A-4147-A177-3AD203B41FA5}">
                      <a16:colId xmlns:a16="http://schemas.microsoft.com/office/drawing/2014/main" val="20000"/>
                    </a:ext>
                  </a:extLst>
                </a:gridCol>
                <a:gridCol w="1423800">
                  <a:extLst>
                    <a:ext uri="{9D8B030D-6E8A-4147-A177-3AD203B41FA5}">
                      <a16:colId xmlns:a16="http://schemas.microsoft.com/office/drawing/2014/main" val="20001"/>
                    </a:ext>
                  </a:extLst>
                </a:gridCol>
                <a:gridCol w="1423800">
                  <a:extLst>
                    <a:ext uri="{9D8B030D-6E8A-4147-A177-3AD203B41FA5}">
                      <a16:colId xmlns:a16="http://schemas.microsoft.com/office/drawing/2014/main" val="20002"/>
                    </a:ext>
                  </a:extLst>
                </a:gridCol>
                <a:gridCol w="1423800">
                  <a:extLst>
                    <a:ext uri="{9D8B030D-6E8A-4147-A177-3AD203B41FA5}">
                      <a16:colId xmlns:a16="http://schemas.microsoft.com/office/drawing/2014/main" val="20003"/>
                    </a:ext>
                  </a:extLst>
                </a:gridCol>
                <a:gridCol w="1423800">
                  <a:extLst>
                    <a:ext uri="{9D8B030D-6E8A-4147-A177-3AD203B41FA5}">
                      <a16:colId xmlns:a16="http://schemas.microsoft.com/office/drawing/2014/main" val="20004"/>
                    </a:ext>
                  </a:extLst>
                </a:gridCol>
                <a:gridCol w="1423800">
                  <a:extLst>
                    <a:ext uri="{9D8B030D-6E8A-4147-A177-3AD203B41FA5}">
                      <a16:colId xmlns:a16="http://schemas.microsoft.com/office/drawing/2014/main" val="20005"/>
                    </a:ext>
                  </a:extLst>
                </a:gridCol>
                <a:gridCol w="1423800">
                  <a:extLst>
                    <a:ext uri="{9D8B030D-6E8A-4147-A177-3AD203B41FA5}">
                      <a16:colId xmlns:a16="http://schemas.microsoft.com/office/drawing/2014/main" val="20006"/>
                    </a:ext>
                  </a:extLst>
                </a:gridCol>
              </a:tblGrid>
              <a:tr h="576125">
                <a:tc>
                  <a:txBody>
                    <a:bodyPr/>
                    <a:lstStyle/>
                    <a:p>
                      <a:pPr marL="0" marR="0" lvl="0" indent="0" algn="l" rtl="0">
                        <a:lnSpc>
                          <a:spcPct val="100000"/>
                        </a:lnSpc>
                        <a:spcBef>
                          <a:spcPts val="0"/>
                        </a:spcBef>
                        <a:spcAft>
                          <a:spcPts val="0"/>
                        </a:spcAft>
                        <a:buClr>
                          <a:srgbClr val="000000"/>
                        </a:buClr>
                        <a:buSzPts val="1200"/>
                        <a:buFont typeface="Arial"/>
                        <a:buNone/>
                      </a:pPr>
                      <a:br>
                        <a:rPr lang="en-US" sz="1200" u="none" strike="noStrike" cap="none">
                          <a:latin typeface="Calibri"/>
                          <a:ea typeface="Calibri"/>
                          <a:cs typeface="Calibri"/>
                          <a:sym typeface="Calibri"/>
                        </a:rPr>
                      </a:br>
                      <a:r>
                        <a:rPr lang="en-US" sz="1200" u="none" strike="noStrike" cap="none"/>
                        <a:t>Registration Class</a:t>
                      </a:r>
                      <a:endParaRPr sz="1200" u="none" strike="noStrike" cap="none">
                        <a:latin typeface="Calibri"/>
                        <a:ea typeface="Calibri"/>
                        <a:cs typeface="Calibri"/>
                        <a:sym typeface="Calibri"/>
                      </a:endParaRPr>
                    </a:p>
                  </a:txBody>
                  <a:tcPr marL="9525" marR="9525" marT="9525" marB="0" anchor="b"/>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ZIP</a:t>
                      </a:r>
                      <a:endParaRPr sz="1200" u="none" strike="noStrike" cap="none">
                        <a:latin typeface="Calibri"/>
                        <a:ea typeface="Calibri"/>
                        <a:cs typeface="Calibri"/>
                        <a:sym typeface="Calibri"/>
                      </a:endParaRPr>
                    </a:p>
                  </a:txBody>
                  <a:tcPr marL="9525" marR="9525" marT="9525" marB="0" anchor="b"/>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Model Year</a:t>
                      </a:r>
                      <a:endParaRPr sz="1200" u="none" strike="noStrike" cap="none">
                        <a:latin typeface="Calibri"/>
                        <a:ea typeface="Calibri"/>
                        <a:cs typeface="Calibri"/>
                        <a:sym typeface="Calibri"/>
                      </a:endParaRPr>
                    </a:p>
                  </a:txBody>
                  <a:tcPr marL="9525" marR="9525" marT="9525" marB="0" anchor="b"/>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Fuel</a:t>
                      </a:r>
                      <a:endParaRPr sz="1200" u="none" strike="noStrike" cap="none">
                        <a:latin typeface="Calibri"/>
                        <a:ea typeface="Calibri"/>
                        <a:cs typeface="Calibri"/>
                        <a:sym typeface="Calibri"/>
                      </a:endParaRPr>
                    </a:p>
                  </a:txBody>
                  <a:tcPr marL="9525" marR="9525" marT="9525" marB="0" anchor="b"/>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Make</a:t>
                      </a:r>
                      <a:endParaRPr sz="1200" u="none" strike="noStrike" cap="none">
                        <a:latin typeface="Calibri"/>
                        <a:ea typeface="Calibri"/>
                        <a:cs typeface="Calibri"/>
                        <a:sym typeface="Calibri"/>
                      </a:endParaRPr>
                    </a:p>
                  </a:txBody>
                  <a:tcPr marL="9525" marR="9525" marT="9525" marB="0" anchor="b"/>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Duty</a:t>
                      </a:r>
                      <a:endParaRPr sz="1200" u="none" strike="noStrike" cap="none">
                        <a:latin typeface="Calibri"/>
                        <a:ea typeface="Calibri"/>
                        <a:cs typeface="Calibri"/>
                        <a:sym typeface="Calibri"/>
                      </a:endParaRPr>
                    </a:p>
                  </a:txBody>
                  <a:tcPr marL="9525" marR="9525" marT="9525" marB="0" anchor="b"/>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Vehicles</a:t>
                      </a:r>
                      <a:endParaRPr sz="1200" u="none" strike="noStrike" cap="none">
                        <a:latin typeface="Calibri"/>
                        <a:ea typeface="Calibri"/>
                        <a:cs typeface="Calibri"/>
                        <a:sym typeface="Calibri"/>
                      </a:endParaRPr>
                    </a:p>
                  </a:txBody>
                  <a:tcPr marL="9525" marR="9525" marT="9525" marB="0" anchor="b"/>
                </a:tc>
                <a:extLst>
                  <a:ext uri="{0D108BD9-81ED-4DB2-BD59-A6C34878D82A}">
                    <a16:rowId xmlns:a16="http://schemas.microsoft.com/office/drawing/2014/main" val="10000"/>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pic>
        <p:nvPicPr>
          <p:cNvPr id="366" name="Google Shape;366;p2"/>
          <p:cNvPicPr preferRelativeResize="0"/>
          <p:nvPr/>
        </p:nvPicPr>
        <p:blipFill rotWithShape="1">
          <a:blip r:embed="rId3">
            <a:alphaModFix/>
          </a:blip>
          <a:srcRect/>
          <a:stretch/>
        </p:blipFill>
        <p:spPr>
          <a:xfrm>
            <a:off x="6760396" y="0"/>
            <a:ext cx="5431604" cy="6858000"/>
          </a:xfrm>
          <a:prstGeom prst="rect">
            <a:avLst/>
          </a:prstGeom>
          <a:noFill/>
          <a:ln>
            <a:noFill/>
          </a:ln>
        </p:spPr>
      </p:pic>
      <p:sp>
        <p:nvSpPr>
          <p:cNvPr id="367" name="Google Shape;367;p2"/>
          <p:cNvSpPr/>
          <p:nvPr/>
        </p:nvSpPr>
        <p:spPr>
          <a:xfrm>
            <a:off x="0" y="0"/>
            <a:ext cx="12192000" cy="1164075"/>
          </a:xfrm>
          <a:prstGeom prst="rect">
            <a:avLst/>
          </a:prstGeom>
          <a:solidFill>
            <a:srgbClr val="16B0E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368" name="Google Shape;368;p2"/>
          <p:cNvSpPr txBox="1">
            <a:spLocks noGrp="1"/>
          </p:cNvSpPr>
          <p:nvPr>
            <p:ph type="title"/>
          </p:nvPr>
        </p:nvSpPr>
        <p:spPr>
          <a:xfrm>
            <a:off x="1643105" y="280827"/>
            <a:ext cx="8596800" cy="6747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lt1"/>
              </a:buClr>
              <a:buSzPts val="3600"/>
              <a:buFont typeface="Calibri"/>
              <a:buNone/>
            </a:pPr>
            <a:r>
              <a:rPr lang="en-US" b="1">
                <a:solidFill>
                  <a:schemeClr val="lt1"/>
                </a:solidFill>
                <a:latin typeface="Calibri"/>
                <a:ea typeface="Calibri"/>
                <a:cs typeface="Calibri"/>
                <a:sym typeface="Calibri"/>
              </a:rPr>
              <a:t>Business Deliverables</a:t>
            </a:r>
            <a:endParaRPr/>
          </a:p>
        </p:txBody>
      </p:sp>
      <p:sp>
        <p:nvSpPr>
          <p:cNvPr id="369" name="Google Shape;369;p2"/>
          <p:cNvSpPr txBox="1">
            <a:spLocks noGrp="1"/>
          </p:cNvSpPr>
          <p:nvPr>
            <p:ph type="body" idx="1"/>
          </p:nvPr>
        </p:nvSpPr>
        <p:spPr>
          <a:xfrm>
            <a:off x="2023248" y="1657155"/>
            <a:ext cx="8596800" cy="3880800"/>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2560"/>
              <a:buAutoNum type="arabicPeriod"/>
            </a:pPr>
            <a:r>
              <a:rPr lang="en-US" sz="3200">
                <a:solidFill>
                  <a:schemeClr val="dk1"/>
                </a:solidFill>
                <a:latin typeface="Calibri"/>
                <a:ea typeface="Calibri"/>
                <a:cs typeface="Calibri"/>
                <a:sym typeface="Calibri"/>
              </a:rPr>
              <a:t>Where to build which charging stations and why? </a:t>
            </a:r>
            <a:endParaRPr/>
          </a:p>
          <a:p>
            <a:pPr marL="514350" lvl="0" indent="-514350" algn="l" rtl="0">
              <a:lnSpc>
                <a:spcPct val="100000"/>
              </a:lnSpc>
              <a:spcBef>
                <a:spcPts val="2200"/>
              </a:spcBef>
              <a:spcAft>
                <a:spcPts val="0"/>
              </a:spcAft>
              <a:buSzPts val="2560"/>
              <a:buAutoNum type="arabicPeriod"/>
            </a:pPr>
            <a:r>
              <a:rPr lang="en-US" sz="3200">
                <a:solidFill>
                  <a:schemeClr val="dk1"/>
                </a:solidFill>
                <a:latin typeface="Calibri"/>
                <a:ea typeface="Calibri"/>
                <a:cs typeface="Calibri"/>
                <a:sym typeface="Calibri"/>
              </a:rPr>
              <a:t>What customers are likely to buy which EVs, which ones aren’t?</a:t>
            </a:r>
            <a:endParaRPr/>
          </a:p>
          <a:p>
            <a:pPr marL="514350" lvl="0" indent="-514350" algn="l" rtl="0">
              <a:lnSpc>
                <a:spcPct val="100000"/>
              </a:lnSpc>
              <a:spcBef>
                <a:spcPts val="2200"/>
              </a:spcBef>
              <a:spcAft>
                <a:spcPts val="0"/>
              </a:spcAft>
              <a:buSzPts val="2560"/>
              <a:buAutoNum type="arabicPeriod"/>
            </a:pPr>
            <a:r>
              <a:rPr lang="en-US" sz="3200">
                <a:solidFill>
                  <a:schemeClr val="dk1"/>
                </a:solidFill>
                <a:latin typeface="Calibri"/>
                <a:ea typeface="Calibri"/>
                <a:cs typeface="Calibri"/>
                <a:sym typeface="Calibri"/>
              </a:rPr>
              <a:t>Who should we market to, what kind of cars, and where?</a:t>
            </a:r>
            <a:endParaRPr/>
          </a:p>
        </p:txBody>
      </p:sp>
      <p:grpSp>
        <p:nvGrpSpPr>
          <p:cNvPr id="370" name="Google Shape;370;p2"/>
          <p:cNvGrpSpPr/>
          <p:nvPr/>
        </p:nvGrpSpPr>
        <p:grpSpPr>
          <a:xfrm>
            <a:off x="636120" y="1140431"/>
            <a:ext cx="904573" cy="2279256"/>
            <a:chOff x="8598591" y="0"/>
            <a:chExt cx="904573" cy="2279256"/>
          </a:xfrm>
        </p:grpSpPr>
        <p:sp>
          <p:nvSpPr>
            <p:cNvPr id="371" name="Google Shape;371;p2"/>
            <p:cNvSpPr/>
            <p:nvPr/>
          </p:nvSpPr>
          <p:spPr>
            <a:xfrm>
              <a:off x="9028019" y="0"/>
              <a:ext cx="45719" cy="822960"/>
            </a:xfrm>
            <a:prstGeom prst="rect">
              <a:avLst/>
            </a:prstGeom>
            <a:solidFill>
              <a:srgbClr val="16B0E3"/>
            </a:solidFill>
            <a:ln w="19050" cap="rnd" cmpd="sng">
              <a:solidFill>
                <a:srgbClr val="16B0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chemeClr val="lt1"/>
                </a:solidFill>
                <a:latin typeface="Trebuchet MS"/>
                <a:ea typeface="Trebuchet MS"/>
                <a:cs typeface="Trebuchet MS"/>
                <a:sym typeface="Trebuchet MS"/>
              </a:endParaRPr>
            </a:p>
          </p:txBody>
        </p:sp>
        <p:grpSp>
          <p:nvGrpSpPr>
            <p:cNvPr id="372" name="Google Shape;372;p2"/>
            <p:cNvGrpSpPr/>
            <p:nvPr/>
          </p:nvGrpSpPr>
          <p:grpSpPr>
            <a:xfrm>
              <a:off x="8598591" y="777850"/>
              <a:ext cx="904573" cy="1501406"/>
              <a:chOff x="8598591" y="777850"/>
              <a:chExt cx="904573" cy="1501406"/>
            </a:xfrm>
          </p:grpSpPr>
          <p:sp>
            <p:nvSpPr>
              <p:cNvPr id="373" name="Google Shape;373;p2"/>
              <p:cNvSpPr/>
              <p:nvPr/>
            </p:nvSpPr>
            <p:spPr>
              <a:xfrm rot="10800000">
                <a:off x="8598591" y="777850"/>
                <a:ext cx="904573" cy="1501406"/>
              </a:xfrm>
              <a:custGeom>
                <a:avLst/>
                <a:gdLst/>
                <a:ahLst/>
                <a:cxnLst/>
                <a:rect l="l" t="t" r="r" b="b"/>
                <a:pathLst>
                  <a:path w="1957642" h="3249282" extrusionOk="0">
                    <a:moveTo>
                      <a:pt x="1047232" y="5654"/>
                    </a:moveTo>
                    <a:lnTo>
                      <a:pt x="1030640" y="5654"/>
                    </a:lnTo>
                    <a:lnTo>
                      <a:pt x="1048024" y="0"/>
                    </a:lnTo>
                    <a:close/>
                    <a:moveTo>
                      <a:pt x="1160845" y="2127215"/>
                    </a:moveTo>
                    <a:lnTo>
                      <a:pt x="1196036" y="2120110"/>
                    </a:lnTo>
                    <a:lnTo>
                      <a:pt x="1237844" y="2120446"/>
                    </a:lnTo>
                    <a:cubicBezTo>
                      <a:pt x="1308896" y="2116324"/>
                      <a:pt x="1283850" y="2108399"/>
                      <a:pt x="1296213" y="2029106"/>
                    </a:cubicBezTo>
                    <a:cubicBezTo>
                      <a:pt x="1327247" y="1916021"/>
                      <a:pt x="1321193" y="1914210"/>
                      <a:pt x="1397562" y="1825853"/>
                    </a:cubicBezTo>
                    <a:cubicBezTo>
                      <a:pt x="1565052" y="1691460"/>
                      <a:pt x="1777778" y="1397289"/>
                      <a:pt x="1777778" y="1099228"/>
                    </a:cubicBezTo>
                    <a:cubicBezTo>
                      <a:pt x="1777778" y="658937"/>
                      <a:pt x="1421136" y="301944"/>
                      <a:pt x="980978" y="301427"/>
                    </a:cubicBezTo>
                    <a:lnTo>
                      <a:pt x="980978" y="301625"/>
                    </a:lnTo>
                    <a:lnTo>
                      <a:pt x="978823" y="301459"/>
                    </a:lnTo>
                    <a:lnTo>
                      <a:pt x="976666" y="301625"/>
                    </a:lnTo>
                    <a:lnTo>
                      <a:pt x="976666" y="301427"/>
                    </a:lnTo>
                    <a:cubicBezTo>
                      <a:pt x="536507" y="301944"/>
                      <a:pt x="179865" y="658937"/>
                      <a:pt x="179865" y="1099228"/>
                    </a:cubicBezTo>
                    <a:cubicBezTo>
                      <a:pt x="179865" y="1397289"/>
                      <a:pt x="392591" y="1691460"/>
                      <a:pt x="560081" y="1825853"/>
                    </a:cubicBezTo>
                    <a:cubicBezTo>
                      <a:pt x="636451" y="1914210"/>
                      <a:pt x="630396" y="1916021"/>
                      <a:pt x="661430" y="2029106"/>
                    </a:cubicBezTo>
                    <a:cubicBezTo>
                      <a:pt x="673794" y="2108399"/>
                      <a:pt x="648747" y="2116324"/>
                      <a:pt x="719799" y="2120446"/>
                    </a:cubicBezTo>
                    <a:lnTo>
                      <a:pt x="770760" y="2120037"/>
                    </a:lnTo>
                    <a:lnTo>
                      <a:pt x="806315" y="2127215"/>
                    </a:lnTo>
                    <a:close/>
                    <a:moveTo>
                      <a:pt x="1319520" y="2263042"/>
                    </a:moveTo>
                    <a:lnTo>
                      <a:pt x="978823" y="2261822"/>
                    </a:lnTo>
                    <a:lnTo>
                      <a:pt x="638123" y="2263042"/>
                    </a:lnTo>
                    <a:cubicBezTo>
                      <a:pt x="577778" y="2263042"/>
                      <a:pt x="547241" y="2240386"/>
                      <a:pt x="513100" y="2169534"/>
                    </a:cubicBezTo>
                    <a:cubicBezTo>
                      <a:pt x="499969" y="2077754"/>
                      <a:pt x="526938" y="2040759"/>
                      <a:pt x="465828" y="1970355"/>
                    </a:cubicBezTo>
                    <a:cubicBezTo>
                      <a:pt x="260705" y="1805868"/>
                      <a:pt x="0" y="1445504"/>
                      <a:pt x="0" y="1080372"/>
                    </a:cubicBezTo>
                    <a:cubicBezTo>
                      <a:pt x="0" y="540796"/>
                      <a:pt x="437413" y="103385"/>
                      <a:pt x="976988" y="103385"/>
                    </a:cubicBezTo>
                    <a:lnTo>
                      <a:pt x="978823" y="103526"/>
                    </a:lnTo>
                    <a:lnTo>
                      <a:pt x="980656" y="103385"/>
                    </a:lnTo>
                    <a:cubicBezTo>
                      <a:pt x="1520231" y="103385"/>
                      <a:pt x="1957642" y="540796"/>
                      <a:pt x="1957642" y="1080372"/>
                    </a:cubicBezTo>
                    <a:cubicBezTo>
                      <a:pt x="1957642" y="1445504"/>
                      <a:pt x="1696938" y="1805868"/>
                      <a:pt x="1491816" y="1970355"/>
                    </a:cubicBezTo>
                    <a:cubicBezTo>
                      <a:pt x="1430706" y="2040759"/>
                      <a:pt x="1457674" y="2077754"/>
                      <a:pt x="1444543" y="2169534"/>
                    </a:cubicBezTo>
                    <a:cubicBezTo>
                      <a:pt x="1410403" y="2240386"/>
                      <a:pt x="1379867" y="2263042"/>
                      <a:pt x="1319520" y="2263042"/>
                    </a:cubicBezTo>
                    <a:close/>
                    <a:moveTo>
                      <a:pt x="1407452" y="2485514"/>
                    </a:moveTo>
                    <a:lnTo>
                      <a:pt x="558453" y="2485514"/>
                    </a:lnTo>
                    <a:cubicBezTo>
                      <a:pt x="521377" y="2485514"/>
                      <a:pt x="491321" y="2455458"/>
                      <a:pt x="491321" y="2418383"/>
                    </a:cubicBezTo>
                    <a:lnTo>
                      <a:pt x="491321" y="2388750"/>
                    </a:lnTo>
                    <a:cubicBezTo>
                      <a:pt x="491321" y="2351675"/>
                      <a:pt x="521377" y="2321619"/>
                      <a:pt x="558453" y="2321619"/>
                    </a:cubicBezTo>
                    <a:lnTo>
                      <a:pt x="1407452" y="2321619"/>
                    </a:lnTo>
                    <a:cubicBezTo>
                      <a:pt x="1444528" y="2321619"/>
                      <a:pt x="1474583" y="2351675"/>
                      <a:pt x="1474583" y="2388750"/>
                    </a:cubicBezTo>
                    <a:lnTo>
                      <a:pt x="1474583" y="2418383"/>
                    </a:lnTo>
                    <a:cubicBezTo>
                      <a:pt x="1474583" y="2455458"/>
                      <a:pt x="1444528" y="2485514"/>
                      <a:pt x="1407452" y="2485514"/>
                    </a:cubicBezTo>
                    <a:close/>
                    <a:moveTo>
                      <a:pt x="1374676" y="2707334"/>
                    </a:moveTo>
                    <a:lnTo>
                      <a:pt x="591228" y="2707334"/>
                    </a:lnTo>
                    <a:cubicBezTo>
                      <a:pt x="554153" y="2707334"/>
                      <a:pt x="524097" y="2677278"/>
                      <a:pt x="524097" y="2640203"/>
                    </a:cubicBezTo>
                    <a:lnTo>
                      <a:pt x="524097" y="2610570"/>
                    </a:lnTo>
                    <a:cubicBezTo>
                      <a:pt x="524097" y="2573495"/>
                      <a:pt x="554153" y="2543440"/>
                      <a:pt x="591228" y="2543440"/>
                    </a:cubicBezTo>
                    <a:lnTo>
                      <a:pt x="1374676" y="2543440"/>
                    </a:lnTo>
                    <a:cubicBezTo>
                      <a:pt x="1411752" y="2543440"/>
                      <a:pt x="1441808" y="2573495"/>
                      <a:pt x="1441808" y="2610570"/>
                    </a:cubicBezTo>
                    <a:lnTo>
                      <a:pt x="1441808" y="2640203"/>
                    </a:lnTo>
                    <a:cubicBezTo>
                      <a:pt x="1441808" y="2677278"/>
                      <a:pt x="1411752" y="2707334"/>
                      <a:pt x="1374676" y="2707334"/>
                    </a:cubicBezTo>
                    <a:close/>
                    <a:moveTo>
                      <a:pt x="1341902" y="2929154"/>
                    </a:moveTo>
                    <a:lnTo>
                      <a:pt x="624004" y="2929154"/>
                    </a:lnTo>
                    <a:cubicBezTo>
                      <a:pt x="586929" y="2929154"/>
                      <a:pt x="556873" y="2899098"/>
                      <a:pt x="556873" y="2862023"/>
                    </a:cubicBezTo>
                    <a:lnTo>
                      <a:pt x="556873" y="2832390"/>
                    </a:lnTo>
                    <a:cubicBezTo>
                      <a:pt x="556873" y="2795315"/>
                      <a:pt x="586929" y="2765259"/>
                      <a:pt x="624004" y="2765259"/>
                    </a:cubicBezTo>
                    <a:lnTo>
                      <a:pt x="1341902" y="2765259"/>
                    </a:lnTo>
                    <a:cubicBezTo>
                      <a:pt x="1378978" y="2765259"/>
                      <a:pt x="1409033" y="2795315"/>
                      <a:pt x="1409033" y="2832390"/>
                    </a:cubicBezTo>
                    <a:lnTo>
                      <a:pt x="1409033" y="2862023"/>
                    </a:lnTo>
                    <a:cubicBezTo>
                      <a:pt x="1409033" y="2899098"/>
                      <a:pt x="1378978" y="2929154"/>
                      <a:pt x="1341902" y="2929154"/>
                    </a:cubicBezTo>
                    <a:close/>
                    <a:moveTo>
                      <a:pt x="982953" y="3249282"/>
                    </a:moveTo>
                    <a:cubicBezTo>
                      <a:pt x="783838" y="3249282"/>
                      <a:pt x="622424" y="3190586"/>
                      <a:pt x="622424" y="3118181"/>
                    </a:cubicBezTo>
                    <a:lnTo>
                      <a:pt x="622424" y="2987080"/>
                    </a:lnTo>
                    <a:lnTo>
                      <a:pt x="1343482" y="2987080"/>
                    </a:lnTo>
                    <a:lnTo>
                      <a:pt x="1343482" y="3118181"/>
                    </a:lnTo>
                    <a:cubicBezTo>
                      <a:pt x="1343482" y="3190586"/>
                      <a:pt x="1182068" y="3249282"/>
                      <a:pt x="982953" y="3249282"/>
                    </a:cubicBezTo>
                    <a:close/>
                  </a:path>
                </a:pathLst>
              </a:custGeom>
              <a:solidFill>
                <a:srgbClr val="16B0E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chemeClr val="lt1"/>
                  </a:solidFill>
                  <a:latin typeface="Trebuchet MS"/>
                  <a:ea typeface="Trebuchet MS"/>
                  <a:cs typeface="Trebuchet MS"/>
                  <a:sym typeface="Trebuchet MS"/>
                </a:endParaRPr>
              </a:p>
            </p:txBody>
          </p:sp>
          <p:sp>
            <p:nvSpPr>
              <p:cNvPr id="374" name="Google Shape;374;p2"/>
              <p:cNvSpPr/>
              <p:nvPr/>
            </p:nvSpPr>
            <p:spPr>
              <a:xfrm>
                <a:off x="8848308" y="1580496"/>
                <a:ext cx="412168" cy="302054"/>
              </a:xfrm>
              <a:custGeom>
                <a:avLst/>
                <a:gdLst/>
                <a:ahLst/>
                <a:cxnLst/>
                <a:rect l="l" t="t" r="r" b="b"/>
                <a:pathLst>
                  <a:path w="3248842" h="2380886" extrusionOk="0">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rgbClr val="16B0E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gr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g6cadbb34cd_0_35"/>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1"/>
              </a:buClr>
              <a:buSzPts val="1800"/>
              <a:buNone/>
            </a:pPr>
            <a:r>
              <a:rPr lang="en-US"/>
              <a:t>Iteration I</a:t>
            </a:r>
            <a:endParaRPr/>
          </a:p>
        </p:txBody>
      </p:sp>
      <p:sp>
        <p:nvSpPr>
          <p:cNvPr id="380" name="Google Shape;380;g6cadbb34cd_0_35"/>
          <p:cNvSpPr txBox="1">
            <a:spLocks noGrp="1"/>
          </p:cNvSpPr>
          <p:nvPr>
            <p:ph type="body" idx="1"/>
          </p:nvPr>
        </p:nvSpPr>
        <p:spPr>
          <a:xfrm>
            <a:off x="677334" y="1555531"/>
            <a:ext cx="8596800" cy="4635000"/>
          </a:xfrm>
          <a:prstGeom prst="rect">
            <a:avLst/>
          </a:prstGeom>
          <a:noFill/>
          <a:ln>
            <a:noFill/>
          </a:ln>
        </p:spPr>
        <p:txBody>
          <a:bodyPr spcFirstLastPara="1" wrap="square" lIns="91425" tIns="45700" rIns="91425" bIns="45700" anchor="t" anchorCtr="0">
            <a:noAutofit/>
          </a:bodyPr>
          <a:lstStyle/>
          <a:p>
            <a:pPr marL="457200" lvl="0" indent="-320040" algn="l" rtl="0">
              <a:lnSpc>
                <a:spcPct val="100000"/>
              </a:lnSpc>
              <a:spcBef>
                <a:spcPts val="1000"/>
              </a:spcBef>
              <a:spcAft>
                <a:spcPts val="0"/>
              </a:spcAft>
              <a:buSzPts val="1440"/>
              <a:buChar char="►"/>
            </a:pPr>
            <a:r>
              <a:rPr lang="en-US"/>
              <a:t>Porsche EV Strategy Iteration 1:</a:t>
            </a:r>
            <a:br>
              <a:rPr lang="en-US"/>
            </a:br>
            <a:r>
              <a:rPr lang="en-US"/>
              <a:t>Q1. Simulated waiting times and proportion regional charging point to EV users are minimized in a linear optimization model to provide suggested chargepoint numbers/zipcode on a heat map. </a:t>
            </a:r>
            <a:endParaRPr/>
          </a:p>
          <a:p>
            <a:pPr marL="457200" lvl="0" indent="-320040" algn="l" rtl="0">
              <a:lnSpc>
                <a:spcPct val="100000"/>
              </a:lnSpc>
              <a:spcBef>
                <a:spcPts val="1000"/>
              </a:spcBef>
              <a:spcAft>
                <a:spcPts val="0"/>
              </a:spcAft>
              <a:buSzPts val="1440"/>
              <a:buChar char="►"/>
            </a:pPr>
            <a:r>
              <a:rPr lang="en-US"/>
              <a:t>Q2: Using principal component analysis, customers are clustered based on buying habits, demographics, and regional car proportions across fuel type. These clusters are identified for targeted market strategies. </a:t>
            </a:r>
            <a:endParaRPr/>
          </a:p>
          <a:p>
            <a:pPr marL="457200" lvl="0" indent="-320040" algn="l" rtl="0">
              <a:lnSpc>
                <a:spcPct val="100000"/>
              </a:lnSpc>
              <a:spcBef>
                <a:spcPts val="1000"/>
              </a:spcBef>
              <a:spcAft>
                <a:spcPts val="0"/>
              </a:spcAft>
              <a:buSzPts val="1440"/>
              <a:buChar char="►"/>
            </a:pPr>
            <a:r>
              <a:rPr lang="en-US"/>
              <a:t>Q3: For a Porsche car profile, a weighted marketing dollars suggestion towards each cluster is given on a live heatmap.</a:t>
            </a:r>
            <a:endParaRPr/>
          </a:p>
          <a:p>
            <a:pPr marL="457200" lvl="0" indent="-320040" algn="l" rtl="0">
              <a:lnSpc>
                <a:spcPct val="100000"/>
              </a:lnSpc>
              <a:spcBef>
                <a:spcPts val="1000"/>
              </a:spcBef>
              <a:spcAft>
                <a:spcPts val="0"/>
              </a:spcAft>
              <a:buSzPts val="1440"/>
              <a:buChar char="►"/>
            </a:pPr>
            <a:r>
              <a:rPr lang="en-US"/>
              <a:t>Future steps: Improve simulation to Bayesian simulation combining prior of exponential function and a Monte Carlo simulation based on existing data to get more accurate wait times.  </a:t>
            </a:r>
            <a:br>
              <a:rPr lang="en-US"/>
            </a:br>
            <a:br>
              <a:rPr lang="en-US"/>
            </a:br>
            <a:r>
              <a:rPr lang="en-US"/>
              <a:t>Weight chargepoint locations by marketing strategy.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6cadbb34cd_0_0"/>
          <p:cNvSpPr txBox="1">
            <a:spLocks noGrp="1"/>
          </p:cNvSpPr>
          <p:nvPr>
            <p:ph type="title"/>
          </p:nvPr>
        </p:nvSpPr>
        <p:spPr>
          <a:xfrm>
            <a:off x="382050" y="342900"/>
            <a:ext cx="8969100" cy="886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b="1" dirty="0">
                <a:latin typeface="Calibri"/>
                <a:ea typeface="Calibri"/>
                <a:cs typeface="Calibri"/>
                <a:sym typeface="Calibri"/>
              </a:rPr>
              <a:t>Simulated Customer Wait Times</a:t>
            </a:r>
            <a:endParaRPr b="1" dirty="0">
              <a:latin typeface="Calibri"/>
              <a:ea typeface="Calibri"/>
              <a:cs typeface="Calibri"/>
              <a:sym typeface="Calibri"/>
            </a:endParaRPr>
          </a:p>
        </p:txBody>
      </p:sp>
      <p:sp>
        <p:nvSpPr>
          <p:cNvPr id="167" name="Google Shape;167;g6cadbb34cd_0_0"/>
          <p:cNvSpPr txBox="1">
            <a:spLocks noGrp="1"/>
          </p:cNvSpPr>
          <p:nvPr>
            <p:ph type="body" idx="1"/>
          </p:nvPr>
        </p:nvSpPr>
        <p:spPr>
          <a:xfrm>
            <a:off x="5453475" y="1199500"/>
            <a:ext cx="4494600" cy="2684700"/>
          </a:xfrm>
          <a:prstGeom prst="rect">
            <a:avLst/>
          </a:prstGeom>
          <a:noFill/>
          <a:ln>
            <a:noFill/>
          </a:ln>
        </p:spPr>
        <p:txBody>
          <a:bodyPr spcFirstLastPara="1" wrap="square" lIns="91425" tIns="45700" rIns="91425" bIns="45700" anchor="t" anchorCtr="0">
            <a:noAutofit/>
          </a:bodyPr>
          <a:lstStyle/>
          <a:p>
            <a:pPr marL="457200" lvl="0" indent="-330200" algn="l" rtl="0">
              <a:lnSpc>
                <a:spcPct val="100000"/>
              </a:lnSpc>
              <a:spcBef>
                <a:spcPts val="1000"/>
              </a:spcBef>
              <a:spcAft>
                <a:spcPts val="0"/>
              </a:spcAft>
              <a:buSzPts val="1600"/>
              <a:buFont typeface="Calibri"/>
              <a:buChar char="●"/>
            </a:pPr>
            <a:r>
              <a:rPr lang="en-US" sz="1600" dirty="0">
                <a:solidFill>
                  <a:schemeClr val="tx1"/>
                </a:solidFill>
                <a:latin typeface="Calibri"/>
                <a:ea typeface="Calibri"/>
                <a:cs typeface="Calibri"/>
                <a:sym typeface="Calibri"/>
              </a:rPr>
              <a:t>Simulated wait times at charging locations over a five-hour period based on </a:t>
            </a:r>
            <a:r>
              <a:rPr lang="en-US" sz="1600" dirty="0" err="1">
                <a:solidFill>
                  <a:schemeClr val="tx1"/>
                </a:solidFill>
                <a:latin typeface="Calibri"/>
                <a:ea typeface="Calibri"/>
                <a:cs typeface="Calibri"/>
                <a:sym typeface="Calibri"/>
              </a:rPr>
              <a:t>Chargepoint</a:t>
            </a:r>
            <a:r>
              <a:rPr lang="en-US" sz="1600" dirty="0">
                <a:solidFill>
                  <a:schemeClr val="tx1"/>
                </a:solidFill>
                <a:latin typeface="Calibri"/>
                <a:ea typeface="Calibri"/>
                <a:cs typeface="Calibri"/>
                <a:sym typeface="Calibri"/>
              </a:rPr>
              <a:t> API data</a:t>
            </a:r>
            <a:endParaRPr sz="1600" dirty="0">
              <a:solidFill>
                <a:schemeClr val="tx1"/>
              </a:solidFill>
              <a:latin typeface="Calibri"/>
              <a:ea typeface="Calibri"/>
              <a:cs typeface="Calibri"/>
              <a:sym typeface="Calibri"/>
            </a:endParaRPr>
          </a:p>
          <a:p>
            <a:pPr marL="457200" lvl="0" indent="-330200" algn="l" rtl="0">
              <a:lnSpc>
                <a:spcPct val="100000"/>
              </a:lnSpc>
              <a:spcBef>
                <a:spcPts val="0"/>
              </a:spcBef>
              <a:spcAft>
                <a:spcPts val="0"/>
              </a:spcAft>
              <a:buSzPts val="1600"/>
              <a:buFont typeface="Calibri"/>
              <a:buChar char="●"/>
            </a:pPr>
            <a:r>
              <a:rPr lang="en-US" sz="1600" dirty="0">
                <a:solidFill>
                  <a:schemeClr val="tx1"/>
                </a:solidFill>
                <a:latin typeface="Calibri"/>
                <a:ea typeface="Calibri"/>
                <a:cs typeface="Calibri"/>
                <a:sym typeface="Calibri"/>
              </a:rPr>
              <a:t>Ran simulations using </a:t>
            </a:r>
            <a:r>
              <a:rPr lang="en-US" sz="1600" dirty="0" err="1">
                <a:solidFill>
                  <a:schemeClr val="tx1"/>
                </a:solidFill>
                <a:latin typeface="Calibri"/>
                <a:ea typeface="Calibri"/>
                <a:cs typeface="Calibri"/>
                <a:sym typeface="Calibri"/>
              </a:rPr>
              <a:t>SimPy</a:t>
            </a:r>
            <a:r>
              <a:rPr lang="en-US" sz="1600" dirty="0">
                <a:solidFill>
                  <a:schemeClr val="tx1"/>
                </a:solidFill>
                <a:latin typeface="Calibri"/>
                <a:ea typeface="Calibri"/>
                <a:cs typeface="Calibri"/>
                <a:sym typeface="Calibri"/>
              </a:rPr>
              <a:t> </a:t>
            </a:r>
            <a:r>
              <a:rPr lang="en-US" sz="1600" dirty="0">
                <a:solidFill>
                  <a:schemeClr val="tx1"/>
                </a:solidFill>
              </a:rPr>
              <a:t>and replicated in Arena to visualize long queue</a:t>
            </a:r>
            <a:endParaRPr sz="1600" dirty="0">
              <a:solidFill>
                <a:schemeClr val="tx1"/>
              </a:solidFill>
              <a:sym typeface="Calibri"/>
            </a:endParaRPr>
          </a:p>
          <a:p>
            <a:pPr marL="457200" lvl="0" indent="-330200" algn="l" rtl="0">
              <a:lnSpc>
                <a:spcPct val="100000"/>
              </a:lnSpc>
              <a:spcBef>
                <a:spcPts val="0"/>
              </a:spcBef>
              <a:spcAft>
                <a:spcPts val="0"/>
              </a:spcAft>
              <a:buSzPts val="1600"/>
              <a:buFont typeface="Calibri"/>
              <a:buChar char="●"/>
            </a:pPr>
            <a:r>
              <a:rPr lang="en-US" sz="1600" dirty="0">
                <a:solidFill>
                  <a:schemeClr val="tx1"/>
                </a:solidFill>
                <a:latin typeface="Calibri"/>
                <a:ea typeface="Calibri"/>
                <a:cs typeface="Calibri"/>
                <a:sym typeface="Calibri"/>
              </a:rPr>
              <a:t>Created charging stations</a:t>
            </a:r>
            <a:r>
              <a:rPr lang="en-US" sz="1600" dirty="0">
                <a:solidFill>
                  <a:schemeClr val="tx1"/>
                </a:solidFill>
              </a:rPr>
              <a:t>; </a:t>
            </a:r>
            <a:r>
              <a:rPr lang="en-US" sz="1600" dirty="0">
                <a:solidFill>
                  <a:schemeClr val="tx1"/>
                </a:solidFill>
                <a:latin typeface="Calibri"/>
                <a:ea typeface="Calibri"/>
                <a:cs typeface="Calibri"/>
                <a:sym typeface="Calibri"/>
              </a:rPr>
              <a:t>EVs modeled with exponential interarrival times</a:t>
            </a:r>
            <a:endParaRPr sz="1600" dirty="0">
              <a:solidFill>
                <a:schemeClr val="tx1"/>
              </a:solidFill>
              <a:latin typeface="Calibri"/>
              <a:ea typeface="Calibri"/>
              <a:cs typeface="Calibri"/>
              <a:sym typeface="Calibri"/>
            </a:endParaRPr>
          </a:p>
          <a:p>
            <a:pPr marL="457200" lvl="0" indent="-330200" algn="l" rtl="0">
              <a:lnSpc>
                <a:spcPct val="100000"/>
              </a:lnSpc>
              <a:spcBef>
                <a:spcPts val="0"/>
              </a:spcBef>
              <a:spcAft>
                <a:spcPts val="0"/>
              </a:spcAft>
              <a:buSzPts val="1600"/>
              <a:buFont typeface="Calibri"/>
              <a:buChar char="●"/>
            </a:pPr>
            <a:r>
              <a:rPr lang="en-US" sz="1600" dirty="0">
                <a:solidFill>
                  <a:schemeClr val="tx1"/>
                </a:solidFill>
                <a:latin typeface="Calibri"/>
                <a:ea typeface="Calibri"/>
                <a:cs typeface="Calibri"/>
                <a:sym typeface="Calibri"/>
              </a:rPr>
              <a:t>Wait times range from </a:t>
            </a:r>
            <a:r>
              <a:rPr lang="en-US" sz="1600" dirty="0">
                <a:solidFill>
                  <a:schemeClr val="tx1"/>
                </a:solidFill>
              </a:rPr>
              <a:t>0</a:t>
            </a:r>
            <a:r>
              <a:rPr lang="en-US" sz="1600" dirty="0">
                <a:solidFill>
                  <a:schemeClr val="tx1"/>
                </a:solidFill>
                <a:latin typeface="Calibri"/>
                <a:ea typeface="Calibri"/>
                <a:cs typeface="Calibri"/>
                <a:sym typeface="Calibri"/>
              </a:rPr>
              <a:t> to </a:t>
            </a:r>
            <a:r>
              <a:rPr lang="en-US" sz="1600" dirty="0">
                <a:solidFill>
                  <a:schemeClr val="tx1"/>
                </a:solidFill>
              </a:rPr>
              <a:t>122.215</a:t>
            </a:r>
            <a:r>
              <a:rPr lang="en-US" sz="1600" dirty="0">
                <a:solidFill>
                  <a:schemeClr val="tx1"/>
                </a:solidFill>
                <a:latin typeface="Calibri"/>
                <a:ea typeface="Calibri"/>
                <a:cs typeface="Calibri"/>
                <a:sym typeface="Calibri"/>
              </a:rPr>
              <a:t> minutes</a:t>
            </a:r>
            <a:endParaRPr sz="1600" dirty="0">
              <a:solidFill>
                <a:schemeClr val="tx1"/>
              </a:solidFill>
              <a:latin typeface="Calibri"/>
              <a:ea typeface="Calibri"/>
              <a:cs typeface="Calibri"/>
              <a:sym typeface="Calibri"/>
            </a:endParaRPr>
          </a:p>
          <a:p>
            <a:pPr marL="457200" lvl="0" indent="-330200" algn="l" rtl="0">
              <a:lnSpc>
                <a:spcPct val="100000"/>
              </a:lnSpc>
              <a:spcBef>
                <a:spcPts val="0"/>
              </a:spcBef>
              <a:spcAft>
                <a:spcPts val="0"/>
              </a:spcAft>
              <a:buSzPts val="1600"/>
              <a:buFont typeface="Calibri"/>
              <a:buChar char="●"/>
            </a:pPr>
            <a:r>
              <a:rPr lang="en-US" sz="1600" dirty="0">
                <a:solidFill>
                  <a:schemeClr val="tx1"/>
                </a:solidFill>
                <a:latin typeface="Calibri"/>
                <a:ea typeface="Calibri"/>
                <a:cs typeface="Calibri"/>
                <a:sym typeface="Calibri"/>
              </a:rPr>
              <a:t>Simulation is easily scalable as more charger location</a:t>
            </a:r>
            <a:r>
              <a:rPr lang="en-US" sz="1600" dirty="0">
                <a:solidFill>
                  <a:schemeClr val="tx1"/>
                </a:solidFill>
              </a:rPr>
              <a:t> data</a:t>
            </a:r>
            <a:r>
              <a:rPr lang="en-US" sz="1600" dirty="0">
                <a:solidFill>
                  <a:schemeClr val="tx1"/>
                </a:solidFill>
                <a:latin typeface="Calibri"/>
                <a:ea typeface="Calibri"/>
                <a:cs typeface="Calibri"/>
                <a:sym typeface="Calibri"/>
              </a:rPr>
              <a:t> become available</a:t>
            </a:r>
            <a:endParaRPr sz="1600" dirty="0">
              <a:solidFill>
                <a:schemeClr val="tx1"/>
              </a:solidFill>
              <a:latin typeface="Calibri"/>
              <a:ea typeface="Calibri"/>
              <a:cs typeface="Calibri"/>
              <a:sym typeface="Calibri"/>
            </a:endParaRPr>
          </a:p>
        </p:txBody>
      </p:sp>
      <p:pic>
        <p:nvPicPr>
          <p:cNvPr id="168" name="Google Shape;168;g6cadbb34cd_0_0"/>
          <p:cNvPicPr preferRelativeResize="0"/>
          <p:nvPr/>
        </p:nvPicPr>
        <p:blipFill rotWithShape="1">
          <a:blip r:embed="rId3">
            <a:alphaModFix/>
          </a:blip>
          <a:srcRect/>
          <a:stretch/>
        </p:blipFill>
        <p:spPr>
          <a:xfrm>
            <a:off x="372525" y="1422550"/>
            <a:ext cx="5080949" cy="1933799"/>
          </a:xfrm>
          <a:prstGeom prst="rect">
            <a:avLst/>
          </a:prstGeom>
          <a:noFill/>
          <a:ln>
            <a:noFill/>
          </a:ln>
          <a:effectLst>
            <a:outerShdw blurRad="57150" dist="19050" dir="5400000" algn="bl" rotWithShape="0">
              <a:srgbClr val="000000">
                <a:alpha val="49411"/>
              </a:srgbClr>
            </a:outerShdw>
          </a:effectLst>
        </p:spPr>
      </p:pic>
      <p:sp>
        <p:nvSpPr>
          <p:cNvPr id="169" name="Google Shape;169;g6cadbb34cd_0_0"/>
          <p:cNvSpPr txBox="1"/>
          <p:nvPr/>
        </p:nvSpPr>
        <p:spPr>
          <a:xfrm>
            <a:off x="1134750" y="3356350"/>
            <a:ext cx="3556500" cy="396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Calibri"/>
                <a:ea typeface="Calibri"/>
                <a:cs typeface="Calibri"/>
                <a:sym typeface="Calibri"/>
              </a:rPr>
              <a:t>(Pre-Optimization) EV Charging Simulation</a:t>
            </a:r>
            <a:endParaRPr sz="1400" b="1" i="0" u="none" strike="noStrike" cap="none" dirty="0">
              <a:solidFill>
                <a:srgbClr val="000000"/>
              </a:solidFill>
              <a:latin typeface="Calibri"/>
              <a:ea typeface="Calibri"/>
              <a:cs typeface="Calibri"/>
              <a:sym typeface="Calibri"/>
            </a:endParaRPr>
          </a:p>
        </p:txBody>
      </p:sp>
      <p:sp>
        <p:nvSpPr>
          <p:cNvPr id="171" name="Google Shape;171;g6cadbb34cd_0_0"/>
          <p:cNvSpPr txBox="1"/>
          <p:nvPr/>
        </p:nvSpPr>
        <p:spPr>
          <a:xfrm>
            <a:off x="1134750" y="5917250"/>
            <a:ext cx="3556500" cy="396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Calibri"/>
                <a:ea typeface="Calibri"/>
                <a:cs typeface="Calibri"/>
                <a:sym typeface="Calibri"/>
              </a:rPr>
              <a:t>Optimized EV Charging Simulation</a:t>
            </a:r>
            <a:endParaRPr sz="1400" b="1" i="0" u="none" strike="noStrike" cap="none">
              <a:solidFill>
                <a:srgbClr val="000000"/>
              </a:solidFill>
              <a:latin typeface="Calibri"/>
              <a:ea typeface="Calibri"/>
              <a:cs typeface="Calibri"/>
              <a:sym typeface="Calibri"/>
            </a:endParaRPr>
          </a:p>
        </p:txBody>
      </p:sp>
      <p:sp>
        <p:nvSpPr>
          <p:cNvPr id="172" name="Google Shape;172;g6cadbb34cd_0_0"/>
          <p:cNvSpPr txBox="1">
            <a:spLocks noGrp="1"/>
          </p:cNvSpPr>
          <p:nvPr>
            <p:ph type="body" idx="1"/>
          </p:nvPr>
        </p:nvSpPr>
        <p:spPr>
          <a:xfrm>
            <a:off x="5453475" y="3984050"/>
            <a:ext cx="4243800" cy="1780200"/>
          </a:xfrm>
          <a:prstGeom prst="rect">
            <a:avLst/>
          </a:prstGeom>
          <a:noFill/>
          <a:ln>
            <a:noFill/>
          </a:ln>
        </p:spPr>
        <p:txBody>
          <a:bodyPr spcFirstLastPara="1" wrap="square" lIns="91425" tIns="45700" rIns="91425" bIns="45700" anchor="t" anchorCtr="0">
            <a:noAutofit/>
          </a:bodyPr>
          <a:lstStyle/>
          <a:p>
            <a:pPr marL="457200" lvl="0" indent="-330200" algn="l" rtl="0">
              <a:lnSpc>
                <a:spcPct val="100000"/>
              </a:lnSpc>
              <a:spcBef>
                <a:spcPts val="500"/>
              </a:spcBef>
              <a:spcAft>
                <a:spcPts val="0"/>
              </a:spcAft>
              <a:buClr>
                <a:schemeClr val="accent1">
                  <a:lumMod val="75000"/>
                </a:schemeClr>
              </a:buClr>
              <a:buSzPts val="1600"/>
              <a:buFont typeface="Calibri"/>
              <a:buChar char="●"/>
            </a:pPr>
            <a:r>
              <a:rPr lang="en-US" sz="1600" dirty="0">
                <a:solidFill>
                  <a:schemeClr val="tx1"/>
                </a:solidFill>
                <a:latin typeface="Calibri"/>
                <a:ea typeface="Calibri"/>
                <a:cs typeface="Calibri"/>
                <a:sym typeface="Calibri"/>
              </a:rPr>
              <a:t>Iterated on simulation model with varying feature inputs to reduce wait times</a:t>
            </a:r>
          </a:p>
          <a:p>
            <a:pPr marL="457200" lvl="0" indent="-330200" algn="l" rtl="0">
              <a:lnSpc>
                <a:spcPct val="100000"/>
              </a:lnSpc>
              <a:spcBef>
                <a:spcPts val="500"/>
              </a:spcBef>
              <a:spcAft>
                <a:spcPts val="0"/>
              </a:spcAft>
              <a:buClr>
                <a:schemeClr val="accent1">
                  <a:lumMod val="75000"/>
                </a:schemeClr>
              </a:buClr>
              <a:buSzPts val="1600"/>
              <a:buFont typeface="Calibri"/>
              <a:buChar char="●"/>
            </a:pPr>
            <a:r>
              <a:rPr lang="en-US" sz="1600" dirty="0">
                <a:solidFill>
                  <a:schemeClr val="tx1"/>
                </a:solidFill>
              </a:rPr>
              <a:t>Determined direct relationship between quantity of charging stations and wait times.</a:t>
            </a:r>
          </a:p>
          <a:p>
            <a:pPr marL="457200" lvl="0" indent="-330200" algn="l" rtl="0">
              <a:lnSpc>
                <a:spcPct val="100000"/>
              </a:lnSpc>
              <a:spcBef>
                <a:spcPts val="500"/>
              </a:spcBef>
              <a:spcAft>
                <a:spcPts val="0"/>
              </a:spcAft>
              <a:buClr>
                <a:schemeClr val="accent1">
                  <a:lumMod val="75000"/>
                </a:schemeClr>
              </a:buClr>
              <a:buSzPts val="1600"/>
              <a:buFont typeface="Calibri"/>
              <a:buChar char="●"/>
            </a:pPr>
            <a:r>
              <a:rPr lang="en-US" sz="1600" dirty="0">
                <a:solidFill>
                  <a:schemeClr val="tx1"/>
                </a:solidFill>
                <a:latin typeface="Calibri"/>
                <a:ea typeface="Calibri"/>
                <a:cs typeface="Calibri"/>
                <a:sym typeface="Calibri"/>
              </a:rPr>
              <a:t>Improved custom wait time by a factor of 4 in Arena simulation</a:t>
            </a:r>
            <a:endParaRPr sz="1600" dirty="0">
              <a:solidFill>
                <a:schemeClr val="tx1"/>
              </a:solidFill>
              <a:latin typeface="Calibri"/>
              <a:ea typeface="Calibri"/>
              <a:cs typeface="Calibri"/>
              <a:sym typeface="Calibri"/>
            </a:endParaRPr>
          </a:p>
        </p:txBody>
      </p:sp>
      <p:grpSp>
        <p:nvGrpSpPr>
          <p:cNvPr id="3" name="Group 2">
            <a:extLst>
              <a:ext uri="{FF2B5EF4-FFF2-40B4-BE49-F238E27FC236}">
                <a16:creationId xmlns:a16="http://schemas.microsoft.com/office/drawing/2014/main" id="{2A68C5CE-730E-40F1-8959-F3F93DCE9D13}"/>
              </a:ext>
            </a:extLst>
          </p:cNvPr>
          <p:cNvGrpSpPr/>
          <p:nvPr/>
        </p:nvGrpSpPr>
        <p:grpSpPr>
          <a:xfrm>
            <a:off x="372525" y="3983450"/>
            <a:ext cx="5080949" cy="1933799"/>
            <a:chOff x="372525" y="3983450"/>
            <a:chExt cx="5080949" cy="1933799"/>
          </a:xfrm>
        </p:grpSpPr>
        <p:pic>
          <p:nvPicPr>
            <p:cNvPr id="170" name="Google Shape;170;g6cadbb34cd_0_0"/>
            <p:cNvPicPr preferRelativeResize="0"/>
            <p:nvPr/>
          </p:nvPicPr>
          <p:blipFill rotWithShape="1">
            <a:blip r:embed="rId3">
              <a:alphaModFix/>
            </a:blip>
            <a:srcRect/>
            <a:stretch/>
          </p:blipFill>
          <p:spPr>
            <a:xfrm>
              <a:off x="372525" y="3983450"/>
              <a:ext cx="5080949" cy="1933799"/>
            </a:xfrm>
            <a:prstGeom prst="rect">
              <a:avLst/>
            </a:prstGeom>
            <a:noFill/>
            <a:ln>
              <a:noFill/>
            </a:ln>
            <a:effectLst>
              <a:outerShdw blurRad="57150" dist="19050" dir="5400000" algn="bl" rotWithShape="0">
                <a:srgbClr val="000000">
                  <a:alpha val="49411"/>
                </a:srgbClr>
              </a:outerShdw>
            </a:effectLst>
          </p:spPr>
        </p:pic>
        <p:sp>
          <p:nvSpPr>
            <p:cNvPr id="2" name="Rectangle 1">
              <a:extLst>
                <a:ext uri="{FF2B5EF4-FFF2-40B4-BE49-F238E27FC236}">
                  <a16:creationId xmlns:a16="http://schemas.microsoft.com/office/drawing/2014/main" id="{5851FD5C-0E91-4659-856D-3ED2141AC86E}"/>
                </a:ext>
              </a:extLst>
            </p:cNvPr>
            <p:cNvSpPr/>
            <p:nvPr/>
          </p:nvSpPr>
          <p:spPr>
            <a:xfrm>
              <a:off x="800100" y="4000500"/>
              <a:ext cx="192405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7bb5dd6ea2_0_0"/>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endParaRPr/>
          </a:p>
        </p:txBody>
      </p:sp>
      <p:pic>
        <p:nvPicPr>
          <p:cNvPr id="179" name="Google Shape;179;g7bb5dd6ea2_0_0"/>
          <p:cNvPicPr preferRelativeResize="0"/>
          <p:nvPr/>
        </p:nvPicPr>
        <p:blipFill rotWithShape="1">
          <a:blip r:embed="rId3">
            <a:alphaModFix/>
          </a:blip>
          <a:srcRect/>
          <a:stretch/>
        </p:blipFill>
        <p:spPr>
          <a:xfrm>
            <a:off x="1" y="0"/>
            <a:ext cx="12192000" cy="685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5"/>
          <p:cNvSpPr txBox="1">
            <a:spLocks noGrp="1"/>
          </p:cNvSpPr>
          <p:nvPr>
            <p:ph type="body" idx="1"/>
          </p:nvPr>
        </p:nvSpPr>
        <p:spPr>
          <a:xfrm>
            <a:off x="696375" y="1360500"/>
            <a:ext cx="9118800" cy="4902300"/>
          </a:xfrm>
          <a:prstGeom prst="rect">
            <a:avLst/>
          </a:prstGeom>
          <a:noFill/>
          <a:ln>
            <a:noFill/>
          </a:ln>
        </p:spPr>
        <p:txBody>
          <a:bodyPr spcFirstLastPara="1" wrap="square" lIns="91425" tIns="45700" rIns="91425" bIns="45700" anchor="t" anchorCtr="0">
            <a:normAutofit/>
          </a:bodyPr>
          <a:lstStyle/>
          <a:p>
            <a:pPr marL="137160" lvl="0" indent="0" algn="l" rtl="0">
              <a:lnSpc>
                <a:spcPct val="100000"/>
              </a:lnSpc>
              <a:spcBef>
                <a:spcPts val="1000"/>
              </a:spcBef>
              <a:spcAft>
                <a:spcPts val="0"/>
              </a:spcAft>
              <a:buSzPts val="1440"/>
              <a:buNone/>
            </a:pPr>
            <a:r>
              <a:rPr lang="en-US" dirty="0"/>
              <a:t>Using Python and Arena, simulated wait times at EV charging locations (by zip code) using exponential interarrival of EVs and publicly available </a:t>
            </a:r>
            <a:r>
              <a:rPr lang="en-US" dirty="0" err="1"/>
              <a:t>Chargepoint</a:t>
            </a:r>
            <a:r>
              <a:rPr lang="en-US" dirty="0"/>
              <a:t> network data.</a:t>
            </a:r>
            <a:endParaRPr dirty="0"/>
          </a:p>
          <a:p>
            <a:pPr marL="914400" lvl="0" indent="-320040" algn="l" rtl="0">
              <a:lnSpc>
                <a:spcPct val="100000"/>
              </a:lnSpc>
              <a:spcBef>
                <a:spcPts val="1000"/>
              </a:spcBef>
              <a:spcAft>
                <a:spcPts val="0"/>
              </a:spcAft>
              <a:buSzPts val="1440"/>
              <a:buAutoNum type="arabicPeriod"/>
            </a:pPr>
            <a:r>
              <a:rPr lang="en-US" dirty="0"/>
              <a:t>Normalize charging times across Levels 1-3 chargers to account for differences in charging rates and to find the equivalent number of total chargers (NUM_CHARGERS).</a:t>
            </a:r>
            <a:endParaRPr dirty="0"/>
          </a:p>
          <a:p>
            <a:pPr marL="914400" lvl="0" indent="-320040" algn="l" rtl="0">
              <a:lnSpc>
                <a:spcPct val="100000"/>
              </a:lnSpc>
              <a:spcBef>
                <a:spcPts val="0"/>
              </a:spcBef>
              <a:spcAft>
                <a:spcPts val="0"/>
              </a:spcAft>
              <a:buSzPts val="1440"/>
              <a:buAutoNum type="arabicPeriod"/>
            </a:pPr>
            <a:r>
              <a:rPr lang="en-US" dirty="0"/>
              <a:t>Set charge time as a random variable on the range of 30 to 120 minutes.</a:t>
            </a:r>
            <a:endParaRPr dirty="0"/>
          </a:p>
          <a:p>
            <a:pPr marL="914400" lvl="0" indent="-320040" algn="l" rtl="0">
              <a:lnSpc>
                <a:spcPct val="100000"/>
              </a:lnSpc>
              <a:spcBef>
                <a:spcPts val="0"/>
              </a:spcBef>
              <a:spcAft>
                <a:spcPts val="0"/>
              </a:spcAft>
              <a:buSzPts val="1440"/>
              <a:buAutoNum type="arabicPeriod"/>
            </a:pPr>
            <a:r>
              <a:rPr lang="en-US" dirty="0"/>
              <a:t>Set up and start the simulation.</a:t>
            </a:r>
            <a:endParaRPr dirty="0"/>
          </a:p>
          <a:p>
            <a:pPr marL="1371600" lvl="1" indent="-320039" algn="l" rtl="0">
              <a:lnSpc>
                <a:spcPct val="100000"/>
              </a:lnSpc>
              <a:spcBef>
                <a:spcPts val="0"/>
              </a:spcBef>
              <a:spcAft>
                <a:spcPts val="0"/>
              </a:spcAft>
              <a:buSzPts val="1440"/>
              <a:buAutoNum type="alphaLcPeriod"/>
            </a:pPr>
            <a:r>
              <a:rPr lang="en-US" dirty="0"/>
              <a:t>Create charging locations, initial EVs, and arranged for additional EVs with exponential interarrival times in minutes.</a:t>
            </a:r>
            <a:endParaRPr dirty="0"/>
          </a:p>
          <a:p>
            <a:pPr marL="1371600" lvl="1" indent="-320039" algn="l" rtl="0">
              <a:lnSpc>
                <a:spcPct val="100000"/>
              </a:lnSpc>
              <a:spcBef>
                <a:spcPts val="0"/>
              </a:spcBef>
              <a:spcAft>
                <a:spcPts val="0"/>
              </a:spcAft>
              <a:buSzPts val="1440"/>
              <a:buAutoNum type="alphaLcPeriod"/>
            </a:pPr>
            <a:r>
              <a:rPr lang="en-US" dirty="0"/>
              <a:t>EV arrives at the charging location and requests a charger. </a:t>
            </a:r>
            <a:endParaRPr dirty="0"/>
          </a:p>
          <a:p>
            <a:pPr marL="1371600" lvl="1" indent="-320039" algn="l" rtl="0">
              <a:lnSpc>
                <a:spcPct val="100000"/>
              </a:lnSpc>
              <a:spcBef>
                <a:spcPts val="0"/>
              </a:spcBef>
              <a:spcAft>
                <a:spcPts val="0"/>
              </a:spcAft>
              <a:buSzPts val="1440"/>
              <a:buAutoNum type="alphaLcPeriod"/>
            </a:pPr>
            <a:r>
              <a:rPr lang="en-US" dirty="0"/>
              <a:t>Begin the charging process (in parallel if NUM_CHARGERS &gt; 0), waits for it to finish, and leaves the charging location.</a:t>
            </a:r>
            <a:endParaRPr dirty="0"/>
          </a:p>
          <a:p>
            <a:pPr marL="137160" lvl="0" indent="0" algn="l" rtl="0">
              <a:lnSpc>
                <a:spcPct val="100000"/>
              </a:lnSpc>
              <a:spcBef>
                <a:spcPts val="1000"/>
              </a:spcBef>
              <a:spcAft>
                <a:spcPts val="0"/>
              </a:spcAft>
              <a:buSzPts val="1440"/>
              <a:buNone/>
            </a:pPr>
            <a:r>
              <a:rPr lang="en-US" dirty="0"/>
              <a:t>Simulated wait times are used to provide suggested </a:t>
            </a:r>
            <a:r>
              <a:rPr lang="en-US" dirty="0" err="1"/>
              <a:t>Chargepoint</a:t>
            </a:r>
            <a:r>
              <a:rPr lang="en-US" dirty="0"/>
              <a:t> build numbers/</a:t>
            </a:r>
            <a:r>
              <a:rPr lang="en-US" dirty="0" err="1"/>
              <a:t>zipcode</a:t>
            </a:r>
            <a:r>
              <a:rPr lang="en-US" dirty="0"/>
              <a:t> on a heat map. </a:t>
            </a:r>
            <a:endParaRPr dirty="0"/>
          </a:p>
          <a:p>
            <a:pPr marL="137160" lvl="0" indent="0" algn="l" rtl="0">
              <a:lnSpc>
                <a:spcPct val="100000"/>
              </a:lnSpc>
              <a:spcBef>
                <a:spcPts val="1000"/>
              </a:spcBef>
              <a:spcAft>
                <a:spcPts val="0"/>
              </a:spcAft>
              <a:buSzPts val="1440"/>
              <a:buNone/>
            </a:pPr>
            <a:r>
              <a:rPr lang="en-US" dirty="0"/>
              <a:t>This technical solution is easily scalable as actual wait times and charger location data are made available and/or updated.</a:t>
            </a:r>
            <a:endParaRPr dirty="0"/>
          </a:p>
          <a:p>
            <a:pPr marL="457200" lvl="0" indent="-228600" algn="l" rtl="0">
              <a:lnSpc>
                <a:spcPct val="100000"/>
              </a:lnSpc>
              <a:spcBef>
                <a:spcPts val="1000"/>
              </a:spcBef>
              <a:spcAft>
                <a:spcPts val="0"/>
              </a:spcAft>
              <a:buSzPts val="1440"/>
              <a:buNone/>
            </a:pPr>
            <a:endParaRPr dirty="0"/>
          </a:p>
        </p:txBody>
      </p:sp>
      <p:sp>
        <p:nvSpPr>
          <p:cNvPr id="185" name="Google Shape;185;p15"/>
          <p:cNvSpPr txBox="1">
            <a:spLocks noGrp="1"/>
          </p:cNvSpPr>
          <p:nvPr>
            <p:ph type="title"/>
          </p:nvPr>
        </p:nvSpPr>
        <p:spPr>
          <a:xfrm>
            <a:off x="677325" y="609600"/>
            <a:ext cx="8596800" cy="774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1800"/>
              <a:buNone/>
            </a:pPr>
            <a:r>
              <a:rPr lang="en-US"/>
              <a:t>Q1 Technical Explanation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6cadbb34cd_0_21"/>
          <p:cNvSpPr txBox="1">
            <a:spLocks noGrp="1"/>
          </p:cNvSpPr>
          <p:nvPr>
            <p:ph type="title"/>
          </p:nvPr>
        </p:nvSpPr>
        <p:spPr>
          <a:xfrm>
            <a:off x="1544109" y="2505075"/>
            <a:ext cx="8596800" cy="1320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a:latin typeface="Calibri"/>
                <a:ea typeface="Calibri"/>
                <a:cs typeface="Calibri"/>
                <a:sym typeface="Calibri"/>
              </a:rPr>
              <a:t>Q2 Customer Clustering Model and Segmentation into Marketing Personas</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8"/>
          <p:cNvSpPr txBox="1">
            <a:spLocks noGrp="1"/>
          </p:cNvSpPr>
          <p:nvPr>
            <p:ph type="body" idx="1"/>
          </p:nvPr>
        </p:nvSpPr>
        <p:spPr>
          <a:xfrm>
            <a:off x="677334" y="1102964"/>
            <a:ext cx="8596800" cy="3880800"/>
          </a:xfrm>
          <a:prstGeom prst="rect">
            <a:avLst/>
          </a:prstGeom>
          <a:noFill/>
          <a:ln>
            <a:noFill/>
          </a:ln>
        </p:spPr>
        <p:txBody>
          <a:bodyPr spcFirstLastPara="1" wrap="square" lIns="91425" tIns="45700" rIns="91425" bIns="45700" anchor="t" anchorCtr="0">
            <a:normAutofit/>
          </a:bodyPr>
          <a:lstStyle/>
          <a:p>
            <a:pPr marL="457200" lvl="0" indent="-320040" algn="l" rtl="0">
              <a:lnSpc>
                <a:spcPct val="100000"/>
              </a:lnSpc>
              <a:spcBef>
                <a:spcPts val="1000"/>
              </a:spcBef>
              <a:spcAft>
                <a:spcPts val="0"/>
              </a:spcAft>
              <a:buSzPts val="1440"/>
              <a:buChar char="►"/>
            </a:pPr>
            <a:r>
              <a:rPr lang="en-US" dirty="0"/>
              <a:t>Using principal component analysis, customers are clustered based on buying habits, demographics, and regional car proportions across fuel type including car cost and engine type. These clusters are identified as personas for targeted market strategies. </a:t>
            </a:r>
            <a:endParaRPr dirty="0"/>
          </a:p>
          <a:p>
            <a:pPr marL="457200" lvl="0" indent="-228600" algn="l" rtl="0">
              <a:lnSpc>
                <a:spcPct val="100000"/>
              </a:lnSpc>
              <a:spcBef>
                <a:spcPts val="1000"/>
              </a:spcBef>
              <a:spcAft>
                <a:spcPts val="0"/>
              </a:spcAft>
              <a:buSzPts val="1440"/>
              <a:buNone/>
            </a:pPr>
            <a:endParaRPr dirty="0"/>
          </a:p>
        </p:txBody>
      </p:sp>
      <p:sp>
        <p:nvSpPr>
          <p:cNvPr id="227" name="Google Shape;227;p18"/>
          <p:cNvSpPr txBox="1">
            <a:spLocks noGrp="1"/>
          </p:cNvSpPr>
          <p:nvPr>
            <p:ph type="title"/>
          </p:nvPr>
        </p:nvSpPr>
        <p:spPr>
          <a:xfrm>
            <a:off x="677325" y="345200"/>
            <a:ext cx="8596800" cy="91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1800"/>
              <a:buNone/>
            </a:pPr>
            <a:r>
              <a:rPr lang="en-US"/>
              <a:t>Q2 Technical Explanation</a:t>
            </a:r>
            <a:endParaRPr/>
          </a:p>
        </p:txBody>
      </p:sp>
      <p:pic>
        <p:nvPicPr>
          <p:cNvPr id="228" name="Google Shape;228;p18"/>
          <p:cNvPicPr preferRelativeResize="0"/>
          <p:nvPr/>
        </p:nvPicPr>
        <p:blipFill>
          <a:blip r:embed="rId3">
            <a:alphaModFix/>
          </a:blip>
          <a:stretch>
            <a:fillRect/>
          </a:stretch>
        </p:blipFill>
        <p:spPr>
          <a:xfrm>
            <a:off x="976300" y="2230925"/>
            <a:ext cx="10239375" cy="4511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9" descr="Dashboard 1"/>
          <p:cNvPicPr preferRelativeResize="0"/>
          <p:nvPr/>
        </p:nvPicPr>
        <p:blipFill rotWithShape="1">
          <a:blip r:embed="rId3">
            <a:alphaModFix/>
          </a:blip>
          <a:srcRect/>
          <a:stretch/>
        </p:blipFill>
        <p:spPr>
          <a:xfrm>
            <a:off x="0" y="92162"/>
            <a:ext cx="12191999" cy="6673676"/>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2747</Words>
  <Application>Microsoft Office PowerPoint</Application>
  <PresentationFormat>Widescreen</PresentationFormat>
  <Paragraphs>404</Paragraphs>
  <Slides>32</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Courier New</vt:lpstr>
      <vt:lpstr>Noto Sans Symbols</vt:lpstr>
      <vt:lpstr>Trebuchet MS</vt:lpstr>
      <vt:lpstr>Facet</vt:lpstr>
      <vt:lpstr>Porsche EV Marketing Analytics Customer Zipcode Attention Recommendation (CZAR)</vt:lpstr>
      <vt:lpstr>Model Benefits</vt:lpstr>
      <vt:lpstr>Q1 Optimized Charging Station Locations</vt:lpstr>
      <vt:lpstr>Simulated Customer Wait Times</vt:lpstr>
      <vt:lpstr>PowerPoint Presentation</vt:lpstr>
      <vt:lpstr>Q1 Technical Explanation</vt:lpstr>
      <vt:lpstr>Q2 Customer Clustering Model and Segmentation into Marketing Personas</vt:lpstr>
      <vt:lpstr>Q2 Technical Explanation</vt:lpstr>
      <vt:lpstr>PowerPoint Presentation</vt:lpstr>
      <vt:lpstr>Customer Segmentation</vt:lpstr>
      <vt:lpstr>Q3 Marketing Recommendations: Recommended dollar spend per zipcode provided based on user-inputted EV type and cost</vt:lpstr>
      <vt:lpstr>PowerPoint Presentation</vt:lpstr>
      <vt:lpstr>PowerPoint Presentation</vt:lpstr>
      <vt:lpstr>Q3 Technical Explanation</vt:lpstr>
      <vt:lpstr>Future Steps</vt:lpstr>
      <vt:lpstr>Data sources</vt:lpstr>
      <vt:lpstr>Thank you!</vt:lpstr>
      <vt:lpstr>Additional Materials (not to be presented)</vt:lpstr>
      <vt:lpstr>PowerPoint Presentation</vt:lpstr>
      <vt:lpstr>Recall the Three Community Questions</vt:lpstr>
      <vt:lpstr>1. Where to build which charging stations and why? </vt:lpstr>
      <vt:lpstr>PowerPoint Presentation</vt:lpstr>
      <vt:lpstr>PowerPoint Presentation</vt:lpstr>
      <vt:lpstr>3. What kind of cars should be marketed to who and where? </vt:lpstr>
      <vt:lpstr>PowerPoint Presentation</vt:lpstr>
      <vt:lpstr>3. What kind of cars should be marketed to who and where? </vt:lpstr>
      <vt:lpstr>General Marketing Ideas and Suggestions</vt:lpstr>
      <vt:lpstr>Optimal Strategy</vt:lpstr>
      <vt:lpstr>Data Sources</vt:lpstr>
      <vt:lpstr>Data Type</vt:lpstr>
      <vt:lpstr>Business Deliverables</vt:lpstr>
      <vt:lpstr>Iteration 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Porsche EV Marketing Analytics Customer Attention Recommendation Engine (CARE)</dc:title>
  <dc:creator>Microsoft Office User</dc:creator>
  <cp:lastModifiedBy>Hackett, Patrick D</cp:lastModifiedBy>
  <cp:revision>4</cp:revision>
  <dcterms:created xsi:type="dcterms:W3CDTF">2019-12-08T17:42:21Z</dcterms:created>
  <dcterms:modified xsi:type="dcterms:W3CDTF">2019-12-19T19:53:51Z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ebac993-578d-4fb6-a024-e1968d57a18c_Enabled">
    <vt:lpwstr>True</vt:lpwstr>
  </property>
  <property fmtid="{D5CDD505-2E9C-101B-9397-08002B2CF9AE}" pid="3" name="MSIP_Label_1ebac993-578d-4fb6-a024-e1968d57a18c_SiteId">
    <vt:lpwstr>ae4df1f7-611e-444f-897e-f964e1205171</vt:lpwstr>
  </property>
  <property fmtid="{D5CDD505-2E9C-101B-9397-08002B2CF9AE}" pid="4" name="MSIP_Label_1ebac993-578d-4fb6-a024-e1968d57a18c_Owner">
    <vt:lpwstr>ph185098@ncr.com</vt:lpwstr>
  </property>
  <property fmtid="{D5CDD505-2E9C-101B-9397-08002B2CF9AE}" pid="5" name="MSIP_Label_1ebac993-578d-4fb6-a024-e1968d57a18c_SetDate">
    <vt:lpwstr>2019-12-19T19:53:51.3035042Z</vt:lpwstr>
  </property>
  <property fmtid="{D5CDD505-2E9C-101B-9397-08002B2CF9AE}" pid="6" name="MSIP_Label_1ebac993-578d-4fb6-a024-e1968d57a18c_Name">
    <vt:lpwstr>Personal</vt:lpwstr>
  </property>
  <property fmtid="{D5CDD505-2E9C-101B-9397-08002B2CF9AE}" pid="7" name="MSIP_Label_1ebac993-578d-4fb6-a024-e1968d57a18c_Application">
    <vt:lpwstr>Microsoft Azure Information Protection</vt:lpwstr>
  </property>
  <property fmtid="{D5CDD505-2E9C-101B-9397-08002B2CF9AE}" pid="8" name="MSIP_Label_1ebac993-578d-4fb6-a024-e1968d57a18c_ActionId">
    <vt:lpwstr>909f7471-ca94-4ca0-a5e9-2ddd010b5503</vt:lpwstr>
  </property>
  <property fmtid="{D5CDD505-2E9C-101B-9397-08002B2CF9AE}" pid="9" name="MSIP_Label_1ebac993-578d-4fb6-a024-e1968d57a18c_Extended_MSFT_Method">
    <vt:lpwstr>Manual</vt:lpwstr>
  </property>
  <property fmtid="{D5CDD505-2E9C-101B-9397-08002B2CF9AE}" pid="10" name="Sensitivity">
    <vt:lpwstr>Personal</vt:lpwstr>
  </property>
</Properties>
</file>