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8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DE55AF4-1CAC-4E4C-89D1-2E38C3FF254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1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2/12/2021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DE55AF4-1CAC-4E4C-89D1-2E38C3FF254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8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6EC6-8312-400C-B8AF-91468FC0D621}"/>
              </a:ext>
            </a:extLst>
          </p:cNvPr>
          <p:cNvSpPr txBox="1"/>
          <p:nvPr/>
        </p:nvSpPr>
        <p:spPr>
          <a:xfrm>
            <a:off x="1069848" y="2320412"/>
            <a:ext cx="100584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b="1" cap="all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B37CA-11DB-42CF-AB23-D3FFE8215C86}"/>
              </a:ext>
            </a:extLst>
          </p:cNvPr>
          <p:cNvSpPr txBox="1"/>
          <p:nvPr/>
        </p:nvSpPr>
        <p:spPr>
          <a:xfrm>
            <a:off x="7453816" y="4886616"/>
            <a:ext cx="3332554" cy="1385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28C51-FFC7-4D2D-A735-461934603F89}"/>
              </a:ext>
            </a:extLst>
          </p:cNvPr>
          <p:cNvSpPr txBox="1"/>
          <p:nvPr/>
        </p:nvSpPr>
        <p:spPr>
          <a:xfrm>
            <a:off x="2237173" y="932739"/>
            <a:ext cx="823847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USED VEHICLE PRICE PREDICTION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6FDE80-CF3B-4682-8532-AB47417A0185}"/>
              </a:ext>
            </a:extLst>
          </p:cNvPr>
          <p:cNvSpPr/>
          <p:nvPr/>
        </p:nvSpPr>
        <p:spPr>
          <a:xfrm>
            <a:off x="7400783" y="4301107"/>
            <a:ext cx="3293616" cy="1748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>
                <a:solidFill>
                  <a:schemeClr val="tx1"/>
                </a:solidFill>
              </a:rPr>
              <a:t>Sanjay Jaras, Satish Agrawal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>
                <a:solidFill>
                  <a:schemeClr val="tx1"/>
                </a:solidFill>
              </a:rPr>
              <a:t>Bellevue University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>
                <a:solidFill>
                  <a:schemeClr val="tx1"/>
                </a:solidFill>
              </a:rPr>
              <a:t>DSC-630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9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MAJOR CHALLENGES AND RESOLUTIONS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D652ED-3D11-4165-ACE7-B03A4D68E6C2}"/>
              </a:ext>
            </a:extLst>
          </p:cNvPr>
          <p:cNvSpPr/>
          <p:nvPr/>
        </p:nvSpPr>
        <p:spPr>
          <a:xfrm>
            <a:off x="1069848" y="2320412"/>
            <a:ext cx="10058400" cy="38517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Though dataset has around 485k observations, one hot encoding was increasing the number of attributes in the set and was crashing the program.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Dataset has many categorical attributes. Using one-hot encoding was making model overfit.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As we split the dataset before in hand, we saw missing categories in the training dataset which were present in test dataset.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 avoid above issue, we delayed the split of the dataset which was potentially introducing data snooping issues to the project.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found that </a:t>
            </a:r>
            <a:r>
              <a:rPr lang="en-US" dirty="0" err="1">
                <a:solidFill>
                  <a:schemeClr val="tx1"/>
                </a:solidFill>
              </a:rPr>
              <a:t>sklearn</a:t>
            </a:r>
            <a:r>
              <a:rPr lang="en-US" dirty="0">
                <a:solidFill>
                  <a:schemeClr val="tx1"/>
                </a:solidFill>
              </a:rPr>
              <a:t> has a newer version 0.24 where this has been handled and it worked fine for us.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36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7B7B3-E910-498C-B326-F8F20327D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998" y="505223"/>
            <a:ext cx="9344001" cy="30601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95C0F-C207-4A7B-ACDC-67B5CB60E232}"/>
              </a:ext>
            </a:extLst>
          </p:cNvPr>
          <p:cNvSpPr txBox="1"/>
          <p:nvPr/>
        </p:nvSpPr>
        <p:spPr>
          <a:xfrm>
            <a:off x="984505" y="4162031"/>
            <a:ext cx="3531512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Outcome and next steps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0E0E2F-A31D-469B-943F-2A264CDE89A6}"/>
              </a:ext>
            </a:extLst>
          </p:cNvPr>
          <p:cNvSpPr/>
          <p:nvPr/>
        </p:nvSpPr>
        <p:spPr>
          <a:xfrm>
            <a:off x="4516017" y="4021914"/>
            <a:ext cx="6578081" cy="199765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At this point of the analysis, we have achieved 93% of accuracy in used vehicle price prediction.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Graph above shows predictions are accurate or close to the actual price for the car.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We are planning to work towards using PCA for selecting best correlated attributes to achieve better performance.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We are exploring options to use Model ensembles to gain better accuracy.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If we have other features like improvements to the vehicle or accessories added, would help improvise the prediction.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09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39A6A-9DD8-4933-A53B-EF47A84E6709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Introduction and problem statement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6BE3E1-DBAC-44F8-A826-8A930444D156}"/>
              </a:ext>
            </a:extLst>
          </p:cNvPr>
          <p:cNvSpPr/>
          <p:nvPr/>
        </p:nvSpPr>
        <p:spPr>
          <a:xfrm>
            <a:off x="984503" y="2251939"/>
            <a:ext cx="10222991" cy="41419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Price of a used vehicle is very important and needs to be consistent and fair.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There are variety of factors that impact the price of a user vehicle.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This project uses a dataset with various features about the vehicles listed and sold in the past and attempts to predict a price for new listing.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This will be useful in coming up with a fair price of the used vehicle keeping the margin and market in mind.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5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oup 7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33" name="Rectangle 7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F1F3A-C034-4185-8CA2-D10CCB1FDD13}"/>
              </a:ext>
            </a:extLst>
          </p:cNvPr>
          <p:cNvSpPr txBox="1"/>
          <p:nvPr/>
        </p:nvSpPr>
        <p:spPr>
          <a:xfrm>
            <a:off x="9104415" y="223873"/>
            <a:ext cx="2052970" cy="8324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MAJOR STEPS</a:t>
            </a:r>
          </a:p>
        </p:txBody>
      </p:sp>
      <p:pic>
        <p:nvPicPr>
          <p:cNvPr id="1026" name="Picture 2" descr="Image result for crisp dm">
            <a:extLst>
              <a:ext uri="{FF2B5EF4-FFF2-40B4-BE49-F238E27FC236}">
                <a16:creationId xmlns:a16="http://schemas.microsoft.com/office/drawing/2014/main" id="{8608FF7D-BE37-4C19-9531-853EB0F9B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91" b="-3"/>
          <a:stretch/>
        </p:blipFill>
        <p:spPr bwMode="auto">
          <a:xfrm>
            <a:off x="724819" y="640080"/>
            <a:ext cx="6700628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8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5" name="Oval 8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03C3D2-1A71-4440-8F29-5695AD29FFB2}"/>
              </a:ext>
            </a:extLst>
          </p:cNvPr>
          <p:cNvSpPr/>
          <p:nvPr/>
        </p:nvSpPr>
        <p:spPr>
          <a:xfrm>
            <a:off x="7953055" y="1220234"/>
            <a:ext cx="4122198" cy="483832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Split the data set into train and test set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Exploratory analysis of the data set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cleaning and preparation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Feature selection and engineering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Exhaustive model training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Model evaluation and selection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Testing with test data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Discuss the best model and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1156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39A6A-9DD8-4933-A53B-EF47A84E6709}"/>
              </a:ext>
            </a:extLst>
          </p:cNvPr>
          <p:cNvSpPr txBox="1"/>
          <p:nvPr/>
        </p:nvSpPr>
        <p:spPr>
          <a:xfrm>
            <a:off x="1109709" y="4162031"/>
            <a:ext cx="2254928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Dataset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DB9461A-2A9F-4089-B09C-8971EA0328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14" r="1985" b="-1"/>
          <a:stretch/>
        </p:blipFill>
        <p:spPr>
          <a:xfrm>
            <a:off x="3275045" y="209559"/>
            <a:ext cx="6191274" cy="353348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F66675-EF55-4D5F-A1B2-BB4EAD6B72B0}"/>
              </a:ext>
            </a:extLst>
          </p:cNvPr>
          <p:cNvSpPr/>
          <p:nvPr/>
        </p:nvSpPr>
        <p:spPr>
          <a:xfrm>
            <a:off x="3489842" y="4012560"/>
            <a:ext cx="7592449" cy="19798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dataset used in this analysis is from Craigslist and has more than 458K observations of used vehicles listings;.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There are 25 attributes in the data set for each listing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price for the vehicle is in the dataset and is our target variable that we are trying to predict using machine learning models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Key attributes are odometer, make and model, yea, fuel type and transmission</a:t>
            </a:r>
          </a:p>
        </p:txBody>
      </p:sp>
    </p:spTree>
    <p:extLst>
      <p:ext uri="{BB962C8B-B14F-4D97-AF65-F5344CB8AC3E}">
        <p14:creationId xmlns:p14="http://schemas.microsoft.com/office/powerpoint/2010/main" val="379747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1C40124-1649-4FF2-8F64-C8284EB9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6727CD-9977-4B25-9516-2B6E06AAA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9F4D31-E06B-4B98-A1F1-A29AFCBDD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4D5FB3E-F798-47AE-B74F-1BBFF7B2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927" y="505224"/>
            <a:ext cx="4584509" cy="3060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081269" y="4184886"/>
            <a:ext cx="375706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1AAD53C-6BA0-4A23-842F-4BBFEA16C4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502" y="1131813"/>
            <a:ext cx="4950632" cy="18069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4ECE67-6CC3-4B97-8A2A-D9E8545A7EF0}"/>
              </a:ext>
            </a:extLst>
          </p:cNvPr>
          <p:cNvSpPr/>
          <p:nvPr/>
        </p:nvSpPr>
        <p:spPr>
          <a:xfrm>
            <a:off x="4935095" y="4040254"/>
            <a:ext cx="6175636" cy="19389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performed EDA on most of the attributes to understand the distribution and find any correlations with target variable.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two figures here show the distribution of the odometer reading and the vehicles make year.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This information helps understand that the data is uniformly distributed and is representative of the real-world scenario</a:t>
            </a:r>
          </a:p>
        </p:txBody>
      </p:sp>
    </p:spTree>
    <p:extLst>
      <p:ext uri="{BB962C8B-B14F-4D97-AF65-F5344CB8AC3E}">
        <p14:creationId xmlns:p14="http://schemas.microsoft.com/office/powerpoint/2010/main" val="307357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1C40124-1649-4FF2-8F64-C8284EB9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6727CD-9977-4B25-9516-2B6E06AAA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9F4D31-E06B-4B98-A1F1-A29AFCBDD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C3ED9-7E92-4A56-9A80-97BC14445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982" y="869987"/>
            <a:ext cx="4950629" cy="25000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285457" y="4162031"/>
            <a:ext cx="286666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 cleaning and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E6BA-DB18-484F-B769-BD28E4614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8878" y="888551"/>
            <a:ext cx="4950632" cy="246293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E87884-77CC-4DEE-964A-C460DFF98320}"/>
              </a:ext>
            </a:extLst>
          </p:cNvPr>
          <p:cNvSpPr/>
          <p:nvPr/>
        </p:nvSpPr>
        <p:spPr>
          <a:xfrm>
            <a:off x="4453076" y="4068147"/>
            <a:ext cx="6557046" cy="19013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We removed the outliers from price and odometer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Above graphs show the distribution before and after outlier removal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We imputed missing values with the most frequent value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We also removed the feature “size” because it has more than 50% missing values and may not be as helpful in price prediction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84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Feature selection and engineering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D652ED-3D11-4165-ACE7-B03A4D68E6C2}"/>
              </a:ext>
            </a:extLst>
          </p:cNvPr>
          <p:cNvSpPr/>
          <p:nvPr/>
        </p:nvSpPr>
        <p:spPr>
          <a:xfrm>
            <a:off x="1069848" y="2450237"/>
            <a:ext cx="10058400" cy="372196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removed URL, ID, </a:t>
            </a:r>
            <a:r>
              <a:rPr lang="en-US" dirty="0" err="1">
                <a:solidFill>
                  <a:schemeClr val="tx1"/>
                </a:solidFill>
              </a:rPr>
              <a:t>Image_URL</a:t>
            </a:r>
            <a:r>
              <a:rPr lang="en-US" dirty="0">
                <a:solidFill>
                  <a:schemeClr val="tx1"/>
                </a:solidFill>
              </a:rPr>
              <a:t>, Description, </a:t>
            </a:r>
            <a:r>
              <a:rPr lang="en-US" dirty="0" err="1">
                <a:solidFill>
                  <a:schemeClr val="tx1"/>
                </a:solidFill>
              </a:rPr>
              <a:t>Region_URL</a:t>
            </a:r>
            <a:r>
              <a:rPr lang="en-US" dirty="0">
                <a:solidFill>
                  <a:schemeClr val="tx1"/>
                </a:solidFill>
              </a:rPr>
              <a:t> and VIN from the dataset. 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These features do not have any correlation with the price of the car and may not contribute in making price prediction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used model year and listing date to derive the age of the car at the time of listing. Age has an important role to play in price prediction.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84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95C0F-C207-4A7B-ACDC-67B5CB60E232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Training models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07DE3F-C60D-450A-B369-B16DFBA40541}"/>
              </a:ext>
            </a:extLst>
          </p:cNvPr>
          <p:cNvSpPr/>
          <p:nvPr/>
        </p:nvSpPr>
        <p:spPr>
          <a:xfrm>
            <a:off x="1069848" y="2320412"/>
            <a:ext cx="10058400" cy="38517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Training is the process of applying available data to the chosen algorithm(s).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We chose to train Linear regressor, </a:t>
            </a:r>
            <a:r>
              <a:rPr lang="en-US" dirty="0" err="1">
                <a:solidFill>
                  <a:schemeClr val="tx1"/>
                </a:solidFill>
              </a:rPr>
              <a:t>DecisionTreeRegressor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XGBRegressor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RandomForestRegressor</a:t>
            </a:r>
            <a:r>
              <a:rPr lang="en-US" dirty="0">
                <a:solidFill>
                  <a:schemeClr val="tx1"/>
                </a:solidFill>
              </a:rPr>
              <a:t> models.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Training multiple models allows comparing and choosing the best performing model.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employed exhaustive search technique to train multiple models for the same algorithm and tune the hyperparameters to come up with the best model for the best hyperparameters.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ended up training 80 models in total.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38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95C0F-C207-4A7B-ACDC-67B5CB60E232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Model selection and scoring metrics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795687-6EB5-4426-B952-BAFDEAAA5FEB}"/>
              </a:ext>
            </a:extLst>
          </p:cNvPr>
          <p:cNvSpPr/>
          <p:nvPr/>
        </p:nvSpPr>
        <p:spPr>
          <a:xfrm>
            <a:off x="1069848" y="2320412"/>
            <a:ext cx="10058400" cy="38517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Model selection is the process of selecting the best performing model with the best hyperparameters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Scoring metrics allow comparing assorted models.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There are many scoring metrics to choose from including Max error, r-square, explained variance, accuracy, F1 score etc.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chose accuracy be the scoring metrics for our model evaluation and selection process.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K-fold cross validation splits data into K-folds and uses K-1 </a:t>
            </a:r>
            <a:r>
              <a:rPr lang="en-US" dirty="0" err="1">
                <a:solidFill>
                  <a:schemeClr val="tx1"/>
                </a:solidFill>
              </a:rPr>
              <a:t>flods</a:t>
            </a:r>
            <a:r>
              <a:rPr lang="en-US" dirty="0">
                <a:solidFill>
                  <a:schemeClr val="tx1"/>
                </a:solidFill>
              </a:rPr>
              <a:t> to train a model and remaining one-fold to validate the performance using the metric provided.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used 5-fold validation.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340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785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Agrawal</dc:creator>
  <cp:lastModifiedBy>Satish Agrawal</cp:lastModifiedBy>
  <cp:revision>4</cp:revision>
  <dcterms:created xsi:type="dcterms:W3CDTF">2021-02-13T04:30:21Z</dcterms:created>
  <dcterms:modified xsi:type="dcterms:W3CDTF">2021-02-13T05:47:35Z</dcterms:modified>
</cp:coreProperties>
</file>