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61" r:id="rId5"/>
    <p:sldId id="259" r:id="rId6"/>
    <p:sldId id="268" r:id="rId7"/>
    <p:sldId id="262" r:id="rId8"/>
    <p:sldId id="263" r:id="rId9"/>
    <p:sldId id="260" r:id="rId10"/>
    <p:sldId id="264" r:id="rId11"/>
    <p:sldId id="267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8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5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DE55AF4-1CAC-4E4C-89D1-2E38C3FF254F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8B7580-4985-4695-B57D-F55C62EA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8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66EC6-8312-400C-B8AF-91468FC0D621}"/>
              </a:ext>
            </a:extLst>
          </p:cNvPr>
          <p:cNvSpPr txBox="1"/>
          <p:nvPr/>
        </p:nvSpPr>
        <p:spPr>
          <a:xfrm>
            <a:off x="1069848" y="2320412"/>
            <a:ext cx="10058400" cy="385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b="1" cap="all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B37CA-11DB-42CF-AB23-D3FFE8215C86}"/>
              </a:ext>
            </a:extLst>
          </p:cNvPr>
          <p:cNvSpPr txBox="1"/>
          <p:nvPr/>
        </p:nvSpPr>
        <p:spPr>
          <a:xfrm>
            <a:off x="7453816" y="4886616"/>
            <a:ext cx="3332554" cy="1385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28C51-FFC7-4D2D-A735-461934603F89}"/>
              </a:ext>
            </a:extLst>
          </p:cNvPr>
          <p:cNvSpPr txBox="1"/>
          <p:nvPr/>
        </p:nvSpPr>
        <p:spPr>
          <a:xfrm>
            <a:off x="2237173" y="932739"/>
            <a:ext cx="8238477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USED VEHICLE PRICE PREDICTION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6FDE80-CF3B-4682-8532-AB47417A0185}"/>
              </a:ext>
            </a:extLst>
          </p:cNvPr>
          <p:cNvSpPr/>
          <p:nvPr/>
        </p:nvSpPr>
        <p:spPr>
          <a:xfrm>
            <a:off x="7400783" y="4301107"/>
            <a:ext cx="3293616" cy="17489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>
                <a:solidFill>
                  <a:schemeClr val="tx1"/>
                </a:solidFill>
              </a:rPr>
              <a:t>Sanjay </a:t>
            </a:r>
            <a:r>
              <a:rPr lang="en-US" dirty="0" err="1">
                <a:solidFill>
                  <a:schemeClr val="tx1"/>
                </a:solidFill>
              </a:rPr>
              <a:t>Jaras</a:t>
            </a:r>
            <a:r>
              <a:rPr lang="en-US" dirty="0">
                <a:solidFill>
                  <a:schemeClr val="tx1"/>
                </a:solidFill>
              </a:rPr>
              <a:t>, Satish Agrawal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>
                <a:solidFill>
                  <a:schemeClr val="tx1"/>
                </a:solidFill>
              </a:rPr>
              <a:t>DSC-630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dirty="0">
                <a:solidFill>
                  <a:schemeClr val="tx1"/>
                </a:solidFill>
              </a:rPr>
              <a:t>Bellevue University </a:t>
            </a:r>
          </a:p>
        </p:txBody>
      </p:sp>
    </p:spTree>
    <p:extLst>
      <p:ext uri="{BB962C8B-B14F-4D97-AF65-F5344CB8AC3E}">
        <p14:creationId xmlns:p14="http://schemas.microsoft.com/office/powerpoint/2010/main" val="326239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5C0F-C207-4A7B-ACDC-67B5CB60E232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Model selection and scoring metrics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795687-6EB5-4426-B952-BAFDEAAA5FEB}"/>
              </a:ext>
            </a:extLst>
          </p:cNvPr>
          <p:cNvSpPr/>
          <p:nvPr/>
        </p:nvSpPr>
        <p:spPr>
          <a:xfrm>
            <a:off x="1069848" y="2320412"/>
            <a:ext cx="10058400" cy="38517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Model selection is the process of selecting the best performing model with the best hyperparameters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Scoring metrics allow comparing assorted models.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There are many scoring metrics to choose from including Max error, r-square, explained variance, accuracy, F1 score, etc.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chose accuracy to be the scoring metrics for our model evaluation and selection process.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K-fold cross-validation splits data into K-folds and uses K-1 folds to train a model and remaining one-fold to validate the performance using the metric provided.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used 5-fold cross-validation.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340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6A738B-F58C-4C69-A762-190DFC92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38" y="116195"/>
            <a:ext cx="8880973" cy="37966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A22E2-4D69-44BF-BCB6-4DD50FCC8BAD}"/>
              </a:ext>
            </a:extLst>
          </p:cNvPr>
          <p:cNvSpPr txBox="1"/>
          <p:nvPr/>
        </p:nvSpPr>
        <p:spPr>
          <a:xfrm>
            <a:off x="895842" y="4137169"/>
            <a:ext cx="2857336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Comparing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A4D7E5-AB6A-4A36-A09D-404C7A681268}"/>
              </a:ext>
            </a:extLst>
          </p:cNvPr>
          <p:cNvSpPr/>
          <p:nvPr/>
        </p:nvSpPr>
        <p:spPr>
          <a:xfrm>
            <a:off x="3841840" y="4170410"/>
            <a:ext cx="7237492" cy="17671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Seven different models trained with different hyperparameters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Above graph shows the accuracy of each model with best parameters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XGB regressor gives the best results with 90.61% accuracy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We have pipeline built and can try other models and parameters to see if performance can be improved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76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477436" y="544802"/>
            <a:ext cx="9237127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MAJOR CHALLENGES AND RESOLUTIONS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D652ED-3D11-4165-ACE7-B03A4D68E6C2}"/>
              </a:ext>
            </a:extLst>
          </p:cNvPr>
          <p:cNvSpPr/>
          <p:nvPr/>
        </p:nvSpPr>
        <p:spPr>
          <a:xfrm>
            <a:off x="1069848" y="2320412"/>
            <a:ext cx="10058400" cy="38517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Though the dataset has around 485k observations only, we have many categorical features with a long list of supported values, one hot encoding has increased the number of attributes in the set and was crashing the program while training.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Dataset has many categorical attributes. Using one-hot encoding was making model overfit.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As we split the dataset before in hand, we saw missing categories in the training dataset which were present in the test dataset.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 avoid the above issue, we delayed the split of the dataset which was potentially introducing data snooping issues to the project.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found that </a:t>
            </a:r>
            <a:r>
              <a:rPr lang="en-US" dirty="0" err="1">
                <a:solidFill>
                  <a:schemeClr val="tx1"/>
                </a:solidFill>
              </a:rPr>
              <a:t>sklearn</a:t>
            </a:r>
            <a:r>
              <a:rPr lang="en-US" dirty="0">
                <a:solidFill>
                  <a:schemeClr val="tx1"/>
                </a:solidFill>
              </a:rPr>
              <a:t> has a newer version 0.24 where this has been handled and it worked fine for us.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36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7B7B3-E910-498C-B326-F8F20327D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98" y="505223"/>
            <a:ext cx="9344001" cy="30601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5C0F-C207-4A7B-ACDC-67B5CB60E232}"/>
              </a:ext>
            </a:extLst>
          </p:cNvPr>
          <p:cNvSpPr txBox="1"/>
          <p:nvPr/>
        </p:nvSpPr>
        <p:spPr>
          <a:xfrm>
            <a:off x="984505" y="4162031"/>
            <a:ext cx="3531512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Outcome and next steps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0E0E2F-A31D-469B-943F-2A264CDE89A6}"/>
              </a:ext>
            </a:extLst>
          </p:cNvPr>
          <p:cNvSpPr/>
          <p:nvPr/>
        </p:nvSpPr>
        <p:spPr>
          <a:xfrm>
            <a:off x="4516017" y="4021914"/>
            <a:ext cx="6578081" cy="199765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The selected model is 90.61% accuracy in used vehicle price prediction on the test data.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Graph above shows predictions are accurate or close to the actual price for the vehicles.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If we have other features like improvements to the vehicle or accessories added, would help improvise the prediction.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This model can be deployed in a production environment and be used in real world scenario to predict the fair price.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09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39A6A-9DD8-4933-A53B-EF47A84E6709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Introduction and problem statement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6BE3E1-DBAC-44F8-A826-8A930444D156}"/>
              </a:ext>
            </a:extLst>
          </p:cNvPr>
          <p:cNvSpPr/>
          <p:nvPr/>
        </p:nvSpPr>
        <p:spPr>
          <a:xfrm>
            <a:off x="984503" y="2251939"/>
            <a:ext cx="10222991" cy="41419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Price of a used vehicle is very important and needs to be consistent and fair.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There are a variety of factors that impact the price of a used vehicle.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This project uses a dataset with various features about the vehicles listed and sold in the past and attempts to predict a price for new listings.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This will be useful in coming up with a fair price of the used vehicles, keeping the margin and market conditions in mind.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5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74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33" name="Rectangle 7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F1F3A-C034-4185-8CA2-D10CCB1FDD13}"/>
              </a:ext>
            </a:extLst>
          </p:cNvPr>
          <p:cNvSpPr txBox="1"/>
          <p:nvPr/>
        </p:nvSpPr>
        <p:spPr>
          <a:xfrm>
            <a:off x="9104415" y="223873"/>
            <a:ext cx="2052970" cy="8324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MAJOR STEPS</a:t>
            </a:r>
            <a:endParaRPr lang="en-US" sz="3200" cap="all" dirty="0"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Image result for crisp dm">
            <a:extLst>
              <a:ext uri="{FF2B5EF4-FFF2-40B4-BE49-F238E27FC236}">
                <a16:creationId xmlns:a16="http://schemas.microsoft.com/office/drawing/2014/main" id="{8608FF7D-BE37-4C19-9531-853EB0F9B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r="591" b="-3"/>
          <a:stretch/>
        </p:blipFill>
        <p:spPr bwMode="auto">
          <a:xfrm>
            <a:off x="724819" y="640080"/>
            <a:ext cx="6700628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5" name="Oval 8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03C3D2-1A71-4440-8F29-5695AD29FFB2}"/>
              </a:ext>
            </a:extLst>
          </p:cNvPr>
          <p:cNvSpPr/>
          <p:nvPr/>
        </p:nvSpPr>
        <p:spPr>
          <a:xfrm>
            <a:off x="7953055" y="1220234"/>
            <a:ext cx="4122198" cy="483832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understanding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Split the data set into train and test set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Exploratory analysis of the data set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Data cleaning and preparation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Feature selection and feature engineering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Exhaustive model training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Model evaluation and selection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Testing with test data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Discuss the best model and Model deployment</a:t>
            </a:r>
          </a:p>
        </p:txBody>
      </p:sp>
    </p:spTree>
    <p:extLst>
      <p:ext uri="{BB962C8B-B14F-4D97-AF65-F5344CB8AC3E}">
        <p14:creationId xmlns:p14="http://schemas.microsoft.com/office/powerpoint/2010/main" val="1156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39A6A-9DD8-4933-A53B-EF47A84E6709}"/>
              </a:ext>
            </a:extLst>
          </p:cNvPr>
          <p:cNvSpPr txBox="1"/>
          <p:nvPr/>
        </p:nvSpPr>
        <p:spPr>
          <a:xfrm>
            <a:off x="1109709" y="4162031"/>
            <a:ext cx="2254928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Dataset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8DB9461A-2A9F-4089-B09C-8971EA0328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014" r="1985" b="-1"/>
          <a:stretch/>
        </p:blipFill>
        <p:spPr>
          <a:xfrm>
            <a:off x="3275045" y="209559"/>
            <a:ext cx="6191274" cy="353348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F66675-EF55-4D5F-A1B2-BB4EAD6B72B0}"/>
              </a:ext>
            </a:extLst>
          </p:cNvPr>
          <p:cNvSpPr/>
          <p:nvPr/>
        </p:nvSpPr>
        <p:spPr>
          <a:xfrm>
            <a:off x="3489842" y="4012560"/>
            <a:ext cx="7592449" cy="1979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dataset used in this analysis is from Craigslist and has more than 458K observations of used vehicle listings.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There are 25 attributes in the data set for each listing.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price for the vehicle is in the dataset and is our target variable that we are trying to predict using machine learning models.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Key attributes are odometer, make and model, year, fuel type, and transmission.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kept 20% of the data aside for testing the model trained on 80%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379747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081269" y="4184886"/>
            <a:ext cx="375706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4ECE67-6CC3-4B97-8A2A-D9E8545A7EF0}"/>
              </a:ext>
            </a:extLst>
          </p:cNvPr>
          <p:cNvSpPr/>
          <p:nvPr/>
        </p:nvSpPr>
        <p:spPr>
          <a:xfrm>
            <a:off x="4935095" y="4040254"/>
            <a:ext cx="6175636" cy="193897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performed EDA on most of the attributes to understand the distribution and find any correlations with the target variable.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 figures here shows the correlation of condition and fuel type with the target variable, the price of the vehicle.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generated a correlation matrix between all the numeric attributes to see the impact of individual variables on the target variable.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analyzed values for categorical variables for anomalies and inconsistencies.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42FE5-5A86-40E3-8833-621D75AFE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25" y="260202"/>
            <a:ext cx="10791500" cy="37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7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896644" y="4170410"/>
            <a:ext cx="3796153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4ECE67-6CC3-4B97-8A2A-D9E8545A7EF0}"/>
              </a:ext>
            </a:extLst>
          </p:cNvPr>
          <p:cNvSpPr/>
          <p:nvPr/>
        </p:nvSpPr>
        <p:spPr>
          <a:xfrm>
            <a:off x="4692797" y="4170410"/>
            <a:ext cx="6333269" cy="176714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Another graph here shows the variations in the price by the manufacturer of the vehicle.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Graph clearly shows that the manufacturer of the vehicle impacts the price. Rover, Aston Martin and Tesla have higher average price than Hyundai and Saturn.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Dataset has variety of manufacturers and good coverage on price range for those all.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2D34C-78A3-480B-8CF8-3EACE577A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644" y="22311"/>
            <a:ext cx="10444490" cy="38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1C40124-1649-4FF2-8F64-C8284EB9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6727CD-9977-4B25-9516-2B6E06AAA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9F4D31-E06B-4B98-A1F1-A29AFCBDD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C3ED9-7E92-4A56-9A80-97BC14445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0" y="192984"/>
            <a:ext cx="6957898" cy="35137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5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285457" y="4162031"/>
            <a:ext cx="2866665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dirty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 cleaning and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3E6BA-DB18-484F-B769-BD28E46146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427" y="274363"/>
            <a:ext cx="6957897" cy="346155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E87884-77CC-4DEE-964A-C460DFF98320}"/>
              </a:ext>
            </a:extLst>
          </p:cNvPr>
          <p:cNvSpPr/>
          <p:nvPr/>
        </p:nvSpPr>
        <p:spPr>
          <a:xfrm>
            <a:off x="4453076" y="4068147"/>
            <a:ext cx="6557046" cy="19013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We removed the outliers from price, year, and odometer.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Above graphs show the distribution before and after outlier removal for price.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We identified and imputed missing values using iterative imputer with </a:t>
            </a:r>
            <a:r>
              <a:rPr lang="en-US" sz="1500" dirty="0" err="1">
                <a:solidFill>
                  <a:schemeClr val="tx1"/>
                </a:solidFill>
              </a:rPr>
              <a:t>ExtraTreesRegressor</a:t>
            </a:r>
            <a:r>
              <a:rPr lang="en-US" sz="1500" dirty="0">
                <a:solidFill>
                  <a:schemeClr val="tx1"/>
                </a:solidFill>
              </a:rPr>
              <a:t>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500" dirty="0">
                <a:solidFill>
                  <a:schemeClr val="tx1"/>
                </a:solidFill>
              </a:rPr>
              <a:t>We also removed the feature “size” because it has more than 50% missing values and may not be as helpful in price prediction.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384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5ABCF-E034-42A4-907F-897C57A5D3E6}"/>
              </a:ext>
            </a:extLst>
          </p:cNvPr>
          <p:cNvSpPr txBox="1"/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Feature selection and engineering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D652ED-3D11-4165-ACE7-B03A4D68E6C2}"/>
              </a:ext>
            </a:extLst>
          </p:cNvPr>
          <p:cNvSpPr/>
          <p:nvPr/>
        </p:nvSpPr>
        <p:spPr>
          <a:xfrm>
            <a:off x="1069848" y="2308194"/>
            <a:ext cx="10058400" cy="42435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removed the following attributes from the dataset, considering they do not have any correlation with the target variable or highly correlated with other features and are duplicates :</a:t>
            </a: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URL</a:t>
            </a: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ID</a:t>
            </a: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Image_URL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Description</a:t>
            </a: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Region_URL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 VIN 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These features do not have any correlation with the price of the car and may not contribute towards making the price prediction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We used model year and listing date to derive the age of the car at the time of listing. Age has an important role to play in price prediction.</a:t>
            </a:r>
          </a:p>
          <a:p>
            <a:pPr marL="285750" indent="-182880" defTabSz="914400">
              <a:lnSpc>
                <a:spcPct val="11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84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295C0F-C207-4A7B-ACDC-67B5CB60E232}"/>
              </a:ext>
            </a:extLst>
          </p:cNvPr>
          <p:cNvSpPr txBox="1"/>
          <p:nvPr/>
        </p:nvSpPr>
        <p:spPr>
          <a:xfrm>
            <a:off x="3834458" y="565821"/>
            <a:ext cx="4523084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Training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F07DE3F-C60D-450A-B369-B16DFBA40541}"/>
              </a:ext>
            </a:extLst>
          </p:cNvPr>
          <p:cNvSpPr/>
          <p:nvPr/>
        </p:nvSpPr>
        <p:spPr>
          <a:xfrm>
            <a:off x="1069848" y="2320412"/>
            <a:ext cx="10058400" cy="407346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Training is the process of applying available data to the chosen algorithm(s).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We chose to train Linear regressor, </a:t>
            </a:r>
            <a:r>
              <a:rPr lang="en-US" dirty="0" err="1">
                <a:solidFill>
                  <a:schemeClr val="tx1"/>
                </a:solidFill>
              </a:rPr>
              <a:t>DecisionTreeRegressor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XGBRegressor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Kneighbours</a:t>
            </a:r>
            <a:r>
              <a:rPr lang="en-US" dirty="0">
                <a:solidFill>
                  <a:schemeClr val="tx1"/>
                </a:solidFill>
              </a:rPr>
              <a:t> Regressor, Lasso, Ridge and </a:t>
            </a:r>
            <a:r>
              <a:rPr lang="en-US" dirty="0" err="1">
                <a:solidFill>
                  <a:schemeClr val="tx1"/>
                </a:solidFill>
              </a:rPr>
              <a:t>RandomForestRegressor</a:t>
            </a:r>
            <a:r>
              <a:rPr lang="en-US" dirty="0">
                <a:solidFill>
                  <a:schemeClr val="tx1"/>
                </a:solidFill>
              </a:rPr>
              <a:t> models.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Training multiple models allow comparing and choosing the best performing model.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employed an exhaustive search technique to train multiple models for the same algorithm and tune the hyperparameters to come up with the best model.</a:t>
            </a:r>
          </a:p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 ended up training 280 models in total with cross-validation.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384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991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Agrawal</dc:creator>
  <cp:lastModifiedBy>Satish Agrawal</cp:lastModifiedBy>
  <cp:revision>3</cp:revision>
  <dcterms:created xsi:type="dcterms:W3CDTF">2021-02-28T03:24:30Z</dcterms:created>
  <dcterms:modified xsi:type="dcterms:W3CDTF">2021-02-28T03:42:38Z</dcterms:modified>
</cp:coreProperties>
</file>